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4"/>
  </p:notesMasterIdLst>
  <p:handoutMasterIdLst>
    <p:handoutMasterId r:id="rId15"/>
  </p:handoutMasterIdLst>
  <p:sldIdLst>
    <p:sldId id="26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12192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712" autoAdjust="0"/>
  </p:normalViewPr>
  <p:slideViewPr>
    <p:cSldViewPr>
      <p:cViewPr>
        <p:scale>
          <a:sx n="77" d="100"/>
          <a:sy n="77" d="100"/>
        </p:scale>
        <p:origin x="1272" y="616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10/14/20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579579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11579579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414" y="0"/>
            <a:ext cx="2971800" cy="612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10/14/20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5867402"/>
            <a:ext cx="5486400" cy="4800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414" y="11579580"/>
            <a:ext cx="2971800" cy="6124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478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 Black"/>
                <a:cs typeface="Muli Black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6BFE3C-7675-D54B-B84D-D01C486B6CC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4D68-BBD5-8845-94DD-7BACC845C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5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Muli Black"/>
                <a:cs typeface="Muli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Muli" pitchFamily="2" charset="77"/>
                <a:cs typeface="Mul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10/14/20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Muli Regular"/>
                <a:cs typeface="Muli Regular"/>
              </a:defRPr>
            </a:lvl1pPr>
            <a:lvl2pPr marL="742950" indent="-285750">
              <a:buFont typeface="Courier New"/>
              <a:buChar char="o"/>
              <a:defRPr sz="2400">
                <a:latin typeface="Muli Regular"/>
                <a:cs typeface="Muli Regular"/>
              </a:defRPr>
            </a:lvl2pPr>
            <a:lvl3pPr marL="1143000" indent="-228600">
              <a:buFont typeface="Wingdings" charset="2"/>
              <a:buChar char="§"/>
              <a:defRPr sz="2400">
                <a:latin typeface="Muli Regular"/>
                <a:cs typeface="Muli Regular"/>
              </a:defRPr>
            </a:lvl3pPr>
            <a:lvl4pPr>
              <a:defRPr sz="2400">
                <a:latin typeface="Muli Regular"/>
                <a:cs typeface="Muli Regular"/>
              </a:defRPr>
            </a:lvl4pPr>
            <a:lvl5pPr marL="2057400" indent="-228600">
              <a:buFont typeface="Wingdings" charset="2"/>
              <a:buChar char="²"/>
              <a:defRPr sz="2400">
                <a:latin typeface="Muli Regular"/>
                <a:cs typeface="Muli Regular"/>
              </a:defRPr>
            </a:lvl5pPr>
          </a:lstStyle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8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Relationship Id="rId3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xmlns="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xmlns="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10/14/20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33" name="object 17"/>
          <p:cNvSpPr txBox="1"/>
          <p:nvPr/>
        </p:nvSpPr>
        <p:spPr>
          <a:xfrm>
            <a:off x="1108150" y="64370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34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457200" y="6324600"/>
            <a:ext cx="486409" cy="345440"/>
            <a:chOff x="995362" y="6228257"/>
            <a:chExt cx="486409" cy="345440"/>
          </a:xfrm>
        </p:grpSpPr>
        <p:sp>
          <p:nvSpPr>
            <p:cNvPr id="35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6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7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8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2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43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xmlns="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Muli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 dirty="0">
                <a:latin typeface="Muli"/>
              </a:endParaRPr>
            </a:p>
          </p:txBody>
        </p:sp>
      </p:grp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434342"/>
          </a:solidFill>
          <a:latin typeface="Muli Black"/>
          <a:ea typeface="+mj-ea"/>
          <a:cs typeface="Muli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Muli Bold"/>
          <a:ea typeface="+mn-ea"/>
          <a:cs typeface="Muli Bol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Muli Regular"/>
          <a:ea typeface="+mn-ea"/>
          <a:cs typeface="Muli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Muli Regular"/>
          <a:ea typeface="+mn-ea"/>
          <a:cs typeface="Muli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Muli Regular"/>
          <a:ea typeface="+mn-ea"/>
          <a:cs typeface="Muli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90" dirty="0" smtClean="0"/>
              <a:t>WP 7 -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1" y="4284077"/>
            <a:ext cx="6971704" cy="828432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Muli"/>
              </a:rPr>
              <a:t>30</a:t>
            </a:r>
            <a:r>
              <a:rPr lang="en-US" spc="75" baseline="30000" dirty="0" smtClean="0">
                <a:solidFill>
                  <a:srgbClr val="4C4D4F"/>
                </a:solidFill>
                <a:cs typeface="Muli"/>
              </a:rPr>
              <a:t>th</a:t>
            </a:r>
            <a:r>
              <a:rPr lang="en-US" spc="75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10" dirty="0" smtClean="0">
                <a:solidFill>
                  <a:srgbClr val="4C4D4F"/>
                </a:solidFill>
                <a:cs typeface="Muli"/>
              </a:rPr>
              <a:t>September,</a:t>
            </a:r>
            <a:r>
              <a:rPr lang="en-US" spc="-60" dirty="0" smtClean="0">
                <a:solidFill>
                  <a:srgbClr val="4C4D4F"/>
                </a:solidFill>
                <a:cs typeface="Muli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Muli"/>
              </a:rPr>
              <a:t>2020</a:t>
            </a:r>
          </a:p>
          <a:p>
            <a:pPr>
              <a:spcBef>
                <a:spcPts val="690"/>
              </a:spcBef>
            </a:pPr>
            <a:r>
              <a:rPr lang="en-US" spc="90" dirty="0" smtClean="0">
                <a:solidFill>
                  <a:srgbClr val="4C4D4F"/>
                </a:solidFill>
                <a:cs typeface="Muli"/>
              </a:rPr>
              <a:t>CERIC-ERIC, ELI, ESRF, ESS, ILL, XFEL.EU</a:t>
            </a:r>
            <a:endParaRPr lang="en-US" dirty="0"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Following steps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696" y="1124744"/>
            <a:ext cx="11401944" cy="4896544"/>
          </a:xfrm>
        </p:spPr>
        <p:txBody>
          <a:bodyPr numCol="2" spcCol="216000"/>
          <a:lstStyle/>
          <a:p>
            <a:pPr marL="0" indent="0" fontAlgn="t">
              <a:buNone/>
            </a:pPr>
            <a:r>
              <a:rPr lang="en-US" b="1" dirty="0" smtClean="0"/>
              <a:t>7.3 </a:t>
            </a:r>
            <a:r>
              <a:rPr lang="en-US" b="1" dirty="0"/>
              <a:t>- Business models for Photon and Neutron </a:t>
            </a:r>
            <a:r>
              <a:rPr lang="en-US" b="1" dirty="0" smtClean="0"/>
              <a:t>EOSC </a:t>
            </a:r>
            <a:r>
              <a:rPr lang="mr-IN" b="1" dirty="0" smtClean="0"/>
              <a:t>–</a:t>
            </a:r>
            <a:r>
              <a:rPr lang="en-US" b="1" dirty="0" smtClean="0"/>
              <a:t> May 2022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Development of advanced business and funding models in connection with Industrial Liaison Offices of each facility, the user communities and all the relevant industrial and research community EOSC stakeholders </a:t>
            </a:r>
          </a:p>
          <a:p>
            <a:pPr marL="0" indent="15875">
              <a:buNone/>
            </a:pPr>
            <a:endParaRPr lang="en-US" b="1" dirty="0" smtClean="0"/>
          </a:p>
          <a:p>
            <a:pPr marL="0" indent="15875">
              <a:buNone/>
            </a:pPr>
            <a:r>
              <a:rPr lang="en-US" b="1" dirty="0" smtClean="0"/>
              <a:t>HOW:</a:t>
            </a:r>
            <a:endParaRPr lang="en-US" b="1" dirty="0"/>
          </a:p>
          <a:p>
            <a:pPr marL="0" indent="15875">
              <a:buNone/>
            </a:pPr>
            <a:r>
              <a:rPr lang="en-US" dirty="0"/>
              <a:t>Use of business model canvas</a:t>
            </a:r>
          </a:p>
          <a:p>
            <a:pPr marL="0" indent="0" fontAlgn="t">
              <a:buNone/>
            </a:pPr>
            <a:r>
              <a:rPr lang="en-US" b="1" dirty="0" smtClean="0"/>
              <a:t>7.4 </a:t>
            </a:r>
            <a:r>
              <a:rPr lang="en-US" b="1" dirty="0"/>
              <a:t>- Sustainability plan for the Photon and </a:t>
            </a:r>
            <a:r>
              <a:rPr lang="en-US" b="1" dirty="0" smtClean="0"/>
              <a:t>Neutron EOSC </a:t>
            </a:r>
            <a:r>
              <a:rPr lang="mr-IN" b="1" dirty="0" smtClean="0"/>
              <a:t>–</a:t>
            </a:r>
            <a:r>
              <a:rPr lang="en-US" b="1" dirty="0" smtClean="0"/>
              <a:t>July 2020 to November 2022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Development of a formal long-term mission and vision for the sustainability of the </a:t>
            </a:r>
            <a:r>
              <a:rPr lang="en-US" dirty="0" err="1"/>
              <a:t>PaNOSC</a:t>
            </a:r>
            <a:r>
              <a:rPr lang="en-US" dirty="0"/>
              <a:t> infrastructure and software developed </a:t>
            </a:r>
            <a:r>
              <a:rPr lang="en-US" dirty="0" smtClean="0"/>
              <a:t>taking into account the </a:t>
            </a:r>
            <a:r>
              <a:rPr lang="en-US" dirty="0"/>
              <a:t>viewpoints of the different </a:t>
            </a:r>
            <a:r>
              <a:rPr lang="en-US" dirty="0" smtClean="0"/>
              <a:t>stakeholders</a:t>
            </a:r>
          </a:p>
          <a:p>
            <a:pPr marL="0" indent="0" fontAlgn="t">
              <a:buNone/>
            </a:pPr>
            <a:r>
              <a:rPr lang="en-US" b="1" dirty="0" smtClean="0"/>
              <a:t>HOW:</a:t>
            </a:r>
          </a:p>
          <a:p>
            <a:pPr marL="0" indent="0" fontAlgn="t">
              <a:buNone/>
            </a:pPr>
            <a:r>
              <a:rPr lang="en-US" dirty="0" smtClean="0"/>
              <a:t>With the outputs of 7.3, 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Following steps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696" y="1340768"/>
            <a:ext cx="11401944" cy="4680520"/>
          </a:xfrm>
        </p:spPr>
        <p:txBody>
          <a:bodyPr numCol="2" spcCol="216000"/>
          <a:lstStyle/>
          <a:p>
            <a:pPr marL="0" indent="0" fontAlgn="t">
              <a:buNone/>
            </a:pPr>
            <a:r>
              <a:rPr lang="en-US" b="1" dirty="0" smtClean="0"/>
              <a:t>7.3 </a:t>
            </a:r>
            <a:r>
              <a:rPr lang="en-US" b="1" dirty="0"/>
              <a:t>- Business models for Photon and </a:t>
            </a:r>
            <a:r>
              <a:rPr lang="en-US" b="1" dirty="0" smtClean="0"/>
              <a:t>Neutron EOSC </a:t>
            </a:r>
            <a:r>
              <a:rPr lang="mr-IN" b="1" dirty="0" smtClean="0"/>
              <a:t>–</a:t>
            </a:r>
            <a:r>
              <a:rPr lang="en-US" b="1" dirty="0" smtClean="0"/>
              <a:t> May 2022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Business model </a:t>
            </a:r>
            <a:r>
              <a:rPr lang="en-US" b="1" dirty="0" smtClean="0"/>
              <a:t>canvas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 design canvas is a pre-formatted sheet of paper that enables a group of people to work and think together, as well as having structured conversations around a series of key topics to ultimately produce a </a:t>
            </a:r>
            <a:r>
              <a:rPr lang="en-US" dirty="0" smtClean="0"/>
              <a:t>shared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vision </a:t>
            </a:r>
            <a:r>
              <a:rPr lang="en-US" dirty="0"/>
              <a:t>and rich knowledge output.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Roberto’s canvas approach</a:t>
            </a:r>
          </a:p>
          <a:p>
            <a:pPr marL="15875" indent="-15875">
              <a:buFontTx/>
              <a:buChar char="-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EOSC Hub’s approach </a:t>
            </a:r>
          </a:p>
          <a:p>
            <a:pPr marL="15875" indent="-15875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merge these two, adapting the templates to our needs</a:t>
            </a:r>
          </a:p>
        </p:txBody>
      </p:sp>
    </p:spTree>
    <p:extLst>
      <p:ext uri="{BB962C8B-B14F-4D97-AF65-F5344CB8AC3E}">
        <p14:creationId xmlns:p14="http://schemas.microsoft.com/office/powerpoint/2010/main" val="822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365946"/>
          </a:xfrm>
        </p:spPr>
        <p:txBody>
          <a:bodyPr/>
          <a:lstStyle/>
          <a:p>
            <a:r>
              <a:rPr lang="en-US" dirty="0" smtClean="0"/>
              <a:t>Following steps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4696" y="1340768"/>
            <a:ext cx="11401944" cy="4680520"/>
          </a:xfrm>
        </p:spPr>
        <p:txBody>
          <a:bodyPr numCol="2" spcCol="216000"/>
          <a:lstStyle/>
          <a:p>
            <a:pPr marL="0" indent="0" fontAlgn="t">
              <a:buNone/>
            </a:pPr>
            <a:r>
              <a:rPr lang="en-US" b="1" dirty="0" smtClean="0"/>
              <a:t>7.3 </a:t>
            </a:r>
            <a:r>
              <a:rPr lang="en-US" b="1" dirty="0"/>
              <a:t>- Business models for Photon and </a:t>
            </a:r>
            <a:r>
              <a:rPr lang="en-US" b="1" dirty="0" smtClean="0"/>
              <a:t>Neutron EOSC </a:t>
            </a:r>
            <a:r>
              <a:rPr lang="mr-IN" b="1" dirty="0" smtClean="0"/>
              <a:t>–</a:t>
            </a:r>
            <a:r>
              <a:rPr lang="en-US" b="1" dirty="0" smtClean="0"/>
              <a:t> May 2022</a:t>
            </a:r>
          </a:p>
          <a:p>
            <a:pPr marL="0" indent="0" fontAlgn="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Business model </a:t>
            </a:r>
            <a:r>
              <a:rPr lang="en-US" b="1" dirty="0" smtClean="0"/>
              <a:t>canvas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 design canvas is a pre-formatted sheet of paper that enables a group of people to work and think together, as well as having structured conversations around a series of key topics to ultimately produce a </a:t>
            </a:r>
            <a:r>
              <a:rPr lang="en-US" dirty="0" smtClean="0"/>
              <a:t>shared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vision </a:t>
            </a:r>
            <a:r>
              <a:rPr lang="en-US" dirty="0"/>
              <a:t>and rich knowledge output.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Roberto’s canvas approach</a:t>
            </a:r>
          </a:p>
          <a:p>
            <a:pPr marL="15875" indent="-15875">
              <a:buFontTx/>
              <a:buChar char="-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EOSC </a:t>
            </a:r>
            <a:r>
              <a:rPr lang="en-US" dirty="0" smtClean="0"/>
              <a:t>Pillar</a:t>
            </a:r>
            <a:r>
              <a:rPr lang="en-US" dirty="0" smtClean="0"/>
              <a:t>’s </a:t>
            </a:r>
            <a:r>
              <a:rPr lang="en-US" dirty="0" smtClean="0"/>
              <a:t>approach </a:t>
            </a:r>
          </a:p>
          <a:p>
            <a:pPr marL="15875" indent="-15875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merge these two, adapting the templates to our needs</a:t>
            </a:r>
          </a:p>
        </p:txBody>
      </p:sp>
    </p:spTree>
    <p:extLst>
      <p:ext uri="{BB962C8B-B14F-4D97-AF65-F5344CB8AC3E}">
        <p14:creationId xmlns:p14="http://schemas.microsoft.com/office/powerpoint/2010/main" val="278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213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Business Model </a:t>
            </a:r>
            <a:r>
              <a:rPr lang="en-US" sz="2800" dirty="0" smtClean="0"/>
              <a:t>Canvas (Roberto’s approach):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287" y="4788743"/>
            <a:ext cx="4377785" cy="13374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Cost Structure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cost of maintaining and evolving the </a:t>
            </a:r>
            <a:r>
              <a:rPr lang="en-US" sz="1400" dirty="0" err="1"/>
              <a:t>PaNOSC</a:t>
            </a:r>
            <a:r>
              <a:rPr lang="en-US" sz="1400" dirty="0"/>
              <a:t>? Infrastructures, People, …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0072" y="4788743"/>
            <a:ext cx="4270678" cy="13374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Revenue Streams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if any the revenue streams? More publications? What is the economic value of one more publication?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82288" y="1055071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Key Partners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key partners we need to run the </a:t>
            </a:r>
            <a:r>
              <a:rPr lang="en-US" sz="1400" dirty="0" err="1"/>
              <a:t>PaNOSC</a:t>
            </a:r>
            <a:r>
              <a:rPr lang="en-US" sz="1400" dirty="0"/>
              <a:t>? EOSC? …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13069" y="1055071"/>
            <a:ext cx="1730781" cy="1851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Key Activities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key activities needed to maintain and evolve the </a:t>
            </a:r>
            <a:r>
              <a:rPr lang="en-US" sz="1400" dirty="0" err="1"/>
              <a:t>PaNOSC</a:t>
            </a:r>
            <a:r>
              <a:rPr lang="en-US" sz="1400" dirty="0"/>
              <a:t>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43850" y="1055071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Value Proposition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is the value proposition of </a:t>
            </a:r>
            <a:r>
              <a:rPr lang="en-US" sz="1400" dirty="0" err="1"/>
              <a:t>PaNOSC</a:t>
            </a:r>
            <a:r>
              <a:rPr lang="en-US" sz="1400" dirty="0"/>
              <a:t>? What the services offered?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3069" y="2906905"/>
            <a:ext cx="1730781" cy="188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Key Resources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key resources needed to run the key activities?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74631" y="1055071"/>
            <a:ext cx="1730781" cy="18518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Customer Relationships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How will we manage the relationship with </a:t>
            </a:r>
            <a:r>
              <a:rPr lang="en-US" sz="1400" dirty="0" err="1"/>
              <a:t>PaNOSC</a:t>
            </a:r>
            <a:r>
              <a:rPr lang="en-US" sz="1400" dirty="0"/>
              <a:t> users?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974631" y="2906905"/>
            <a:ext cx="1730781" cy="188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Channels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What are the channels we will use to promote the </a:t>
            </a:r>
            <a:r>
              <a:rPr lang="en-US" sz="1400" dirty="0" err="1"/>
              <a:t>PaNOSC</a:t>
            </a:r>
            <a:r>
              <a:rPr lang="en-US" sz="1400" dirty="0"/>
              <a:t>? Web? Conferences?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705412" y="1055368"/>
            <a:ext cx="1730781" cy="37336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Customer Segments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Who are the users of the </a:t>
            </a:r>
            <a:r>
              <a:rPr lang="en-US" sz="1400" dirty="0" err="1"/>
              <a:t>PaNOSC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81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723312" cy="582134"/>
          </a:xfrm>
        </p:spPr>
        <p:txBody>
          <a:bodyPr>
            <a:normAutofit/>
          </a:bodyPr>
          <a:lstStyle/>
          <a:p>
            <a:r>
              <a:rPr lang="en-US" sz="2800" dirty="0"/>
              <a:t>Business Model </a:t>
            </a:r>
            <a:r>
              <a:rPr lang="en-US" sz="2800" dirty="0" smtClean="0"/>
              <a:t>Canvas EOSC </a:t>
            </a:r>
            <a:r>
              <a:rPr lang="en-US" sz="2800" dirty="0" smtClean="0"/>
              <a:t>Pillar’s </a:t>
            </a:r>
            <a:r>
              <a:rPr lang="en-US" sz="2800" dirty="0" smtClean="0"/>
              <a:t>approach: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559496" y="1556792"/>
            <a:ext cx="799288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uli Black" charset="0"/>
                <a:ea typeface="Muli Black" charset="0"/>
                <a:cs typeface="Muli Black" charset="0"/>
              </a:rPr>
              <a:t>https://</a:t>
            </a:r>
            <a:r>
              <a:rPr lang="en-US" sz="2200" dirty="0" err="1">
                <a:latin typeface="Muli Black" charset="0"/>
                <a:ea typeface="Muli Black" charset="0"/>
                <a:cs typeface="Muli Black" charset="0"/>
              </a:rPr>
              <a:t>platformdesigntoolkit.com</a:t>
            </a:r>
            <a:r>
              <a:rPr lang="en-US" sz="2200" dirty="0">
                <a:latin typeface="Muli Black" charset="0"/>
                <a:ea typeface="Muli Black" charset="0"/>
                <a:cs typeface="Muli Black" charset="0"/>
              </a:rPr>
              <a:t>/</a:t>
            </a:r>
          </a:p>
          <a:p>
            <a:endParaRPr lang="en-US" sz="2200" dirty="0">
              <a:latin typeface="Muli Black" charset="0"/>
              <a:ea typeface="Muli Black" charset="0"/>
              <a:cs typeface="Muli Black" charset="0"/>
            </a:endParaRPr>
          </a:p>
          <a:p>
            <a:r>
              <a:rPr lang="en-US" sz="2200" dirty="0" smtClean="0">
                <a:latin typeface="Muli Black" charset="0"/>
                <a:ea typeface="Muli Black" charset="0"/>
                <a:cs typeface="Muli Black" charset="0"/>
              </a:rPr>
              <a:t>The </a:t>
            </a:r>
            <a:r>
              <a:rPr lang="en-US" sz="2200" dirty="0">
                <a:latin typeface="Muli Black" charset="0"/>
                <a:ea typeface="Muli Black" charset="0"/>
                <a:cs typeface="Muli Black" charset="0"/>
              </a:rPr>
              <a:t>Step by Step </a:t>
            </a:r>
            <a:r>
              <a:rPr lang="en-US" sz="2200" dirty="0" smtClean="0">
                <a:latin typeface="Muli Black" charset="0"/>
                <a:ea typeface="Muli Black" charset="0"/>
                <a:cs typeface="Muli Black" charset="0"/>
              </a:rPr>
              <a:t>process: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Mapping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the Ecosystem </a:t>
            </a: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(stakeholder analysis)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Portraying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Ecosystem’s Entities-Roles </a:t>
            </a:r>
            <a:endParaRPr lang="en-US" sz="2200" dirty="0" smtClean="0">
              <a:latin typeface="+mj-lt"/>
              <a:ea typeface="Muli Black" charset="0"/>
              <a:cs typeface="Muli Blac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Analyzing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the Motivations to Exchange Value </a:t>
            </a:r>
            <a:endParaRPr lang="en-US" sz="2200" dirty="0" smtClean="0">
              <a:latin typeface="+mj-lt"/>
              <a:ea typeface="Muli Black" charset="0"/>
              <a:cs typeface="Muli Blac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Choosing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the Core Relationships you want to Focus on </a:t>
            </a:r>
            <a:endParaRPr lang="en-US" sz="2200" dirty="0" smtClean="0">
              <a:latin typeface="+mj-lt"/>
              <a:ea typeface="Muli Black" charset="0"/>
              <a:cs typeface="Muli Blac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Identifying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Elementary Transactions &amp; Channels </a:t>
            </a:r>
            <a:endParaRPr lang="en-US" sz="2200" dirty="0" smtClean="0">
              <a:latin typeface="+mj-lt"/>
              <a:ea typeface="Muli Black" charset="0"/>
              <a:cs typeface="Muli Blac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Designing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the Learning Engine </a:t>
            </a:r>
            <a:endParaRPr lang="en-US" sz="2200" dirty="0" smtClean="0">
              <a:latin typeface="+mj-lt"/>
              <a:ea typeface="Muli Black" charset="0"/>
              <a:cs typeface="Muli Blac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Assembling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Platform Experiences </a:t>
            </a:r>
            <a:endParaRPr lang="en-US" sz="2200" dirty="0" smtClean="0">
              <a:latin typeface="+mj-lt"/>
              <a:ea typeface="Muli Black" charset="0"/>
              <a:cs typeface="Muli Blac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j-lt"/>
                <a:ea typeface="Muli Black" charset="0"/>
                <a:cs typeface="Muli Black" charset="0"/>
              </a:rPr>
              <a:t>Setting </a:t>
            </a:r>
            <a:r>
              <a:rPr lang="en-US" sz="2200" dirty="0">
                <a:latin typeface="+mj-lt"/>
                <a:ea typeface="Muli Black" charset="0"/>
                <a:cs typeface="Muli Black" charset="0"/>
              </a:rPr>
              <a:t>up the Minimum Viable Platform </a:t>
            </a:r>
            <a:endParaRPr lang="en-US" sz="2200" dirty="0">
              <a:effectLst/>
              <a:latin typeface="+mj-lt"/>
              <a:ea typeface="Muli Black" charset="0"/>
              <a:cs typeface="Muli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74638"/>
            <a:ext cx="3096344" cy="4810546"/>
          </a:xfrm>
        </p:spPr>
        <p:txBody>
          <a:bodyPr>
            <a:normAutofit/>
          </a:bodyPr>
          <a:lstStyle/>
          <a:p>
            <a:r>
              <a:rPr lang="en-US" sz="2800" dirty="0"/>
              <a:t>Business Model </a:t>
            </a:r>
            <a:r>
              <a:rPr lang="en-US" sz="2800" dirty="0" smtClean="0"/>
              <a:t>Canvas EOSC </a:t>
            </a:r>
            <a:r>
              <a:rPr lang="en-US" sz="2800" dirty="0" smtClean="0"/>
              <a:t>Pillar’s </a:t>
            </a:r>
            <a:r>
              <a:rPr lang="en-US" sz="2800" dirty="0" smtClean="0"/>
              <a:t>approach:</a:t>
            </a:r>
            <a:br>
              <a:rPr lang="en-US" sz="2800" dirty="0" smtClean="0"/>
            </a:br>
            <a:r>
              <a:rPr lang="en-US" sz="2800" dirty="0" smtClean="0"/>
              <a:t>an example </a:t>
            </a:r>
            <a:r>
              <a:rPr lang="en-US" sz="2800" dirty="0" smtClean="0">
                <a:latin typeface="+mn-lt"/>
              </a:rPr>
              <a:t>(mapping the ecosystem) 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0"/>
            <a:ext cx="8335193" cy="611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74638"/>
            <a:ext cx="10585176" cy="1426170"/>
          </a:xfrm>
        </p:spPr>
        <p:txBody>
          <a:bodyPr>
            <a:normAutofit/>
          </a:bodyPr>
          <a:lstStyle/>
          <a:p>
            <a:r>
              <a:rPr lang="en-US" sz="2800" dirty="0"/>
              <a:t>Business Model </a:t>
            </a:r>
            <a:r>
              <a:rPr lang="en-US" sz="2800" dirty="0" smtClean="0"/>
              <a:t>Canvas EOSC </a:t>
            </a:r>
            <a:r>
              <a:rPr lang="en-US" sz="2800" dirty="0" smtClean="0"/>
              <a:t>Pillar’s </a:t>
            </a:r>
            <a:r>
              <a:rPr lang="en-US" sz="2800" dirty="0" smtClean="0"/>
              <a:t>approach:</a:t>
            </a:r>
            <a:br>
              <a:rPr lang="en-US" sz="2800" dirty="0" smtClean="0"/>
            </a:br>
            <a:r>
              <a:rPr lang="en-US" sz="2800" dirty="0" smtClean="0"/>
              <a:t>an example</a:t>
            </a:r>
            <a:endParaRPr lang="en-US" sz="2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4" y="2120900"/>
            <a:ext cx="11797782" cy="3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74638"/>
            <a:ext cx="10585176" cy="1426170"/>
          </a:xfrm>
        </p:spPr>
        <p:txBody>
          <a:bodyPr>
            <a:normAutofit/>
          </a:bodyPr>
          <a:lstStyle/>
          <a:p>
            <a:r>
              <a:rPr lang="en-US" sz="2800" dirty="0"/>
              <a:t>Business Model </a:t>
            </a:r>
            <a:r>
              <a:rPr lang="en-US" sz="2800" dirty="0" smtClean="0"/>
              <a:t>Canvas </a:t>
            </a:r>
            <a:r>
              <a:rPr lang="en-US" sz="2800" smtClean="0"/>
              <a:t>EOSC </a:t>
            </a:r>
            <a:r>
              <a:rPr lang="en-US" sz="2800" smtClean="0"/>
              <a:t>Pillar’s </a:t>
            </a:r>
            <a:r>
              <a:rPr lang="en-US" sz="2800" dirty="0" smtClean="0"/>
              <a:t>approach:</a:t>
            </a:r>
            <a:br>
              <a:rPr lang="en-US" sz="2800" dirty="0" smtClean="0"/>
            </a:br>
            <a:r>
              <a:rPr lang="en-US" sz="2800" dirty="0" smtClean="0"/>
              <a:t>an example</a:t>
            </a:r>
            <a:endParaRPr lang="en-US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3" y="2060848"/>
            <a:ext cx="1194298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8530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ppt_template_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2">
      <a:majorFont>
        <a:latin typeface="Muli Regular"/>
        <a:ea typeface=""/>
        <a:cs typeface=""/>
      </a:majorFont>
      <a:minorFont>
        <a:latin typeface="Muli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PaNOSC_ppt_template_2020</Template>
  <TotalTime>1426</TotalTime>
  <Words>522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Courier New</vt:lpstr>
      <vt:lpstr>Muli</vt:lpstr>
      <vt:lpstr>Muli Black</vt:lpstr>
      <vt:lpstr>Muli Bold</vt:lpstr>
      <vt:lpstr>Muli Regular</vt:lpstr>
      <vt:lpstr>Wingdings</vt:lpstr>
      <vt:lpstr>Arial</vt:lpstr>
      <vt:lpstr>PaNOSC_ppt_template_2020</vt:lpstr>
      <vt:lpstr>Logo+EUtext</vt:lpstr>
      <vt:lpstr>PaNOSC_EUflag+bar</vt:lpstr>
      <vt:lpstr>PaNOSC_LOGO-only</vt:lpstr>
      <vt:lpstr>WP 7 - Sustainability</vt:lpstr>
      <vt:lpstr>Following steps</vt:lpstr>
      <vt:lpstr>Following steps</vt:lpstr>
      <vt:lpstr>Following steps</vt:lpstr>
      <vt:lpstr>Business Model Canvas (Roberto’s approach): </vt:lpstr>
      <vt:lpstr>Business Model Canvas EOSC Pillar’s approach: </vt:lpstr>
      <vt:lpstr>Business Model Canvas EOSC Pillar’s approach: an example (mapping the ecosystem) </vt:lpstr>
      <vt:lpstr>Business Model Canvas EOSC Pillar’s approach: an example</vt:lpstr>
      <vt:lpstr>Business Model Canvas EOSC Pillar’s approach: an example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on one or more lines</dc:title>
  <dc:creator>loveriot</dc:creator>
  <cp:lastModifiedBy>Ornela</cp:lastModifiedBy>
  <cp:revision>146</cp:revision>
  <cp:lastPrinted>2020-06-16T09:56:29Z</cp:lastPrinted>
  <dcterms:created xsi:type="dcterms:W3CDTF">2020-05-05T08:39:56Z</dcterms:created>
  <dcterms:modified xsi:type="dcterms:W3CDTF">2020-10-14T08:12:11Z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