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0" r:id="rId5"/>
    <p:sldMasterId id="2147483656" r:id="rId6"/>
    <p:sldMasterId id="2147483658" r:id="rId7"/>
    <p:sldMasterId id="2147483668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</p:sldIdLst>
  <p:sldSz cy="5143500" cx="9144000"/>
  <p:notesSz cx="6858000" cy="9144000"/>
  <p:embeddedFontLst>
    <p:embeddedFont>
      <p:font typeface="Source Sans Pr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hIIwzAjdvu3ZU54rt9io7PAMfD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font" Target="fonts/SourceSansPro-bold.fntdata"/><Relationship Id="rId14" Type="http://schemas.openxmlformats.org/officeDocument/2006/relationships/slide" Target="slides/slide5.xml"/><Relationship Id="rId36" Type="http://schemas.openxmlformats.org/officeDocument/2006/relationships/font" Target="fonts/SourceSansPro-regular.fntdata"/><Relationship Id="rId17" Type="http://schemas.openxmlformats.org/officeDocument/2006/relationships/slide" Target="slides/slide8.xml"/><Relationship Id="rId39" Type="http://schemas.openxmlformats.org/officeDocument/2006/relationships/font" Target="fonts/SourceSansPro-boldItalic.fntdata"/><Relationship Id="rId16" Type="http://schemas.openxmlformats.org/officeDocument/2006/relationships/slide" Target="slides/slide7.xml"/><Relationship Id="rId38" Type="http://schemas.openxmlformats.org/officeDocument/2006/relationships/font" Target="fonts/SourceSansPro-italic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215900" y="812800"/>
            <a:ext cx="7126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7" name="Google Shape;267;p10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5cb5e564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5cb5e564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65cb5e564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5cb5e564c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5cb5e564c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65cb5e564c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65cb5e564c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65cb5e564c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65cb5e564c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2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PyFilesystem provides a simplified common interface to a variety of different filesystems, such as the local filesystem, zip files, ftp servers etc.</a:t>
            </a:r>
            <a:endParaRPr/>
          </a:p>
        </p:txBody>
      </p:sp>
      <p:sp>
        <p:nvSpPr>
          <p:cNvPr id="429" name="Google Shape;42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p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5" name="Google Shape;50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idx="1" type="subTitle"/>
          </p:nvPr>
        </p:nvSpPr>
        <p:spPr>
          <a:xfrm>
            <a:off x="329919" y="2490809"/>
            <a:ext cx="4543746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b="0" i="1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5"/>
          <p:cNvSpPr txBox="1"/>
          <p:nvPr>
            <p:ph type="title"/>
          </p:nvPr>
        </p:nvSpPr>
        <p:spPr>
          <a:xfrm>
            <a:off x="329919" y="1948714"/>
            <a:ext cx="4815417" cy="521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1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5"/>
          <p:cNvSpPr txBox="1"/>
          <p:nvPr>
            <p:ph idx="2" type="body"/>
          </p:nvPr>
        </p:nvSpPr>
        <p:spPr>
          <a:xfrm>
            <a:off x="354634" y="3636204"/>
            <a:ext cx="1936583" cy="250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5"/>
          <p:cNvSpPr txBox="1"/>
          <p:nvPr>
            <p:ph idx="3" type="body"/>
          </p:nvPr>
        </p:nvSpPr>
        <p:spPr>
          <a:xfrm>
            <a:off x="354634" y="3353555"/>
            <a:ext cx="1936583" cy="250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6"/>
          <p:cNvSpPr txBox="1"/>
          <p:nvPr>
            <p:ph type="title"/>
          </p:nvPr>
        </p:nvSpPr>
        <p:spPr>
          <a:xfrm>
            <a:off x="2579077" y="169145"/>
            <a:ext cx="472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2500"/>
              <a:buFont typeface="Calibri"/>
              <a:buNone/>
              <a:defRPr b="1" i="0" sz="2500" u="none" cap="none" strike="noStrike">
                <a:solidFill>
                  <a:srgbClr val="0E67A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36"/>
          <p:cNvSpPr txBox="1"/>
          <p:nvPr>
            <p:ph idx="1" type="subTitle"/>
          </p:nvPr>
        </p:nvSpPr>
        <p:spPr>
          <a:xfrm>
            <a:off x="2579076" y="628358"/>
            <a:ext cx="47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1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2 columns">
  <p:cSld name="Text 2 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7"/>
          <p:cNvSpPr txBox="1"/>
          <p:nvPr>
            <p:ph type="title"/>
          </p:nvPr>
        </p:nvSpPr>
        <p:spPr>
          <a:xfrm>
            <a:off x="2579077" y="169145"/>
            <a:ext cx="472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2500"/>
              <a:buFont typeface="Calibri"/>
              <a:buNone/>
              <a:defRPr b="1" i="0" sz="2500" u="none" cap="none" strike="noStrike">
                <a:solidFill>
                  <a:srgbClr val="0E67A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37"/>
          <p:cNvSpPr txBox="1"/>
          <p:nvPr>
            <p:ph idx="1" type="subTitle"/>
          </p:nvPr>
        </p:nvSpPr>
        <p:spPr>
          <a:xfrm>
            <a:off x="2579076" y="628358"/>
            <a:ext cx="47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1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37"/>
          <p:cNvSpPr txBox="1"/>
          <p:nvPr>
            <p:ph idx="2" type="body"/>
          </p:nvPr>
        </p:nvSpPr>
        <p:spPr>
          <a:xfrm>
            <a:off x="176646" y="1369219"/>
            <a:ext cx="43173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083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8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37"/>
          <p:cNvSpPr txBox="1"/>
          <p:nvPr>
            <p:ph idx="3" type="body"/>
          </p:nvPr>
        </p:nvSpPr>
        <p:spPr>
          <a:xfrm>
            <a:off x="4649932" y="1369219"/>
            <a:ext cx="43173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083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8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s">
  <p:cSld name="3 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8"/>
          <p:cNvSpPr txBox="1"/>
          <p:nvPr>
            <p:ph idx="1" type="body"/>
          </p:nvPr>
        </p:nvSpPr>
        <p:spPr>
          <a:xfrm>
            <a:off x="176646" y="1369217"/>
            <a:ext cx="28113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083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8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38"/>
          <p:cNvSpPr txBox="1"/>
          <p:nvPr>
            <p:ph idx="2" type="body"/>
          </p:nvPr>
        </p:nvSpPr>
        <p:spPr>
          <a:xfrm>
            <a:off x="3180000" y="1369217"/>
            <a:ext cx="27840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083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8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38"/>
          <p:cNvSpPr txBox="1"/>
          <p:nvPr>
            <p:ph idx="3" type="body"/>
          </p:nvPr>
        </p:nvSpPr>
        <p:spPr>
          <a:xfrm>
            <a:off x="6155944" y="1369216"/>
            <a:ext cx="27840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083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8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38"/>
          <p:cNvSpPr txBox="1"/>
          <p:nvPr>
            <p:ph type="title"/>
          </p:nvPr>
        </p:nvSpPr>
        <p:spPr>
          <a:xfrm>
            <a:off x="2579077" y="169145"/>
            <a:ext cx="472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2500"/>
              <a:buFont typeface="Calibri"/>
              <a:buNone/>
              <a:defRPr b="1" i="0" sz="2500" u="none" cap="none" strike="noStrike">
                <a:solidFill>
                  <a:srgbClr val="0E67A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38"/>
          <p:cNvSpPr txBox="1"/>
          <p:nvPr>
            <p:ph idx="4" type="subTitle"/>
          </p:nvPr>
        </p:nvSpPr>
        <p:spPr>
          <a:xfrm>
            <a:off x="2579076" y="628358"/>
            <a:ext cx="47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1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image">
  <p:cSld name="Text + imag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9"/>
          <p:cNvSpPr/>
          <p:nvPr>
            <p:ph idx="2" type="pic"/>
          </p:nvPr>
        </p:nvSpPr>
        <p:spPr>
          <a:xfrm>
            <a:off x="4649933" y="1370013"/>
            <a:ext cx="42759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39"/>
          <p:cNvSpPr txBox="1"/>
          <p:nvPr>
            <p:ph type="title"/>
          </p:nvPr>
        </p:nvSpPr>
        <p:spPr>
          <a:xfrm>
            <a:off x="2579077" y="169145"/>
            <a:ext cx="472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2500"/>
              <a:buFont typeface="Calibri"/>
              <a:buNone/>
              <a:defRPr b="1" i="0" sz="2500" u="none" cap="none" strike="noStrike">
                <a:solidFill>
                  <a:srgbClr val="0E67A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39"/>
          <p:cNvSpPr txBox="1"/>
          <p:nvPr>
            <p:ph idx="1" type="subTitle"/>
          </p:nvPr>
        </p:nvSpPr>
        <p:spPr>
          <a:xfrm>
            <a:off x="2579076" y="628358"/>
            <a:ext cx="47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1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39"/>
          <p:cNvSpPr txBox="1"/>
          <p:nvPr>
            <p:ph idx="3" type="body"/>
          </p:nvPr>
        </p:nvSpPr>
        <p:spPr>
          <a:xfrm>
            <a:off x="176646" y="1369219"/>
            <a:ext cx="43173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083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8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&amp; Content" showMasterSp="0">
  <p:cSld name="7_Title &amp;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0"/>
          <p:cNvSpPr/>
          <p:nvPr/>
        </p:nvSpPr>
        <p:spPr>
          <a:xfrm>
            <a:off x="8560686" y="4782183"/>
            <a:ext cx="331800" cy="219900"/>
          </a:xfrm>
          <a:prstGeom prst="rect">
            <a:avLst/>
          </a:prstGeom>
          <a:solidFill>
            <a:srgbClr val="1D2F45">
              <a:alpha val="2470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0"/>
          <p:cNvSpPr txBox="1"/>
          <p:nvPr>
            <p:ph idx="1" type="body"/>
          </p:nvPr>
        </p:nvSpPr>
        <p:spPr>
          <a:xfrm>
            <a:off x="251520" y="951573"/>
            <a:ext cx="86409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40"/>
          <p:cNvSpPr txBox="1"/>
          <p:nvPr>
            <p:ph idx="11" type="ftr"/>
          </p:nvPr>
        </p:nvSpPr>
        <p:spPr>
          <a:xfrm>
            <a:off x="3124200" y="4785996"/>
            <a:ext cx="28956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09" name="Google Shape;109;p40"/>
          <p:cNvCxnSpPr/>
          <p:nvPr/>
        </p:nvCxnSpPr>
        <p:spPr>
          <a:xfrm rot="10800000">
            <a:off x="251580" y="4782099"/>
            <a:ext cx="8640900" cy="3900"/>
          </a:xfrm>
          <a:prstGeom prst="straightConnector1">
            <a:avLst/>
          </a:prstGeom>
          <a:noFill/>
          <a:ln cap="flat" cmpd="sng" w="12700">
            <a:solidFill>
              <a:srgbClr val="1D2F4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40"/>
          <p:cNvSpPr txBox="1"/>
          <p:nvPr>
            <p:ph idx="12" type="sldNum"/>
          </p:nvPr>
        </p:nvSpPr>
        <p:spPr>
          <a:xfrm>
            <a:off x="6553200" y="4785996"/>
            <a:ext cx="2339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1" name="Google Shape;111;p40"/>
          <p:cNvSpPr/>
          <p:nvPr/>
        </p:nvSpPr>
        <p:spPr>
          <a:xfrm>
            <a:off x="3114459" y="0"/>
            <a:ext cx="1133400" cy="27000"/>
          </a:xfrm>
          <a:prstGeom prst="rect">
            <a:avLst/>
          </a:prstGeom>
          <a:solidFill>
            <a:srgbClr val="1C30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0"/>
          <p:cNvSpPr/>
          <p:nvPr/>
        </p:nvSpPr>
        <p:spPr>
          <a:xfrm>
            <a:off x="5940154" y="0"/>
            <a:ext cx="3167400" cy="27000"/>
          </a:xfrm>
          <a:prstGeom prst="rect">
            <a:avLst/>
          </a:prstGeom>
          <a:solidFill>
            <a:srgbClr val="B5892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0"/>
          <p:cNvSpPr/>
          <p:nvPr/>
        </p:nvSpPr>
        <p:spPr>
          <a:xfrm>
            <a:off x="8401706" y="0"/>
            <a:ext cx="747600" cy="27000"/>
          </a:xfrm>
          <a:prstGeom prst="rect">
            <a:avLst/>
          </a:prstGeom>
          <a:solidFill>
            <a:srgbClr val="75A5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0"/>
          <p:cNvSpPr/>
          <p:nvPr/>
        </p:nvSpPr>
        <p:spPr>
          <a:xfrm>
            <a:off x="1907705" y="0"/>
            <a:ext cx="1016100" cy="27000"/>
          </a:xfrm>
          <a:prstGeom prst="rect">
            <a:avLst/>
          </a:prstGeom>
          <a:solidFill>
            <a:srgbClr val="B5892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0"/>
          <p:cNvSpPr/>
          <p:nvPr/>
        </p:nvSpPr>
        <p:spPr>
          <a:xfrm>
            <a:off x="7164289" y="0"/>
            <a:ext cx="1303500" cy="27000"/>
          </a:xfrm>
          <a:prstGeom prst="rect">
            <a:avLst/>
          </a:prstGeom>
          <a:solidFill>
            <a:srgbClr val="1C30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0"/>
          <p:cNvSpPr/>
          <p:nvPr/>
        </p:nvSpPr>
        <p:spPr>
          <a:xfrm>
            <a:off x="5220074" y="0"/>
            <a:ext cx="1143000" cy="27000"/>
          </a:xfrm>
          <a:prstGeom prst="rect">
            <a:avLst/>
          </a:prstGeom>
          <a:solidFill>
            <a:srgbClr val="75A5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0"/>
          <p:cNvSpPr/>
          <p:nvPr/>
        </p:nvSpPr>
        <p:spPr>
          <a:xfrm>
            <a:off x="1276470" y="-2"/>
            <a:ext cx="631200" cy="27000"/>
          </a:xfrm>
          <a:prstGeom prst="rect">
            <a:avLst/>
          </a:prstGeom>
          <a:solidFill>
            <a:srgbClr val="1C30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0"/>
          <p:cNvSpPr/>
          <p:nvPr/>
        </p:nvSpPr>
        <p:spPr>
          <a:xfrm>
            <a:off x="643478" y="0"/>
            <a:ext cx="640500" cy="27000"/>
          </a:xfrm>
          <a:prstGeom prst="rect">
            <a:avLst/>
          </a:prstGeom>
          <a:solidFill>
            <a:srgbClr val="75A5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0"/>
          <p:cNvSpPr/>
          <p:nvPr/>
        </p:nvSpPr>
        <p:spPr>
          <a:xfrm>
            <a:off x="2590802" y="0"/>
            <a:ext cx="640500" cy="27000"/>
          </a:xfrm>
          <a:prstGeom prst="rect">
            <a:avLst/>
          </a:prstGeom>
          <a:solidFill>
            <a:srgbClr val="75A5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0"/>
          <p:cNvSpPr/>
          <p:nvPr/>
        </p:nvSpPr>
        <p:spPr>
          <a:xfrm>
            <a:off x="4247980" y="0"/>
            <a:ext cx="1052400" cy="27000"/>
          </a:xfrm>
          <a:prstGeom prst="rect">
            <a:avLst/>
          </a:prstGeom>
          <a:solidFill>
            <a:srgbClr val="B5892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0"/>
          <p:cNvSpPr/>
          <p:nvPr/>
        </p:nvSpPr>
        <p:spPr>
          <a:xfrm>
            <a:off x="7357994" y="0"/>
            <a:ext cx="166200" cy="27000"/>
          </a:xfrm>
          <a:prstGeom prst="rect">
            <a:avLst/>
          </a:prstGeom>
          <a:solidFill>
            <a:srgbClr val="75A5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0"/>
          <p:cNvSpPr/>
          <p:nvPr/>
        </p:nvSpPr>
        <p:spPr>
          <a:xfrm>
            <a:off x="-135" y="-2"/>
            <a:ext cx="643500" cy="27000"/>
          </a:xfrm>
          <a:prstGeom prst="rect">
            <a:avLst/>
          </a:prstGeom>
          <a:solidFill>
            <a:srgbClr val="B5892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628" y="90591"/>
            <a:ext cx="2106233" cy="56600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0"/>
          <p:cNvSpPr txBox="1"/>
          <p:nvPr>
            <p:ph type="title"/>
          </p:nvPr>
        </p:nvSpPr>
        <p:spPr>
          <a:xfrm>
            <a:off x="2415733" y="141480"/>
            <a:ext cx="6480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F45"/>
              </a:buClr>
              <a:buSzPts val="2700"/>
              <a:buFont typeface="Calibri"/>
              <a:buNone/>
              <a:defRPr b="1" i="0" sz="2700" u="none" cap="none" strike="noStrike">
                <a:solidFill>
                  <a:srgbClr val="1D2F4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5" name="Google Shape;12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19663"/>
            <a:ext cx="9143998" cy="23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Title &amp; Content" showMasterSp="0">
  <p:cSld name="8_Title &amp;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1"/>
          <p:cNvSpPr/>
          <p:nvPr/>
        </p:nvSpPr>
        <p:spPr>
          <a:xfrm>
            <a:off x="8560686" y="4782183"/>
            <a:ext cx="331800" cy="219900"/>
          </a:xfrm>
          <a:prstGeom prst="rect">
            <a:avLst/>
          </a:prstGeom>
          <a:solidFill>
            <a:srgbClr val="1D2F45">
              <a:alpha val="2470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1"/>
          <p:cNvSpPr txBox="1"/>
          <p:nvPr>
            <p:ph idx="1" type="body"/>
          </p:nvPr>
        </p:nvSpPr>
        <p:spPr>
          <a:xfrm>
            <a:off x="251520" y="951573"/>
            <a:ext cx="86409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41"/>
          <p:cNvSpPr txBox="1"/>
          <p:nvPr>
            <p:ph idx="11" type="ftr"/>
          </p:nvPr>
        </p:nvSpPr>
        <p:spPr>
          <a:xfrm>
            <a:off x="3124200" y="4785996"/>
            <a:ext cx="28956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30" name="Google Shape;130;p41"/>
          <p:cNvCxnSpPr/>
          <p:nvPr/>
        </p:nvCxnSpPr>
        <p:spPr>
          <a:xfrm rot="10800000">
            <a:off x="251580" y="4782099"/>
            <a:ext cx="8640900" cy="3900"/>
          </a:xfrm>
          <a:prstGeom prst="straightConnector1">
            <a:avLst/>
          </a:prstGeom>
          <a:noFill/>
          <a:ln cap="flat" cmpd="sng" w="12700">
            <a:solidFill>
              <a:srgbClr val="1D2F4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41"/>
          <p:cNvSpPr txBox="1"/>
          <p:nvPr>
            <p:ph idx="12" type="sldNum"/>
          </p:nvPr>
        </p:nvSpPr>
        <p:spPr>
          <a:xfrm>
            <a:off x="6553200" y="4785996"/>
            <a:ext cx="2339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2" name="Google Shape;132;p41"/>
          <p:cNvSpPr/>
          <p:nvPr/>
        </p:nvSpPr>
        <p:spPr>
          <a:xfrm>
            <a:off x="3114459" y="0"/>
            <a:ext cx="1133400" cy="27000"/>
          </a:xfrm>
          <a:prstGeom prst="rect">
            <a:avLst/>
          </a:prstGeom>
          <a:solidFill>
            <a:srgbClr val="1C30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1"/>
          <p:cNvSpPr/>
          <p:nvPr/>
        </p:nvSpPr>
        <p:spPr>
          <a:xfrm>
            <a:off x="5940154" y="0"/>
            <a:ext cx="3167400" cy="27000"/>
          </a:xfrm>
          <a:prstGeom prst="rect">
            <a:avLst/>
          </a:prstGeom>
          <a:solidFill>
            <a:srgbClr val="B5892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1"/>
          <p:cNvSpPr/>
          <p:nvPr/>
        </p:nvSpPr>
        <p:spPr>
          <a:xfrm>
            <a:off x="8401706" y="0"/>
            <a:ext cx="747600" cy="27000"/>
          </a:xfrm>
          <a:prstGeom prst="rect">
            <a:avLst/>
          </a:prstGeom>
          <a:solidFill>
            <a:srgbClr val="75A5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1"/>
          <p:cNvSpPr/>
          <p:nvPr/>
        </p:nvSpPr>
        <p:spPr>
          <a:xfrm>
            <a:off x="1907705" y="0"/>
            <a:ext cx="1016100" cy="27000"/>
          </a:xfrm>
          <a:prstGeom prst="rect">
            <a:avLst/>
          </a:prstGeom>
          <a:solidFill>
            <a:srgbClr val="B5892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1"/>
          <p:cNvSpPr/>
          <p:nvPr/>
        </p:nvSpPr>
        <p:spPr>
          <a:xfrm>
            <a:off x="7164289" y="0"/>
            <a:ext cx="1303500" cy="27000"/>
          </a:xfrm>
          <a:prstGeom prst="rect">
            <a:avLst/>
          </a:prstGeom>
          <a:solidFill>
            <a:srgbClr val="1C30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1"/>
          <p:cNvSpPr/>
          <p:nvPr/>
        </p:nvSpPr>
        <p:spPr>
          <a:xfrm>
            <a:off x="5220074" y="0"/>
            <a:ext cx="1143000" cy="27000"/>
          </a:xfrm>
          <a:prstGeom prst="rect">
            <a:avLst/>
          </a:prstGeom>
          <a:solidFill>
            <a:srgbClr val="75A5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1"/>
          <p:cNvSpPr/>
          <p:nvPr/>
        </p:nvSpPr>
        <p:spPr>
          <a:xfrm>
            <a:off x="1276470" y="-2"/>
            <a:ext cx="631200" cy="27000"/>
          </a:xfrm>
          <a:prstGeom prst="rect">
            <a:avLst/>
          </a:prstGeom>
          <a:solidFill>
            <a:srgbClr val="1C30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1"/>
          <p:cNvSpPr/>
          <p:nvPr/>
        </p:nvSpPr>
        <p:spPr>
          <a:xfrm>
            <a:off x="643478" y="0"/>
            <a:ext cx="640500" cy="27000"/>
          </a:xfrm>
          <a:prstGeom prst="rect">
            <a:avLst/>
          </a:prstGeom>
          <a:solidFill>
            <a:srgbClr val="75A5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1"/>
          <p:cNvSpPr/>
          <p:nvPr/>
        </p:nvSpPr>
        <p:spPr>
          <a:xfrm>
            <a:off x="2590802" y="0"/>
            <a:ext cx="640500" cy="27000"/>
          </a:xfrm>
          <a:prstGeom prst="rect">
            <a:avLst/>
          </a:prstGeom>
          <a:solidFill>
            <a:srgbClr val="75A5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1"/>
          <p:cNvSpPr/>
          <p:nvPr/>
        </p:nvSpPr>
        <p:spPr>
          <a:xfrm>
            <a:off x="4247980" y="0"/>
            <a:ext cx="1052400" cy="27000"/>
          </a:xfrm>
          <a:prstGeom prst="rect">
            <a:avLst/>
          </a:prstGeom>
          <a:solidFill>
            <a:srgbClr val="B5892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1"/>
          <p:cNvSpPr/>
          <p:nvPr/>
        </p:nvSpPr>
        <p:spPr>
          <a:xfrm>
            <a:off x="7357994" y="0"/>
            <a:ext cx="166200" cy="27000"/>
          </a:xfrm>
          <a:prstGeom prst="rect">
            <a:avLst/>
          </a:prstGeom>
          <a:solidFill>
            <a:srgbClr val="75A5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1"/>
          <p:cNvSpPr/>
          <p:nvPr/>
        </p:nvSpPr>
        <p:spPr>
          <a:xfrm>
            <a:off x="-135" y="-2"/>
            <a:ext cx="643500" cy="27000"/>
          </a:xfrm>
          <a:prstGeom prst="rect">
            <a:avLst/>
          </a:prstGeom>
          <a:solidFill>
            <a:srgbClr val="B5892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628" y="90591"/>
            <a:ext cx="2106233" cy="56600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1"/>
          <p:cNvSpPr txBox="1"/>
          <p:nvPr>
            <p:ph type="title"/>
          </p:nvPr>
        </p:nvSpPr>
        <p:spPr>
          <a:xfrm>
            <a:off x="2415733" y="141480"/>
            <a:ext cx="6480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F45"/>
              </a:buClr>
              <a:buSzPts val="2700"/>
              <a:buFont typeface="Calibri"/>
              <a:buNone/>
              <a:defRPr b="1" i="0" sz="2700" u="none" cap="none" strike="noStrike">
                <a:solidFill>
                  <a:srgbClr val="1D2F4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6" name="Google Shape;14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19663"/>
            <a:ext cx="9143998" cy="23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_slide" showMasterSp="0">
  <p:cSld name="Content_slid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2"/>
          <p:cNvSpPr/>
          <p:nvPr/>
        </p:nvSpPr>
        <p:spPr>
          <a:xfrm>
            <a:off x="8560686" y="4782184"/>
            <a:ext cx="331800" cy="219900"/>
          </a:xfrm>
          <a:prstGeom prst="rect">
            <a:avLst/>
          </a:prstGeom>
          <a:solidFill>
            <a:srgbClr val="1D2F45">
              <a:alpha val="24313"/>
            </a:srgbClr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2"/>
          <p:cNvSpPr/>
          <p:nvPr/>
        </p:nvSpPr>
        <p:spPr>
          <a:xfrm>
            <a:off x="3114460" y="0"/>
            <a:ext cx="1133400" cy="27000"/>
          </a:xfrm>
          <a:prstGeom prst="rect">
            <a:avLst/>
          </a:prstGeom>
          <a:solidFill>
            <a:srgbClr val="1C3046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2"/>
          <p:cNvSpPr/>
          <p:nvPr/>
        </p:nvSpPr>
        <p:spPr>
          <a:xfrm>
            <a:off x="5940155" y="0"/>
            <a:ext cx="3167400" cy="27000"/>
          </a:xfrm>
          <a:prstGeom prst="rect">
            <a:avLst/>
          </a:prstGeom>
          <a:solidFill>
            <a:srgbClr val="B5892D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2"/>
          <p:cNvSpPr/>
          <p:nvPr/>
        </p:nvSpPr>
        <p:spPr>
          <a:xfrm>
            <a:off x="8401706" y="0"/>
            <a:ext cx="747600" cy="27000"/>
          </a:xfrm>
          <a:prstGeom prst="rect">
            <a:avLst/>
          </a:prstGeom>
          <a:solidFill>
            <a:srgbClr val="75A5D8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2"/>
          <p:cNvSpPr/>
          <p:nvPr/>
        </p:nvSpPr>
        <p:spPr>
          <a:xfrm>
            <a:off x="1907705" y="0"/>
            <a:ext cx="1016100" cy="27000"/>
          </a:xfrm>
          <a:prstGeom prst="rect">
            <a:avLst/>
          </a:prstGeom>
          <a:solidFill>
            <a:srgbClr val="B5892D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2"/>
          <p:cNvSpPr/>
          <p:nvPr/>
        </p:nvSpPr>
        <p:spPr>
          <a:xfrm>
            <a:off x="7164289" y="0"/>
            <a:ext cx="1303500" cy="27000"/>
          </a:xfrm>
          <a:prstGeom prst="rect">
            <a:avLst/>
          </a:prstGeom>
          <a:solidFill>
            <a:srgbClr val="1C3046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2"/>
          <p:cNvSpPr/>
          <p:nvPr/>
        </p:nvSpPr>
        <p:spPr>
          <a:xfrm>
            <a:off x="5220075" y="0"/>
            <a:ext cx="1143000" cy="27000"/>
          </a:xfrm>
          <a:prstGeom prst="rect">
            <a:avLst/>
          </a:prstGeom>
          <a:solidFill>
            <a:srgbClr val="75A5D8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2"/>
          <p:cNvSpPr/>
          <p:nvPr/>
        </p:nvSpPr>
        <p:spPr>
          <a:xfrm>
            <a:off x="1276471" y="-2"/>
            <a:ext cx="631200" cy="27000"/>
          </a:xfrm>
          <a:prstGeom prst="rect">
            <a:avLst/>
          </a:prstGeom>
          <a:solidFill>
            <a:srgbClr val="1C3046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2"/>
          <p:cNvSpPr/>
          <p:nvPr/>
        </p:nvSpPr>
        <p:spPr>
          <a:xfrm>
            <a:off x="643478" y="0"/>
            <a:ext cx="640500" cy="27000"/>
          </a:xfrm>
          <a:prstGeom prst="rect">
            <a:avLst/>
          </a:prstGeom>
          <a:solidFill>
            <a:srgbClr val="75A5D8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2"/>
          <p:cNvSpPr/>
          <p:nvPr/>
        </p:nvSpPr>
        <p:spPr>
          <a:xfrm>
            <a:off x="2590802" y="0"/>
            <a:ext cx="640500" cy="27000"/>
          </a:xfrm>
          <a:prstGeom prst="rect">
            <a:avLst/>
          </a:prstGeom>
          <a:solidFill>
            <a:srgbClr val="75A5D8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2"/>
          <p:cNvSpPr/>
          <p:nvPr/>
        </p:nvSpPr>
        <p:spPr>
          <a:xfrm>
            <a:off x="4247981" y="0"/>
            <a:ext cx="1052400" cy="27000"/>
          </a:xfrm>
          <a:prstGeom prst="rect">
            <a:avLst/>
          </a:prstGeom>
          <a:solidFill>
            <a:srgbClr val="B5892D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2"/>
          <p:cNvSpPr/>
          <p:nvPr/>
        </p:nvSpPr>
        <p:spPr>
          <a:xfrm>
            <a:off x="7357994" y="0"/>
            <a:ext cx="166200" cy="27000"/>
          </a:xfrm>
          <a:prstGeom prst="rect">
            <a:avLst/>
          </a:prstGeom>
          <a:solidFill>
            <a:srgbClr val="75A5D8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2"/>
          <p:cNvSpPr/>
          <p:nvPr/>
        </p:nvSpPr>
        <p:spPr>
          <a:xfrm>
            <a:off x="-135" y="-2"/>
            <a:ext cx="643500" cy="27000"/>
          </a:xfrm>
          <a:prstGeom prst="rect">
            <a:avLst/>
          </a:prstGeom>
          <a:solidFill>
            <a:srgbClr val="B5892D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2"/>
          <p:cNvSpPr txBox="1"/>
          <p:nvPr>
            <p:ph idx="10" type="dt"/>
          </p:nvPr>
        </p:nvSpPr>
        <p:spPr>
          <a:xfrm>
            <a:off x="251520" y="4785996"/>
            <a:ext cx="21336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Font typeface="Calibri"/>
              <a:buNone/>
              <a:defRPr b="0" i="0" sz="1500" u="none" cap="none" strike="noStrike">
                <a:solidFill>
                  <a:srgbClr val="3C3C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42"/>
          <p:cNvSpPr txBox="1"/>
          <p:nvPr>
            <p:ph idx="11" type="ftr"/>
          </p:nvPr>
        </p:nvSpPr>
        <p:spPr>
          <a:xfrm>
            <a:off x="3124200" y="4785996"/>
            <a:ext cx="28956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Font typeface="Calibri"/>
              <a:buNone/>
              <a:defRPr b="0" i="0" sz="1500" u="none" cap="none" strike="noStrike">
                <a:solidFill>
                  <a:srgbClr val="3C3C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63" name="Google Shape;163;p42"/>
          <p:cNvCxnSpPr/>
          <p:nvPr/>
        </p:nvCxnSpPr>
        <p:spPr>
          <a:xfrm rot="10800000">
            <a:off x="251580" y="4782100"/>
            <a:ext cx="8640900" cy="3900"/>
          </a:xfrm>
          <a:prstGeom prst="straightConnector1">
            <a:avLst/>
          </a:prstGeom>
          <a:noFill/>
          <a:ln cap="flat" cmpd="sng" w="12700">
            <a:solidFill>
              <a:srgbClr val="1D2F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42"/>
          <p:cNvSpPr txBox="1"/>
          <p:nvPr>
            <p:ph idx="12" type="sldNum"/>
          </p:nvPr>
        </p:nvSpPr>
        <p:spPr>
          <a:xfrm>
            <a:off x="6553200" y="4785996"/>
            <a:ext cx="2339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975"/>
              <a:buFont typeface="Source Sans Pro"/>
              <a:buNone/>
              <a:defRPr b="0" i="0" sz="975" u="none" cap="none" strike="noStrike">
                <a:solidFill>
                  <a:srgbClr val="3C3C3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975"/>
              <a:buFont typeface="Source Sans Pro"/>
              <a:buNone/>
              <a:defRPr b="0" i="0" sz="975" u="none" cap="none" strike="noStrike">
                <a:solidFill>
                  <a:srgbClr val="3C3C3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975"/>
              <a:buFont typeface="Source Sans Pro"/>
              <a:buNone/>
              <a:defRPr b="0" i="0" sz="975" u="none" cap="none" strike="noStrike">
                <a:solidFill>
                  <a:srgbClr val="3C3C3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975"/>
              <a:buFont typeface="Source Sans Pro"/>
              <a:buNone/>
              <a:defRPr b="0" i="0" sz="975" u="none" cap="none" strike="noStrike">
                <a:solidFill>
                  <a:srgbClr val="3C3C3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975"/>
              <a:buFont typeface="Source Sans Pro"/>
              <a:buNone/>
              <a:defRPr b="0" i="0" sz="975" u="none" cap="none" strike="noStrike">
                <a:solidFill>
                  <a:srgbClr val="3C3C3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975"/>
              <a:buFont typeface="Source Sans Pro"/>
              <a:buNone/>
              <a:defRPr b="0" i="0" sz="975" u="none" cap="none" strike="noStrike">
                <a:solidFill>
                  <a:srgbClr val="3C3C3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975"/>
              <a:buFont typeface="Source Sans Pro"/>
              <a:buNone/>
              <a:defRPr b="0" i="0" sz="975" u="none" cap="none" strike="noStrike">
                <a:solidFill>
                  <a:srgbClr val="3C3C3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975"/>
              <a:buFont typeface="Source Sans Pro"/>
              <a:buNone/>
              <a:defRPr b="0" i="0" sz="975" u="none" cap="none" strike="noStrike">
                <a:solidFill>
                  <a:srgbClr val="3C3C3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975"/>
              <a:buFont typeface="Source Sans Pro"/>
              <a:buNone/>
              <a:defRPr b="0" i="0" sz="975" u="none" cap="none" strike="noStrike">
                <a:solidFill>
                  <a:srgbClr val="3C3C3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5" name="Google Shape;165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628" y="90591"/>
            <a:ext cx="2106233" cy="566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19665"/>
            <a:ext cx="9143998" cy="2383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2"/>
          <p:cNvSpPr txBox="1"/>
          <p:nvPr>
            <p:ph type="title"/>
          </p:nvPr>
        </p:nvSpPr>
        <p:spPr>
          <a:xfrm>
            <a:off x="2415733" y="141480"/>
            <a:ext cx="6480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F45"/>
              </a:buClr>
              <a:buSzPts val="3600"/>
              <a:buFont typeface="Calibri"/>
              <a:buNone/>
              <a:defRPr b="1" i="0" sz="2700" u="none" cap="none" strike="noStrike">
                <a:solidFill>
                  <a:srgbClr val="1D2F4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>
  <p:cSld name="Section titl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2579077" y="2169395"/>
            <a:ext cx="4728796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2500"/>
              <a:buFont typeface="Calibri"/>
              <a:buNone/>
              <a:defRPr b="1" i="0" sz="2500" u="none" cap="none" strike="noStrike">
                <a:solidFill>
                  <a:srgbClr val="0E67A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34"/>
          <p:cNvSpPr txBox="1"/>
          <p:nvPr>
            <p:ph idx="1" type="subTitle"/>
          </p:nvPr>
        </p:nvSpPr>
        <p:spPr>
          <a:xfrm>
            <a:off x="2579076" y="2628608"/>
            <a:ext cx="4728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1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">
  <p:cSld name="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/>
          <p:nvPr>
            <p:ph idx="1" type="body"/>
          </p:nvPr>
        </p:nvSpPr>
        <p:spPr>
          <a:xfrm>
            <a:off x="176645" y="1369219"/>
            <a:ext cx="87543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083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8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27"/>
          <p:cNvSpPr txBox="1"/>
          <p:nvPr>
            <p:ph type="title"/>
          </p:nvPr>
        </p:nvSpPr>
        <p:spPr>
          <a:xfrm>
            <a:off x="2579077" y="169145"/>
            <a:ext cx="472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2500"/>
              <a:buFont typeface="Calibri"/>
              <a:buNone/>
              <a:defRPr b="1" i="0" sz="2500" u="none" cap="none" strike="noStrike">
                <a:solidFill>
                  <a:srgbClr val="0E67A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7"/>
          <p:cNvSpPr txBox="1"/>
          <p:nvPr>
            <p:ph idx="2" type="subTitle"/>
          </p:nvPr>
        </p:nvSpPr>
        <p:spPr>
          <a:xfrm>
            <a:off x="2579076" y="628358"/>
            <a:ext cx="47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1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2579077" y="169145"/>
            <a:ext cx="472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2500"/>
              <a:buFont typeface="Calibri"/>
              <a:buNone/>
              <a:defRPr b="1" i="0" sz="2500" u="none" cap="none" strike="noStrike">
                <a:solidFill>
                  <a:srgbClr val="0E67A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1" type="subTitle"/>
          </p:nvPr>
        </p:nvSpPr>
        <p:spPr>
          <a:xfrm>
            <a:off x="2579076" y="628358"/>
            <a:ext cx="47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1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2 columns">
  <p:cSld name="Text 2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3"/>
          <p:cNvSpPr txBox="1"/>
          <p:nvPr>
            <p:ph type="title"/>
          </p:nvPr>
        </p:nvSpPr>
        <p:spPr>
          <a:xfrm>
            <a:off x="2579077" y="169145"/>
            <a:ext cx="472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2500"/>
              <a:buFont typeface="Calibri"/>
              <a:buNone/>
              <a:defRPr b="1" i="0" sz="2500" u="none" cap="none" strike="noStrike">
                <a:solidFill>
                  <a:srgbClr val="0E67A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3"/>
          <p:cNvSpPr txBox="1"/>
          <p:nvPr>
            <p:ph idx="1" type="subTitle"/>
          </p:nvPr>
        </p:nvSpPr>
        <p:spPr>
          <a:xfrm>
            <a:off x="2579076" y="628358"/>
            <a:ext cx="47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1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3"/>
          <p:cNvSpPr txBox="1"/>
          <p:nvPr>
            <p:ph idx="2" type="body"/>
          </p:nvPr>
        </p:nvSpPr>
        <p:spPr>
          <a:xfrm>
            <a:off x="176646" y="1369219"/>
            <a:ext cx="43173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083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8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3"/>
          <p:cNvSpPr txBox="1"/>
          <p:nvPr>
            <p:ph idx="3" type="body"/>
          </p:nvPr>
        </p:nvSpPr>
        <p:spPr>
          <a:xfrm>
            <a:off x="4649932" y="1369219"/>
            <a:ext cx="43173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083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8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s">
  <p:cSld name="3 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 txBox="1"/>
          <p:nvPr>
            <p:ph idx="1" type="body"/>
          </p:nvPr>
        </p:nvSpPr>
        <p:spPr>
          <a:xfrm>
            <a:off x="176646" y="1369217"/>
            <a:ext cx="28113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083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8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44"/>
          <p:cNvSpPr txBox="1"/>
          <p:nvPr>
            <p:ph idx="2" type="body"/>
          </p:nvPr>
        </p:nvSpPr>
        <p:spPr>
          <a:xfrm>
            <a:off x="3180000" y="1369217"/>
            <a:ext cx="27840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083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8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44"/>
          <p:cNvSpPr txBox="1"/>
          <p:nvPr>
            <p:ph idx="3" type="body"/>
          </p:nvPr>
        </p:nvSpPr>
        <p:spPr>
          <a:xfrm>
            <a:off x="6155944" y="1369216"/>
            <a:ext cx="27840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083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8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44"/>
          <p:cNvSpPr txBox="1"/>
          <p:nvPr>
            <p:ph type="title"/>
          </p:nvPr>
        </p:nvSpPr>
        <p:spPr>
          <a:xfrm>
            <a:off x="2579077" y="169145"/>
            <a:ext cx="472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2500"/>
              <a:buFont typeface="Calibri"/>
              <a:buNone/>
              <a:defRPr b="1" i="0" sz="2500" u="none" cap="none" strike="noStrike">
                <a:solidFill>
                  <a:srgbClr val="0E67A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44"/>
          <p:cNvSpPr txBox="1"/>
          <p:nvPr>
            <p:ph idx="4" type="subTitle"/>
          </p:nvPr>
        </p:nvSpPr>
        <p:spPr>
          <a:xfrm>
            <a:off x="2579076" y="628358"/>
            <a:ext cx="47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1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image">
  <p:cSld name="Text + imag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/>
          <p:nvPr>
            <p:ph idx="2" type="pic"/>
          </p:nvPr>
        </p:nvSpPr>
        <p:spPr>
          <a:xfrm>
            <a:off x="4649933" y="1370013"/>
            <a:ext cx="42759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45"/>
          <p:cNvSpPr txBox="1"/>
          <p:nvPr>
            <p:ph type="title"/>
          </p:nvPr>
        </p:nvSpPr>
        <p:spPr>
          <a:xfrm>
            <a:off x="2579077" y="169145"/>
            <a:ext cx="472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2500"/>
              <a:buFont typeface="Calibri"/>
              <a:buNone/>
              <a:defRPr b="1" i="0" sz="2500" u="none" cap="none" strike="noStrike">
                <a:solidFill>
                  <a:srgbClr val="0E67A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45"/>
          <p:cNvSpPr txBox="1"/>
          <p:nvPr>
            <p:ph idx="1" type="subTitle"/>
          </p:nvPr>
        </p:nvSpPr>
        <p:spPr>
          <a:xfrm>
            <a:off x="2579076" y="628358"/>
            <a:ext cx="47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1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45"/>
          <p:cNvSpPr txBox="1"/>
          <p:nvPr>
            <p:ph idx="3" type="body"/>
          </p:nvPr>
        </p:nvSpPr>
        <p:spPr>
          <a:xfrm>
            <a:off x="176646" y="1369219"/>
            <a:ext cx="43173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083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8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">
  <p:cSld name="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idx="1" type="body"/>
          </p:nvPr>
        </p:nvSpPr>
        <p:spPr>
          <a:xfrm>
            <a:off x="176645" y="1369219"/>
            <a:ext cx="87543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083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80"/>
              <a:buFont typeface="Noto Sans Symbols"/>
              <a:buChar char="⮚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31"/>
          <p:cNvSpPr txBox="1"/>
          <p:nvPr>
            <p:ph type="title"/>
          </p:nvPr>
        </p:nvSpPr>
        <p:spPr>
          <a:xfrm>
            <a:off x="2579077" y="169145"/>
            <a:ext cx="472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2500"/>
              <a:buFont typeface="Calibri"/>
              <a:buNone/>
              <a:defRPr b="1" i="0" sz="2500" u="none" cap="none" strike="noStrike">
                <a:solidFill>
                  <a:srgbClr val="0E67A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31"/>
          <p:cNvSpPr txBox="1"/>
          <p:nvPr>
            <p:ph idx="2" type="subTitle"/>
          </p:nvPr>
        </p:nvSpPr>
        <p:spPr>
          <a:xfrm>
            <a:off x="2579076" y="628358"/>
            <a:ext cx="47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1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5"/>
          <p:cNvSpPr txBox="1"/>
          <p:nvPr>
            <p:ph idx="10" type="dt"/>
          </p:nvPr>
        </p:nvSpPr>
        <p:spPr>
          <a:xfrm>
            <a:off x="2969335" y="477178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11" type="ftr"/>
          </p:nvPr>
        </p:nvSpPr>
        <p:spPr>
          <a:xfrm>
            <a:off x="5182756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35"/>
          <p:cNvSpPr txBox="1"/>
          <p:nvPr>
            <p:ph idx="12" type="sldNum"/>
          </p:nvPr>
        </p:nvSpPr>
        <p:spPr>
          <a:xfrm>
            <a:off x="8185377" y="4767264"/>
            <a:ext cx="501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7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/>
        </p:nvSpPr>
        <p:spPr>
          <a:xfrm>
            <a:off x="546242" y="816345"/>
            <a:ext cx="1656681" cy="358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E67AD"/>
                </a:solidFill>
                <a:latin typeface="Calibri"/>
                <a:ea typeface="Calibri"/>
                <a:cs typeface="Calibri"/>
                <a:sym typeface="Calibri"/>
              </a:rPr>
              <a:t>www.egi.eu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E67AD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E67AD"/>
                </a:solidFill>
                <a:latin typeface="Calibri"/>
                <a:ea typeface="Calibri"/>
                <a:cs typeface="Calibri"/>
                <a:sym typeface="Calibri"/>
              </a:rPr>
              <a:t>@EGI_eInfra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4"/>
          <p:cNvSpPr txBox="1"/>
          <p:nvPr/>
        </p:nvSpPr>
        <p:spPr>
          <a:xfrm>
            <a:off x="723100" y="4558808"/>
            <a:ext cx="2173781" cy="309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E67AD"/>
                </a:solidFill>
                <a:latin typeface="Calibri"/>
                <a:ea typeface="Calibri"/>
                <a:cs typeface="Calibri"/>
                <a:sym typeface="Calibri"/>
              </a:rPr>
              <a:t>The work of the EGI Foundation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700"/>
              <a:buFont typeface="Arial"/>
              <a:buNone/>
            </a:pPr>
            <a:r>
              <a:rPr b="0" i="1" lang="en-GB" sz="700" u="none" cap="none" strike="noStrike">
                <a:solidFill>
                  <a:srgbClr val="0E67AD"/>
                </a:solidFill>
                <a:latin typeface="Calibri"/>
                <a:ea typeface="Calibri"/>
                <a:cs typeface="Calibri"/>
                <a:sym typeface="Calibri"/>
              </a:rPr>
              <a:t>is partly funded by the European Commission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700"/>
              <a:buFont typeface="Arial"/>
              <a:buNone/>
            </a:pPr>
            <a:r>
              <a:rPr b="0" i="1" lang="en-GB" sz="700" u="none" cap="none" strike="noStrike">
                <a:solidFill>
                  <a:srgbClr val="0E67AD"/>
                </a:solidFill>
                <a:latin typeface="Calibri"/>
                <a:ea typeface="Calibri"/>
                <a:cs typeface="Calibri"/>
                <a:sym typeface="Calibri"/>
              </a:rPr>
              <a:t>under H2020 Framework Programme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761" y="4558808"/>
            <a:ext cx="471315" cy="309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418" y="1050147"/>
            <a:ext cx="133824" cy="118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0238" y="2080636"/>
            <a:ext cx="2136858" cy="1641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986" y="892073"/>
            <a:ext cx="113256" cy="1189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4"/>
          <p:cNvSpPr txBox="1"/>
          <p:nvPr/>
        </p:nvSpPr>
        <p:spPr>
          <a:xfrm>
            <a:off x="2624575" y="53846"/>
            <a:ext cx="4091495" cy="443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E67AD"/>
                </a:solidFill>
                <a:latin typeface="Calibri"/>
                <a:ea typeface="Calibri"/>
                <a:cs typeface="Calibri"/>
                <a:sym typeface="Calibri"/>
              </a:rPr>
              <a:t>EGI: Advanced Computing for Research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/>
        </p:nvSpPr>
        <p:spPr>
          <a:xfrm>
            <a:off x="6359778" y="4909725"/>
            <a:ext cx="980100" cy="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E67AD"/>
                </a:solidFill>
                <a:latin typeface="Calibri"/>
                <a:ea typeface="Calibri"/>
                <a:cs typeface="Calibri"/>
                <a:sym typeface="Calibri"/>
              </a:rPr>
              <a:t>@EGI_eInfra</a:t>
            </a:r>
            <a:endParaRPr b="0" i="0" sz="800" u="none" cap="none" strike="noStrike">
              <a:solidFill>
                <a:srgbClr val="0E67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6"/>
          <p:cNvSpPr txBox="1"/>
          <p:nvPr/>
        </p:nvSpPr>
        <p:spPr>
          <a:xfrm>
            <a:off x="5481272" y="4909682"/>
            <a:ext cx="717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0E67AD"/>
                </a:solidFill>
                <a:latin typeface="Calibri"/>
                <a:ea typeface="Calibri"/>
                <a:cs typeface="Calibri"/>
                <a:sym typeface="Calibri"/>
              </a:rPr>
              <a:t>www.egi.eu</a:t>
            </a:r>
            <a:endParaRPr b="0" i="0" sz="800" u="none" cap="none" strike="noStrike">
              <a:solidFill>
                <a:srgbClr val="0E67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5;p26"/>
          <p:cNvCxnSpPr/>
          <p:nvPr/>
        </p:nvCxnSpPr>
        <p:spPr>
          <a:xfrm>
            <a:off x="6150117" y="4965272"/>
            <a:ext cx="0" cy="17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" name="Google Shape;2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2255" y="61362"/>
            <a:ext cx="523131" cy="40266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6"/>
          <p:cNvSpPr txBox="1"/>
          <p:nvPr/>
        </p:nvSpPr>
        <p:spPr>
          <a:xfrm>
            <a:off x="7425809" y="4923184"/>
            <a:ext cx="745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30/10/2019</a:t>
            </a:r>
            <a:endParaRPr b="1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6"/>
          <p:cNvSpPr txBox="1"/>
          <p:nvPr/>
        </p:nvSpPr>
        <p:spPr>
          <a:xfrm>
            <a:off x="8783491" y="4915226"/>
            <a:ext cx="390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-GB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6638" y="4965272"/>
            <a:ext cx="119690" cy="10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9503" y="4965701"/>
            <a:ext cx="93380" cy="9807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/>
        </p:nvSpPr>
        <p:spPr>
          <a:xfrm>
            <a:off x="6359525" y="4910137"/>
            <a:ext cx="9795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@EGI_eInfra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8"/>
          <p:cNvSpPr txBox="1"/>
          <p:nvPr/>
        </p:nvSpPr>
        <p:spPr>
          <a:xfrm>
            <a:off x="5481637" y="4910137"/>
            <a:ext cx="7161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www.egi.eu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28"/>
          <p:cNvCxnSpPr/>
          <p:nvPr/>
        </p:nvCxnSpPr>
        <p:spPr>
          <a:xfrm>
            <a:off x="6149975" y="4965700"/>
            <a:ext cx="1500" cy="1779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8" name="Google Shape;5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2575" y="61912"/>
            <a:ext cx="522287" cy="4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8"/>
          <p:cNvSpPr txBox="1"/>
          <p:nvPr/>
        </p:nvSpPr>
        <p:spPr>
          <a:xfrm>
            <a:off x="7429500" y="4922837"/>
            <a:ext cx="738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10/31/19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8"/>
          <p:cNvSpPr txBox="1"/>
          <p:nvPr/>
        </p:nvSpPr>
        <p:spPr>
          <a:xfrm>
            <a:off x="8543925" y="4914900"/>
            <a:ext cx="870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fld id="{00000000-1234-1234-1234-123412341234}" type="slidenum">
              <a:rPr b="1" i="0" lang="en-GB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6975" y="4965700"/>
            <a:ext cx="119062" cy="10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9250" y="4965700"/>
            <a:ext cx="93662" cy="9683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8"/>
          <p:cNvSpPr txBox="1"/>
          <p:nvPr>
            <p:ph type="title"/>
          </p:nvPr>
        </p:nvSpPr>
        <p:spPr>
          <a:xfrm>
            <a:off x="2579687" y="169862"/>
            <a:ext cx="4727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176212" y="1368425"/>
            <a:ext cx="4314900" cy="3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8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88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88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88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88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88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88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88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/>
          <p:nvPr/>
        </p:nvSpPr>
        <p:spPr>
          <a:xfrm>
            <a:off x="6359778" y="4909725"/>
            <a:ext cx="980100" cy="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E67AD"/>
                </a:solidFill>
                <a:latin typeface="Calibri"/>
                <a:ea typeface="Calibri"/>
                <a:cs typeface="Calibri"/>
                <a:sym typeface="Calibri"/>
              </a:rPr>
              <a:t>@EGI_eInfra</a:t>
            </a:r>
            <a:endParaRPr b="0" i="0" sz="800" u="none" cap="none" strike="noStrike">
              <a:solidFill>
                <a:srgbClr val="0E67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0"/>
          <p:cNvSpPr txBox="1"/>
          <p:nvPr/>
        </p:nvSpPr>
        <p:spPr>
          <a:xfrm>
            <a:off x="5481272" y="4909682"/>
            <a:ext cx="717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0E67AD"/>
                </a:solidFill>
                <a:latin typeface="Calibri"/>
                <a:ea typeface="Calibri"/>
                <a:cs typeface="Calibri"/>
                <a:sym typeface="Calibri"/>
              </a:rPr>
              <a:t>www.egi.eu</a:t>
            </a:r>
            <a:endParaRPr b="0" i="0" sz="800" u="none" cap="none" strike="noStrike">
              <a:solidFill>
                <a:srgbClr val="0E67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" name="Google Shape;72;p30"/>
          <p:cNvCxnSpPr/>
          <p:nvPr/>
        </p:nvCxnSpPr>
        <p:spPr>
          <a:xfrm>
            <a:off x="6150117" y="4965272"/>
            <a:ext cx="0" cy="17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3" name="Google Shape;7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2255" y="61362"/>
            <a:ext cx="523131" cy="40266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0"/>
          <p:cNvSpPr txBox="1"/>
          <p:nvPr/>
        </p:nvSpPr>
        <p:spPr>
          <a:xfrm>
            <a:off x="7425809" y="4923184"/>
            <a:ext cx="745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05/09/2019</a:t>
            </a:r>
            <a:endParaRPr b="1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0"/>
          <p:cNvSpPr txBox="1"/>
          <p:nvPr/>
        </p:nvSpPr>
        <p:spPr>
          <a:xfrm>
            <a:off x="8783491" y="4915226"/>
            <a:ext cx="390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-GB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6638" y="4965272"/>
            <a:ext cx="119690" cy="10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9503" y="4965701"/>
            <a:ext cx="93380" cy="9807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2255" y="61362"/>
            <a:ext cx="523131" cy="40266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3"/>
          <p:cNvSpPr txBox="1"/>
          <p:nvPr/>
        </p:nvSpPr>
        <p:spPr>
          <a:xfrm>
            <a:off x="6359778" y="4909725"/>
            <a:ext cx="980136" cy="156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E67AD"/>
                </a:solidFill>
                <a:latin typeface="Calibri"/>
                <a:ea typeface="Calibri"/>
                <a:cs typeface="Calibri"/>
                <a:sym typeface="Calibri"/>
              </a:rPr>
              <a:t>@EGI_eInfra</a:t>
            </a:r>
            <a:endParaRPr b="0" i="0" sz="800" u="none" cap="none" strike="noStrike">
              <a:solidFill>
                <a:srgbClr val="0E67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3"/>
          <p:cNvSpPr txBox="1"/>
          <p:nvPr/>
        </p:nvSpPr>
        <p:spPr>
          <a:xfrm>
            <a:off x="5481272" y="4909682"/>
            <a:ext cx="716899" cy="161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0E67AD"/>
                </a:solidFill>
                <a:latin typeface="Calibri"/>
                <a:ea typeface="Calibri"/>
                <a:cs typeface="Calibri"/>
                <a:sym typeface="Calibri"/>
              </a:rPr>
              <a:t>www.egi.eu</a:t>
            </a:r>
            <a:endParaRPr b="0" i="0" sz="800" u="none" cap="none" strike="noStrike">
              <a:solidFill>
                <a:srgbClr val="0E67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33"/>
          <p:cNvCxnSpPr/>
          <p:nvPr/>
        </p:nvCxnSpPr>
        <p:spPr>
          <a:xfrm>
            <a:off x="6150117" y="4965272"/>
            <a:ext cx="0" cy="17822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33"/>
          <p:cNvSpPr txBox="1"/>
          <p:nvPr/>
        </p:nvSpPr>
        <p:spPr>
          <a:xfrm>
            <a:off x="7425809" y="4923184"/>
            <a:ext cx="74571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30/10/2019</a:t>
            </a:r>
            <a:endParaRPr b="1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8783491" y="4915226"/>
            <a:ext cx="38985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-GB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6638" y="4965272"/>
            <a:ext cx="119690" cy="10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9503" y="4965701"/>
            <a:ext cx="93380" cy="9807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notebooks.egi.eu" TargetMode="External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8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Relationship Id="rId7" Type="http://schemas.openxmlformats.org/officeDocument/2006/relationships/image" Target="../media/image26.png"/><Relationship Id="rId8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jupyter.org/hub" TargetMode="External"/><Relationship Id="rId4" Type="http://schemas.openxmlformats.org/officeDocument/2006/relationships/hyperlink" Target="https://github.com/enolfc/oauthenticator" TargetMode="External"/><Relationship Id="rId5" Type="http://schemas.openxmlformats.org/officeDocument/2006/relationships/hyperlink" Target="https://kubernetes.io/" TargetMode="External"/><Relationship Id="rId6" Type="http://schemas.openxmlformats.org/officeDocument/2006/relationships/hyperlink" Target="https://github.com/EGI-Foundation/egi-notebooks-monitoring" TargetMode="External"/><Relationship Id="rId7" Type="http://schemas.openxmlformats.org/officeDocument/2006/relationships/hyperlink" Target="https://github.com/EGI-Foundation/egi-notebooks-account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packages.onedata.org/oneclient-1902.sh" TargetMode="External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jpg"/><Relationship Id="rId4" Type="http://schemas.openxmlformats.org/officeDocument/2006/relationships/image" Target="../media/image32.png"/><Relationship Id="rId9" Type="http://schemas.openxmlformats.org/officeDocument/2006/relationships/hyperlink" Target="https://github.com/EGI-Foundation/training-notebooks-seadatanet/blob/master/seadatanet.ipynb" TargetMode="External"/><Relationship Id="rId5" Type="http://schemas.openxmlformats.org/officeDocument/2006/relationships/image" Target="../media/image27.png"/><Relationship Id="rId6" Type="http://schemas.openxmlformats.org/officeDocument/2006/relationships/image" Target="../media/image36.png"/><Relationship Id="rId7" Type="http://schemas.openxmlformats.org/officeDocument/2006/relationships/image" Target="../media/image35.png"/><Relationship Id="rId8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jupyterhub.readthedocs.io/en/stable/" TargetMode="External"/><Relationship Id="rId4" Type="http://schemas.openxmlformats.org/officeDocument/2006/relationships/hyperlink" Target="https://kubernetes.io/" TargetMode="External"/><Relationship Id="rId9" Type="http://schemas.openxmlformats.org/officeDocument/2006/relationships/hyperlink" Target="https://github.com/EGI-Foundation/notebooks" TargetMode="External"/><Relationship Id="rId5" Type="http://schemas.openxmlformats.org/officeDocument/2006/relationships/hyperlink" Target="https://www.helm.sh/" TargetMode="External"/><Relationship Id="rId6" Type="http://schemas.openxmlformats.org/officeDocument/2006/relationships/hyperlink" Target="https://zero-to-jupyterhub.readthedocs.io/en/latest/index.html" TargetMode="External"/><Relationship Id="rId7" Type="http://schemas.openxmlformats.org/officeDocument/2006/relationships/hyperlink" Target="https://egi-foundation.github.io/egi-notebooks-chart/" TargetMode="External"/><Relationship Id="rId8" Type="http://schemas.openxmlformats.org/officeDocument/2006/relationships/hyperlink" Target="https://notebooks.egi.eu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 txBox="1"/>
          <p:nvPr>
            <p:ph idx="1" type="subTitle"/>
          </p:nvPr>
        </p:nvSpPr>
        <p:spPr>
          <a:xfrm>
            <a:off x="329919" y="2490809"/>
            <a:ext cx="4543746" cy="69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PaNOSC Annual Meeting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Trieste, Nov. 04-05, 2019</a:t>
            </a:r>
            <a:endParaRPr/>
          </a:p>
        </p:txBody>
      </p:sp>
      <p:sp>
        <p:nvSpPr>
          <p:cNvPr id="185" name="Google Shape;185;p1"/>
          <p:cNvSpPr txBox="1"/>
          <p:nvPr>
            <p:ph type="title"/>
          </p:nvPr>
        </p:nvSpPr>
        <p:spPr>
          <a:xfrm>
            <a:off x="344238" y="1735123"/>
            <a:ext cx="4414260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GB" sz="2400"/>
              <a:t>EGI Notebooks, DataHub and Binder</a:t>
            </a:r>
            <a:endParaRPr/>
          </a:p>
        </p:txBody>
      </p:sp>
      <p:sp>
        <p:nvSpPr>
          <p:cNvPr id="186" name="Google Shape;186;p1"/>
          <p:cNvSpPr txBox="1"/>
          <p:nvPr>
            <p:ph idx="2" type="body"/>
          </p:nvPr>
        </p:nvSpPr>
        <p:spPr>
          <a:xfrm>
            <a:off x="354634" y="3636204"/>
            <a:ext cx="1936583" cy="250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EGI Foundation</a:t>
            </a:r>
            <a:endParaRPr/>
          </a:p>
        </p:txBody>
      </p:sp>
      <p:sp>
        <p:nvSpPr>
          <p:cNvPr id="187" name="Google Shape;187;p1"/>
          <p:cNvSpPr txBox="1"/>
          <p:nvPr>
            <p:ph idx="3" type="body"/>
          </p:nvPr>
        </p:nvSpPr>
        <p:spPr>
          <a:xfrm>
            <a:off x="343089" y="3353555"/>
            <a:ext cx="2386855" cy="250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Giuseppe La Rocca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"/>
          <p:cNvSpPr txBox="1"/>
          <p:nvPr/>
        </p:nvSpPr>
        <p:spPr>
          <a:xfrm>
            <a:off x="2579687" y="169862"/>
            <a:ext cx="47292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i="0" lang="en-GB" sz="2500" u="none" cap="none" strike="noStrik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JupyterHub Helm customisation</a:t>
            </a:r>
            <a:endParaRPr b="1" i="0" sz="25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2579687" y="628650"/>
            <a:ext cx="4729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8275" y="60325"/>
            <a:ext cx="1179512" cy="117951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0"/>
          <p:cNvSpPr txBox="1"/>
          <p:nvPr/>
        </p:nvSpPr>
        <p:spPr>
          <a:xfrm>
            <a:off x="304800" y="914400"/>
            <a:ext cx="8508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JupyterHub helm chart is highly adaptable to your needs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image the users should run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storage should the users have associated with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kind of authentication should be used</a:t>
            </a:r>
            <a:b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EGI Notebooks is mostly customisation of the JupyterHub helm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our notebooks images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EGI Check-in Authentication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NFS Persistent Volumes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some extra pods deployed for monitoring and accounting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"/>
          <p:cNvSpPr txBox="1"/>
          <p:nvPr>
            <p:ph idx="1" type="body"/>
          </p:nvPr>
        </p:nvSpPr>
        <p:spPr>
          <a:xfrm>
            <a:off x="176645" y="835819"/>
            <a:ext cx="87543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b="1" lang="en-GB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Initialize the helm</a:t>
            </a:r>
            <a:endParaRPr b="1"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]$ helm init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Add the jupyterhub helm repo</a:t>
            </a:r>
            <a:endParaRPr b="1"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]$ helm repo add jupyterhub https://jupyterhub.github.io/helm-chart/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]$ helm repo update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b="1" lang="en-GB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Prepare the configuration file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]$ cat notebook.yaml</a:t>
            </a:r>
            <a:br>
              <a:rPr lang="en-GB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proxy: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secretToken: "&lt;RANDOM_HEX&gt;"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IP: XXX.XXX.XXX.XX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b="1" lang="en-GB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Install the jupyterhub helm repo</a:t>
            </a:r>
            <a:endParaRPr b="1"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]$ helm install jupyterhub/jupyterhub --version=0.8.2 \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 --name=$HELM_RELEASE_NAME --namespace=jupyterhub -f notebooks.yaml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11"/>
          <p:cNvSpPr txBox="1"/>
          <p:nvPr>
            <p:ph type="title"/>
          </p:nvPr>
        </p:nvSpPr>
        <p:spPr>
          <a:xfrm>
            <a:off x="2579077" y="169145"/>
            <a:ext cx="472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GB"/>
              <a:t>Setting up the JupyterHub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"/>
          <p:cNvSpPr txBox="1"/>
          <p:nvPr>
            <p:ph type="title"/>
          </p:nvPr>
        </p:nvSpPr>
        <p:spPr>
          <a:xfrm>
            <a:off x="2579075" y="169150"/>
            <a:ext cx="5712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GB"/>
              <a:t>Helm chart to use EGI AAI Check-In</a:t>
            </a:r>
            <a:endParaRPr/>
          </a:p>
        </p:txBody>
      </p:sp>
      <p:pic>
        <p:nvPicPr>
          <p:cNvPr id="286" name="Google Shape;2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63250"/>
            <a:ext cx="8129958" cy="43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"/>
          <p:cNvSpPr txBox="1"/>
          <p:nvPr>
            <p:ph idx="1" type="body"/>
          </p:nvPr>
        </p:nvSpPr>
        <p:spPr>
          <a:xfrm>
            <a:off x="176650" y="607235"/>
            <a:ext cx="8754300" cy="43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b="1" lang="en-GB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Upgrade the jupyterhub helm repo</a:t>
            </a:r>
            <a:endParaRPr b="1"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]$ helm upgrade jupyterhub/jupyterhub --version=0.8.2 \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 --name=$HELM_RELEASE_NAME --namespace=jupyterhub -f egi_aai_check-in.yaml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b="1" lang="en-GB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Explore what's there</a:t>
            </a:r>
            <a:endParaRPr b="1"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]$ kubectl get pod -n juyterhub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13"/>
          <p:cNvSpPr txBox="1"/>
          <p:nvPr>
            <p:ph type="title"/>
          </p:nvPr>
        </p:nvSpPr>
        <p:spPr>
          <a:xfrm>
            <a:off x="2579077" y="169145"/>
            <a:ext cx="472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GB"/>
              <a:t>Upgrade the JupyterHub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 txBox="1"/>
          <p:nvPr>
            <p:ph idx="1" type="body"/>
          </p:nvPr>
        </p:nvSpPr>
        <p:spPr>
          <a:xfrm>
            <a:off x="63011" y="1011508"/>
            <a:ext cx="87543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Start from JupyterHub</a:t>
            </a:r>
            <a:endParaRPr sz="16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Multi-user server to spawn single-users' notebooks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en-GB" sz="1400"/>
              <a:t>Support community libraries and kernels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Host on the EGI Clouds  </a:t>
            </a:r>
            <a:r>
              <a:rPr b="1" lang="en-GB" sz="1600">
                <a:solidFill>
                  <a:schemeClr val="accent6"/>
                </a:solidFill>
              </a:rPr>
              <a:t>Scalable computing</a:t>
            </a:r>
            <a:endParaRPr b="1" sz="1600">
              <a:solidFill>
                <a:schemeClr val="accent6"/>
              </a:solidFill>
            </a:endParaRPr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en-GB" sz="1400"/>
              <a:t>Allocate CPUs from a single site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en-GB" sz="1400"/>
              <a:t>Setup Notebooks on multiple sites (or in cloud with bigger VMs)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Connect with DataHub  </a:t>
            </a:r>
            <a:r>
              <a:rPr b="1" lang="en-GB" sz="1600">
                <a:solidFill>
                  <a:srgbClr val="70AD47"/>
                </a:solidFill>
              </a:rPr>
              <a:t>Scalable data access</a:t>
            </a:r>
            <a:endParaRPr b="1" sz="1600">
              <a:solidFill>
                <a:srgbClr val="70AD47"/>
              </a:solidFill>
            </a:endParaRPr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en-GB" sz="1400"/>
              <a:t>Distributed file system for I/O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en-GB" sz="1400"/>
              <a:t>Present datasets as local directories in Jupyter</a:t>
            </a:r>
            <a:endParaRPr sz="14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Assign DOIs (Alpha)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en-GB" sz="1400"/>
              <a:t>DOI for the Notebook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en-GB" sz="1400"/>
              <a:t>DOI for the data used by the Notebook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Setup Binder (Alpha)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en-GB" sz="1400"/>
              <a:t>One-click replay of a Notebooks and data</a:t>
            </a:r>
            <a:endParaRPr/>
          </a:p>
          <a:p>
            <a:pPr indent="-825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825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99" name="Google Shape;299;p14"/>
          <p:cNvSpPr txBox="1"/>
          <p:nvPr>
            <p:ph type="title"/>
          </p:nvPr>
        </p:nvSpPr>
        <p:spPr>
          <a:xfrm>
            <a:off x="2579077" y="169145"/>
            <a:ext cx="472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2500"/>
              <a:buFont typeface="Calibri"/>
              <a:buNone/>
            </a:pPr>
            <a:r>
              <a:rPr lang="en-GB"/>
              <a:t>EGI Notebooks</a:t>
            </a:r>
            <a:endParaRPr/>
          </a:p>
        </p:txBody>
      </p:sp>
      <p:sp>
        <p:nvSpPr>
          <p:cNvPr id="300" name="Google Shape;300;p14"/>
          <p:cNvSpPr txBox="1"/>
          <p:nvPr>
            <p:ph idx="2" type="subTitle"/>
          </p:nvPr>
        </p:nvSpPr>
        <p:spPr>
          <a:xfrm>
            <a:off x="2579076" y="628358"/>
            <a:ext cx="47289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https://notebooks.egi.eu</a:t>
            </a:r>
            <a:r>
              <a:rPr lang="en-GB"/>
              <a:t> </a:t>
            </a:r>
            <a:endParaRPr/>
          </a:p>
        </p:txBody>
      </p:sp>
      <p:pic>
        <p:nvPicPr>
          <p:cNvPr descr="Screenshot 2019-05-07 at 12.03.38.png" id="301" name="Google Shape;3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9534" y="1201167"/>
            <a:ext cx="3369286" cy="297468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2" name="Google Shape;302;p14"/>
          <p:cNvSpPr/>
          <p:nvPr/>
        </p:nvSpPr>
        <p:spPr>
          <a:xfrm>
            <a:off x="7550990" y="359736"/>
            <a:ext cx="1380000" cy="537300"/>
          </a:xfrm>
          <a:prstGeom prst="wedgeRoundRectCallout">
            <a:avLst>
              <a:gd fmla="val 41114" name="adj1"/>
              <a:gd fmla="val 101137" name="adj2"/>
              <a:gd fmla="val 16667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User guide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4"/>
          <p:cNvSpPr/>
          <p:nvPr/>
        </p:nvSpPr>
        <p:spPr>
          <a:xfrm>
            <a:off x="7938729" y="2245969"/>
            <a:ext cx="964200" cy="537300"/>
          </a:xfrm>
          <a:prstGeom prst="wedgeRoundRectCallout">
            <a:avLst>
              <a:gd fmla="val -86130" name="adj1"/>
              <a:gd fmla="val 82955" name="adj2"/>
              <a:gd fmla="val 16667" name="adj3"/>
            </a:avLst>
          </a:prstGeom>
          <a:solidFill>
            <a:srgbClr val="FFFFFF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3454733" y="3433486"/>
            <a:ext cx="527400" cy="1334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 txBox="1"/>
          <p:nvPr/>
        </p:nvSpPr>
        <p:spPr>
          <a:xfrm>
            <a:off x="3917514" y="3915844"/>
            <a:ext cx="17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Reproducibility</a:t>
            </a:r>
            <a:endParaRPr b="1" i="0" sz="1600" u="none" cap="none" strike="noStrike">
              <a:solidFill>
                <a:srgbClr val="70AD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"/>
          <p:cNvSpPr txBox="1"/>
          <p:nvPr>
            <p:ph type="title"/>
          </p:nvPr>
        </p:nvSpPr>
        <p:spPr>
          <a:xfrm>
            <a:off x="2579077" y="169145"/>
            <a:ext cx="472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GB"/>
              <a:t>EGI Binder service</a:t>
            </a:r>
            <a:endParaRPr/>
          </a:p>
        </p:txBody>
      </p:sp>
      <p:sp>
        <p:nvSpPr>
          <p:cNvPr id="312" name="Google Shape;312;p15"/>
          <p:cNvSpPr txBox="1"/>
          <p:nvPr>
            <p:ph idx="2" type="subTitle"/>
          </p:nvPr>
        </p:nvSpPr>
        <p:spPr>
          <a:xfrm>
            <a:off x="2579076" y="475958"/>
            <a:ext cx="47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GB"/>
              <a:t>https://binder.fedcloud-tf.fedcloud.eu</a:t>
            </a:r>
            <a:endParaRPr/>
          </a:p>
        </p:txBody>
      </p:sp>
      <p:pic>
        <p:nvPicPr>
          <p:cNvPr descr="Immagine che contiene screenshot&#10;&#10;Descrizione generata con affidabilità molto elevata" id="313" name="Google Shape;3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006" y="1008843"/>
            <a:ext cx="3601413" cy="401750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137"/>
              </a:srgbClr>
            </a:outerShdw>
          </a:effectLst>
        </p:spPr>
      </p:pic>
      <p:sp>
        <p:nvSpPr>
          <p:cNvPr id="314" name="Google Shape;314;p15"/>
          <p:cNvSpPr txBox="1"/>
          <p:nvPr/>
        </p:nvSpPr>
        <p:spPr>
          <a:xfrm>
            <a:off x="4050925" y="1334649"/>
            <a:ext cx="4602000" cy="30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service is available in </a:t>
            </a:r>
            <a:r>
              <a:rPr b="1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Alpha</a:t>
            </a:r>
            <a:r>
              <a:rPr b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mode for restricted users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Notebooks to reply in the service are limited to 1 CPU, 1GB RAM and 10GB of persistent storage per user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Production version is planned to be opened in late 2019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 txBox="1"/>
          <p:nvPr>
            <p:ph type="title"/>
          </p:nvPr>
        </p:nvSpPr>
        <p:spPr>
          <a:xfrm>
            <a:off x="2579074" y="169150"/>
            <a:ext cx="6364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2500"/>
              <a:buFont typeface="Calibri"/>
              <a:buNone/>
            </a:pPr>
            <a:r>
              <a:rPr lang="en-GB"/>
              <a:t>EGI DataHub - https://datahub.egi.eu</a:t>
            </a:r>
            <a:endParaRPr/>
          </a:p>
        </p:txBody>
      </p:sp>
      <p:sp>
        <p:nvSpPr>
          <p:cNvPr id="320" name="Google Shape;320;p16"/>
          <p:cNvSpPr txBox="1"/>
          <p:nvPr>
            <p:ph idx="2" type="subTitle"/>
          </p:nvPr>
        </p:nvSpPr>
        <p:spPr>
          <a:xfrm>
            <a:off x="2579076" y="628358"/>
            <a:ext cx="47289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GB"/>
              <a:t>Virtual, global file systems</a:t>
            </a:r>
            <a:endParaRPr/>
          </a:p>
        </p:txBody>
      </p:sp>
      <p:grpSp>
        <p:nvGrpSpPr>
          <p:cNvPr id="321" name="Google Shape;321;p16"/>
          <p:cNvGrpSpPr/>
          <p:nvPr/>
        </p:nvGrpSpPr>
        <p:grpSpPr>
          <a:xfrm>
            <a:off x="208209" y="836539"/>
            <a:ext cx="8816280" cy="3995509"/>
            <a:chOff x="545211" y="103464"/>
            <a:chExt cx="11364114" cy="5719309"/>
          </a:xfrm>
        </p:grpSpPr>
        <p:pic>
          <p:nvPicPr>
            <p:cNvPr descr="Zasób 1@2x.png" id="322" name="Google Shape;322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50246" y="1220227"/>
              <a:ext cx="8792804" cy="46025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3" name="Google Shape;323;p16"/>
            <p:cNvGrpSpPr/>
            <p:nvPr/>
          </p:nvGrpSpPr>
          <p:grpSpPr>
            <a:xfrm>
              <a:off x="2683304" y="2145873"/>
              <a:ext cx="6722684" cy="2972481"/>
              <a:chOff x="2622194" y="2003967"/>
              <a:chExt cx="6722684" cy="2972481"/>
            </a:xfrm>
          </p:grpSpPr>
          <p:pic>
            <p:nvPicPr>
              <p:cNvPr descr="provider.wmf" id="324" name="Google Shape;324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5549352" y="2003967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rovider.wmf" id="325" name="Google Shape;325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5673717" y="2401827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rovider.wmf" id="326" name="Google Shape;326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3045298" y="2275122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rovider.wmf" id="327" name="Google Shape;327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9044318" y="4675888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rovider.wmf" id="328" name="Google Shape;328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6159633" y="2154247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rovider.wmf" id="329" name="Google Shape;329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2622194" y="3092218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rovider.wmf" id="330" name="Google Shape;330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3768107" y="2631263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rovider.wmf" id="331" name="Google Shape;331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5248791" y="2709604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user5.png" id="332" name="Google Shape;332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129863" y="2006565"/>
              <a:ext cx="779462" cy="7794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3" name="Google Shape;333;p16"/>
            <p:cNvGrpSpPr/>
            <p:nvPr/>
          </p:nvGrpSpPr>
          <p:grpSpPr>
            <a:xfrm>
              <a:off x="9678990" y="2557073"/>
              <a:ext cx="1657350" cy="1898650"/>
              <a:chOff x="9654644" y="3032922"/>
              <a:chExt cx="1657350" cy="1898650"/>
            </a:xfrm>
          </p:grpSpPr>
          <p:pic>
            <p:nvPicPr>
              <p:cNvPr descr="Zasób 46@4x.png" id="334" name="Google Shape;334;p1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9654644" y="3032922"/>
                <a:ext cx="1657350" cy="18986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5" name="Google Shape;335;p16"/>
              <p:cNvSpPr txBox="1"/>
              <p:nvPr/>
            </p:nvSpPr>
            <p:spPr>
              <a:xfrm>
                <a:off x="9730741" y="3130221"/>
                <a:ext cx="1388100" cy="44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-GB" sz="11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JOHN’S SPACES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6"/>
              <p:cNvSpPr txBox="1"/>
              <p:nvPr/>
            </p:nvSpPr>
            <p:spPr>
              <a:xfrm>
                <a:off x="10246441" y="3740234"/>
                <a:ext cx="794400" cy="33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en-GB" sz="7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SENTINEL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6"/>
              <p:cNvSpPr txBox="1"/>
              <p:nvPr/>
            </p:nvSpPr>
            <p:spPr>
              <a:xfrm>
                <a:off x="10246441" y="4121160"/>
                <a:ext cx="1008600" cy="33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en-GB" sz="7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LEARNING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6"/>
              <p:cNvSpPr txBox="1"/>
              <p:nvPr/>
            </p:nvSpPr>
            <p:spPr>
              <a:xfrm>
                <a:off x="10246441" y="4510628"/>
                <a:ext cx="945300" cy="33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en-GB" sz="7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PUBLICATIONS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user4.png" id="339" name="Google Shape;339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5211" y="3416808"/>
              <a:ext cx="781050" cy="78263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0" name="Google Shape;340;p16"/>
            <p:cNvGrpSpPr/>
            <p:nvPr/>
          </p:nvGrpSpPr>
          <p:grpSpPr>
            <a:xfrm>
              <a:off x="1022953" y="3924123"/>
              <a:ext cx="1657350" cy="1898650"/>
              <a:chOff x="9654644" y="3032922"/>
              <a:chExt cx="1657350" cy="1898650"/>
            </a:xfrm>
          </p:grpSpPr>
          <p:pic>
            <p:nvPicPr>
              <p:cNvPr descr="Zasób 46@4x.png" id="341" name="Google Shape;341;p1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9654644" y="3032922"/>
                <a:ext cx="1657350" cy="18986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2" name="Google Shape;342;p16"/>
              <p:cNvSpPr txBox="1"/>
              <p:nvPr/>
            </p:nvSpPr>
            <p:spPr>
              <a:xfrm>
                <a:off x="9730741" y="3130221"/>
                <a:ext cx="1371600" cy="44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-GB" sz="11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SARA’S SPACES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6"/>
              <p:cNvSpPr txBox="1"/>
              <p:nvPr/>
            </p:nvSpPr>
            <p:spPr>
              <a:xfrm>
                <a:off x="10246441" y="3740234"/>
                <a:ext cx="794400" cy="33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en-GB" sz="7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SENTINEL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6"/>
              <p:cNvSpPr txBox="1"/>
              <p:nvPr/>
            </p:nvSpPr>
            <p:spPr>
              <a:xfrm>
                <a:off x="10246441" y="4121160"/>
                <a:ext cx="722700" cy="33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en-GB" sz="7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SKY MAPS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6"/>
              <p:cNvSpPr txBox="1"/>
              <p:nvPr/>
            </p:nvSpPr>
            <p:spPr>
              <a:xfrm>
                <a:off x="10246441" y="4510628"/>
                <a:ext cx="693900" cy="33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en-GB" sz="7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MY DATA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6" name="Google Shape;346;p16"/>
            <p:cNvGrpSpPr/>
            <p:nvPr/>
          </p:nvGrpSpPr>
          <p:grpSpPr>
            <a:xfrm>
              <a:off x="2680304" y="2142893"/>
              <a:ext cx="6722684" cy="2972481"/>
              <a:chOff x="2622194" y="2003967"/>
              <a:chExt cx="6722684" cy="2972481"/>
            </a:xfrm>
          </p:grpSpPr>
          <p:pic>
            <p:nvPicPr>
              <p:cNvPr descr="provider.wmf" id="347" name="Google Shape;347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5549352" y="2003967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rovider.wmf" id="348" name="Google Shape;348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5673717" y="2401827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rovider.wmf" id="349" name="Google Shape;349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3045298" y="2275122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rovider.wmf" id="350" name="Google Shape;350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9044318" y="4675888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rovider.wmf" id="351" name="Google Shape;351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6159633" y="2154247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rovider.wmf" id="352" name="Google Shape;352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2622194" y="3092218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rovider.wmf" id="353" name="Google Shape;353;p1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flipH="1">
                <a:off x="2622194" y="3092218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rovider.wmf" id="354" name="Google Shape;354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3768107" y="2631263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rovider.wmf" id="355" name="Google Shape;355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5248791" y="2709604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rovider.wmf" id="356" name="Google Shape;356;p1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flipH="1">
                <a:off x="3768107" y="2631263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rovider.wmf" id="357" name="Google Shape;357;p1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flipH="1">
                <a:off x="5248791" y="2709604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8" name="Google Shape;358;p16"/>
            <p:cNvGrpSpPr/>
            <p:nvPr/>
          </p:nvGrpSpPr>
          <p:grpSpPr>
            <a:xfrm>
              <a:off x="3214044" y="2293173"/>
              <a:ext cx="6464978" cy="2521641"/>
              <a:chOff x="3227792" y="2335379"/>
              <a:chExt cx="6464978" cy="2521641"/>
            </a:xfrm>
          </p:grpSpPr>
          <p:cxnSp>
            <p:nvCxnSpPr>
              <p:cNvPr id="359" name="Google Shape;359;p16"/>
              <p:cNvCxnSpPr/>
              <p:nvPr/>
            </p:nvCxnSpPr>
            <p:spPr>
              <a:xfrm rot="10800000">
                <a:off x="6518189" y="2442254"/>
                <a:ext cx="3160800" cy="519900"/>
              </a:xfrm>
              <a:prstGeom prst="bentConnector3">
                <a:avLst>
                  <a:gd fmla="val 48260" name="adj1"/>
                </a:avLst>
              </a:prstGeom>
              <a:noFill/>
              <a:ln cap="flat" cmpd="sng" w="12700">
                <a:solidFill>
                  <a:srgbClr val="BFBFBF"/>
                </a:solidFill>
                <a:prstDash val="solid"/>
                <a:miter lim="800000"/>
                <a:headEnd len="med" w="med" type="stealth"/>
                <a:tailEnd len="med" w="med" type="stealth"/>
              </a:ln>
            </p:spPr>
          </p:cxnSp>
          <p:cxnSp>
            <p:nvCxnSpPr>
              <p:cNvPr id="360" name="Google Shape;360;p16"/>
              <p:cNvCxnSpPr/>
              <p:nvPr/>
            </p:nvCxnSpPr>
            <p:spPr>
              <a:xfrm rot="10800000">
                <a:off x="6017789" y="2736545"/>
                <a:ext cx="3661200" cy="519900"/>
              </a:xfrm>
              <a:prstGeom prst="bentConnector3">
                <a:avLst>
                  <a:gd fmla="val 48496" name="adj1"/>
                </a:avLst>
              </a:prstGeom>
              <a:noFill/>
              <a:ln cap="flat" cmpd="sng" w="12700">
                <a:solidFill>
                  <a:srgbClr val="BFBFBF"/>
                </a:solidFill>
                <a:prstDash val="solid"/>
                <a:miter lim="800000"/>
                <a:headEnd len="med" w="med" type="stealth"/>
                <a:tailEnd len="med" w="med" type="stealth"/>
              </a:ln>
            </p:spPr>
          </p:cxnSp>
          <p:cxnSp>
            <p:nvCxnSpPr>
              <p:cNvPr id="361" name="Google Shape;361;p16"/>
              <p:cNvCxnSpPr>
                <a:endCxn id="347" idx="1"/>
              </p:cNvCxnSpPr>
              <p:nvPr/>
            </p:nvCxnSpPr>
            <p:spPr>
              <a:xfrm rot="10800000">
                <a:off x="5921770" y="2335379"/>
                <a:ext cx="3771000" cy="424800"/>
              </a:xfrm>
              <a:prstGeom prst="bentConnector3">
                <a:avLst>
                  <a:gd fmla="val 36612" name="adj1"/>
                </a:avLst>
              </a:prstGeom>
              <a:noFill/>
              <a:ln cap="flat" cmpd="sng" w="12700">
                <a:solidFill>
                  <a:srgbClr val="BFBFBF"/>
                </a:solidFill>
                <a:prstDash val="solid"/>
                <a:miter lim="800000"/>
                <a:headEnd len="med" w="med" type="stealth"/>
                <a:tailEnd len="med" w="med" type="stealth"/>
              </a:ln>
            </p:spPr>
          </p:cxnSp>
          <p:cxnSp>
            <p:nvCxnSpPr>
              <p:cNvPr id="362" name="Google Shape;362;p16"/>
              <p:cNvCxnSpPr>
                <a:endCxn id="350" idx="0"/>
              </p:cNvCxnSpPr>
              <p:nvPr/>
            </p:nvCxnSpPr>
            <p:spPr>
              <a:xfrm rot="5400000">
                <a:off x="9089606" y="4254170"/>
                <a:ext cx="779700" cy="426000"/>
              </a:xfrm>
              <a:prstGeom prst="bentConnector3">
                <a:avLst>
                  <a:gd fmla="val 22464" name="adj1"/>
                </a:avLst>
              </a:prstGeom>
              <a:noFill/>
              <a:ln cap="flat" cmpd="sng" w="12700">
                <a:solidFill>
                  <a:srgbClr val="BFBFBF"/>
                </a:solidFill>
                <a:prstDash val="solid"/>
                <a:miter lim="800000"/>
                <a:headEnd len="med" w="med" type="stealth"/>
                <a:tailEnd len="med" w="med" type="stealth"/>
              </a:ln>
            </p:spPr>
          </p:cxnSp>
          <p:cxnSp>
            <p:nvCxnSpPr>
              <p:cNvPr id="363" name="Google Shape;363;p16"/>
              <p:cNvCxnSpPr/>
              <p:nvPr/>
            </p:nvCxnSpPr>
            <p:spPr>
              <a:xfrm rot="10800000">
                <a:off x="3227792" y="2736299"/>
                <a:ext cx="6451200" cy="987900"/>
              </a:xfrm>
              <a:prstGeom prst="bentConnector3">
                <a:avLst>
                  <a:gd fmla="val 98774" name="adj1"/>
                </a:avLst>
              </a:prstGeom>
              <a:noFill/>
              <a:ln cap="flat" cmpd="sng" w="12700">
                <a:solidFill>
                  <a:srgbClr val="BFBFBF"/>
                </a:solidFill>
                <a:prstDash val="solid"/>
                <a:miter lim="800000"/>
                <a:headEnd len="med" w="med" type="stealth"/>
                <a:tailEnd len="med" w="med" type="stealth"/>
              </a:ln>
            </p:spPr>
          </p:cxnSp>
        </p:grpSp>
        <p:grpSp>
          <p:nvGrpSpPr>
            <p:cNvPr id="364" name="Google Shape;364;p16"/>
            <p:cNvGrpSpPr/>
            <p:nvPr/>
          </p:nvGrpSpPr>
          <p:grpSpPr>
            <a:xfrm>
              <a:off x="2680304" y="2142892"/>
              <a:ext cx="6722684" cy="2972482"/>
              <a:chOff x="2622194" y="2003966"/>
              <a:chExt cx="6722684" cy="2972482"/>
            </a:xfrm>
          </p:grpSpPr>
          <p:pic>
            <p:nvPicPr>
              <p:cNvPr descr="provider.wmf" id="365" name="Google Shape;365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5549352" y="2003967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rovider.wmf" id="366" name="Google Shape;366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5673717" y="2401827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rovider.wmf" id="367" name="Google Shape;367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3045298" y="2275122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rovider.wmf" id="368" name="Google Shape;368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9044318" y="4675888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rovider.wmf" id="369" name="Google Shape;369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6159633" y="2154247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rovider.wmf" id="370" name="Google Shape;370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2622194" y="3092218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rovider.wmf" id="371" name="Google Shape;371;p1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flipH="1">
                <a:off x="5549352" y="2003966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rovider.wmf" id="372" name="Google Shape;372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3768107" y="2631263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rovider.wmf" id="373" name="Google Shape;373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5248791" y="2709604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rovider.wmf" id="374" name="Google Shape;374;p1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flipH="1">
                <a:off x="3045298" y="2275122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rovider.wmf" id="375" name="Google Shape;375;p1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flipH="1">
                <a:off x="5673717" y="2401827"/>
                <a:ext cx="300560" cy="3005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76" name="Google Shape;376;p16"/>
            <p:cNvGrpSpPr/>
            <p:nvPr/>
          </p:nvGrpSpPr>
          <p:grpSpPr>
            <a:xfrm>
              <a:off x="2669881" y="2550248"/>
              <a:ext cx="6449205" cy="2474814"/>
              <a:chOff x="2669881" y="2550248"/>
              <a:chExt cx="6449205" cy="2474814"/>
            </a:xfrm>
          </p:grpSpPr>
          <p:cxnSp>
            <p:nvCxnSpPr>
              <p:cNvPr id="377" name="Google Shape;377;p16"/>
              <p:cNvCxnSpPr/>
              <p:nvPr/>
            </p:nvCxnSpPr>
            <p:spPr>
              <a:xfrm rot="10800000">
                <a:off x="2696986" y="5012462"/>
                <a:ext cx="6422100" cy="12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2700">
                <a:solidFill>
                  <a:srgbClr val="BFBFBF"/>
                </a:solidFill>
                <a:prstDash val="solid"/>
                <a:miter lim="800000"/>
                <a:headEnd len="med" w="med" type="stealth"/>
                <a:tailEnd len="med" w="med" type="stealth"/>
              </a:ln>
            </p:spPr>
          </p:cxnSp>
          <p:cxnSp>
            <p:nvCxnSpPr>
              <p:cNvPr id="378" name="Google Shape;378;p16"/>
              <p:cNvCxnSpPr/>
              <p:nvPr/>
            </p:nvCxnSpPr>
            <p:spPr>
              <a:xfrm rot="5400000">
                <a:off x="2413110" y="3789555"/>
                <a:ext cx="688800" cy="173100"/>
              </a:xfrm>
              <a:prstGeom prst="bentConnector3">
                <a:avLst>
                  <a:gd fmla="val 97891" name="adj1"/>
                </a:avLst>
              </a:prstGeom>
              <a:noFill/>
              <a:ln cap="flat" cmpd="sng" w="12700">
                <a:solidFill>
                  <a:srgbClr val="BFBFBF"/>
                </a:solidFill>
                <a:prstDash val="solid"/>
                <a:miter lim="800000"/>
                <a:headEnd len="med" w="med" type="stealth"/>
                <a:tailEnd len="med" w="med" type="stealth"/>
              </a:ln>
            </p:spPr>
          </p:cxnSp>
          <p:cxnSp>
            <p:nvCxnSpPr>
              <p:cNvPr id="379" name="Google Shape;379;p16"/>
              <p:cNvCxnSpPr/>
              <p:nvPr/>
            </p:nvCxnSpPr>
            <p:spPr>
              <a:xfrm flipH="1">
                <a:off x="2680262" y="3070750"/>
                <a:ext cx="1321500" cy="1306500"/>
              </a:xfrm>
              <a:prstGeom prst="bentConnector3">
                <a:avLst>
                  <a:gd fmla="val 533" name="adj1"/>
                </a:avLst>
              </a:prstGeom>
              <a:noFill/>
              <a:ln cap="flat" cmpd="sng" w="12700">
                <a:solidFill>
                  <a:srgbClr val="BFBFBF"/>
                </a:solidFill>
                <a:prstDash val="solid"/>
                <a:miter lim="800000"/>
                <a:headEnd len="med" w="med" type="stealth"/>
                <a:tailEnd len="med" w="med" type="stealth"/>
              </a:ln>
            </p:spPr>
          </p:cxnSp>
          <p:cxnSp>
            <p:nvCxnSpPr>
              <p:cNvPr id="380" name="Google Shape;380;p16"/>
              <p:cNvCxnSpPr>
                <a:stCxn id="373" idx="2"/>
              </p:cNvCxnSpPr>
              <p:nvPr/>
            </p:nvCxnSpPr>
            <p:spPr>
              <a:xfrm rot="5400000">
                <a:off x="3349381" y="2469590"/>
                <a:ext cx="1428300" cy="2787300"/>
              </a:xfrm>
              <a:prstGeom prst="bentConnector2">
                <a:avLst/>
              </a:prstGeom>
              <a:noFill/>
              <a:ln cap="flat" cmpd="sng" w="12700">
                <a:solidFill>
                  <a:srgbClr val="BFBFBF"/>
                </a:solidFill>
                <a:prstDash val="solid"/>
                <a:miter lim="800000"/>
                <a:headEnd len="med" w="med" type="stealth"/>
                <a:tailEnd len="med" w="med" type="stealth"/>
              </a:ln>
            </p:spPr>
          </p:cxnSp>
          <p:cxnSp>
            <p:nvCxnSpPr>
              <p:cNvPr id="381" name="Google Shape;381;p16"/>
              <p:cNvCxnSpPr>
                <a:endCxn id="341" idx="3"/>
              </p:cNvCxnSpPr>
              <p:nvPr/>
            </p:nvCxnSpPr>
            <p:spPr>
              <a:xfrm flipH="1">
                <a:off x="2680303" y="2550248"/>
                <a:ext cx="3698400" cy="2323200"/>
              </a:xfrm>
              <a:prstGeom prst="bentConnector3">
                <a:avLst>
                  <a:gd fmla="val -164" name="adj1"/>
                </a:avLst>
              </a:prstGeom>
              <a:noFill/>
              <a:ln cap="flat" cmpd="sng" w="12700">
                <a:solidFill>
                  <a:srgbClr val="BFBFBF"/>
                </a:solidFill>
                <a:prstDash val="solid"/>
                <a:miter lim="800000"/>
                <a:headEnd len="med" w="med" type="stealth"/>
                <a:tailEnd len="med" w="med" type="stealth"/>
              </a:ln>
            </p:spPr>
          </p:cxnSp>
        </p:grpSp>
        <p:grpSp>
          <p:nvGrpSpPr>
            <p:cNvPr id="382" name="Google Shape;382;p16"/>
            <p:cNvGrpSpPr/>
            <p:nvPr/>
          </p:nvGrpSpPr>
          <p:grpSpPr>
            <a:xfrm>
              <a:off x="2954067" y="2512314"/>
              <a:ext cx="6298641" cy="2452780"/>
              <a:chOff x="2596046" y="2726347"/>
              <a:chExt cx="6298641" cy="2452780"/>
            </a:xfrm>
          </p:grpSpPr>
          <p:cxnSp>
            <p:nvCxnSpPr>
              <p:cNvPr id="383" name="Google Shape;383;p16"/>
              <p:cNvCxnSpPr/>
              <p:nvPr/>
            </p:nvCxnSpPr>
            <p:spPr>
              <a:xfrm>
                <a:off x="3768756" y="3108063"/>
                <a:ext cx="1180200" cy="176700"/>
              </a:xfrm>
              <a:prstGeom prst="curvedConnector3">
                <a:avLst>
                  <a:gd fmla="val -71346" name="adj1"/>
                </a:avLst>
              </a:prstGeom>
              <a:noFill/>
              <a:ln cap="flat" cmpd="sng" w="38100">
                <a:solidFill>
                  <a:srgbClr val="DD263C"/>
                </a:solidFill>
                <a:prstDash val="solid"/>
                <a:miter lim="800000"/>
                <a:headEnd len="med" w="med" type="triangle"/>
                <a:tailEnd len="med" w="med" type="triangle"/>
              </a:ln>
            </p:spPr>
          </p:cxnSp>
          <p:cxnSp>
            <p:nvCxnSpPr>
              <p:cNvPr id="384" name="Google Shape;384;p16"/>
              <p:cNvCxnSpPr/>
              <p:nvPr/>
            </p:nvCxnSpPr>
            <p:spPr>
              <a:xfrm flipH="1" rot="10800000">
                <a:off x="5232335" y="2807785"/>
                <a:ext cx="788100" cy="403200"/>
              </a:xfrm>
              <a:prstGeom prst="curvedConnector3">
                <a:avLst>
                  <a:gd fmla="val -116155" name="adj1"/>
                </a:avLst>
              </a:prstGeom>
              <a:noFill/>
              <a:ln cap="flat" cmpd="sng" w="38100">
                <a:solidFill>
                  <a:srgbClr val="DD263C"/>
                </a:solidFill>
                <a:prstDash val="solid"/>
                <a:miter lim="800000"/>
                <a:headEnd len="med" w="med" type="triangle"/>
                <a:tailEnd len="med" w="med" type="triangle"/>
              </a:ln>
            </p:spPr>
          </p:cxnSp>
          <p:cxnSp>
            <p:nvCxnSpPr>
              <p:cNvPr id="385" name="Google Shape;385;p16"/>
              <p:cNvCxnSpPr/>
              <p:nvPr/>
            </p:nvCxnSpPr>
            <p:spPr>
              <a:xfrm flipH="1" rot="10800000">
                <a:off x="2596046" y="3363077"/>
                <a:ext cx="2503200" cy="272100"/>
              </a:xfrm>
              <a:prstGeom prst="curvedConnector3">
                <a:avLst>
                  <a:gd fmla="val -4104" name="adj1"/>
                </a:avLst>
              </a:prstGeom>
              <a:noFill/>
              <a:ln cap="flat" cmpd="sng" w="38100">
                <a:solidFill>
                  <a:srgbClr val="DD263C"/>
                </a:solidFill>
                <a:prstDash val="solid"/>
                <a:miter lim="800000"/>
                <a:headEnd len="med" w="med" type="triangle"/>
                <a:tailEnd len="med" w="med" type="triangle"/>
              </a:ln>
            </p:spPr>
          </p:cxnSp>
          <p:cxnSp>
            <p:nvCxnSpPr>
              <p:cNvPr id="386" name="Google Shape;386;p16"/>
              <p:cNvCxnSpPr>
                <a:endCxn id="372" idx="3"/>
              </p:cNvCxnSpPr>
              <p:nvPr/>
            </p:nvCxnSpPr>
            <p:spPr>
              <a:xfrm flipH="1" rot="10800000">
                <a:off x="2596096" y="3134502"/>
                <a:ext cx="872100" cy="402900"/>
              </a:xfrm>
              <a:prstGeom prst="curvedConnector3">
                <a:avLst>
                  <a:gd fmla="val -114209" name="adj1"/>
                </a:avLst>
              </a:prstGeom>
              <a:noFill/>
              <a:ln cap="flat" cmpd="sng" w="38100">
                <a:solidFill>
                  <a:srgbClr val="DD263C"/>
                </a:solidFill>
                <a:prstDash val="solid"/>
                <a:miter lim="800000"/>
                <a:headEnd len="med" w="med" type="triangle"/>
                <a:tailEnd len="med" w="med" type="triangle"/>
              </a:ln>
            </p:spPr>
          </p:cxnSp>
          <p:cxnSp>
            <p:nvCxnSpPr>
              <p:cNvPr id="387" name="Google Shape;387;p16"/>
              <p:cNvCxnSpPr>
                <a:endCxn id="368" idx="3"/>
              </p:cNvCxnSpPr>
              <p:nvPr/>
            </p:nvCxnSpPr>
            <p:spPr>
              <a:xfrm>
                <a:off x="5166607" y="3313727"/>
                <a:ext cx="3577800" cy="1865400"/>
              </a:xfrm>
              <a:prstGeom prst="curvedConnector3">
                <a:avLst>
                  <a:gd fmla="val 9972" name="adj1"/>
                </a:avLst>
              </a:prstGeom>
              <a:noFill/>
              <a:ln cap="flat" cmpd="sng" w="38100">
                <a:solidFill>
                  <a:srgbClr val="DD263C"/>
                </a:solidFill>
                <a:prstDash val="solid"/>
                <a:miter lim="800000"/>
                <a:headEnd len="med" w="med" type="triangle"/>
                <a:tailEnd len="med" w="med" type="triangle"/>
              </a:ln>
            </p:spPr>
          </p:cxnSp>
          <p:cxnSp>
            <p:nvCxnSpPr>
              <p:cNvPr id="388" name="Google Shape;388;p16"/>
              <p:cNvCxnSpPr>
                <a:endCxn id="368" idx="0"/>
              </p:cNvCxnSpPr>
              <p:nvPr/>
            </p:nvCxnSpPr>
            <p:spPr>
              <a:xfrm>
                <a:off x="6106187" y="2726347"/>
                <a:ext cx="2788500" cy="2302500"/>
              </a:xfrm>
              <a:prstGeom prst="curvedConnector2">
                <a:avLst/>
              </a:prstGeom>
              <a:noFill/>
              <a:ln cap="flat" cmpd="sng" w="38100">
                <a:solidFill>
                  <a:srgbClr val="DD263C"/>
                </a:solidFill>
                <a:prstDash val="solid"/>
                <a:miter lim="800000"/>
                <a:headEnd len="med" w="med" type="triangle"/>
                <a:tailEnd len="med" w="med" type="triangle"/>
              </a:ln>
            </p:spPr>
          </p:cxnSp>
        </p:grpSp>
        <p:grpSp>
          <p:nvGrpSpPr>
            <p:cNvPr id="389" name="Google Shape;389;p16"/>
            <p:cNvGrpSpPr/>
            <p:nvPr/>
          </p:nvGrpSpPr>
          <p:grpSpPr>
            <a:xfrm>
              <a:off x="3387027" y="2293172"/>
              <a:ext cx="5892617" cy="2654355"/>
              <a:chOff x="3002209" y="2524728"/>
              <a:chExt cx="5892617" cy="2654355"/>
            </a:xfrm>
          </p:grpSpPr>
          <p:cxnSp>
            <p:nvCxnSpPr>
              <p:cNvPr id="390" name="Google Shape;390;p16"/>
              <p:cNvCxnSpPr>
                <a:endCxn id="371" idx="3"/>
              </p:cNvCxnSpPr>
              <p:nvPr/>
            </p:nvCxnSpPr>
            <p:spPr>
              <a:xfrm flipH="1" rot="10800000">
                <a:off x="3019144" y="2524728"/>
                <a:ext cx="2203500" cy="212100"/>
              </a:xfrm>
              <a:prstGeom prst="curvedConnector3">
                <a:avLst>
                  <a:gd fmla="val -19856" name="adj1"/>
                </a:avLst>
              </a:prstGeom>
              <a:noFill/>
              <a:ln cap="flat" cmpd="sng" w="38100">
                <a:solidFill>
                  <a:srgbClr val="DD263C"/>
                </a:solidFill>
                <a:prstDash val="solid"/>
                <a:miter lim="800000"/>
                <a:headEnd len="med" w="med" type="triangle"/>
                <a:tailEnd len="med" w="med" type="triangle"/>
              </a:ln>
            </p:spPr>
          </p:cxnSp>
          <p:cxnSp>
            <p:nvCxnSpPr>
              <p:cNvPr id="391" name="Google Shape;391;p16"/>
              <p:cNvCxnSpPr/>
              <p:nvPr/>
            </p:nvCxnSpPr>
            <p:spPr>
              <a:xfrm>
                <a:off x="5523205" y="2524731"/>
                <a:ext cx="497400" cy="282900"/>
              </a:xfrm>
              <a:prstGeom prst="curvedConnector3">
                <a:avLst>
                  <a:gd fmla="val -259474" name="adj1"/>
                </a:avLst>
              </a:prstGeom>
              <a:noFill/>
              <a:ln cap="flat" cmpd="sng" w="38100">
                <a:solidFill>
                  <a:srgbClr val="DD263C"/>
                </a:solidFill>
                <a:prstDash val="solid"/>
                <a:miter lim="800000"/>
                <a:headEnd len="med" w="med" type="triangle"/>
                <a:tailEnd len="med" w="med" type="triangle"/>
              </a:ln>
            </p:spPr>
          </p:cxnSp>
          <p:cxnSp>
            <p:nvCxnSpPr>
              <p:cNvPr id="392" name="Google Shape;392;p16"/>
              <p:cNvCxnSpPr/>
              <p:nvPr/>
            </p:nvCxnSpPr>
            <p:spPr>
              <a:xfrm>
                <a:off x="5633021" y="3017583"/>
                <a:ext cx="3111300" cy="2161500"/>
              </a:xfrm>
              <a:prstGeom prst="curvedConnector3">
                <a:avLst>
                  <a:gd fmla="val 528" name="adj1"/>
                </a:avLst>
              </a:prstGeom>
              <a:noFill/>
              <a:ln cap="flat" cmpd="sng" w="38100">
                <a:solidFill>
                  <a:srgbClr val="DD263C"/>
                </a:solidFill>
                <a:prstDash val="solid"/>
                <a:miter lim="800000"/>
                <a:headEnd len="med" w="med" type="triangle"/>
                <a:tailEnd len="med" w="med" type="triangle"/>
              </a:ln>
            </p:spPr>
          </p:cxnSp>
          <p:cxnSp>
            <p:nvCxnSpPr>
              <p:cNvPr id="393" name="Google Shape;393;p16"/>
              <p:cNvCxnSpPr/>
              <p:nvPr/>
            </p:nvCxnSpPr>
            <p:spPr>
              <a:xfrm>
                <a:off x="6106326" y="2726051"/>
                <a:ext cx="2788500" cy="2302800"/>
              </a:xfrm>
              <a:prstGeom prst="curvedConnector2">
                <a:avLst/>
              </a:prstGeom>
              <a:noFill/>
              <a:ln cap="flat" cmpd="sng" w="38100">
                <a:solidFill>
                  <a:srgbClr val="DD263C"/>
                </a:solidFill>
                <a:prstDash val="solid"/>
                <a:miter lim="800000"/>
                <a:headEnd len="med" w="med" type="triangle"/>
                <a:tailEnd len="med" w="med" type="triangle"/>
              </a:ln>
            </p:spPr>
          </p:cxnSp>
          <p:cxnSp>
            <p:nvCxnSpPr>
              <p:cNvPr id="394" name="Google Shape;394;p16"/>
              <p:cNvCxnSpPr>
                <a:endCxn id="375" idx="3"/>
              </p:cNvCxnSpPr>
              <p:nvPr/>
            </p:nvCxnSpPr>
            <p:spPr>
              <a:xfrm>
                <a:off x="3002209" y="2878489"/>
                <a:ext cx="2344800" cy="44100"/>
              </a:xfrm>
              <a:prstGeom prst="curvedConnector3">
                <a:avLst>
                  <a:gd fmla="val -15646" name="adj1"/>
                </a:avLst>
              </a:prstGeom>
              <a:noFill/>
              <a:ln cap="flat" cmpd="sng" w="38100">
                <a:solidFill>
                  <a:srgbClr val="DD263C"/>
                </a:solidFill>
                <a:prstDash val="solid"/>
                <a:miter lim="800000"/>
                <a:headEnd len="med" w="med" type="triangle"/>
                <a:tailEnd len="med" w="med" type="triangle"/>
              </a:ln>
            </p:spPr>
          </p:cxnSp>
        </p:grpSp>
        <p:sp>
          <p:nvSpPr>
            <p:cNvPr id="395" name="Google Shape;395;p16"/>
            <p:cNvSpPr/>
            <p:nvPr/>
          </p:nvSpPr>
          <p:spPr>
            <a:xfrm>
              <a:off x="4799856" y="1124744"/>
              <a:ext cx="1872300" cy="9360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ACB8CA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A provider: Physical storage for files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shot 2019-08-29 at 16.56.20.png" id="396" name="Google Shape;396;p1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279823" y="103464"/>
              <a:ext cx="3640714" cy="2389433"/>
            </a:xfrm>
            <a:prstGeom prst="rect">
              <a:avLst/>
            </a:prstGeom>
            <a:noFill/>
            <a:ln cap="flat" cmpd="sng" w="9525">
              <a:solidFill>
                <a:srgbClr val="1B216E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97" name="Google Shape;397;p16"/>
            <p:cNvSpPr/>
            <p:nvPr/>
          </p:nvSpPr>
          <p:spPr>
            <a:xfrm>
              <a:off x="9480376" y="4365104"/>
              <a:ext cx="2063700" cy="144030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8EB4E3"/>
            </a:solidFill>
            <a:ln cap="flat" cmpd="sng" w="9525">
              <a:solidFill>
                <a:srgbClr val="1B216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A space: Hierarchical organisation of files. (Directory structure)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5cb5e564c_0_0"/>
          <p:cNvSpPr txBox="1"/>
          <p:nvPr>
            <p:ph idx="1" type="body"/>
          </p:nvPr>
        </p:nvSpPr>
        <p:spPr>
          <a:xfrm>
            <a:off x="176650" y="1140625"/>
            <a:ext cx="5740500" cy="150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GB"/>
              <a:t>Spaces:</a:t>
            </a:r>
            <a:r>
              <a:rPr lang="en-GB"/>
              <a:t> </a:t>
            </a:r>
            <a:endParaRPr/>
          </a:p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A virtual volume where users organize their data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Spaces can be shared with other users and even exposed to the public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Each space has to be supported by one or multiple Oneprovider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65cb5e564c_0_0"/>
          <p:cNvSpPr txBox="1"/>
          <p:nvPr>
            <p:ph type="title"/>
          </p:nvPr>
        </p:nvSpPr>
        <p:spPr>
          <a:xfrm>
            <a:off x="2579077" y="169145"/>
            <a:ext cx="4728900" cy="34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Components</a:t>
            </a:r>
            <a:endParaRPr/>
          </a:p>
        </p:txBody>
      </p:sp>
      <p:pic>
        <p:nvPicPr>
          <p:cNvPr id="405" name="Google Shape;405;g65cb5e564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5625" y="1286249"/>
            <a:ext cx="3026375" cy="28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5cb5e564c_0_9"/>
          <p:cNvSpPr txBox="1"/>
          <p:nvPr>
            <p:ph idx="1" type="body"/>
          </p:nvPr>
        </p:nvSpPr>
        <p:spPr>
          <a:xfrm>
            <a:off x="176650" y="835825"/>
            <a:ext cx="8495400" cy="150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GB"/>
              <a:t>Oneprovider:</a:t>
            </a:r>
            <a:endParaRPr/>
          </a:p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Data management component deployed in the data centres, provisioning data and managing transfers.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Any centre can become a provider by installing Oneprovider service, attaching some resources and registering it in Onezone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65cb5e564c_0_9"/>
          <p:cNvSpPr txBox="1"/>
          <p:nvPr>
            <p:ph type="title"/>
          </p:nvPr>
        </p:nvSpPr>
        <p:spPr>
          <a:xfrm>
            <a:off x="2579077" y="169145"/>
            <a:ext cx="4728900" cy="34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Components (cont.)</a:t>
            </a:r>
            <a:endParaRPr/>
          </a:p>
        </p:txBody>
      </p:sp>
      <p:pic>
        <p:nvPicPr>
          <p:cNvPr id="413" name="Google Shape;413;g65cb5e564c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572" y="2555947"/>
            <a:ext cx="3661075" cy="24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5cb5e564c_0_18"/>
          <p:cNvSpPr txBox="1"/>
          <p:nvPr>
            <p:ph idx="1" type="body"/>
          </p:nvPr>
        </p:nvSpPr>
        <p:spPr>
          <a:xfrm>
            <a:off x="176650" y="835825"/>
            <a:ext cx="8495400" cy="150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GB"/>
              <a:t>OneZone:</a:t>
            </a:r>
            <a:endParaRPr/>
          </a:p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Onezone is responsible for authentication and authorization of users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Any organization, community or users group can deploy their own Onezone service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It allows providers from different zones to interact with each others and share data</a:t>
            </a:r>
            <a:endParaRPr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GB"/>
              <a:t>Oneclient:</a:t>
            </a:r>
            <a:endParaRPr b="1"/>
          </a:p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A client providing access to the space through a FUSE mount point (local POSIX access)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GB"/>
              <a:t>Web interface</a:t>
            </a:r>
            <a:r>
              <a:rPr lang="en-GB"/>
              <a:t> and </a:t>
            </a:r>
            <a:r>
              <a:rPr b="1" lang="en-GB"/>
              <a:t>REST APIs</a:t>
            </a:r>
            <a:r>
              <a:rPr lang="en-GB"/>
              <a:t> are also available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65cb5e564c_0_18"/>
          <p:cNvSpPr txBox="1"/>
          <p:nvPr>
            <p:ph type="title"/>
          </p:nvPr>
        </p:nvSpPr>
        <p:spPr>
          <a:xfrm>
            <a:off x="2579077" y="169145"/>
            <a:ext cx="4728900" cy="34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Components (cont.)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"/>
          <p:cNvSpPr txBox="1"/>
          <p:nvPr>
            <p:ph type="title"/>
          </p:nvPr>
        </p:nvSpPr>
        <p:spPr>
          <a:xfrm>
            <a:off x="2579075" y="169150"/>
            <a:ext cx="5794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GB"/>
              <a:t>EGI Notebooks: Service architecture</a:t>
            </a:r>
            <a:endParaRPr/>
          </a:p>
        </p:txBody>
      </p:sp>
      <p:sp>
        <p:nvSpPr>
          <p:cNvPr id="194" name="Google Shape;194;p2"/>
          <p:cNvSpPr txBox="1"/>
          <p:nvPr>
            <p:ph idx="1" type="body"/>
          </p:nvPr>
        </p:nvSpPr>
        <p:spPr>
          <a:xfrm>
            <a:off x="193963" y="918946"/>
            <a:ext cx="87543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None/>
            </a:pPr>
            <a:r>
              <a:rPr lang="en-GB" sz="2400"/>
              <a:t>The EGI Notebooks service relies on the following technologies to provide its functionality:</a:t>
            </a:r>
            <a:endParaRPr sz="2400"/>
          </a:p>
          <a:p>
            <a:pPr indent="-3683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Char char="•"/>
            </a:pPr>
            <a:r>
              <a:rPr lang="en-GB" sz="2200" u="sng">
                <a:solidFill>
                  <a:schemeClr val="hlink"/>
                </a:solidFill>
                <a:hlinkClick r:id="rId3"/>
              </a:rPr>
              <a:t>JupyterHub</a:t>
            </a:r>
            <a:r>
              <a:rPr lang="en-GB" sz="2200"/>
              <a:t> with custom </a:t>
            </a:r>
            <a:r>
              <a:rPr lang="en-GB" sz="2200" u="sng">
                <a:solidFill>
                  <a:schemeClr val="hlink"/>
                </a:solidFill>
                <a:hlinkClick r:id="rId4"/>
              </a:rPr>
              <a:t>EGI Check-in oauthentication</a:t>
            </a:r>
            <a:r>
              <a:rPr lang="en-GB" sz="2200"/>
              <a:t> configured to spawn pods on Kubernetes.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GB" sz="2200" u="sng">
                <a:solidFill>
                  <a:schemeClr val="hlink"/>
                </a:solidFill>
                <a:hlinkClick r:id="rId5"/>
              </a:rPr>
              <a:t>Kubernetes</a:t>
            </a:r>
            <a:r>
              <a:rPr lang="en-GB" sz="2200"/>
              <a:t> as container orchestration platform running on top of EGI Cloud resources.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GB" sz="2200"/>
              <a:t>CA authority to allocate recognised certificates for the HTTPS server.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GB" sz="2200"/>
              <a:t>Specific EGI hooks for </a:t>
            </a:r>
            <a:r>
              <a:rPr lang="en-GB" sz="2200" u="sng">
                <a:solidFill>
                  <a:schemeClr val="hlink"/>
                </a:solidFill>
                <a:hlinkClick r:id="rId6"/>
              </a:rPr>
              <a:t>monitoring</a:t>
            </a:r>
            <a:r>
              <a:rPr lang="en-GB" sz="2200"/>
              <a:t> and </a:t>
            </a:r>
            <a:r>
              <a:rPr lang="en-GB" sz="2200" u="sng">
                <a:solidFill>
                  <a:schemeClr val="hlink"/>
                </a:solidFill>
                <a:hlinkClick r:id="rId7"/>
              </a:rPr>
              <a:t>accounting</a:t>
            </a:r>
            <a:r>
              <a:rPr lang="en-GB" sz="2200"/>
              <a:t>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400"/>
          </a:p>
        </p:txBody>
      </p:sp>
      <p:sp>
        <p:nvSpPr>
          <p:cNvPr id="195" name="Google Shape;195;p2"/>
          <p:cNvSpPr txBox="1"/>
          <p:nvPr>
            <p:ph idx="2" type="subTitle"/>
          </p:nvPr>
        </p:nvSpPr>
        <p:spPr>
          <a:xfrm>
            <a:off x="2579076" y="475958"/>
            <a:ext cx="47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GB"/>
              <a:t>https://notebooks.egi.eu/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7"/>
          <p:cNvSpPr txBox="1"/>
          <p:nvPr>
            <p:ph type="title"/>
          </p:nvPr>
        </p:nvSpPr>
        <p:spPr>
          <a:xfrm>
            <a:off x="2579077" y="169145"/>
            <a:ext cx="4728796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2500"/>
              <a:buFont typeface="Calibri"/>
              <a:buNone/>
            </a:pPr>
            <a:r>
              <a:rPr lang="en-GB"/>
              <a:t>JupyterHub integration</a:t>
            </a:r>
            <a:endParaRPr/>
          </a:p>
        </p:txBody>
      </p:sp>
      <p:sp>
        <p:nvSpPr>
          <p:cNvPr id="426" name="Google Shape;426;p17"/>
          <p:cNvSpPr txBox="1"/>
          <p:nvPr/>
        </p:nvSpPr>
        <p:spPr>
          <a:xfrm>
            <a:off x="208349" y="1014775"/>
            <a:ext cx="8749500" cy="3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1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fs-opendatafs</a:t>
            </a:r>
            <a:r>
              <a:rPr b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Direct access to Onedata Virtual filesystem from Python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b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need to create Fuse mount point on local machine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b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Possible to access Onedata from Docker without the “--privileged” option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b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need for mapping UID and GID between user applications and Oneclient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b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Possibly better performance without Fuse bottleneck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b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Installation using pip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b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both for Python 2 and Python 3</a:t>
            </a:r>
            <a:br>
              <a:rPr b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as PyFilesystem plugin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8"/>
          <p:cNvSpPr txBox="1"/>
          <p:nvPr>
            <p:ph type="title"/>
          </p:nvPr>
        </p:nvSpPr>
        <p:spPr>
          <a:xfrm>
            <a:off x="2579077" y="169145"/>
            <a:ext cx="472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2500"/>
              <a:buFont typeface="Calibri"/>
              <a:buNone/>
            </a:pPr>
            <a:r>
              <a:rPr lang="en-GB"/>
              <a:t>PyFileSystem</a:t>
            </a:r>
            <a:endParaRPr/>
          </a:p>
        </p:txBody>
      </p:sp>
      <p:sp>
        <p:nvSpPr>
          <p:cNvPr id="432" name="Google Shape;432;p18"/>
          <p:cNvSpPr txBox="1"/>
          <p:nvPr/>
        </p:nvSpPr>
        <p:spPr>
          <a:xfrm>
            <a:off x="208349" y="1014775"/>
            <a:ext cx="8749500" cy="3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PyFilesystem is a Python library providing abstraction over various types of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file systems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ed</a:t>
            </a:r>
            <a:r>
              <a:rPr b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b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systems: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b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FTP,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b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SSH,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b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Zip,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b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Tar,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b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S3,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b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WebDAV,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b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Dropbox,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b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GoogleDrive, ... ,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b="0" i="1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now Onedata</a:t>
            </a:r>
            <a:endParaRPr b="0" i="1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3" name="Google Shape;4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5825" y="169147"/>
            <a:ext cx="2092025" cy="6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9"/>
          <p:cNvSpPr txBox="1"/>
          <p:nvPr>
            <p:ph type="title"/>
          </p:nvPr>
        </p:nvSpPr>
        <p:spPr>
          <a:xfrm>
            <a:off x="2579077" y="169145"/>
            <a:ext cx="472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2500"/>
              <a:buFont typeface="Calibri"/>
              <a:buNone/>
            </a:pPr>
            <a:r>
              <a:rPr lang="en-GB"/>
              <a:t>Installation</a:t>
            </a:r>
            <a:endParaRPr/>
          </a:p>
        </p:txBody>
      </p:sp>
      <p:sp>
        <p:nvSpPr>
          <p:cNvPr id="439" name="Google Shape;439;p19"/>
          <p:cNvSpPr txBox="1"/>
          <p:nvPr/>
        </p:nvSpPr>
        <p:spPr>
          <a:xfrm>
            <a:off x="208349" y="1014775"/>
            <a:ext cx="8749500" cy="3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Ubuntu: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For Python3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wget wget </a:t>
            </a:r>
            <a:r>
              <a:rPr b="0" i="0" lang="en-GB" sz="14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http://packages.onedata.org/oneclient-1902.sh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 oneclient-1902.sh python3-fs-plugin-onedatafs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apt install python3-pip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pip3 install fs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0" name="Google Shape;4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5825" y="169147"/>
            <a:ext cx="2092025" cy="6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0"/>
          <p:cNvSpPr txBox="1"/>
          <p:nvPr>
            <p:ph type="title"/>
          </p:nvPr>
        </p:nvSpPr>
        <p:spPr>
          <a:xfrm>
            <a:off x="2579077" y="169145"/>
            <a:ext cx="472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2500"/>
              <a:buFont typeface="Calibri"/>
              <a:buNone/>
            </a:pPr>
            <a:r>
              <a:rPr lang="en-GB"/>
              <a:t>Usage</a:t>
            </a:r>
            <a:endParaRPr/>
          </a:p>
        </p:txBody>
      </p:sp>
      <p:sp>
        <p:nvSpPr>
          <p:cNvPr id="446" name="Google Shape;446;p20"/>
          <p:cNvSpPr txBox="1"/>
          <p:nvPr/>
        </p:nvSpPr>
        <p:spPr>
          <a:xfrm>
            <a:off x="208349" y="1014775"/>
            <a:ext cx="8749500" cy="3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usage using standard PyFilesystem API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fs_onedatafs import OnedataFS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onedata_onezone_host = “...”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onedata_access_token = “...”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odfs = OnedataFS(onedata_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onezone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_host, onedata_access_token, force_proxy_io=True)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odfs.listdir(‘/’)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print(odfs.getinfo(‘/file.txt’).permissions)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with odfs.openbin(‘/file.txt’, ‘r’) as f: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print(f.read())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Google Shape;4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5825" y="169147"/>
            <a:ext cx="2092025" cy="6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1"/>
          <p:cNvSpPr txBox="1"/>
          <p:nvPr>
            <p:ph type="title"/>
          </p:nvPr>
        </p:nvSpPr>
        <p:spPr>
          <a:xfrm>
            <a:off x="2826603" y="111851"/>
            <a:ext cx="5398652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2500"/>
              <a:buFont typeface="Calibri"/>
              <a:buNone/>
            </a:pPr>
            <a:r>
              <a:rPr lang="en-GB"/>
              <a:t>The SeaDataNet’s use scenario</a:t>
            </a:r>
            <a:endParaRPr/>
          </a:p>
        </p:txBody>
      </p:sp>
      <p:sp>
        <p:nvSpPr>
          <p:cNvPr id="453" name="Google Shape;453;p21"/>
          <p:cNvSpPr/>
          <p:nvPr/>
        </p:nvSpPr>
        <p:spPr>
          <a:xfrm>
            <a:off x="2932042" y="1174271"/>
            <a:ext cx="1369290" cy="102333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171E6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1372"/>
              </a:srgbClr>
            </a:outerShdw>
          </a:effectLst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EGI Notebooks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277127" y="2642634"/>
            <a:ext cx="479251" cy="479251"/>
          </a:xfrm>
          <a:prstGeom prst="smileyFace">
            <a:avLst>
              <a:gd fmla="val 4653" name="adj"/>
            </a:avLst>
          </a:prstGeom>
          <a:noFill/>
          <a:ln cap="flat" cmpd="sng" w="9525">
            <a:solidFill>
              <a:srgbClr val="171E6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1372"/>
              </a:srgbClr>
            </a:outerShdw>
          </a:effectLst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5" name="Google Shape;455;p21"/>
          <p:cNvCxnSpPr>
            <a:stCxn id="453" idx="1"/>
            <a:endCxn id="454" idx="7"/>
          </p:cNvCxnSpPr>
          <p:nvPr/>
        </p:nvCxnSpPr>
        <p:spPr>
          <a:xfrm flipH="1">
            <a:off x="686242" y="1685936"/>
            <a:ext cx="2245800" cy="10269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40000" rotWithShape="0" dir="5400000" dist="20000">
              <a:srgbClr val="000000">
                <a:alpha val="34509"/>
              </a:srgbClr>
            </a:outerShdw>
          </a:effectLst>
        </p:spPr>
      </p:cxnSp>
      <p:sp>
        <p:nvSpPr>
          <p:cNvPr id="456" name="Google Shape;456;p21"/>
          <p:cNvSpPr txBox="1"/>
          <p:nvPr/>
        </p:nvSpPr>
        <p:spPr>
          <a:xfrm rot="-1053">
            <a:off x="598053" y="1547418"/>
            <a:ext cx="2094585" cy="49700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05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1. Setup and perform data analysis and visualisation; Download notebook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2932042" y="2368822"/>
            <a:ext cx="1369290" cy="1023330"/>
          </a:xfrm>
          <a:prstGeom prst="rect">
            <a:avLst/>
          </a:prstGeom>
          <a:solidFill>
            <a:srgbClr val="4A52D3"/>
          </a:solidFill>
          <a:ln cap="flat" cmpd="sng" w="9525">
            <a:solidFill>
              <a:srgbClr val="171E6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1372"/>
              </a:srgbClr>
            </a:outerShdw>
          </a:effectLst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b="0" i="0" sz="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8" name="Google Shape;458;p21"/>
          <p:cNvCxnSpPr>
            <a:stCxn id="454" idx="6"/>
          </p:cNvCxnSpPr>
          <p:nvPr/>
        </p:nvCxnSpPr>
        <p:spPr>
          <a:xfrm flipH="1" rot="10800000">
            <a:off x="756378" y="2880459"/>
            <a:ext cx="2265900" cy="1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40000" rotWithShape="0" dir="5400000" dist="20000">
              <a:srgbClr val="000000">
                <a:alpha val="34509"/>
              </a:srgbClr>
            </a:outerShdw>
          </a:effectLst>
        </p:spPr>
      </p:cxnSp>
      <p:sp>
        <p:nvSpPr>
          <p:cNvPr id="459" name="Google Shape;459;p21"/>
          <p:cNvSpPr/>
          <p:nvPr/>
        </p:nvSpPr>
        <p:spPr>
          <a:xfrm>
            <a:off x="3061007" y="2655715"/>
            <a:ext cx="1095432" cy="609334"/>
          </a:xfrm>
          <a:prstGeom prst="rect">
            <a:avLst/>
          </a:prstGeom>
          <a:solidFill>
            <a:srgbClr val="FBBE09"/>
          </a:solidFill>
          <a:ln cap="flat" cmpd="sng" w="9525">
            <a:solidFill>
              <a:srgbClr val="171E6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1372"/>
              </a:srgbClr>
            </a:outerShdw>
          </a:effectLst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900" u="none" cap="none" strike="noStrike">
                <a:solidFill>
                  <a:srgbClr val="282828"/>
                </a:solidFill>
                <a:latin typeface="Calibri"/>
                <a:ea typeface="Calibri"/>
                <a:cs typeface="Calibri"/>
                <a:sym typeface="Calibri"/>
              </a:rPr>
              <a:t>Your repository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0" name="Google Shape;4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2042" y="3659615"/>
            <a:ext cx="1369290" cy="479251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1"/>
          <p:cNvSpPr/>
          <p:nvPr/>
        </p:nvSpPr>
        <p:spPr>
          <a:xfrm flipH="1">
            <a:off x="2932042" y="4416837"/>
            <a:ext cx="1232361" cy="609334"/>
          </a:xfrm>
          <a:prstGeom prst="foldedCorner">
            <a:avLst>
              <a:gd fmla="val 30291" name="adj"/>
            </a:avLst>
          </a:prstGeom>
          <a:solidFill>
            <a:srgbClr val="BFBFBF"/>
          </a:solidFill>
          <a:ln cap="flat" cmpd="sng" w="9525">
            <a:solidFill>
              <a:srgbClr val="171E6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1372"/>
              </a:srgbClr>
            </a:outerShdw>
          </a:effectLst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000" u="none" cap="none" strike="noStrike">
                <a:solidFill>
                  <a:srgbClr val="1B216E"/>
                </a:solidFill>
                <a:latin typeface="Calibri"/>
                <a:ea typeface="Calibri"/>
                <a:cs typeface="Calibri"/>
                <a:sym typeface="Calibri"/>
              </a:rPr>
              <a:t>Journal paper</a:t>
            </a:r>
            <a:endParaRPr b="0" i="0" sz="1000" u="none" cap="none" strike="noStrike">
              <a:solidFill>
                <a:srgbClr val="1B216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2" name="Google Shape;462;p21"/>
          <p:cNvCxnSpPr>
            <a:stCxn id="459" idx="2"/>
            <a:endCxn id="460" idx="0"/>
          </p:cNvCxnSpPr>
          <p:nvPr/>
        </p:nvCxnSpPr>
        <p:spPr>
          <a:xfrm>
            <a:off x="3608723" y="3265049"/>
            <a:ext cx="8100" cy="3945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40000" rotWithShape="0" dir="5400000" dist="20000">
              <a:srgbClr val="000000">
                <a:alpha val="34509"/>
              </a:srgbClr>
            </a:outerShdw>
          </a:effectLst>
        </p:spPr>
      </p:cxnSp>
      <p:pic>
        <p:nvPicPr>
          <p:cNvPr descr="Immagine che contiene cielo, segnale&#10;&#10;Descrizione generata con affidabilità molto elevata" id="463" name="Google Shape;4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5358" y="4797083"/>
            <a:ext cx="1654844" cy="172319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1"/>
          <p:cNvSpPr/>
          <p:nvPr/>
        </p:nvSpPr>
        <p:spPr>
          <a:xfrm>
            <a:off x="5606976" y="4355524"/>
            <a:ext cx="1363216" cy="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05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4. Discover DOI</a:t>
            </a:r>
            <a:endParaRPr b="0" i="1" sz="1050" u="none" cap="none" strike="noStrike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5" name="Google Shape;465;p21"/>
          <p:cNvCxnSpPr>
            <a:stCxn id="461" idx="1"/>
          </p:cNvCxnSpPr>
          <p:nvPr/>
        </p:nvCxnSpPr>
        <p:spPr>
          <a:xfrm flipH="1" rot="10800000">
            <a:off x="4164403" y="4054304"/>
            <a:ext cx="2920800" cy="6672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40000" rotWithShape="0" dir="5400000" dist="20000">
              <a:srgbClr val="000000">
                <a:alpha val="34509"/>
              </a:srgbClr>
            </a:outerShdw>
          </a:effectLst>
        </p:spPr>
      </p:cxnSp>
      <p:sp>
        <p:nvSpPr>
          <p:cNvPr id="466" name="Google Shape;466;p21"/>
          <p:cNvSpPr/>
          <p:nvPr/>
        </p:nvSpPr>
        <p:spPr>
          <a:xfrm>
            <a:off x="6535882" y="3459045"/>
            <a:ext cx="479251" cy="479251"/>
          </a:xfrm>
          <a:prstGeom prst="smileyFace">
            <a:avLst>
              <a:gd fmla="val 4653" name="adj"/>
            </a:avLst>
          </a:prstGeom>
          <a:noFill/>
          <a:ln cap="flat" cmpd="sng" w="9525">
            <a:solidFill>
              <a:srgbClr val="171E6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1372"/>
              </a:srgbClr>
            </a:outerShdw>
          </a:effectLst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1"/>
          <p:cNvSpPr/>
          <p:nvPr/>
        </p:nvSpPr>
        <p:spPr>
          <a:xfrm>
            <a:off x="7019173" y="3044228"/>
            <a:ext cx="479251" cy="479251"/>
          </a:xfrm>
          <a:prstGeom prst="smileyFace">
            <a:avLst>
              <a:gd fmla="val 4653" name="adj"/>
            </a:avLst>
          </a:prstGeom>
          <a:noFill/>
          <a:ln cap="flat" cmpd="sng" w="9525">
            <a:solidFill>
              <a:srgbClr val="171E6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1372"/>
              </a:srgbClr>
            </a:outerShdw>
          </a:effectLst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1"/>
          <p:cNvSpPr/>
          <p:nvPr/>
        </p:nvSpPr>
        <p:spPr>
          <a:xfrm>
            <a:off x="7498478" y="3249643"/>
            <a:ext cx="479251" cy="479251"/>
          </a:xfrm>
          <a:prstGeom prst="smileyFace">
            <a:avLst>
              <a:gd fmla="val 4653" name="adj"/>
            </a:avLst>
          </a:prstGeom>
          <a:noFill/>
          <a:ln cap="flat" cmpd="sng" w="9525">
            <a:solidFill>
              <a:srgbClr val="171E6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1372"/>
              </a:srgbClr>
            </a:outerShdw>
          </a:effectLst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1"/>
          <p:cNvSpPr/>
          <p:nvPr/>
        </p:nvSpPr>
        <p:spPr>
          <a:xfrm>
            <a:off x="7278938" y="3724961"/>
            <a:ext cx="1232361" cy="49750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1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Fellow </a:t>
            </a:r>
            <a:br>
              <a:rPr b="1" i="0" lang="en-GB" sz="11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1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researchers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1"/>
          <p:cNvSpPr/>
          <p:nvPr/>
        </p:nvSpPr>
        <p:spPr>
          <a:xfrm>
            <a:off x="7087598" y="3572935"/>
            <a:ext cx="479251" cy="479251"/>
          </a:xfrm>
          <a:prstGeom prst="smileyFace">
            <a:avLst>
              <a:gd fmla="val 4653" name="adj"/>
            </a:avLst>
          </a:prstGeom>
          <a:noFill/>
          <a:ln cap="flat" cmpd="sng" w="9525">
            <a:solidFill>
              <a:srgbClr val="171E6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1372"/>
              </a:srgbClr>
            </a:outerShdw>
          </a:effectLst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1" name="Google Shape;471;p21"/>
          <p:cNvCxnSpPr/>
          <p:nvPr/>
        </p:nvCxnSpPr>
        <p:spPr>
          <a:xfrm rot="10800000">
            <a:off x="7751234" y="2207414"/>
            <a:ext cx="4279" cy="99915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40000" rotWithShape="0" dir="5400000" dist="20000">
              <a:srgbClr val="000000">
                <a:alpha val="34509"/>
              </a:srgbClr>
            </a:outerShdw>
          </a:effectLst>
        </p:spPr>
      </p:cxnSp>
      <p:cxnSp>
        <p:nvCxnSpPr>
          <p:cNvPr id="472" name="Google Shape;472;p21"/>
          <p:cNvCxnSpPr>
            <a:stCxn id="459" idx="3"/>
          </p:cNvCxnSpPr>
          <p:nvPr/>
        </p:nvCxnSpPr>
        <p:spPr>
          <a:xfrm>
            <a:off x="4156439" y="2960382"/>
            <a:ext cx="2385300" cy="5019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40000" rotWithShape="0" dir="5400000" dist="20000">
              <a:srgbClr val="000000">
                <a:alpha val="34509"/>
              </a:srgbClr>
            </a:outerShdw>
          </a:effectLst>
        </p:spPr>
      </p:cxnSp>
      <p:sp>
        <p:nvSpPr>
          <p:cNvPr id="473" name="Google Shape;473;p21"/>
          <p:cNvSpPr/>
          <p:nvPr/>
        </p:nvSpPr>
        <p:spPr>
          <a:xfrm>
            <a:off x="7704182" y="2315819"/>
            <a:ext cx="1095432" cy="7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05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6. Reproduce </a:t>
            </a:r>
            <a:br>
              <a:rPr b="0" i="1" lang="en-GB" sz="105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GB" sz="105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big data </a:t>
            </a:r>
            <a:br>
              <a:rPr b="0" i="1" lang="en-GB" sz="105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GB" sz="105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4" name="Google Shape;474;p21"/>
          <p:cNvCxnSpPr>
            <a:stCxn id="460" idx="2"/>
          </p:cNvCxnSpPr>
          <p:nvPr/>
        </p:nvCxnSpPr>
        <p:spPr>
          <a:xfrm>
            <a:off x="3616687" y="4138866"/>
            <a:ext cx="0" cy="317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4509"/>
              </a:srgbClr>
            </a:outerShdw>
          </a:effectLst>
        </p:spPr>
      </p:cxnSp>
      <p:sp>
        <p:nvSpPr>
          <p:cNvPr id="475" name="Google Shape;475;p21"/>
          <p:cNvSpPr txBox="1"/>
          <p:nvPr/>
        </p:nvSpPr>
        <p:spPr>
          <a:xfrm rot="-496">
            <a:off x="756414" y="3973858"/>
            <a:ext cx="1482684" cy="49722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05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3. Cite DOI </a:t>
            </a:r>
            <a:endParaRPr b="0" i="1" sz="1050" u="none" cap="none" strike="noStrike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05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(e.g. in publication)</a:t>
            </a:r>
            <a:endParaRPr b="1" i="1" sz="1200" u="none" cap="none" strike="noStrike">
              <a:solidFill>
                <a:srgbClr val="DF3A1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5337040" y="1619273"/>
            <a:ext cx="327230" cy="324306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7" name="Google Shape;477;p21"/>
          <p:cNvCxnSpPr>
            <a:stCxn id="478" idx="2"/>
            <a:endCxn id="453" idx="3"/>
          </p:cNvCxnSpPr>
          <p:nvPr/>
        </p:nvCxnSpPr>
        <p:spPr>
          <a:xfrm flipH="1">
            <a:off x="4301254" y="1678778"/>
            <a:ext cx="873600" cy="72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40000" rotWithShape="0" dir="5400000" dist="20000">
              <a:srgbClr val="000000">
                <a:alpha val="34509"/>
              </a:srgbClr>
            </a:outerShdw>
          </a:effectLst>
        </p:spPr>
      </p:cxnSp>
      <p:cxnSp>
        <p:nvCxnSpPr>
          <p:cNvPr id="479" name="Google Shape;479;p21"/>
          <p:cNvCxnSpPr>
            <a:stCxn id="478" idx="6"/>
          </p:cNvCxnSpPr>
          <p:nvPr/>
        </p:nvCxnSpPr>
        <p:spPr>
          <a:xfrm>
            <a:off x="6378485" y="1678778"/>
            <a:ext cx="866700" cy="72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40000" rotWithShape="0" dir="5400000" dist="20000">
              <a:srgbClr val="000000">
                <a:alpha val="34509"/>
              </a:srgbClr>
            </a:outerShdw>
          </a:effectLst>
        </p:spPr>
      </p:cxnSp>
      <p:sp>
        <p:nvSpPr>
          <p:cNvPr id="480" name="Google Shape;480;p21"/>
          <p:cNvSpPr/>
          <p:nvPr/>
        </p:nvSpPr>
        <p:spPr>
          <a:xfrm>
            <a:off x="4382490" y="3282585"/>
            <a:ext cx="1774300" cy="32499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05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5. Resolve DOI to Notebook and Data</a:t>
            </a:r>
            <a:endParaRPr b="0" i="1" sz="1050" u="none" cap="none" strike="noStrike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1" name="Google Shape;481;p21"/>
          <p:cNvCxnSpPr>
            <a:stCxn id="454" idx="5"/>
            <a:endCxn id="461" idx="3"/>
          </p:cNvCxnSpPr>
          <p:nvPr/>
        </p:nvCxnSpPr>
        <p:spPr>
          <a:xfrm>
            <a:off x="686193" y="3051700"/>
            <a:ext cx="2245800" cy="1669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40000" rotWithShape="0" dir="5400000" dist="20000">
              <a:srgbClr val="000000">
                <a:alpha val="34509"/>
              </a:srgbClr>
            </a:outerShdw>
          </a:effectLst>
        </p:spPr>
      </p:cxnSp>
      <p:sp>
        <p:nvSpPr>
          <p:cNvPr id="482" name="Google Shape;482;p21"/>
          <p:cNvSpPr/>
          <p:nvPr/>
        </p:nvSpPr>
        <p:spPr>
          <a:xfrm>
            <a:off x="7245090" y="1174271"/>
            <a:ext cx="1369290" cy="1023259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171E6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1372"/>
              </a:srgbClr>
            </a:outerShdw>
          </a:effectLst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EGI Binder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7236" y="1473576"/>
            <a:ext cx="704899" cy="609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70386" y="1473578"/>
            <a:ext cx="704899" cy="60926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1"/>
          <p:cNvSpPr/>
          <p:nvPr/>
        </p:nvSpPr>
        <p:spPr>
          <a:xfrm>
            <a:off x="3941307" y="1439360"/>
            <a:ext cx="324350" cy="500219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0E167A"/>
              </a:gs>
              <a:gs pos="100000">
                <a:srgbClr val="ABABD6"/>
              </a:gs>
            </a:gsLst>
            <a:lin ang="16200000" scaled="0"/>
          </a:gradFill>
          <a:ln cap="flat" cmpd="sng" w="9525">
            <a:solidFill>
              <a:srgbClr val="171E6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1"/>
          <p:cNvSpPr/>
          <p:nvPr/>
        </p:nvSpPr>
        <p:spPr>
          <a:xfrm>
            <a:off x="7276063" y="1446663"/>
            <a:ext cx="324446" cy="500161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0E167A"/>
              </a:gs>
              <a:gs pos="100000">
                <a:srgbClr val="ABABD6"/>
              </a:gs>
            </a:gsLst>
            <a:lin ang="16200000" scaled="0"/>
          </a:gradFill>
          <a:ln cap="flat" cmpd="sng" w="9525">
            <a:solidFill>
              <a:srgbClr val="171E6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1"/>
          <p:cNvSpPr/>
          <p:nvPr/>
        </p:nvSpPr>
        <p:spPr>
          <a:xfrm>
            <a:off x="1379744" y="2961622"/>
            <a:ext cx="1585595" cy="43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GB" sz="105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2. Publish notebook and Generate DOI</a:t>
            </a:r>
            <a:endParaRPr b="0" i="1" sz="1200" u="none" cap="none" strike="noStrike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8" name="Google Shape;48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58381" y="335977"/>
            <a:ext cx="819113" cy="29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00854" y="30332"/>
            <a:ext cx="984130" cy="27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53660" y="2408786"/>
            <a:ext cx="635939" cy="734282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21"/>
          <p:cNvSpPr txBox="1"/>
          <p:nvPr/>
        </p:nvSpPr>
        <p:spPr>
          <a:xfrm>
            <a:off x="4745667" y="2054192"/>
            <a:ext cx="1112882" cy="2777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PID minting</a:t>
            </a:r>
            <a:endParaRPr b="0" i="1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2" name="Google Shape;492;p21"/>
          <p:cNvCxnSpPr>
            <a:stCxn id="478" idx="4"/>
            <a:endCxn id="490" idx="0"/>
          </p:cNvCxnSpPr>
          <p:nvPr/>
        </p:nvCxnSpPr>
        <p:spPr>
          <a:xfrm flipH="1">
            <a:off x="5771569" y="2092493"/>
            <a:ext cx="5100" cy="3162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stealth"/>
            <a:tailEnd len="lg" w="lg" type="stealth"/>
          </a:ln>
          <a:effectLst>
            <a:outerShdw blurRad="40000" rotWithShape="0" dir="5400000" dist="20000">
              <a:srgbClr val="000000">
                <a:alpha val="34509"/>
              </a:srgbClr>
            </a:outerShdw>
          </a:effectLst>
        </p:spPr>
      </p:cxnSp>
      <p:sp>
        <p:nvSpPr>
          <p:cNvPr id="478" name="Google Shape;478;p21"/>
          <p:cNvSpPr/>
          <p:nvPr/>
        </p:nvSpPr>
        <p:spPr>
          <a:xfrm>
            <a:off x="5174854" y="1265062"/>
            <a:ext cx="1203631" cy="827431"/>
          </a:xfrm>
          <a:prstGeom prst="ellipse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DataHub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1"/>
          <p:cNvSpPr/>
          <p:nvPr/>
        </p:nvSpPr>
        <p:spPr>
          <a:xfrm>
            <a:off x="6015695" y="1566620"/>
            <a:ext cx="282190" cy="224316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1"/>
          <p:cNvSpPr/>
          <p:nvPr/>
        </p:nvSpPr>
        <p:spPr>
          <a:xfrm>
            <a:off x="5748890" y="1842281"/>
            <a:ext cx="369109" cy="1564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1"/>
          <p:cNvSpPr txBox="1"/>
          <p:nvPr/>
        </p:nvSpPr>
        <p:spPr>
          <a:xfrm>
            <a:off x="187975" y="698475"/>
            <a:ext cx="89538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9"/>
              </a:rPr>
              <a:t>https://github.com/EGI-Foundation/training-notebooks-seadatanet/blob/master/seadatanet.ipynb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2"/>
          <p:cNvSpPr txBox="1"/>
          <p:nvPr>
            <p:ph idx="1" type="body"/>
          </p:nvPr>
        </p:nvSpPr>
        <p:spPr>
          <a:xfrm>
            <a:off x="176645" y="835819"/>
            <a:ext cx="87543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Jupyterhub: 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https://jupyterhub.readthedocs.io/en/stable/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Kubernetes: 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https://kubernetes.io/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Helm: 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https://www.helm.sh/</a:t>
            </a:r>
            <a:r>
              <a:rPr lang="en-GB"/>
              <a:t> 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Zero to Jupyterhub: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https://zero-to-jupyterhub.readthedocs.io/en/latest/index.html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EGI helm charts: 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https://egi-foundation.github.io/egi-notebooks-chart/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EGI Notebooks: 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https://notebooks.egi.eu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EGI Notebooks on GitHub: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u="sng">
                <a:solidFill>
                  <a:schemeClr val="hlink"/>
                </a:solidFill>
                <a:hlinkClick r:id="rId9"/>
              </a:rPr>
              <a:t>https://github.com/EGI-Foundation/notebooks</a:t>
            </a:r>
            <a:r>
              <a:rPr lang="en-GB"/>
              <a:t> </a:t>
            </a:r>
            <a:endParaRPr/>
          </a:p>
        </p:txBody>
      </p:sp>
      <p:sp>
        <p:nvSpPr>
          <p:cNvPr id="502" name="Google Shape;502;p22"/>
          <p:cNvSpPr txBox="1"/>
          <p:nvPr>
            <p:ph type="title"/>
          </p:nvPr>
        </p:nvSpPr>
        <p:spPr>
          <a:xfrm>
            <a:off x="2579077" y="169145"/>
            <a:ext cx="472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GB"/>
              <a:t>References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3"/>
          <p:cNvSpPr txBox="1"/>
          <p:nvPr>
            <p:ph type="title"/>
          </p:nvPr>
        </p:nvSpPr>
        <p:spPr>
          <a:xfrm>
            <a:off x="3569677" y="2131877"/>
            <a:ext cx="472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7AD"/>
              </a:buClr>
              <a:buSzPts val="3200"/>
              <a:buFont typeface="Calibri"/>
              <a:buNone/>
            </a:pPr>
            <a:r>
              <a:rPr lang="en-GB" sz="3200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 txBox="1"/>
          <p:nvPr>
            <p:ph type="title"/>
          </p:nvPr>
        </p:nvSpPr>
        <p:spPr>
          <a:xfrm>
            <a:off x="2307100" y="169150"/>
            <a:ext cx="68370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GB"/>
              <a:t>EGI Notebooks: The high-level service architecture</a:t>
            </a:r>
            <a:endParaRPr/>
          </a:p>
        </p:txBody>
      </p:sp>
      <p:pic>
        <p:nvPicPr>
          <p:cNvPr id="202" name="Google Shape;2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781858"/>
            <a:ext cx="8991600" cy="3740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"/>
          <p:cNvSpPr txBox="1"/>
          <p:nvPr>
            <p:ph idx="1" type="body"/>
          </p:nvPr>
        </p:nvSpPr>
        <p:spPr>
          <a:xfrm>
            <a:off x="176648" y="1369225"/>
            <a:ext cx="52383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GB" sz="2400"/>
              <a:t>Jupyter is single user by design</a:t>
            </a:r>
            <a:endParaRPr sz="2400"/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GB" sz="2400"/>
              <a:t>JupyterHub is a multi-user version of notebook designed for companies, classrooms and research labs</a:t>
            </a:r>
            <a:endParaRPr sz="24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GB" sz="2200"/>
              <a:t>Manages Authentication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GB" sz="2200"/>
              <a:t>Spawns single-users notebooks servers on-demand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GB" sz="2200"/>
              <a:t>Gives each user a complete Jupyter server</a:t>
            </a:r>
            <a:endParaRPr/>
          </a:p>
        </p:txBody>
      </p:sp>
      <p:sp>
        <p:nvSpPr>
          <p:cNvPr id="209" name="Google Shape;209;p4"/>
          <p:cNvSpPr txBox="1"/>
          <p:nvPr>
            <p:ph type="title"/>
          </p:nvPr>
        </p:nvSpPr>
        <p:spPr>
          <a:xfrm>
            <a:off x="2579077" y="169145"/>
            <a:ext cx="472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GB"/>
              <a:t>JuputerHub: how it works</a:t>
            </a:r>
            <a:endParaRPr/>
          </a:p>
        </p:txBody>
      </p:sp>
      <p:sp>
        <p:nvSpPr>
          <p:cNvPr id="210" name="Google Shape;210;p4"/>
          <p:cNvSpPr txBox="1"/>
          <p:nvPr>
            <p:ph idx="2" type="subTitle"/>
          </p:nvPr>
        </p:nvSpPr>
        <p:spPr>
          <a:xfrm>
            <a:off x="2579076" y="475958"/>
            <a:ext cx="47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/>
              <a:t>https://jupyter.org/hub</a:t>
            </a:r>
            <a:endParaRPr/>
          </a:p>
        </p:txBody>
      </p:sp>
      <p:pic>
        <p:nvPicPr>
          <p:cNvPr id="211" name="Google Shape;2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1553" y="1267548"/>
            <a:ext cx="3473320" cy="345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3062" y="169150"/>
            <a:ext cx="1801812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"/>
          <p:cNvSpPr/>
          <p:nvPr/>
        </p:nvSpPr>
        <p:spPr>
          <a:xfrm>
            <a:off x="6093475" y="2830450"/>
            <a:ext cx="936300" cy="570000"/>
          </a:xfrm>
          <a:prstGeom prst="ellipse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6093475" y="3668650"/>
            <a:ext cx="936300" cy="570000"/>
          </a:xfrm>
          <a:prstGeom prst="ellipse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"/>
          <p:cNvSpPr txBox="1"/>
          <p:nvPr>
            <p:ph idx="1" type="body"/>
          </p:nvPr>
        </p:nvSpPr>
        <p:spPr>
          <a:xfrm>
            <a:off x="176651" y="1140625"/>
            <a:ext cx="85767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 sz="2100"/>
              <a:t>Deals with Authentication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 sz="2100"/>
              <a:t>Default is PAM, but lots of them available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GB"/>
              <a:t>OAuth2.0 (OpenID Connect can be included here)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GB"/>
              <a:t>LDAP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GB"/>
              <a:t>Kerberos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GB"/>
              <a:t>REMOTE_USER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GB"/>
              <a:t>JSON Web token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GB"/>
              <a:t>Shibboleth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GB"/>
              <a:t>…</a:t>
            </a:r>
            <a:br>
              <a:rPr lang="en-GB"/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sz="2100">
                <a:solidFill>
                  <a:srgbClr val="000000"/>
                </a:solidFill>
              </a:rPr>
              <a:t>Documentation: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>
                <a:solidFill>
                  <a:srgbClr val="000000"/>
                </a:solidFill>
              </a:rPr>
              <a:t>https://jupyterhub.readthedocs.io/en/latest/reference/authenticators.html</a:t>
            </a:r>
            <a:endParaRPr sz="1800"/>
          </a:p>
        </p:txBody>
      </p:sp>
      <p:sp>
        <p:nvSpPr>
          <p:cNvPr id="221" name="Google Shape;221;p5"/>
          <p:cNvSpPr txBox="1"/>
          <p:nvPr>
            <p:ph type="title"/>
          </p:nvPr>
        </p:nvSpPr>
        <p:spPr>
          <a:xfrm>
            <a:off x="2579077" y="169145"/>
            <a:ext cx="472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GB"/>
              <a:t>Authenticator</a:t>
            </a:r>
            <a:endParaRPr/>
          </a:p>
        </p:txBody>
      </p:sp>
      <p:sp>
        <p:nvSpPr>
          <p:cNvPr id="222" name="Google Shape;222;p5"/>
          <p:cNvSpPr txBox="1"/>
          <p:nvPr>
            <p:ph idx="2" type="subTitle"/>
          </p:nvPr>
        </p:nvSpPr>
        <p:spPr>
          <a:xfrm>
            <a:off x="2579076" y="475958"/>
            <a:ext cx="47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GB"/>
              <a:t>https://jupyter.org/hub</a:t>
            </a:r>
            <a:endParaRPr/>
          </a:p>
        </p:txBody>
      </p:sp>
      <p:pic>
        <p:nvPicPr>
          <p:cNvPr id="223" name="Google Shape;2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062" y="169150"/>
            <a:ext cx="1801812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5"/>
          <p:cNvSpPr/>
          <p:nvPr/>
        </p:nvSpPr>
        <p:spPr>
          <a:xfrm>
            <a:off x="5831500" y="1742350"/>
            <a:ext cx="746400" cy="341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"/>
          <p:cNvSpPr txBox="1"/>
          <p:nvPr>
            <p:ph idx="1" type="body"/>
          </p:nvPr>
        </p:nvSpPr>
        <p:spPr>
          <a:xfrm>
            <a:off x="176651" y="1140625"/>
            <a:ext cx="85767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 sz="2100"/>
              <a:t>Spawns notebooks: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GB"/>
              <a:t>Start and Stop the process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GB"/>
              <a:t>Poll whether the process is still running</a:t>
            </a:r>
            <a:br>
              <a:rPr lang="en-GB"/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GB" sz="2100"/>
              <a:t>Some examples: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GB"/>
              <a:t>BatchSpawner 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GB"/>
              <a:t>DockerSpawner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GB"/>
              <a:t>KubeSpawner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GB"/>
              <a:t>SudoSpawner 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GB"/>
              <a:t>WrapSpawner </a:t>
            </a:r>
            <a:br>
              <a:rPr lang="en-GB"/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sz="2100"/>
              <a:t>Documentation: https://jupyterhub.readthedocs.io/en/latest/reference/spawners.html</a:t>
            </a:r>
            <a:endParaRPr sz="1400"/>
          </a:p>
        </p:txBody>
      </p:sp>
      <p:sp>
        <p:nvSpPr>
          <p:cNvPr id="231" name="Google Shape;231;p6"/>
          <p:cNvSpPr txBox="1"/>
          <p:nvPr>
            <p:ph type="title"/>
          </p:nvPr>
        </p:nvSpPr>
        <p:spPr>
          <a:xfrm>
            <a:off x="2579077" y="169145"/>
            <a:ext cx="472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GB"/>
              <a:t>Spawner</a:t>
            </a:r>
            <a:endParaRPr/>
          </a:p>
        </p:txBody>
      </p:sp>
      <p:sp>
        <p:nvSpPr>
          <p:cNvPr id="232" name="Google Shape;232;p6"/>
          <p:cNvSpPr txBox="1"/>
          <p:nvPr>
            <p:ph idx="2" type="subTitle"/>
          </p:nvPr>
        </p:nvSpPr>
        <p:spPr>
          <a:xfrm>
            <a:off x="2579076" y="475958"/>
            <a:ext cx="47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GB"/>
              <a:t>https://jupyter.org/hub</a:t>
            </a:r>
            <a:endParaRPr/>
          </a:p>
        </p:txBody>
      </p:sp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062" y="169150"/>
            <a:ext cx="1801812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579075" y="3099475"/>
            <a:ext cx="746400" cy="341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/>
          <p:nvPr>
            <p:ph idx="1" type="body"/>
          </p:nvPr>
        </p:nvSpPr>
        <p:spPr>
          <a:xfrm>
            <a:off x="176650" y="1140625"/>
            <a:ext cx="8780400" cy="1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GB" sz="2100"/>
              <a:t>Kubernetes is an open-source container-orchestration system for automating application deployment, scaling, and management.</a:t>
            </a:r>
            <a:endParaRPr sz="2100"/>
          </a:p>
          <a:p>
            <a: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It groups containers that make up an application into logical units for easy management and discovery.</a:t>
            </a:r>
            <a:endParaRPr/>
          </a:p>
        </p:txBody>
      </p:sp>
      <p:sp>
        <p:nvSpPr>
          <p:cNvPr id="241" name="Google Shape;241;p7"/>
          <p:cNvSpPr txBox="1"/>
          <p:nvPr>
            <p:ph type="title"/>
          </p:nvPr>
        </p:nvSpPr>
        <p:spPr>
          <a:xfrm>
            <a:off x="2579077" y="169145"/>
            <a:ext cx="472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GB"/>
              <a:t>Kubernetes</a:t>
            </a:r>
            <a:endParaRPr/>
          </a:p>
        </p:txBody>
      </p:sp>
      <p:sp>
        <p:nvSpPr>
          <p:cNvPr id="242" name="Google Shape;242;p7"/>
          <p:cNvSpPr txBox="1"/>
          <p:nvPr>
            <p:ph idx="2" type="subTitle"/>
          </p:nvPr>
        </p:nvSpPr>
        <p:spPr>
          <a:xfrm>
            <a:off x="2579076" y="475958"/>
            <a:ext cx="47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GB"/>
              <a:t>https://kubernetes.io/</a:t>
            </a:r>
            <a:endParaRPr/>
          </a:p>
        </p:txBody>
      </p:sp>
      <p:pic>
        <p:nvPicPr>
          <p:cNvPr id="243" name="Google Shape;2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1820" y="169850"/>
            <a:ext cx="1042025" cy="10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7"/>
          <p:cNvSpPr txBox="1"/>
          <p:nvPr/>
        </p:nvSpPr>
        <p:spPr>
          <a:xfrm>
            <a:off x="414775" y="2976600"/>
            <a:ext cx="8135100" cy="160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Schedule containers to physical or virtual machines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Restart containers if they stop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 private container network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Scale up and down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 discovery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"/>
          <p:cNvSpPr txBox="1"/>
          <p:nvPr>
            <p:ph idx="1" type="body"/>
          </p:nvPr>
        </p:nvSpPr>
        <p:spPr>
          <a:xfrm>
            <a:off x="176650" y="1140625"/>
            <a:ext cx="8780400" cy="30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GB" sz="2100"/>
              <a:t>Helm is a </a:t>
            </a:r>
            <a:r>
              <a:rPr b="1" lang="en-GB" sz="2100"/>
              <a:t>package manager</a:t>
            </a:r>
            <a:r>
              <a:rPr lang="en-GB" sz="2100"/>
              <a:t> for Kubernetes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GB" sz="2100"/>
              <a:t>Allows to easily install applications/services easily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GB" sz="2100"/>
              <a:t>Wide catalogue of </a:t>
            </a:r>
            <a:r>
              <a:rPr b="1" lang="en-GB" sz="2100"/>
              <a:t>charts</a:t>
            </a:r>
            <a:r>
              <a:rPr lang="en-GB" sz="2100"/>
              <a:t> with some defaults (see next slide)</a:t>
            </a:r>
            <a:endParaRPr sz="21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 sz="2100"/>
              <a:t>A chart is a collection of files organized in a specific directory structure</a:t>
            </a:r>
            <a:endParaRPr sz="2100"/>
          </a:p>
        </p:txBody>
      </p:sp>
      <p:sp>
        <p:nvSpPr>
          <p:cNvPr id="251" name="Google Shape;251;p8"/>
          <p:cNvSpPr txBox="1"/>
          <p:nvPr>
            <p:ph type="title"/>
          </p:nvPr>
        </p:nvSpPr>
        <p:spPr>
          <a:xfrm>
            <a:off x="2579077" y="169145"/>
            <a:ext cx="472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GB"/>
              <a:t>Helm</a:t>
            </a:r>
            <a:endParaRPr/>
          </a:p>
        </p:txBody>
      </p:sp>
      <p:sp>
        <p:nvSpPr>
          <p:cNvPr id="252" name="Google Shape;252;p8"/>
          <p:cNvSpPr txBox="1"/>
          <p:nvPr>
            <p:ph idx="2" type="subTitle"/>
          </p:nvPr>
        </p:nvSpPr>
        <p:spPr>
          <a:xfrm>
            <a:off x="2579076" y="475958"/>
            <a:ext cx="47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GB"/>
              <a:t>https://helm.sh/</a:t>
            </a:r>
            <a:endParaRPr/>
          </a:p>
        </p:txBody>
      </p:sp>
      <p:pic>
        <p:nvPicPr>
          <p:cNvPr id="253" name="Google Shape;2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8275" y="60325"/>
            <a:ext cx="1179512" cy="1179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/>
          <p:nvPr>
            <p:ph type="title"/>
          </p:nvPr>
        </p:nvSpPr>
        <p:spPr>
          <a:xfrm>
            <a:off x="2579077" y="169145"/>
            <a:ext cx="472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GB"/>
              <a:t>More Helm charts</a:t>
            </a:r>
            <a:endParaRPr/>
          </a:p>
        </p:txBody>
      </p:sp>
      <p:sp>
        <p:nvSpPr>
          <p:cNvPr id="260" name="Google Shape;260;p9"/>
          <p:cNvSpPr txBox="1"/>
          <p:nvPr>
            <p:ph idx="2" type="subTitle"/>
          </p:nvPr>
        </p:nvSpPr>
        <p:spPr>
          <a:xfrm>
            <a:off x="2579076" y="475958"/>
            <a:ext cx="47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GB"/>
              <a:t>https://jupyterhub.github.io/helm-chart/</a:t>
            </a:r>
            <a:endParaRPr/>
          </a:p>
        </p:txBody>
      </p:sp>
      <p:pic>
        <p:nvPicPr>
          <p:cNvPr id="261" name="Google Shape;2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8275" y="60325"/>
            <a:ext cx="1179512" cy="1179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0" y="1004275"/>
            <a:ext cx="7923398" cy="203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8000" y="1517350"/>
            <a:ext cx="3008450" cy="25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99625" y="1519829"/>
            <a:ext cx="2730225" cy="25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M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ONTENT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