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16"/>
  </p:notesMasterIdLst>
  <p:sldIdLst>
    <p:sldId id="264" r:id="rId5"/>
    <p:sldId id="265" r:id="rId6"/>
    <p:sldId id="276" r:id="rId7"/>
    <p:sldId id="270" r:id="rId8"/>
    <p:sldId id="269" r:id="rId9"/>
    <p:sldId id="275" r:id="rId10"/>
    <p:sldId id="271" r:id="rId11"/>
    <p:sldId id="272" r:id="rId12"/>
    <p:sldId id="273" r:id="rId13"/>
    <p:sldId id="274" r:id="rId14"/>
    <p:sldId id="266" r:id="rId15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64"/>
  </p:normalViewPr>
  <p:slideViewPr>
    <p:cSldViewPr>
      <p:cViewPr varScale="1">
        <p:scale>
          <a:sx n="65" d="100"/>
          <a:sy n="65" d="100"/>
        </p:scale>
        <p:origin x="834" y="102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04/06/2020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04/06/2020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osc-eu/panosc/tree/master/Work%20Packages/WP1%20Management/Meetings/Project%20Management%20Committee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907941"/>
          </a:xfrm>
        </p:spPr>
        <p:txBody>
          <a:bodyPr/>
          <a:lstStyle/>
          <a:p>
            <a:r>
              <a:rPr lang="en-US" spc="90" dirty="0" smtClean="0"/>
              <a:t>WP1 – Management</a:t>
            </a:r>
            <a:br>
              <a:rPr lang="en-US" spc="90" dirty="0" smtClean="0"/>
            </a:br>
            <a:r>
              <a:rPr lang="en-US" sz="2400" spc="90" dirty="0" smtClean="0"/>
              <a:t>Report for Review Meeting</a:t>
            </a:r>
            <a:endParaRPr lang="en-US" sz="2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6924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Arial"/>
              </a:rPr>
              <a:t>16</a:t>
            </a:r>
            <a:r>
              <a:rPr lang="en-US" spc="75" dirty="0" smtClean="0">
                <a:solidFill>
                  <a:srgbClr val="4C4D4F"/>
                </a:solidFill>
                <a:cs typeface="Arial"/>
              </a:rPr>
              <a:t>th </a:t>
            </a:r>
            <a:r>
              <a:rPr lang="en-US" spc="10" dirty="0" smtClean="0">
                <a:solidFill>
                  <a:srgbClr val="4C4D4F"/>
                </a:solidFill>
                <a:cs typeface="Arial"/>
              </a:rPr>
              <a:t>June,</a:t>
            </a:r>
            <a:r>
              <a:rPr lang="en-US" spc="-60" dirty="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 smtClean="0">
                <a:solidFill>
                  <a:srgbClr val="4C4D4F"/>
                </a:solidFill>
                <a:cs typeface="Arial"/>
              </a:rPr>
              <a:t>2020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Arial"/>
              </a:rPr>
              <a:t>Author: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Jordi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Bodera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/>
            <a:r>
              <a:rPr lang="en-US" spc="90" dirty="0" smtClean="0">
                <a:latin typeface="Muli" panose="00000500000000000000" pitchFamily="2" charset="0"/>
              </a:rPr>
              <a:t>WP1 – Management</a:t>
            </a:r>
            <a:br>
              <a:rPr lang="en-US" spc="90" dirty="0" smtClean="0">
                <a:latin typeface="Muli" panose="00000500000000000000" pitchFamily="2" charset="0"/>
              </a:rPr>
            </a:br>
            <a:r>
              <a:rPr lang="en-US" sz="2400" spc="90" dirty="0" smtClean="0">
                <a:latin typeface="Muli" panose="00000500000000000000" pitchFamily="2" charset="0"/>
              </a:rPr>
              <a:t>Report for Review Meeting</a:t>
            </a:r>
            <a:endParaRPr lang="en-US" sz="2400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Next steps</a:t>
            </a:r>
          </a:p>
          <a:p>
            <a:pPr marL="180000">
              <a:lnSpc>
                <a:spcPct val="150000"/>
              </a:lnSpc>
            </a:pPr>
            <a:endParaRPr lang="en-US" sz="2000" b="1" dirty="0" smtClean="0">
              <a:latin typeface="Muli" panose="00000500000000000000" pitchFamily="2" charset="0"/>
            </a:endParaRPr>
          </a:p>
          <a:p>
            <a:pPr marL="449263" indent="-269875"/>
            <a:r>
              <a:rPr lang="en-US" sz="2000" dirty="0" smtClean="0">
                <a:latin typeface="Muli" panose="00000500000000000000" pitchFamily="2" charset="0"/>
              </a:rPr>
              <a:t>    Submit Periodic Report  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449263"/>
            <a:r>
              <a:rPr lang="en-US" sz="2000" dirty="0" smtClean="0">
                <a:latin typeface="Muli" panose="00000500000000000000" pitchFamily="2" charset="0"/>
              </a:rPr>
              <a:t>Grant Agreement modifications</a:t>
            </a:r>
          </a:p>
          <a:p>
            <a:pPr marL="1551600" lvl="2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ELI-DC transformation into ELI-ERIC</a:t>
            </a:r>
          </a:p>
          <a:p>
            <a:pPr marL="1551600" lvl="2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Transfer funds into subcontracting</a:t>
            </a:r>
          </a:p>
          <a:p>
            <a:pPr marL="1094400" lvl="1" indent="-457200">
              <a:buFont typeface="+mj-lt"/>
              <a:buAutoNum type="arabicPeriod"/>
            </a:pPr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2</a:t>
            </a:r>
            <a:r>
              <a:rPr lang="en-US" sz="2000" baseline="30000" dirty="0" smtClean="0">
                <a:latin typeface="Muli" panose="00000500000000000000" pitchFamily="2" charset="0"/>
              </a:rPr>
              <a:t>nd</a:t>
            </a:r>
            <a:r>
              <a:rPr lang="en-US" sz="2000" dirty="0" smtClean="0">
                <a:latin typeface="Muli" panose="00000500000000000000" pitchFamily="2" charset="0"/>
              </a:rPr>
              <a:t> PaNOSC annual meeting (joint with ExPaNDS)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Continue regular meetings and following-up the project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Jordi.bodera@esrf.fr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/>
            <a:r>
              <a:rPr lang="en-US" spc="90" dirty="0" smtClean="0">
                <a:latin typeface="Muli" panose="00000500000000000000" pitchFamily="2" charset="0"/>
              </a:rPr>
              <a:t>WP1 – Management</a:t>
            </a:r>
            <a:br>
              <a:rPr lang="en-US" spc="90" dirty="0" smtClean="0">
                <a:latin typeface="Muli" panose="00000500000000000000" pitchFamily="2" charset="0"/>
              </a:rPr>
            </a:br>
            <a:r>
              <a:rPr lang="en-US" sz="2400" spc="90" dirty="0" smtClean="0">
                <a:latin typeface="Muli" panose="00000500000000000000" pitchFamily="2" charset="0"/>
              </a:rPr>
              <a:t>Report for Review Meeting</a:t>
            </a:r>
            <a:endParaRPr lang="en-US" sz="2400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042" y="121274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sz="2800" b="1" dirty="0" smtClean="0">
                <a:latin typeface="Muli" panose="00000500000000000000" pitchFamily="2" charset="0"/>
              </a:rPr>
              <a:t>Table of contents</a:t>
            </a:r>
            <a:br>
              <a:rPr lang="en-US" sz="2800" b="1" dirty="0" smtClean="0">
                <a:latin typeface="Muli" panose="00000500000000000000" pitchFamily="2" charset="0"/>
              </a:rPr>
            </a:br>
            <a:endParaRPr lang="en-US" sz="2800" b="1" dirty="0" smtClean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Objectives, </a:t>
            </a:r>
            <a:r>
              <a:rPr lang="en-US" sz="2800" dirty="0" smtClean="0">
                <a:latin typeface="Muli" panose="00000500000000000000" pitchFamily="2" charset="0"/>
              </a:rPr>
              <a:t>Tasks, Deliverables and </a:t>
            </a:r>
            <a:r>
              <a:rPr lang="en-US" sz="2800" dirty="0" smtClean="0">
                <a:latin typeface="Muli" panose="00000500000000000000" pitchFamily="2" charset="0"/>
              </a:rPr>
              <a:t>Milestones</a:t>
            </a:r>
          </a:p>
          <a:p>
            <a:pPr marL="180000"/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Grant Agreement modifications</a:t>
            </a:r>
          </a:p>
          <a:p>
            <a:pPr marL="180000"/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Management structure</a:t>
            </a:r>
          </a:p>
          <a:p>
            <a:pPr marL="180000"/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Internal communication, Risk, Issue and other management aspects</a:t>
            </a:r>
            <a:endParaRPr lang="en-US" sz="28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/>
            <a:r>
              <a:rPr lang="en-US" spc="90" dirty="0" smtClean="0">
                <a:latin typeface="Muli" panose="00000500000000000000" pitchFamily="2" charset="0"/>
              </a:rPr>
              <a:t>WP1 – Management</a:t>
            </a:r>
            <a:br>
              <a:rPr lang="en-US" spc="90" dirty="0" smtClean="0">
                <a:latin typeface="Muli" panose="00000500000000000000" pitchFamily="2" charset="0"/>
              </a:rPr>
            </a:br>
            <a:r>
              <a:rPr lang="en-US" sz="2400" spc="90" dirty="0" smtClean="0">
                <a:latin typeface="Muli" panose="00000500000000000000" pitchFamily="2" charset="0"/>
              </a:rPr>
              <a:t>Report for Review Meeting</a:t>
            </a:r>
            <a:endParaRPr lang="en-US" sz="2400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29" y="1212741"/>
            <a:ext cx="121920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Objectives</a:t>
            </a:r>
          </a:p>
          <a:p>
            <a:pPr marL="522900" indent="-342900">
              <a:buFont typeface="+mj-lt"/>
              <a:buAutoNum type="arabicPeriod"/>
            </a:pPr>
            <a:r>
              <a:rPr lang="en-US" sz="2000" dirty="0">
                <a:latin typeface="Muli" panose="00000500000000000000" pitchFamily="2" charset="0"/>
              </a:rPr>
              <a:t>Manage and coordinate the project to ensure that the objectives are delivered on time.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So far PaNOSC is delivering on time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Muli" panose="00000500000000000000" pitchFamily="2" charset="0"/>
              </a:rPr>
              <a:t>Organise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  <a:r>
              <a:rPr lang="en-US" sz="2000" dirty="0">
                <a:latin typeface="Muli" panose="00000500000000000000" pitchFamily="2" charset="0"/>
              </a:rPr>
              <a:t>regular </a:t>
            </a:r>
            <a:r>
              <a:rPr lang="en-US" sz="2000" dirty="0" smtClean="0">
                <a:latin typeface="Muli" panose="00000500000000000000" pitchFamily="2" charset="0"/>
              </a:rPr>
              <a:t>follow-up meetings and </a:t>
            </a:r>
            <a:r>
              <a:rPr lang="en-US" sz="2000" dirty="0">
                <a:latin typeface="Muli" panose="00000500000000000000" pitchFamily="2" charset="0"/>
              </a:rPr>
              <a:t>annual workshops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WPs are having regular meetings (minutes available in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  <a:hlinkClick r:id="rId2"/>
              </a:rPr>
              <a:t>GitHub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)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Project Management Committee for coordination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Kick-off meeting in Grenoble, 1</a:t>
            </a:r>
            <a:r>
              <a:rPr lang="en-US" sz="2000" baseline="30000" dirty="0" smtClean="0">
                <a:latin typeface="Muli" panose="00000500000000000000" pitchFamily="2" charset="0"/>
                <a:sym typeface="Wingdings" panose="05000000000000000000" pitchFamily="2" charset="2"/>
              </a:rPr>
              <a:t>st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Annual meeting in Trieste, 2</a:t>
            </a:r>
            <a:r>
              <a:rPr lang="en-US" sz="2000" baseline="30000" dirty="0" smtClean="0">
                <a:latin typeface="Muli" panose="00000500000000000000" pitchFamily="2" charset="0"/>
                <a:sym typeface="Wingdings" panose="05000000000000000000" pitchFamily="2" charset="2"/>
              </a:rPr>
              <a:t>nd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upcoming meeting in Prague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Manage change and risk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Following-up progress and comparing with forecasts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Implementation of risk management process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Interact </a:t>
            </a:r>
            <a:r>
              <a:rPr lang="en-US" sz="2000" dirty="0">
                <a:latin typeface="Muli" panose="00000500000000000000" pitchFamily="2" charset="0"/>
              </a:rPr>
              <a:t>with and follow-up all other work </a:t>
            </a:r>
            <a:r>
              <a:rPr lang="en-US" sz="2000" dirty="0" smtClean="0">
                <a:latin typeface="Muli" panose="00000500000000000000" pitchFamily="2" charset="0"/>
              </a:rPr>
              <a:t>packages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Attending some other WP meetings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Internal milestones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Follow-up during Project Management Committee meetings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5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/>
            <a:r>
              <a:rPr lang="en-US" spc="90" dirty="0" smtClean="0">
                <a:latin typeface="Muli" panose="00000500000000000000" pitchFamily="2" charset="0"/>
              </a:rPr>
              <a:t>WP1 – Management</a:t>
            </a:r>
            <a:br>
              <a:rPr lang="en-US" spc="90" dirty="0" smtClean="0">
                <a:latin typeface="Muli" panose="00000500000000000000" pitchFamily="2" charset="0"/>
              </a:rPr>
            </a:br>
            <a:r>
              <a:rPr lang="en-US" sz="2400" spc="90" dirty="0" smtClean="0">
                <a:latin typeface="Muli" panose="00000500000000000000" pitchFamily="2" charset="0"/>
              </a:rPr>
              <a:t>Report for Review Meeting</a:t>
            </a:r>
            <a:endParaRPr lang="en-US" sz="2400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29" y="1212741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Tasks</a:t>
            </a: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</a:rPr>
              <a:t>  T1.1 </a:t>
            </a:r>
            <a:r>
              <a:rPr lang="en-US" sz="2000" dirty="0">
                <a:latin typeface="Muli" panose="00000500000000000000" pitchFamily="2" charset="0"/>
              </a:rPr>
              <a:t>Creation of Project Initiation Documentation (M1-M2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Documentation created on time and available in GitHub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latin typeface="Muli" panose="00000500000000000000" pitchFamily="2" charset="0"/>
              </a:rPr>
              <a:t>appointment </a:t>
            </a:r>
            <a:r>
              <a:rPr lang="en-US" sz="2000" dirty="0">
                <a:latin typeface="Muli" panose="00000500000000000000" pitchFamily="2" charset="0"/>
              </a:rPr>
              <a:t>of Executive Committee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Body appointed with regular meetings to steer the project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latin typeface="Muli" panose="00000500000000000000" pitchFamily="2" charset="0"/>
              </a:rPr>
              <a:t>and selection of </a:t>
            </a:r>
            <a:r>
              <a:rPr lang="en-US" sz="2000" dirty="0">
                <a:latin typeface="Muli" panose="00000500000000000000" pitchFamily="2" charset="0"/>
              </a:rPr>
              <a:t>the tools to be used for project </a:t>
            </a:r>
            <a:r>
              <a:rPr lang="en-US" sz="2000" dirty="0" smtClean="0">
                <a:latin typeface="Muli" panose="00000500000000000000" pitchFamily="2" charset="0"/>
              </a:rPr>
              <a:t>management</a:t>
            </a:r>
            <a:r>
              <a:rPr lang="en-US" sz="2000" dirty="0">
                <a:latin typeface="Muli" panose="00000500000000000000" pitchFamily="2" charset="0"/>
              </a:rPr>
              <a:t/>
            </a:r>
            <a:br>
              <a:rPr lang="en-US" sz="2000" dirty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GitHub with agreed arborescence structure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Mailing 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lists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and Slack for internal communication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Google Docs for multiple editing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T1.2 </a:t>
            </a:r>
            <a:r>
              <a:rPr lang="en-US" sz="2000" dirty="0">
                <a:latin typeface="Muli" panose="00000500000000000000" pitchFamily="2" charset="0"/>
              </a:rPr>
              <a:t>Project management and coordination (M1-M48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Consortium Agreement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	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Regular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meetings, email exchanges and general follow-up of the project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Introduction of Key Performance Indicators (KPIs) and issue tracking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T1.3 Administration </a:t>
            </a:r>
            <a:r>
              <a:rPr lang="en-US" sz="2000" dirty="0">
                <a:latin typeface="Muli" panose="00000500000000000000" pitchFamily="2" charset="0"/>
              </a:rPr>
              <a:t>(M1-M48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Management of mailing lists, minutes of meetings and other administrative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tasks</a:t>
            </a:r>
            <a:endParaRPr lang="en-US" sz="2000" dirty="0" smtClean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/>
            <a:r>
              <a:rPr lang="en-US" spc="90" dirty="0" smtClean="0">
                <a:latin typeface="Muli" panose="00000500000000000000" pitchFamily="2" charset="0"/>
              </a:rPr>
              <a:t>WP1 – Management</a:t>
            </a:r>
            <a:br>
              <a:rPr lang="en-US" spc="90" dirty="0" smtClean="0">
                <a:latin typeface="Muli" panose="00000500000000000000" pitchFamily="2" charset="0"/>
              </a:rPr>
            </a:br>
            <a:r>
              <a:rPr lang="en-US" sz="2400" spc="90" dirty="0" smtClean="0">
                <a:latin typeface="Muli" panose="00000500000000000000" pitchFamily="2" charset="0"/>
              </a:rPr>
              <a:t>Report for Review Meeting</a:t>
            </a:r>
            <a:endParaRPr lang="en-US" sz="2400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Deliverables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 D1.1 Project Initiation Documentation (M2)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D1.2 Data Management Plan (M6)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D1.3+ Mid-year summaries (M6, M18, M30, M42)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D1.4+ Report of annual workshop (M12, M24, M36, M48)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So far all submitted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Milestones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 MS1 Project initiation stage completed (M2)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MS2 Annual report submitted (M12, M24, M36, M48)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So far all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achieved</a:t>
            </a: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/>
            <a:r>
              <a:rPr lang="en-US" spc="90" dirty="0" smtClean="0">
                <a:latin typeface="Muli" panose="00000500000000000000" pitchFamily="2" charset="0"/>
              </a:rPr>
              <a:t>WP1 – Management</a:t>
            </a:r>
            <a:br>
              <a:rPr lang="en-US" spc="90" dirty="0" smtClean="0">
                <a:latin typeface="Muli" panose="00000500000000000000" pitchFamily="2" charset="0"/>
              </a:rPr>
            </a:br>
            <a:r>
              <a:rPr lang="en-US" sz="2400" spc="90" dirty="0" smtClean="0">
                <a:latin typeface="Muli" panose="00000500000000000000" pitchFamily="2" charset="0"/>
              </a:rPr>
              <a:t>Report for Review Meeting</a:t>
            </a:r>
            <a:endParaRPr lang="en-US" sz="2400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Grant Agreement modifications</a:t>
            </a:r>
          </a:p>
          <a:p>
            <a:pPr marL="1094400" lvl="1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ELI-DC transformation into ELI-ERIC</a:t>
            </a:r>
            <a:endParaRPr lang="en-US" sz="2000" dirty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As planned and stated in the Grant Agreement</a:t>
            </a:r>
          </a:p>
          <a:p>
            <a:pPr marL="2008800" lvl="3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ELI-ERIC to replace ELI-DC as beneficiary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ELI-ERIC to accept all assets and liabilities of ELI-DC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ELI-BL and ELI-ALPS will be founding members of ELI-ERIC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ELI-NP will not be a member of ELI-ERIC </a:t>
            </a:r>
          </a:p>
          <a:p>
            <a:pPr marL="1551600" lvl="2" indent="-457200">
              <a:buFont typeface="+mj-lt"/>
              <a:buAutoNum type="alphaLcParenR"/>
            </a:pPr>
            <a:endParaRPr lang="en-US" sz="2000" dirty="0">
              <a:latin typeface="Muli" panose="00000500000000000000" pitchFamily="2" charset="0"/>
            </a:endParaRPr>
          </a:p>
          <a:p>
            <a:pPr marL="1094400" lvl="1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Transfer funds into subcontracting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Due to difficulties recruiting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Estimated total amount for subcontracting of XYZ€</a:t>
            </a:r>
          </a:p>
          <a:p>
            <a:pPr marL="1094400" lvl="1" indent="-457200">
              <a:buFont typeface="+mj-lt"/>
              <a:buAutoNum type="arabicPeriod"/>
            </a:pPr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/>
            <a:r>
              <a:rPr lang="en-US" spc="90" dirty="0" smtClean="0">
                <a:latin typeface="Muli" panose="00000500000000000000" pitchFamily="2" charset="0"/>
              </a:rPr>
              <a:t>WP1 – Management</a:t>
            </a:r>
            <a:br>
              <a:rPr lang="en-US" spc="90" dirty="0" smtClean="0">
                <a:latin typeface="Muli" panose="00000500000000000000" pitchFamily="2" charset="0"/>
              </a:rPr>
            </a:br>
            <a:r>
              <a:rPr lang="en-US" sz="2400" spc="90" dirty="0" smtClean="0">
                <a:latin typeface="Muli" panose="00000500000000000000" pitchFamily="2" charset="0"/>
              </a:rPr>
              <a:t>Report for Review Meeting</a:t>
            </a:r>
            <a:endParaRPr lang="en-US" sz="2400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Management Structure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The management structure defined in the proposal and refined in the Project Initiation Documentation has been put in place, with all partners collaborating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r>
              <a:rPr lang="en-US" sz="2000" dirty="0">
                <a:latin typeface="Muli" panose="00000500000000000000" pitchFamily="2" charset="0"/>
              </a:rPr>
              <a:t/>
            </a:r>
            <a:br>
              <a:rPr lang="en-US" sz="2000" dirty="0">
                <a:latin typeface="Muli" panose="00000500000000000000" pitchFamily="2" charset="0"/>
              </a:rPr>
            </a:br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No </a:t>
            </a:r>
            <a:r>
              <a:rPr lang="en-US" sz="2000" i="1" dirty="0" smtClean="0">
                <a:latin typeface="Muli" panose="00000500000000000000" pitchFamily="2" charset="0"/>
              </a:rPr>
              <a:t>project administrator </a:t>
            </a:r>
            <a:r>
              <a:rPr lang="en-US" sz="2000" dirty="0" smtClean="0">
                <a:latin typeface="Muli" panose="00000500000000000000" pitchFamily="2" charset="0"/>
              </a:rPr>
              <a:t>has been hired to support the work of the Project Coordinator and Project Manager though.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57" y="2590800"/>
            <a:ext cx="7935686" cy="27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/>
            <a:r>
              <a:rPr lang="en-US" spc="90" dirty="0" smtClean="0">
                <a:latin typeface="Muli" panose="00000500000000000000" pitchFamily="2" charset="0"/>
              </a:rPr>
              <a:t>WP1 – Management</a:t>
            </a:r>
            <a:br>
              <a:rPr lang="en-US" spc="90" dirty="0" smtClean="0">
                <a:latin typeface="Muli" panose="00000500000000000000" pitchFamily="2" charset="0"/>
              </a:rPr>
            </a:br>
            <a:r>
              <a:rPr lang="en-US" sz="2400" spc="90" dirty="0" smtClean="0">
                <a:latin typeface="Muli" panose="00000500000000000000" pitchFamily="2" charset="0"/>
              </a:rPr>
              <a:t>Report for Review Meeting</a:t>
            </a:r>
            <a:endParaRPr lang="en-US" sz="2400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Risk Management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Is being applied as per the proposal, with ownership of risks delegated to PaNOSC members closer to the risk.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Issue Management</a:t>
            </a:r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Important issues that cannot be dealt at WP level are documented in GitHub and discussed during the regular Project Management Committee Meetings.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Internal Communication</a:t>
            </a:r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Mailing lists, Slack, PaNOSC calendar and regular meetings used.</a:t>
            </a: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/>
            <a:r>
              <a:rPr lang="en-US" spc="90" dirty="0" smtClean="0">
                <a:latin typeface="Muli" panose="00000500000000000000" pitchFamily="2" charset="0"/>
              </a:rPr>
              <a:t>WP1 – Management</a:t>
            </a:r>
            <a:br>
              <a:rPr lang="en-US" spc="90" dirty="0" smtClean="0">
                <a:latin typeface="Muli" panose="00000500000000000000" pitchFamily="2" charset="0"/>
              </a:rPr>
            </a:br>
            <a:r>
              <a:rPr lang="en-US" sz="2400" spc="90" dirty="0" smtClean="0">
                <a:latin typeface="Muli" panose="00000500000000000000" pitchFamily="2" charset="0"/>
              </a:rPr>
              <a:t>Report for Review Meeting</a:t>
            </a:r>
            <a:endParaRPr lang="en-US" sz="2400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Other management aspects</a:t>
            </a: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Management by exception, </a:t>
            </a:r>
          </a:p>
          <a:p>
            <a:pPr marL="1160463"/>
            <a:r>
              <a:rPr lang="en-US" sz="2000" dirty="0" smtClean="0">
                <a:latin typeface="Muli" panose="00000500000000000000" pitchFamily="2" charset="0"/>
              </a:rPr>
              <a:t>letting WP leaders  be independent and autonomous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while encouraging collaboration between WPs and with other projects (like ExPaNDS)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Reminding WP leaders and PaNOSC partners representatives of major upcoming actions, reports, deliverables and milestones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Proactive approach to project management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Regular meetings to follow-up progress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Internal Milestones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Internal Financial Report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New KPIs being introduced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536575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Being open with the management data (all non-confidential items are available in GitHub)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0</TotalTime>
  <Words>756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Muli</vt:lpstr>
      <vt:lpstr>Wingdings</vt:lpstr>
      <vt:lpstr>First Slide</vt:lpstr>
      <vt:lpstr>Logo+EUtext</vt:lpstr>
      <vt:lpstr>PaNOSC_EUflag+bar</vt:lpstr>
      <vt:lpstr>PaNOSC_LOGO-only</vt:lpstr>
      <vt:lpstr>WP1 – Management Report for Review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>BODERA SEMPERE Jordi</dc:creator>
  <cp:keywords/>
  <dc:description/>
  <cp:lastModifiedBy>BODERA SEMPERE Jordi</cp:lastModifiedBy>
  <cp:revision>44</cp:revision>
  <dcterms:created xsi:type="dcterms:W3CDTF">2019-04-23T08:59:57Z</dcterms:created>
  <dcterms:modified xsi:type="dcterms:W3CDTF">2020-06-04T07:37:30Z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