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1"/>
  </p:notesMasterIdLst>
  <p:sldIdLst>
    <p:sldId id="264" r:id="rId5"/>
    <p:sldId id="265" r:id="rId6"/>
    <p:sldId id="277" r:id="rId7"/>
    <p:sldId id="270" r:id="rId8"/>
    <p:sldId id="269" r:id="rId9"/>
    <p:sldId id="271" r:id="rId10"/>
    <p:sldId id="275" r:id="rId11"/>
    <p:sldId id="281" r:id="rId12"/>
    <p:sldId id="272" r:id="rId13"/>
    <p:sldId id="273" r:id="rId14"/>
    <p:sldId id="274" r:id="rId15"/>
    <p:sldId id="266" r:id="rId16"/>
    <p:sldId id="278" r:id="rId17"/>
    <p:sldId id="280" r:id="rId18"/>
    <p:sldId id="279" r:id="rId19"/>
    <p:sldId id="282" r:id="rId2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4"/>
  </p:normalViewPr>
  <p:slideViewPr>
    <p:cSldViewPr>
      <p:cViewPr varScale="1">
        <p:scale>
          <a:sx n="65" d="100"/>
          <a:sy n="65" d="100"/>
        </p:scale>
        <p:origin x="828" y="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15/06/2020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ivsvBrix4v6lmC2U3sOC6YEXFeY0JzXHTM9QQQZwiY/edit#gid=0" TargetMode="External"/><Relationship Id="rId2" Type="http://schemas.openxmlformats.org/officeDocument/2006/relationships/hyperlink" Target="https://docs.google.com/spreadsheets/d/1gfh0SI8IvM61URcpv2_0FSs3QcOBOXKH/edit#gid=197481718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, ESRF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>
                <a:latin typeface="Muli" panose="00000500000000000000" pitchFamily="2" charset="0"/>
              </a:rPr>
              <a:t>Other management aspects </a:t>
            </a:r>
            <a:r>
              <a:rPr lang="en-US" b="1" spc="90" dirty="0" smtClean="0">
                <a:latin typeface="Muli" panose="00000500000000000000" pitchFamily="2" charset="0"/>
              </a:rPr>
              <a:t>(2)</a:t>
            </a:r>
            <a:endParaRPr lang="en-US" sz="5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 (at WP level)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179388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637200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We follow a standard Risk Management methodology: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Assessing risks based on likelihood and impact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Nominating risk owners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25 risks identified (11 medium, 14 low), among them: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Staff shortages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EOSC delays / structure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05726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Medium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71633"/>
              </p:ext>
            </p:extLst>
          </p:nvPr>
        </p:nvGraphicFramePr>
        <p:xfrm>
          <a:off x="304800" y="1221711"/>
          <a:ext cx="11201400" cy="5091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Low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Engagement of partners in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Constant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monitoring required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Common Data Policy NOT possible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are still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adopt a data policy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Data Catalog not integrated with data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have not yet produced data or have a data policy in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place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Duplication of efforts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WPs actively ready to reuse open-source initiatives rather than re-inventing the wheel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Lack of staff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is affecting some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partners for a particular WP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Deliverables not met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Data formats not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compatible with simulation data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Ongoing work to ensure simulated data is interoperable with data analysis.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EOSC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Core Services implementation delays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could reduce the amount of time left at PaNOSC to integrate with these EOSC Core Services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Not clear definition of the EOSC structure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PaNOSC is involved in EOSC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and collaborating, however EOSC final structure is yet being defined.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Development of unsustainable business models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Taking all measures to keep this risk under control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510590"/>
                  </a:ext>
                </a:extLst>
              </a:tr>
              <a:tr h="17961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Not common viewpoint of stakeholders</a:t>
                      </a:r>
                      <a:endParaRPr lang="en-GB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risk has not manifested yet, may become relevant later in the project</a:t>
                      </a:r>
                      <a:r>
                        <a:rPr lang="en-GB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.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Low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0445"/>
              </p:ext>
            </p:extLst>
          </p:nvPr>
        </p:nvGraphicFramePr>
        <p:xfrm>
          <a:off x="495300" y="1371600"/>
          <a:ext cx="11201400" cy="415381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Executive Committee deadlock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Staff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Unavailability (staff</a:t>
                      </a:r>
                      <a:r>
                        <a:rPr lang="en-GB" sz="1600" u="none" strike="noStrike" baseline="0" dirty="0" smtClean="0">
                          <a:effectLst/>
                          <a:latin typeface="Muli" panose="00000500000000000000" pitchFamily="2" charset="0"/>
                        </a:rPr>
                        <a:t> leaving, illness, etc.)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Several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cases have taken place as expected in a large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Data Policy lack of 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Policy Framework just released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Catalogue API lack of </a:t>
                      </a:r>
                      <a:r>
                        <a:rPr lang="en-US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early, API to be fully implemented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APIs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compatible with data analysis framework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Compute resources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available for testing /demos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Delay in staff recruitment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In some cases recruitment has not been possible so far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Not clear definition of the EOSC stakeholders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EOSC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 stakeholders for WP7 – Sustainability are clear</a:t>
                      </a:r>
                      <a:endParaRPr lang="en-US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e-neutrons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delays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No longer relevant, pan-learning</a:t>
                      </a:r>
                      <a:r>
                        <a:rPr lang="en-GB" sz="1600" b="1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.org online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WP4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306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WP5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50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to ensure outreach to key audiences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37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Risk not to successfully communicating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say, no problems reported in this 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73708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managing communications due to the big variety of partners and clusters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Links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Risks </a:t>
            </a:r>
            <a:r>
              <a:rPr lang="en-US" sz="2000" dirty="0">
                <a:latin typeface="Muli" panose="00000500000000000000" pitchFamily="2" charset="0"/>
              </a:rPr>
              <a:t>links: </a:t>
            </a:r>
            <a:r>
              <a:rPr lang="en-US" sz="2000" dirty="0">
                <a:latin typeface="Muli" panose="00000500000000000000" pitchFamily="2" charset="0"/>
                <a:hlinkClick r:id="rId2"/>
              </a:rPr>
              <a:t>https://</a:t>
            </a:r>
            <a:r>
              <a:rPr lang="en-US" sz="2000" dirty="0" smtClean="0">
                <a:latin typeface="Muli" panose="00000500000000000000" pitchFamily="2" charset="0"/>
                <a:hlinkClick r:id="rId2"/>
              </a:rPr>
              <a:t>docs.google.com/spreadsheets/d/1gfh0SI8IvM61URcpv2_0FSs3QcOBOXKH/edit#gid=1974817186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>
                <a:latin typeface="Muli" panose="00000500000000000000" pitchFamily="2" charset="0"/>
              </a:rPr>
              <a:t>KPI links: </a:t>
            </a:r>
            <a:r>
              <a:rPr lang="en-US" sz="2000" dirty="0">
                <a:latin typeface="Muli" panose="00000500000000000000" pitchFamily="2" charset="0"/>
                <a:hlinkClick r:id="rId3"/>
              </a:rPr>
              <a:t>https://</a:t>
            </a:r>
            <a:r>
              <a:rPr lang="en-US" sz="2000" dirty="0" smtClean="0">
                <a:latin typeface="Muli" panose="00000500000000000000" pitchFamily="2" charset="0"/>
                <a:hlinkClick r:id="rId3"/>
              </a:rPr>
              <a:t>docs.google.com/spreadsheets/d/1iivsvBrix4v6lmC2U3sOC6YEXFeY0JzXHTM9QQQZwiY/edit#gid=0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Table of </a:t>
            </a:r>
            <a:r>
              <a:rPr lang="en-US" b="1" dirty="0" smtClean="0">
                <a:latin typeface="Muli" panose="00000500000000000000" pitchFamily="2" charset="0"/>
              </a:rPr>
              <a:t>contents</a:t>
            </a:r>
            <a:endParaRPr lang="en-US" spc="90" dirty="0" smtClean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Tasks, Deliverables and 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</a:t>
            </a:r>
            <a:r>
              <a:rPr lang="en-US" sz="2800" dirty="0">
                <a:latin typeface="Muli" panose="00000500000000000000" pitchFamily="2" charset="0"/>
              </a:rPr>
              <a:t>structure</a:t>
            </a:r>
          </a:p>
          <a:p>
            <a:pPr marL="180000"/>
            <a:r>
              <a:rPr lang="en-US" sz="2800" smtClean="0">
                <a:latin typeface="Muli" panose="00000500000000000000" pitchFamily="2" charset="0"/>
              </a:rPr>
              <a:t>  </a:t>
            </a:r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Internal 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Objectives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" y="1202913"/>
            <a:ext cx="12192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Tasks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Deliverables &amp; Milestones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GB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949305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submitted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1377" y="3886200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achieved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Management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Regular meetings of the Project Management Committee (WP leaders + representatives from all partners) taking place every other week.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2860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Grant Agreement modifications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Transfer/ reallocation of  funds from direct personnel costs 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Internal financial report at M9 showed underspending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to be analysed following financial reporting at M18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Spending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At month 9, an internal financial report was produced, which showed some under-spending compared with our forecasts: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 complete financial report as of month 18 could not be produced in time for this review meeting, however </a:t>
            </a:r>
            <a:r>
              <a:rPr lang="en-US" sz="2000" dirty="0" smtClean="0">
                <a:latin typeface="Muli" panose="00000500000000000000" pitchFamily="2" charset="0"/>
              </a:rPr>
              <a:t>after receiving information from some partners we can see: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 in spending </a:t>
            </a:r>
            <a:r>
              <a:rPr lang="en-US" sz="2000" dirty="0" smtClean="0">
                <a:latin typeface="Muli" panose="00000500000000000000" pitchFamily="2" charset="0"/>
              </a:rPr>
              <a:t> (ESRF, ESS and ELI)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But </a:t>
            </a:r>
            <a:r>
              <a:rPr lang="en-US" sz="2000" dirty="0" smtClean="0">
                <a:latin typeface="Muli" panose="00000500000000000000" pitchFamily="2" charset="0"/>
              </a:rPr>
              <a:t>not enough to catch-up with target spending </a:t>
            </a:r>
            <a:r>
              <a:rPr lang="en-US" sz="2000" dirty="0">
                <a:latin typeface="Muli" panose="00000500000000000000" pitchFamily="2" charset="0"/>
              </a:rPr>
              <a:t>levels </a:t>
            </a:r>
            <a:r>
              <a:rPr lang="en-US" sz="2000" dirty="0" smtClean="0">
                <a:latin typeface="Muli" panose="00000500000000000000" pitchFamily="2" charset="0"/>
              </a:rPr>
              <a:t>(58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Muli" panose="00000500000000000000" pitchFamily="2" charset="0"/>
              </a:rPr>
              <a:t>70% of forecast spending) 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Increased gap between spending and forecast spending</a:t>
            </a: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9" t="4571" r="867" b="8572"/>
          <a:stretch/>
        </p:blipFill>
        <p:spPr>
          <a:xfrm>
            <a:off x="236018" y="2286000"/>
            <a:ext cx="11719963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Other management aspects (1)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Also, regular meetings with ExPaNDS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1321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74</cp:revision>
  <dcterms:created xsi:type="dcterms:W3CDTF">2019-04-23T08:59:57Z</dcterms:created>
  <dcterms:modified xsi:type="dcterms:W3CDTF">2020-06-15T06:43:47Z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