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1"/>
  </p:notesMasterIdLst>
  <p:sldIdLst>
    <p:sldId id="268" r:id="rId2"/>
    <p:sldId id="285" r:id="rId3"/>
    <p:sldId id="286" r:id="rId4"/>
    <p:sldId id="284" r:id="rId5"/>
    <p:sldId id="292" r:id="rId6"/>
    <p:sldId id="287" r:id="rId7"/>
    <p:sldId id="293" r:id="rId8"/>
    <p:sldId id="289" r:id="rId9"/>
    <p:sldId id="290" r:id="rId10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5" autoAdjust="0"/>
    <p:restoredTop sz="95673" autoAdjust="0"/>
  </p:normalViewPr>
  <p:slideViewPr>
    <p:cSldViewPr>
      <p:cViewPr varScale="1">
        <p:scale>
          <a:sx n="118" d="100"/>
          <a:sy n="118" d="100"/>
        </p:scale>
        <p:origin x="1296" y="192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12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15/01/2019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23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1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18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77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00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43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10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3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8236800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R </a:t>
            </a:r>
            <a:r>
              <a:rPr lang="en-US" dirty="0" err="1" smtClean="0"/>
              <a:t>Pugliese</a:t>
            </a:r>
            <a:r>
              <a:rPr lang="en-US" dirty="0" smtClean="0"/>
              <a:t> – </a:t>
            </a:r>
            <a:r>
              <a:rPr lang="en-US" dirty="0" err="1" smtClean="0"/>
              <a:t>PaNOSC</a:t>
            </a:r>
            <a:r>
              <a:rPr lang="en-US" dirty="0" smtClean="0"/>
              <a:t> project – WP 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R </a:t>
            </a:r>
            <a:r>
              <a:rPr lang="en-US" dirty="0" err="1" smtClean="0"/>
              <a:t>Pugliese</a:t>
            </a:r>
            <a:r>
              <a:rPr lang="en-US" dirty="0" smtClean="0"/>
              <a:t> – </a:t>
            </a:r>
            <a:r>
              <a:rPr lang="en-US" dirty="0" err="1" smtClean="0"/>
              <a:t>PaNOSC</a:t>
            </a:r>
            <a:r>
              <a:rPr lang="en-US" dirty="0" smtClean="0"/>
              <a:t> project – WP 7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R </a:t>
            </a:r>
            <a:r>
              <a:rPr lang="en-US" dirty="0" err="1" smtClean="0"/>
              <a:t>Pugliese</a:t>
            </a:r>
            <a:r>
              <a:rPr lang="en-US" dirty="0" smtClean="0"/>
              <a:t> – </a:t>
            </a:r>
            <a:r>
              <a:rPr lang="en-US" dirty="0" err="1" smtClean="0"/>
              <a:t>PaNOSC</a:t>
            </a:r>
            <a:r>
              <a:rPr lang="en-US" dirty="0" smtClean="0"/>
              <a:t> project – WP 7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>
                  <a:solidFill>
                    <a:schemeClr val="bg1"/>
                  </a:solidFill>
                </a:rPr>
                <a:t>R019G037B119</a:t>
              </a:r>
              <a:endParaRPr lang="en-GB" altLang="fr-F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R237G119B003</a:t>
              </a:r>
              <a:endParaRPr lang="en-GB" altLang="fr-FR" sz="1200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R244G163B000</a:t>
              </a:r>
              <a:endParaRPr lang="en-GB" altLang="fr-FR" sz="1200" dirty="0" smtClean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R255G221B000</a:t>
              </a:r>
              <a:endParaRPr lang="en-GB" altLang="fr-FR" sz="1200" dirty="0" smtClean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R081G160B038</a:t>
              </a:r>
              <a:endParaRPr lang="en-GB" altLang="fr-FR" sz="1200" dirty="0" smtClean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R000G152B212</a:t>
              </a:r>
              <a:endParaRPr lang="en-GB" altLang="fr-FR" sz="1200" dirty="0" smtClean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R175G000B124</a:t>
              </a:r>
              <a:endParaRPr lang="en-GB" altLang="fr-FR" sz="1200" dirty="0" smtClean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ESRF </a:t>
              </a:r>
              <a:r>
                <a:rPr lang="fr-FR" altLang="fr-FR" sz="1200" dirty="0" err="1" smtClean="0"/>
                <a:t>blue</a:t>
              </a:r>
              <a:r>
                <a:rPr lang="fr-FR" altLang="fr-FR" sz="1200" dirty="0" smtClean="0"/>
                <a:t> 75%</a:t>
              </a:r>
              <a:endParaRPr lang="en-GB" altLang="fr-FR" sz="1200" dirty="0" smtClean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ESRF blue 50%</a:t>
              </a:r>
              <a:endParaRPr lang="en-GB" altLang="fr-FR" sz="1200" smtClean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R183G185B186</a:t>
              </a:r>
              <a:endParaRPr lang="en-GB" altLang="fr-FR" sz="1200" smtClean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R209G210B212</a:t>
              </a:r>
              <a:endParaRPr lang="en-GB" altLang="fr-FR" sz="1200" smtClean="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R244G244B244</a:t>
              </a:r>
              <a:endParaRPr lang="en-GB" altLang="fr-FR" sz="120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R </a:t>
            </a:r>
            <a:r>
              <a:rPr lang="en-US" dirty="0" err="1" smtClean="0"/>
              <a:t>Pugliese</a:t>
            </a:r>
            <a:r>
              <a:rPr lang="en-US" dirty="0" smtClean="0"/>
              <a:t> – </a:t>
            </a:r>
            <a:r>
              <a:rPr lang="en-US" dirty="0" err="1" smtClean="0"/>
              <a:t>PaNOSC</a:t>
            </a:r>
            <a:r>
              <a:rPr lang="en-US" dirty="0" smtClean="0"/>
              <a:t> project – WP 7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 smtClean="0"/>
              <a:t>CLICK TO MODIFY THE STYLE OF THE TITLE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modify attributes</a:t>
            </a:r>
          </a:p>
          <a:p>
            <a:pPr lvl="1"/>
            <a:endParaRPr lang="fr-FR" altLang="fr-FR" smtClean="0"/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R </a:t>
            </a:r>
            <a:r>
              <a:rPr lang="en-US" dirty="0" err="1" smtClean="0"/>
              <a:t>Pugliese</a:t>
            </a:r>
            <a:r>
              <a:rPr lang="en-US" dirty="0" smtClean="0"/>
              <a:t> – </a:t>
            </a:r>
            <a:r>
              <a:rPr lang="en-US" dirty="0" err="1" smtClean="0"/>
              <a:t>PaNOSC</a:t>
            </a:r>
            <a:r>
              <a:rPr lang="en-US" dirty="0" smtClean="0"/>
              <a:t> project – WP 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0" fontAlgn="base" hangingPunct="0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0" fontAlgn="base" hangingPunct="0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539551" y="3808802"/>
            <a:ext cx="7920879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it-IT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WP </a:t>
            </a:r>
            <a:r>
              <a:rPr lang="it-IT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7 – </a:t>
            </a: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Sustainability</a:t>
            </a:r>
            <a:b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</a:br>
            <a:r>
              <a:rPr lang="en-GB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December 2018 - November </a:t>
            </a:r>
            <a:r>
              <a:rPr lang="en-GB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2022</a:t>
            </a:r>
            <a:endParaRPr lang="en-US" sz="1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Roberto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Pugliese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/>
            </a:r>
            <a:b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</a:br>
            <a:r>
              <a:rPr lang="en-US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15.01.2019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1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104513"/>
            <a:ext cx="8165405" cy="414073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156176" y="5233764"/>
            <a:ext cx="2272448" cy="412873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9" name="Footer Placeholder 5"/>
          <p:cNvSpPr txBox="1">
            <a:spLocks/>
          </p:cNvSpPr>
          <p:nvPr/>
        </p:nvSpPr>
        <p:spPr bwMode="gray">
          <a:xfrm>
            <a:off x="727075" y="5402798"/>
            <a:ext cx="3484885" cy="1772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err="1" smtClean="0"/>
              <a:t>Ornela</a:t>
            </a:r>
            <a:r>
              <a:rPr lang="en-GB" dirty="0" smtClean="0"/>
              <a:t> De Giacomo – WP 7 Sustainability </a:t>
            </a:r>
            <a:r>
              <a:rPr lang="mr-IN" dirty="0" smtClean="0"/>
              <a:t>–</a:t>
            </a:r>
            <a:r>
              <a:rPr lang="en-GB" dirty="0" smtClean="0"/>
              <a:t> 15.01.2019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/>
              <a:t>WP 7 </a:t>
            </a:r>
            <a:r>
              <a:rPr lang="mr-IN" dirty="0"/>
              <a:t>–</a:t>
            </a:r>
            <a:r>
              <a:rPr lang="en-GB" dirty="0"/>
              <a:t> Sustainability </a:t>
            </a:r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13" name="Footer Placeholder 5"/>
          <p:cNvSpPr txBox="1">
            <a:spLocks/>
          </p:cNvSpPr>
          <p:nvPr/>
        </p:nvSpPr>
        <p:spPr bwMode="gray">
          <a:xfrm>
            <a:off x="727075" y="5402798"/>
            <a:ext cx="3484885" cy="1772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Roberto </a:t>
            </a:r>
            <a:r>
              <a:rPr lang="en-GB" dirty="0" err="1" smtClean="0"/>
              <a:t>Pugliese</a:t>
            </a:r>
            <a:r>
              <a:rPr lang="en-GB" dirty="0" smtClean="0"/>
              <a:t>– WP 7 Sustainability </a:t>
            </a:r>
            <a:r>
              <a:rPr lang="mr-IN" dirty="0" smtClean="0"/>
              <a:t>–</a:t>
            </a:r>
            <a:r>
              <a:rPr lang="en-GB" dirty="0" smtClean="0"/>
              <a:t> 16.01.2019</a:t>
            </a:r>
            <a:endParaRPr lang="fr-FR" dirty="0"/>
          </a:p>
        </p:txBody>
      </p:sp>
      <p:graphicFrame>
        <p:nvGraphicFramePr>
          <p:cNvPr id="1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15366"/>
              </p:ext>
            </p:extLst>
          </p:nvPr>
        </p:nvGraphicFramePr>
        <p:xfrm>
          <a:off x="3121595" y="1057300"/>
          <a:ext cx="25922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096">
                  <a:extLst>
                    <a:ext uri="{9D8B030D-6E8A-4147-A177-3AD203B41FA5}">
                      <a16:colId xmlns:a16="http://schemas.microsoft.com/office/drawing/2014/main" xmlns="" val="4118494476"/>
                    </a:ext>
                  </a:extLst>
                </a:gridCol>
                <a:gridCol w="1193192">
                  <a:extLst>
                    <a:ext uri="{9D8B030D-6E8A-4147-A177-3AD203B41FA5}">
                      <a16:colId xmlns:a16="http://schemas.microsoft.com/office/drawing/2014/main" xmlns="" val="2931205594"/>
                    </a:ext>
                  </a:extLst>
                </a:gridCol>
              </a:tblGrid>
              <a:tr h="319765">
                <a:tc>
                  <a:txBody>
                    <a:bodyPr/>
                    <a:lstStyle/>
                    <a:p>
                      <a:pPr algn="ctr"/>
                      <a:r>
                        <a:rPr lang="it-IT" sz="15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Participants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PM 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2270443"/>
                  </a:ext>
                </a:extLst>
              </a:tr>
              <a:tr h="319765">
                <a:tc>
                  <a:txBody>
                    <a:bodyPr/>
                    <a:lstStyle/>
                    <a:p>
                      <a:pPr algn="l"/>
                      <a:r>
                        <a:rPr lang="en-US" sz="1500" spc="-1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CERIC-ERIC 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32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6736368"/>
                  </a:ext>
                </a:extLst>
              </a:tr>
              <a:tr h="319765">
                <a:tc>
                  <a:txBody>
                    <a:bodyPr/>
                    <a:lstStyle/>
                    <a:p>
                      <a:pPr algn="l"/>
                      <a:r>
                        <a:rPr lang="en-US" sz="1500" spc="-1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ESRF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90763"/>
                  </a:ext>
                </a:extLst>
              </a:tr>
              <a:tr h="319765">
                <a:tc>
                  <a:txBody>
                    <a:bodyPr/>
                    <a:lstStyle/>
                    <a:p>
                      <a:pPr algn="l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ILL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513186"/>
                  </a:ext>
                </a:extLst>
              </a:tr>
              <a:tr h="319765">
                <a:tc>
                  <a:txBody>
                    <a:bodyPr/>
                    <a:lstStyle/>
                    <a:p>
                      <a:pPr algn="l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EU-XFEL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139991"/>
                  </a:ext>
                </a:extLst>
              </a:tr>
              <a:tr h="319765">
                <a:tc>
                  <a:txBody>
                    <a:bodyPr/>
                    <a:lstStyle/>
                    <a:p>
                      <a:pPr algn="l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ESS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1523574"/>
                  </a:ext>
                </a:extLst>
              </a:tr>
              <a:tr h="319765">
                <a:tc>
                  <a:txBody>
                    <a:bodyPr/>
                    <a:lstStyle/>
                    <a:p>
                      <a:pPr algn="l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ELI-DC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12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729598"/>
                  </a:ext>
                </a:extLst>
              </a:tr>
              <a:tr h="319765">
                <a:tc>
                  <a:txBody>
                    <a:bodyPr/>
                    <a:lstStyle/>
                    <a:p>
                      <a:pPr algn="r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Tot.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56</a:t>
                      </a:r>
                      <a:endParaRPr lang="it-IT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86074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199" y="4261643"/>
            <a:ext cx="864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connection with the stakeholders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 the collection of their feedback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is a critical aspect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the work package.</a:t>
            </a:r>
            <a:endParaRPr lang="it-IT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22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/>
              <a:t>WP 7 </a:t>
            </a:r>
            <a:r>
              <a:rPr lang="mr-IN" dirty="0"/>
              <a:t>–</a:t>
            </a:r>
            <a:r>
              <a:rPr lang="en-GB" dirty="0"/>
              <a:t> Sustainability </a:t>
            </a:r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3</a:t>
            </a:fld>
            <a:endParaRPr lang="fr-FR" altLang="fr-FR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12" name="Footer Placeholder 5"/>
          <p:cNvSpPr txBox="1">
            <a:spLocks/>
          </p:cNvSpPr>
          <p:nvPr/>
        </p:nvSpPr>
        <p:spPr bwMode="gray">
          <a:xfrm>
            <a:off x="727075" y="5402798"/>
            <a:ext cx="3484885" cy="1772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Roberto </a:t>
            </a:r>
            <a:r>
              <a:rPr lang="en-GB" dirty="0" err="1"/>
              <a:t>Pugliese</a:t>
            </a:r>
            <a:r>
              <a:rPr lang="en-GB" dirty="0"/>
              <a:t>– WP 7 Sustainability </a:t>
            </a:r>
            <a:r>
              <a:rPr lang="mr-IN" dirty="0"/>
              <a:t>–</a:t>
            </a:r>
            <a:r>
              <a:rPr lang="en-GB" dirty="0"/>
              <a:t> 16.01.2019</a:t>
            </a:r>
            <a:endParaRPr lang="fr-FR" dirty="0"/>
          </a:p>
        </p:txBody>
      </p:sp>
      <p:graphicFrame>
        <p:nvGraphicFramePr>
          <p:cNvPr id="13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60008"/>
              </p:ext>
            </p:extLst>
          </p:nvPr>
        </p:nvGraphicFramePr>
        <p:xfrm>
          <a:off x="179392" y="769268"/>
          <a:ext cx="8565227" cy="200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856"/>
                <a:gridCol w="720090">
                  <a:extLst>
                    <a:ext uri="{9D8B030D-6E8A-4147-A177-3AD203B41FA5}">
                      <a16:colId xmlns:a16="http://schemas.microsoft.com/office/drawing/2014/main" xmlns="" val="4118494476"/>
                    </a:ext>
                  </a:extLst>
                </a:gridCol>
                <a:gridCol w="1004281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Task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baseline="0" dirty="0" err="1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Deliv</a:t>
                      </a:r>
                      <a:endParaRPr lang="it-IT" sz="1600" b="1" i="0" u="none" strike="noStrike" kern="1200" baseline="0" dirty="0" smtClean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baseline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Due</a:t>
                      </a:r>
                    </a:p>
                    <a:p>
                      <a:pPr algn="ctr"/>
                      <a:r>
                        <a:rPr lang="it-IT" sz="1600" b="1" i="0" u="none" strike="noStrike" kern="1200" baseline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2270443"/>
                  </a:ext>
                </a:extLst>
              </a:tr>
              <a:tr h="371667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Task 7.1 - Stakeholders for the Photon and Neutron community EOSC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 7.1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05/2020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06736368"/>
                  </a:ext>
                </a:extLst>
              </a:tr>
              <a:tr h="352587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Task 7.2 - Metrics and cost for the Photon and Neutron community EOSC</a:t>
                      </a:r>
                      <a:endParaRPr lang="en-US" sz="1600" spc="-1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 7.2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11/2021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01190763"/>
                  </a:ext>
                </a:extLst>
              </a:tr>
              <a:tr h="352587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Task 7.3 - Business models for Photon and Neutron EOSC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 7.3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05/2022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513186"/>
                  </a:ext>
                </a:extLst>
              </a:tr>
              <a:tr h="352587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Task 7.4 - Sustainability plan for the Photon and Neutron EOSC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</a:t>
                      </a:r>
                      <a:r>
                        <a:rPr lang="it-IT" sz="16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7.4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12/2022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69139991"/>
                  </a:ext>
                </a:extLst>
              </a:tr>
            </a:tbl>
          </a:graphicData>
        </a:graphic>
      </p:graphicFrame>
      <p:graphicFrame>
        <p:nvGraphicFramePr>
          <p:cNvPr id="1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25228"/>
              </p:ext>
            </p:extLst>
          </p:nvPr>
        </p:nvGraphicFramePr>
        <p:xfrm>
          <a:off x="108558" y="3084620"/>
          <a:ext cx="8883906" cy="1708012"/>
        </p:xfrm>
        <a:graphic>
          <a:graphicData uri="http://schemas.openxmlformats.org/drawingml/2006/table">
            <a:tbl>
              <a:tblPr/>
              <a:tblGrid>
                <a:gridCol w="3533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308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763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39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40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41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42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43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44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45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46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47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48"/>
                    </a:ext>
                  </a:extLst>
                </a:gridCol>
                <a:gridCol w="170359">
                  <a:extLst>
                    <a:ext uri="{9D8B030D-6E8A-4147-A177-3AD203B41FA5}">
                      <a16:colId xmlns:a16="http://schemas.microsoft.com/office/drawing/2014/main" xmlns="" val="20049"/>
                    </a:ext>
                  </a:extLst>
                </a:gridCol>
              </a:tblGrid>
              <a:tr h="395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Task</a:t>
                      </a: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Deliv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555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555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555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555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7.4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518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Dec</a:t>
                      </a:r>
                    </a:p>
                    <a:p>
                      <a:pPr marL="0" algn="r" defTabSz="914400" rtl="0" eaLnBrk="1" fontAlgn="b" latinLnBrk="0" hangingPunct="1"/>
                      <a:r>
                        <a:rPr lang="mr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</a:t>
                      </a:r>
                      <a:r>
                        <a:rPr lang="it-IT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mr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Dec</a:t>
                      </a:r>
                      <a:r>
                        <a:rPr lang="mr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-1</a:t>
                      </a:r>
                      <a:r>
                        <a:rPr lang="it-IT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</a:t>
                      </a:r>
                      <a:endParaRPr lang="mr-IN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mr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Dec</a:t>
                      </a:r>
                      <a:r>
                        <a:rPr lang="mr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it-IT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</a:t>
                      </a:r>
                      <a:endParaRPr lang="mr-IN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Dec</a:t>
                      </a:r>
                      <a:r>
                        <a:rPr lang="mr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it-IT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21</a:t>
                      </a:r>
                      <a:endParaRPr lang="mr-IN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Nov</a:t>
                      </a:r>
                      <a:r>
                        <a:rPr lang="mr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it-IT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</a:t>
                      </a:r>
                      <a:endParaRPr lang="mr-IN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554" marR="7554" marT="75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68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 smtClean="0"/>
              <a:t>WP 7 </a:t>
            </a:r>
            <a:r>
              <a:rPr lang="mr-IN" dirty="0" smtClean="0"/>
              <a:t>–</a:t>
            </a:r>
            <a:r>
              <a:rPr lang="en-GB" dirty="0" smtClean="0"/>
              <a:t> Sustainability </a:t>
            </a:r>
            <a:endParaRPr lang="en-GB" dirty="0"/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4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392" y="1083498"/>
            <a:ext cx="8868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Task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7.1 Stakeholders for the Photon and Neutron community EOSC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 [M1,18]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lvl="1" algn="just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MS 7.1 List of stakeholders 05/2019</a:t>
            </a:r>
          </a:p>
          <a:p>
            <a:pPr lvl="1"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	D 7.1 : Photon and Neutron EOSC Stakeholder Feedback (Report, 05/2020)</a:t>
            </a:r>
          </a:p>
          <a:p>
            <a:pPr algn="just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Definition of a database of stakeholders.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en-US" dirty="0" smtClean="0">
                <a:latin typeface="TimesNewRomanPSMT"/>
              </a:rPr>
              <a:t>Google </a:t>
            </a:r>
            <a:r>
              <a:rPr lang="en-US" dirty="0">
                <a:latin typeface="TimesNewRomanPSMT"/>
              </a:rPr>
              <a:t>questionnaire to all partners -&gt; Feb 2019 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dirty="0">
                <a:latin typeface="TimesNewRomanPSMT"/>
              </a:rPr>
              <a:t>Answers will be grouped to define categories of stakeholders -&gt;March 2019 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dirty="0">
                <a:latin typeface="TimesNewRomanPSMT"/>
              </a:rPr>
              <a:t>Targeted questionnaires for every category of stakeholder will be developed and the questionnaires will be used as a base for the interviews.</a:t>
            </a:r>
          </a:p>
          <a:p>
            <a:pPr marL="285750" indent="-285750" algn="just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lvl="1"/>
            <a:r>
              <a:rPr lang="en-US" dirty="0">
                <a:latin typeface="TimesNewRomanPSMT"/>
              </a:rPr>
              <a:t>The </a:t>
            </a:r>
            <a:r>
              <a:rPr lang="en-US" dirty="0" smtClean="0">
                <a:latin typeface="TimesNewRomanPSMT"/>
              </a:rPr>
              <a:t>feedback from stakeholders </a:t>
            </a:r>
            <a:r>
              <a:rPr lang="en-US" dirty="0">
                <a:latin typeface="TimesNewRomanPSMT"/>
              </a:rPr>
              <a:t>will allow us to address the following tasks</a:t>
            </a:r>
          </a:p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12" name="Footer Placeholder 5"/>
          <p:cNvSpPr txBox="1">
            <a:spLocks/>
          </p:cNvSpPr>
          <p:nvPr/>
        </p:nvSpPr>
        <p:spPr bwMode="gray">
          <a:xfrm>
            <a:off x="727075" y="5402798"/>
            <a:ext cx="3484885" cy="1772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Roberto </a:t>
            </a:r>
            <a:r>
              <a:rPr lang="en-GB" dirty="0" err="1"/>
              <a:t>Pugliese</a:t>
            </a:r>
            <a:r>
              <a:rPr lang="en-GB" dirty="0"/>
              <a:t>– WP 7 Sustainability </a:t>
            </a:r>
            <a:r>
              <a:rPr lang="mr-IN" dirty="0"/>
              <a:t>–</a:t>
            </a:r>
            <a:r>
              <a:rPr lang="en-GB" dirty="0"/>
              <a:t> 16.01.2019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568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 smtClean="0"/>
              <a:t>WP 9 </a:t>
            </a:r>
            <a:r>
              <a:rPr lang="mr-IN" dirty="0" smtClean="0"/>
              <a:t>–</a:t>
            </a:r>
            <a:r>
              <a:rPr lang="en-GB" dirty="0" smtClean="0"/>
              <a:t> Stakeholders</a:t>
            </a:r>
            <a:endParaRPr lang="en-GB" dirty="0"/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392" y="965923"/>
            <a:ext cx="8868543" cy="421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405" lvl="1" indent="-285739">
              <a:buFont typeface="Arial"/>
              <a:buChar char="•"/>
            </a:pPr>
            <a:r>
              <a:rPr lang="en-US" sz="1333" b="1" dirty="0"/>
              <a:t>European </a:t>
            </a:r>
            <a:r>
              <a:rPr lang="en-US" sz="1333" b="1" dirty="0" err="1"/>
              <a:t>PaN</a:t>
            </a:r>
            <a:r>
              <a:rPr lang="en-US" sz="1333" b="1" dirty="0"/>
              <a:t> sources</a:t>
            </a:r>
          </a:p>
          <a:p>
            <a:r>
              <a:rPr lang="en-US" sz="1000" i="1" dirty="0"/>
              <a:t>	</a:t>
            </a:r>
            <a:r>
              <a:rPr lang="en-US" sz="1000" i="1" dirty="0" err="1"/>
              <a:t>PaNOSC</a:t>
            </a:r>
            <a:r>
              <a:rPr lang="en-US" sz="1000" i="1" dirty="0"/>
              <a:t> partners and </a:t>
            </a:r>
            <a:r>
              <a:rPr lang="en-US" sz="1000" i="1" u="sng" dirty="0"/>
              <a:t>national</a:t>
            </a:r>
            <a:r>
              <a:rPr lang="en-US" sz="1000" i="1" dirty="0"/>
              <a:t> </a:t>
            </a:r>
            <a:r>
              <a:rPr lang="en-US" sz="1000" i="1" dirty="0" err="1"/>
              <a:t>PaN</a:t>
            </a:r>
            <a:r>
              <a:rPr lang="en-US" sz="1000" i="1" dirty="0"/>
              <a:t> RIs</a:t>
            </a:r>
          </a:p>
          <a:p>
            <a:pPr lvl="0"/>
            <a:endParaRPr lang="en-US" sz="1333" dirty="0"/>
          </a:p>
          <a:p>
            <a:pPr marL="623405" lvl="1" indent="-285739">
              <a:buFont typeface="Arial"/>
              <a:buChar char="•"/>
            </a:pPr>
            <a:r>
              <a:rPr lang="en-US" sz="1333" b="1" dirty="0" err="1"/>
              <a:t>PaN</a:t>
            </a:r>
            <a:r>
              <a:rPr lang="en-US" sz="1333" b="1" dirty="0"/>
              <a:t> user community</a:t>
            </a:r>
          </a:p>
          <a:p>
            <a:pPr lvl="0"/>
            <a:endParaRPr lang="en-US" sz="1333" dirty="0"/>
          </a:p>
          <a:p>
            <a:pPr marL="623405" lvl="1" indent="-285739">
              <a:buFont typeface="Arial"/>
              <a:buChar char="•"/>
            </a:pPr>
            <a:r>
              <a:rPr lang="en-US" sz="1333" b="1" dirty="0"/>
              <a:t>Community of RIs from other clusters</a:t>
            </a:r>
          </a:p>
          <a:p>
            <a:pPr lvl="0"/>
            <a:r>
              <a:rPr lang="en-US" sz="1000" i="1" dirty="0"/>
              <a:t>	ENVRI-FAIR, EOSC-LIFE, ESCAPE, SSHOC</a:t>
            </a:r>
          </a:p>
          <a:p>
            <a:pPr lvl="0"/>
            <a:endParaRPr lang="en-US" sz="1333" dirty="0"/>
          </a:p>
          <a:p>
            <a:pPr marL="623405" lvl="1" indent="-285739">
              <a:buFont typeface="Arial"/>
              <a:buChar char="•"/>
            </a:pPr>
            <a:r>
              <a:rPr lang="en-US" sz="1333" b="1" dirty="0"/>
              <a:t>e-infrastructures</a:t>
            </a:r>
          </a:p>
          <a:p>
            <a:r>
              <a:rPr lang="en-US" sz="1000" i="1" dirty="0"/>
              <a:t>	EGI, </a:t>
            </a:r>
            <a:r>
              <a:rPr lang="en-US" sz="1000" i="1" dirty="0" err="1"/>
              <a:t>Géant</a:t>
            </a:r>
            <a:r>
              <a:rPr lang="en-US" sz="1000" i="1" dirty="0"/>
              <a:t>, </a:t>
            </a:r>
            <a:r>
              <a:rPr lang="en-US" sz="1000" i="1" dirty="0" err="1"/>
              <a:t>OpenAIRE</a:t>
            </a:r>
            <a:r>
              <a:rPr lang="en-US" sz="1000" i="1" dirty="0"/>
              <a:t>, PRACE, RDA Europe</a:t>
            </a:r>
          </a:p>
          <a:p>
            <a:pPr lvl="0"/>
            <a:endParaRPr lang="en-US" sz="1333" dirty="0"/>
          </a:p>
          <a:p>
            <a:pPr marL="623405" lvl="1" indent="-285739">
              <a:buFont typeface="Arial"/>
              <a:buChar char="•"/>
            </a:pPr>
            <a:r>
              <a:rPr lang="en-US" sz="1333" b="1" dirty="0"/>
              <a:t>Pan European RIs </a:t>
            </a:r>
          </a:p>
          <a:p>
            <a:pPr marL="337666" lvl="1"/>
            <a:r>
              <a:rPr lang="en-US" sz="1000" i="1" dirty="0"/>
              <a:t>	Pan European RIs (ERICs, ESFRI</a:t>
            </a:r>
            <a:r>
              <a:rPr lang="en-US" sz="1000" i="1" dirty="0" smtClean="0"/>
              <a:t>)</a:t>
            </a:r>
          </a:p>
          <a:p>
            <a:pPr marL="623405" lvl="1" indent="-285739">
              <a:buFont typeface="Arial"/>
              <a:buChar char="•"/>
            </a:pPr>
            <a:endParaRPr lang="en-US" sz="1333" dirty="0"/>
          </a:p>
          <a:p>
            <a:pPr marL="623405" lvl="1" indent="-285739">
              <a:buFont typeface="Arial"/>
              <a:buChar char="•"/>
            </a:pPr>
            <a:r>
              <a:rPr lang="en-US" sz="1333" b="1" dirty="0"/>
              <a:t>Researchers at large in both academia and industry</a:t>
            </a:r>
          </a:p>
          <a:p>
            <a:pPr lvl="0"/>
            <a:r>
              <a:rPr lang="en-US" sz="1000" i="1" dirty="0"/>
              <a:t>	Beyond the </a:t>
            </a:r>
            <a:r>
              <a:rPr lang="en-US" sz="1000" i="1" dirty="0" err="1"/>
              <a:t>PaN</a:t>
            </a:r>
            <a:r>
              <a:rPr lang="en-US" sz="1000" i="1" dirty="0"/>
              <a:t> user community</a:t>
            </a:r>
          </a:p>
          <a:p>
            <a:pPr lvl="0"/>
            <a:endParaRPr lang="en-US" sz="1333" dirty="0"/>
          </a:p>
          <a:p>
            <a:pPr marL="623405" lvl="1" indent="-285739">
              <a:buFont typeface="Arial"/>
              <a:buChar char="•"/>
            </a:pPr>
            <a:r>
              <a:rPr lang="en-US" sz="1333" b="1" dirty="0"/>
              <a:t>Other potential contributors to the EOSC</a:t>
            </a:r>
          </a:p>
          <a:p>
            <a:pPr lvl="0"/>
            <a:endParaRPr lang="en-US" sz="1333" b="1" dirty="0"/>
          </a:p>
          <a:p>
            <a:pPr marL="623405" lvl="1" indent="-285739">
              <a:buFont typeface="Arial"/>
              <a:buChar char="•"/>
            </a:pPr>
            <a:r>
              <a:rPr lang="en-US" sz="1333" b="1" dirty="0"/>
              <a:t>EC, national authorities and funding agencies, policy makers</a:t>
            </a:r>
          </a:p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12" name="Footer Placeholder 5"/>
          <p:cNvSpPr txBox="1">
            <a:spLocks/>
          </p:cNvSpPr>
          <p:nvPr/>
        </p:nvSpPr>
        <p:spPr bwMode="gray">
          <a:xfrm>
            <a:off x="727075" y="5402798"/>
            <a:ext cx="3484885" cy="1772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Roberto </a:t>
            </a:r>
            <a:r>
              <a:rPr lang="en-GB" dirty="0" err="1"/>
              <a:t>Pugliese</a:t>
            </a:r>
            <a:r>
              <a:rPr lang="en-GB" dirty="0"/>
              <a:t>– WP 7 Sustainability </a:t>
            </a:r>
            <a:r>
              <a:rPr lang="mr-IN" dirty="0"/>
              <a:t>–</a:t>
            </a:r>
            <a:r>
              <a:rPr lang="en-GB" dirty="0"/>
              <a:t> 16.01.2019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767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/>
              <a:t>WP 7 </a:t>
            </a:r>
            <a:r>
              <a:rPr lang="mr-IN" dirty="0"/>
              <a:t>–</a:t>
            </a:r>
            <a:r>
              <a:rPr lang="en-GB" dirty="0"/>
              <a:t> Sustainability </a:t>
            </a:r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6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392" y="697259"/>
            <a:ext cx="88685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Task 7.2 Metrics and cost for the Photon and Neutron community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EOSC</a:t>
            </a:r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[M9-36]</a:t>
            </a:r>
          </a:p>
          <a:p>
            <a:pPr algn="just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lvl="1" algn="just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 7.2 : Photon and Neutron EOSC metrics and costs model (Report, 11/2021)</a:t>
            </a:r>
          </a:p>
          <a:p>
            <a:pPr algn="just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Analysis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 development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metrics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for the evaluation of costs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added value of the services provided to the community.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690966" lvl="1" indent="-285750" algn="just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marL="690966" lvl="1" indent="-285750" algn="just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Consultation with partners and other RIs that have already implemented some of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services -&gt; Dec 2019</a:t>
            </a:r>
          </a:p>
          <a:p>
            <a:pPr marL="690966" lvl="1" indent="-285750" algn="just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Development of the first draft metrics, considering the feedback from stakeholders -&gt; Dec 2020</a:t>
            </a:r>
          </a:p>
          <a:p>
            <a:pPr marL="690966" lvl="1" indent="-285750" algn="just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Refinement of the metrics, according to the recurrent stakeholders consultation and first implementations -&gt; Oct 2021</a:t>
            </a:r>
          </a:p>
          <a:p>
            <a:pPr marL="690966" lvl="1" indent="-285750" algn="just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Final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version of the metrics and cost model -&gt; Nov 2021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12" name="Footer Placeholder 5"/>
          <p:cNvSpPr txBox="1">
            <a:spLocks/>
          </p:cNvSpPr>
          <p:nvPr/>
        </p:nvSpPr>
        <p:spPr bwMode="gray">
          <a:xfrm>
            <a:off x="727075" y="5402798"/>
            <a:ext cx="3484885" cy="1772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Roberto </a:t>
            </a:r>
            <a:r>
              <a:rPr lang="en-GB" dirty="0" err="1"/>
              <a:t>Pugliese</a:t>
            </a:r>
            <a:r>
              <a:rPr lang="en-GB" dirty="0"/>
              <a:t>– WP 7 Sustainability </a:t>
            </a:r>
            <a:r>
              <a:rPr lang="mr-IN" dirty="0"/>
              <a:t>–</a:t>
            </a:r>
            <a:r>
              <a:rPr lang="en-GB" dirty="0"/>
              <a:t> 16.01.2019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63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/>
              <a:t>WP 7 </a:t>
            </a:r>
            <a:r>
              <a:rPr lang="mr-IN" dirty="0"/>
              <a:t>–</a:t>
            </a:r>
            <a:r>
              <a:rPr lang="en-GB" dirty="0"/>
              <a:t> Sustainability </a:t>
            </a:r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7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392" y="697259"/>
            <a:ext cx="886854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Task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7.3 Business models for Photon and Neutron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EOSC [M13-42]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marL="0" lvl="1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 7.3 : Photon and Neutron EOSC Business model reference document (Report, 05/2022)</a:t>
            </a:r>
            <a:endParaRPr lang="it-IT" sz="1700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dirty="0">
                <a:latin typeface="Arial" charset="0"/>
                <a:ea typeface="Arial" charset="0"/>
                <a:cs typeface="Arial" charset="0"/>
              </a:rPr>
              <a:t>Development of advanced business and funding models in connection with Industrial Liaison Offices of each facility, the user communities and all the relevant industrial and research community EOSC stakeholders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/>
            <a:endParaRPr lang="en-US" dirty="0">
              <a:solidFill>
                <a:schemeClr val="accent5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Analysis of the consultation with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stakeholders -&gt; Jan 2020 [M14]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Development of the first draft business model, </a:t>
            </a:r>
            <a:r>
              <a:rPr lang="en-US" dirty="0" smtClean="0"/>
              <a:t>using </a:t>
            </a:r>
            <a:r>
              <a:rPr lang="en-US" dirty="0"/>
              <a:t>the business model canvas or modification of this </a:t>
            </a:r>
            <a:r>
              <a:rPr lang="en-US" dirty="0" smtClean="0"/>
              <a:t>to </a:t>
            </a:r>
            <a:r>
              <a:rPr lang="en-US" dirty="0"/>
              <a:t>define and reason upon the sustainable business </a:t>
            </a:r>
            <a:r>
              <a:rPr lang="en-US" dirty="0" smtClean="0"/>
              <a:t>models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-&gt; June 2021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Refinement of the business model (according to stakeholders consultation and cost metrics model) and development of the funding model -&gt; March 2022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Final version of the business model reference document -&gt;  May 2022</a:t>
            </a:r>
            <a:endParaRPr lang="en-US" sz="17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12" name="Footer Placeholder 5"/>
          <p:cNvSpPr txBox="1">
            <a:spLocks/>
          </p:cNvSpPr>
          <p:nvPr/>
        </p:nvSpPr>
        <p:spPr bwMode="gray">
          <a:xfrm>
            <a:off x="727075" y="5402798"/>
            <a:ext cx="3484885" cy="1772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Roberto </a:t>
            </a:r>
            <a:r>
              <a:rPr lang="en-GB" dirty="0" err="1"/>
              <a:t>Pugliese</a:t>
            </a:r>
            <a:r>
              <a:rPr lang="en-GB" dirty="0"/>
              <a:t>– WP 7 Sustainability </a:t>
            </a:r>
            <a:r>
              <a:rPr lang="mr-IN" dirty="0"/>
              <a:t>–</a:t>
            </a:r>
            <a:r>
              <a:rPr lang="en-GB" dirty="0"/>
              <a:t> 16.01.2019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08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/>
              <a:t>WP 7 </a:t>
            </a:r>
            <a:r>
              <a:rPr lang="mr-IN" dirty="0"/>
              <a:t>–</a:t>
            </a:r>
            <a:r>
              <a:rPr lang="en-GB" dirty="0"/>
              <a:t> Sustainability </a:t>
            </a:r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8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392" y="697259"/>
            <a:ext cx="8868543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Task 7.4 Sustainability plan for the Photon and Neutron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EOSC [M19-48]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MS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7.2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Final Sustainability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Plan</a:t>
            </a:r>
          </a:p>
          <a:p>
            <a:pPr marL="0" lvl="1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 7.4 : Photon and Neutron EOSC Sustainability plan (Report, 12/2022)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dirty="0">
                <a:latin typeface="Arial" charset="0"/>
                <a:ea typeface="Arial" charset="0"/>
                <a:cs typeface="Arial" charset="0"/>
              </a:rPr>
              <a:t>Development of a formal long-term mission and vision for the sustainability of the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PaNOSC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infrastructure and software developed which will balance the viewpoints of the different stakeholder and the developed business models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Analysis of the consultation with stakeholders -&gt; Jan 2020 [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M20]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Development of the outline of the sustainability plan -&gt; June 2020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Development of the contents based on the outcomes of the previous tasks, draft sustainability plan -&gt;  June 2022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Final version of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sustainability plan -&gt;  Nov 2022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12" name="Footer Placeholder 5"/>
          <p:cNvSpPr txBox="1">
            <a:spLocks/>
          </p:cNvSpPr>
          <p:nvPr/>
        </p:nvSpPr>
        <p:spPr bwMode="gray">
          <a:xfrm>
            <a:off x="727075" y="5402798"/>
            <a:ext cx="3484885" cy="1772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Roberto </a:t>
            </a:r>
            <a:r>
              <a:rPr lang="en-GB" dirty="0" err="1"/>
              <a:t>Pugliese</a:t>
            </a:r>
            <a:r>
              <a:rPr lang="en-GB" dirty="0"/>
              <a:t>– WP 7 Sustainability </a:t>
            </a:r>
            <a:r>
              <a:rPr lang="mr-IN" dirty="0"/>
              <a:t>–</a:t>
            </a:r>
            <a:r>
              <a:rPr lang="en-GB" dirty="0"/>
              <a:t> 16.01.2019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627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/>
              <a:t>WP 7 </a:t>
            </a:r>
            <a:r>
              <a:rPr lang="mr-IN" dirty="0"/>
              <a:t>–</a:t>
            </a:r>
            <a:r>
              <a:rPr lang="en-GB" dirty="0"/>
              <a:t> Sustainability </a:t>
            </a:r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837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THANK YOU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12" name="Footer Placeholder 5"/>
          <p:cNvSpPr txBox="1">
            <a:spLocks/>
          </p:cNvSpPr>
          <p:nvPr/>
        </p:nvSpPr>
        <p:spPr bwMode="gray">
          <a:xfrm>
            <a:off x="727075" y="5402798"/>
            <a:ext cx="3484885" cy="1772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Roberto </a:t>
            </a:r>
            <a:r>
              <a:rPr lang="en-GB" dirty="0" err="1"/>
              <a:t>Pugliese</a:t>
            </a:r>
            <a:r>
              <a:rPr lang="en-GB" dirty="0"/>
              <a:t>– WP 7 Sustainability </a:t>
            </a:r>
            <a:r>
              <a:rPr lang="mr-IN" dirty="0"/>
              <a:t>–</a:t>
            </a:r>
            <a:r>
              <a:rPr lang="en-GB" dirty="0"/>
              <a:t> 16.01.2019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45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3075</TotalTime>
  <Words>727</Words>
  <Application>Microsoft Macintosh PowerPoint</Application>
  <PresentationFormat>On-screen Show (16:10)</PresentationFormat>
  <Paragraphs>204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(Headings)</vt:lpstr>
      <vt:lpstr>Calibri</vt:lpstr>
      <vt:lpstr>ITCOfficinaSans LT Book</vt:lpstr>
      <vt:lpstr>JasmineUPC</vt:lpstr>
      <vt:lpstr>TimesNewRomanPSMT</vt:lpstr>
      <vt:lpstr>Wingdings</vt:lpstr>
      <vt:lpstr>Arial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 Bodera</dc:creator>
  <cp:lastModifiedBy>Ornela</cp:lastModifiedBy>
  <cp:revision>2957</cp:revision>
  <dcterms:created xsi:type="dcterms:W3CDTF">2014-01-15T16:07:23Z</dcterms:created>
  <dcterms:modified xsi:type="dcterms:W3CDTF">2019-01-15T09:27:15Z</dcterms:modified>
</cp:coreProperties>
</file>