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69" r:id="rId2"/>
    <p:sldMasterId id="2147483672" r:id="rId3"/>
    <p:sldMasterId id="2147483674" r:id="rId4"/>
  </p:sldMasterIdLst>
  <p:notesMasterIdLst>
    <p:notesMasterId r:id="rId20"/>
  </p:notesMasterIdLst>
  <p:sldIdLst>
    <p:sldId id="264" r:id="rId5"/>
    <p:sldId id="265" r:id="rId6"/>
    <p:sldId id="277" r:id="rId7"/>
    <p:sldId id="270" r:id="rId8"/>
    <p:sldId id="269" r:id="rId9"/>
    <p:sldId id="271" r:id="rId10"/>
    <p:sldId id="275" r:id="rId11"/>
    <p:sldId id="281" r:id="rId12"/>
    <p:sldId id="272" r:id="rId13"/>
    <p:sldId id="273" r:id="rId14"/>
    <p:sldId id="274" r:id="rId15"/>
    <p:sldId id="266" r:id="rId16"/>
    <p:sldId id="278" r:id="rId17"/>
    <p:sldId id="280" r:id="rId18"/>
    <p:sldId id="279" r:id="rId19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6" pos="1056" userDrawn="1">
          <p15:clr>
            <a:srgbClr val="A4A3A4"/>
          </p15:clr>
        </p15:guide>
        <p15:guide id="7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C"/>
    <a:srgbClr val="4A4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 autoAdjust="0"/>
    <p:restoredTop sz="94664"/>
  </p:normalViewPr>
  <p:slideViewPr>
    <p:cSldViewPr>
      <p:cViewPr>
        <p:scale>
          <a:sx n="66" d="100"/>
          <a:sy n="66" d="100"/>
        </p:scale>
        <p:origin x="792" y="54"/>
      </p:cViewPr>
      <p:guideLst>
        <p:guide orient="horz" pos="2880"/>
        <p:guide pos="2160"/>
        <p:guide pos="528"/>
        <p:guide orient="horz" pos="1008"/>
        <p:guide pos="288"/>
        <p:guide pos="1056"/>
        <p:guide pos="39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39749-5F7E-5648-9CD6-00744CE904A7}" type="datetimeFigureOut">
              <a:t>09/06/2020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A7EEF-0713-214A-8A97-49F34C15B593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970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5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0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46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14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462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0763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03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09/06/2020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972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09/06/2020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745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09/06/2020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4626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09/06/2020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09/06/2020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076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2667000" y="2895600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35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2667001" y="4284077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4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6432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09/06/2020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745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09/06/2020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972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09/06/2020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09/06/2020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588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09/06/2020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35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09/06/2020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980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09/06/2020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74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2E85EB29-7773-EA41-86EF-AB27DEA49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9831E0E-B4B9-804C-B32F-14C6EC15B13E}" type="datetime1">
              <a:t>09/06/2020</a:t>
            </a:fld>
            <a:endParaRPr lang="it-IT"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4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09/06/2020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871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09/06/2020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30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9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7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7.jpe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48">
            <a:extLst>
              <a:ext uri="{FF2B5EF4-FFF2-40B4-BE49-F238E27FC236}">
                <a16:creationId xmlns:a16="http://schemas.microsoft.com/office/drawing/2014/main" id="{1EB0BE17-4406-2547-BD41-BBF8482A0E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823852</a:t>
            </a:r>
            <a:endParaRPr sz="750">
              <a:latin typeface="Muli" pitchFamily="2" charset="77"/>
              <a:cs typeface="Arial"/>
            </a:endParaRPr>
          </a:p>
        </p:txBody>
      </p:sp>
      <p:grpSp>
        <p:nvGrpSpPr>
          <p:cNvPr id="11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12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Immagine 2">
            <a:extLst>
              <a:ext uri="{FF2B5EF4-FFF2-40B4-BE49-F238E27FC236}">
                <a16:creationId xmlns:a16="http://schemas.microsoft.com/office/drawing/2014/main" id="{59ED750F-C77A-F24E-8961-FB46DDD5A1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2743200" cy="13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1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8" name="object 17"/>
          <p:cNvSpPr txBox="1"/>
          <p:nvPr/>
        </p:nvSpPr>
        <p:spPr>
          <a:xfrm>
            <a:off x="914400" y="63608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Arial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263450" y="62484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09/06/2020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2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7">
            <a:extLst>
              <a:ext uri="{FF2B5EF4-FFF2-40B4-BE49-F238E27FC236}">
                <a16:creationId xmlns:a16="http://schemas.microsoft.com/office/drawing/2014/main" id="{3DA76E71-90F4-594C-8F95-9C1B8B8402A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867400"/>
            <a:ext cx="12179300" cy="990600"/>
          </a:xfrm>
          <a:prstGeom prst="rect">
            <a:avLst/>
          </a:prstGeom>
        </p:spPr>
      </p:pic>
      <p:sp>
        <p:nvSpPr>
          <p:cNvPr id="8" name="object 17"/>
          <p:cNvSpPr txBox="1"/>
          <p:nvPr userDrawn="1"/>
        </p:nvSpPr>
        <p:spPr>
          <a:xfrm>
            <a:off x="1108150" y="65894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Arial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 userDrawn="1"/>
        </p:nvGrpSpPr>
        <p:grpSpPr>
          <a:xfrm>
            <a:off x="457200" y="64770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305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689" r:id="rId3"/>
    <p:sldLayoutId id="2147483690" r:id="rId4"/>
    <p:sldLayoutId id="214748369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nosc-eu/panosc/tree/master/Work%20Packages/WP1%20Management/Meetings/Project%20Management%20Committee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907941"/>
          </a:xfrm>
        </p:spPr>
        <p:txBody>
          <a:bodyPr/>
          <a:lstStyle/>
          <a:p>
            <a:r>
              <a:rPr lang="en-US" spc="90" dirty="0" smtClean="0"/>
              <a:t>WP1 – Management</a:t>
            </a:r>
            <a:br>
              <a:rPr lang="en-US" spc="90" dirty="0" smtClean="0"/>
            </a:br>
            <a:r>
              <a:rPr lang="en-US" sz="2400" spc="90" dirty="0" smtClean="0"/>
              <a:t>Report for Review Meeting</a:t>
            </a:r>
            <a:endParaRPr lang="en-US" sz="24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6924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90"/>
              </a:spcBef>
            </a:pPr>
            <a:r>
              <a:rPr lang="en-US" spc="50" dirty="0" smtClean="0">
                <a:solidFill>
                  <a:srgbClr val="4C4D4F"/>
                </a:solidFill>
                <a:cs typeface="Arial"/>
              </a:rPr>
              <a:t>16</a:t>
            </a:r>
            <a:r>
              <a:rPr lang="en-US" spc="75" dirty="0" smtClean="0">
                <a:solidFill>
                  <a:srgbClr val="4C4D4F"/>
                </a:solidFill>
                <a:cs typeface="Arial"/>
              </a:rPr>
              <a:t>th </a:t>
            </a:r>
            <a:r>
              <a:rPr lang="en-US" spc="10" dirty="0" smtClean="0">
                <a:solidFill>
                  <a:srgbClr val="4C4D4F"/>
                </a:solidFill>
                <a:cs typeface="Arial"/>
              </a:rPr>
              <a:t>June,</a:t>
            </a:r>
            <a:r>
              <a:rPr lang="en-US" spc="-60" dirty="0" smtClean="0">
                <a:solidFill>
                  <a:srgbClr val="4C4D4F"/>
                </a:solidFill>
                <a:cs typeface="Arial"/>
              </a:rPr>
              <a:t> </a:t>
            </a:r>
            <a:r>
              <a:rPr lang="en-US" spc="90" dirty="0" smtClean="0">
                <a:solidFill>
                  <a:srgbClr val="4C4D4F"/>
                </a:solidFill>
                <a:cs typeface="Arial"/>
              </a:rPr>
              <a:t>2020</a:t>
            </a:r>
            <a:endParaRPr lang="en-US" dirty="0"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r>
              <a:rPr lang="en-US" spc="-5" dirty="0">
                <a:solidFill>
                  <a:srgbClr val="4C4D4F"/>
                </a:solidFill>
                <a:cs typeface="Arial"/>
              </a:rPr>
              <a:t>Author: </a:t>
            </a:r>
            <a:r>
              <a:rPr lang="en-US" spc="25" dirty="0" smtClean="0">
                <a:solidFill>
                  <a:srgbClr val="4C4D4F"/>
                </a:solidFill>
                <a:cs typeface="Arial"/>
              </a:rPr>
              <a:t>Jordi </a:t>
            </a:r>
            <a:r>
              <a:rPr lang="en-US" spc="25" dirty="0" err="1" smtClean="0">
                <a:solidFill>
                  <a:srgbClr val="4C4D4F"/>
                </a:solidFill>
                <a:cs typeface="Arial"/>
              </a:rPr>
              <a:t>Bodera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75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spc="90" dirty="0">
                <a:latin typeface="Muli" panose="00000500000000000000" pitchFamily="2" charset="0"/>
              </a:rPr>
              <a:t>Other management aspects </a:t>
            </a:r>
            <a:r>
              <a:rPr lang="en-US" b="1" spc="90" dirty="0" smtClean="0">
                <a:latin typeface="Muli" panose="00000500000000000000" pitchFamily="2" charset="0"/>
              </a:rPr>
              <a:t>(2)</a:t>
            </a:r>
            <a:endParaRPr lang="en-US" sz="5400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>
              <a:lnSpc>
                <a:spcPct val="150000"/>
              </a:lnSpc>
            </a:pPr>
            <a:endParaRPr lang="en-US" sz="2000" b="1" dirty="0" smtClean="0">
              <a:latin typeface="Muli" panose="00000500000000000000" pitchFamily="2" charset="0"/>
            </a:endParaRPr>
          </a:p>
          <a:p>
            <a:pPr marL="52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Management by exception, </a:t>
            </a:r>
          </a:p>
          <a:p>
            <a:pPr marL="1160463"/>
            <a:r>
              <a:rPr lang="en-US" sz="2000" dirty="0" smtClean="0">
                <a:latin typeface="Muli" panose="00000500000000000000" pitchFamily="2" charset="0"/>
              </a:rPr>
              <a:t>letting WP leaders  be independent and autonomous 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while encouraging collaboration between WPs and with other projects (like ExPaNDS)</a:t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52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Reminding WP leaders and PaNOSC partners representatives of major upcoming actions, reports, deliverables and milestones</a:t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52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Proactive approach to project management</a:t>
            </a:r>
          </a:p>
          <a:p>
            <a:pPr marL="11604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Regular meetings to follow-up progress</a:t>
            </a:r>
          </a:p>
          <a:p>
            <a:pPr marL="11604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Internal Milestones</a:t>
            </a:r>
          </a:p>
          <a:p>
            <a:pPr marL="11604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Internal Financial Report</a:t>
            </a:r>
          </a:p>
          <a:p>
            <a:pPr marL="11604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New KPIs being introduced (at WP level)</a:t>
            </a:r>
          </a:p>
          <a:p>
            <a:pPr marL="1160463" lvl="2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536575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Being open with the management data (all non-confidential items are available in GitHub)</a:t>
            </a:r>
          </a:p>
          <a:p>
            <a:pPr marL="180000"/>
            <a:endParaRPr lang="en-US" sz="2000" b="1" dirty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GB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55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>
                <a:latin typeface="Muli" panose="00000500000000000000" pitchFamily="2" charset="0"/>
              </a:rPr>
              <a:t>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>
              <a:lnSpc>
                <a:spcPct val="150000"/>
              </a:lnSpc>
            </a:pPr>
            <a:endParaRPr lang="en-US" sz="2000" b="1" dirty="0" smtClean="0">
              <a:latin typeface="Muli" panose="00000500000000000000" pitchFamily="2" charset="0"/>
            </a:endParaRPr>
          </a:p>
          <a:p>
            <a:pPr marL="179388"/>
            <a:r>
              <a:rPr lang="en-US" sz="2000" dirty="0" smtClean="0">
                <a:latin typeface="Muli" panose="00000500000000000000" pitchFamily="2" charset="0"/>
              </a:rPr>
              <a:t>    Submit Periodic Report  </a:t>
            </a: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449263"/>
            <a:r>
              <a:rPr lang="en-US" sz="2000" dirty="0" smtClean="0">
                <a:latin typeface="Muli" panose="00000500000000000000" pitchFamily="2" charset="0"/>
              </a:rPr>
              <a:t>Grant Agreement modifications</a:t>
            </a:r>
          </a:p>
          <a:p>
            <a:pPr marL="1094400" lvl="2"/>
            <a:r>
              <a:rPr lang="en-US" sz="2000" dirty="0" smtClean="0">
                <a:latin typeface="Muli" panose="00000500000000000000" pitchFamily="2" charset="0"/>
              </a:rPr>
              <a:t>ELI-DC transformation into ELI-ERIC</a:t>
            </a:r>
          </a:p>
          <a:p>
            <a:pPr marL="1094400" lvl="2"/>
            <a:r>
              <a:rPr lang="en-US" sz="2000" dirty="0" smtClean="0">
                <a:latin typeface="Muli" panose="00000500000000000000" pitchFamily="2" charset="0"/>
              </a:rPr>
              <a:t>Transfer funds into subcontracting</a:t>
            </a:r>
          </a:p>
          <a:p>
            <a:pPr marL="637200" lvl="1"/>
            <a:endParaRPr lang="en-US" sz="2000" dirty="0">
              <a:latin typeface="Muli" panose="00000500000000000000" pitchFamily="2" charset="0"/>
            </a:endParaRPr>
          </a:p>
          <a:p>
            <a:pPr marL="449263" lvl="1"/>
            <a:r>
              <a:rPr lang="en-US" sz="2000" dirty="0" smtClean="0">
                <a:latin typeface="Muli" panose="00000500000000000000" pitchFamily="2" charset="0"/>
              </a:rPr>
              <a:t>2</a:t>
            </a:r>
            <a:r>
              <a:rPr lang="en-US" sz="2000" baseline="30000" dirty="0" smtClean="0">
                <a:latin typeface="Muli" panose="00000500000000000000" pitchFamily="2" charset="0"/>
              </a:rPr>
              <a:t>nd</a:t>
            </a:r>
            <a:r>
              <a:rPr lang="en-US" sz="2000" dirty="0" smtClean="0">
                <a:latin typeface="Muli" panose="00000500000000000000" pitchFamily="2" charset="0"/>
              </a:rPr>
              <a:t> PaNOSC annual meeting (joint with ExPaNDS)</a:t>
            </a:r>
          </a:p>
          <a:p>
            <a:pPr marL="449263" lvl="1"/>
            <a:endParaRPr lang="en-US" sz="2000" dirty="0">
              <a:latin typeface="Muli" panose="00000500000000000000" pitchFamily="2" charset="0"/>
            </a:endParaRPr>
          </a:p>
          <a:p>
            <a:pPr marL="449263" lvl="1"/>
            <a:r>
              <a:rPr lang="en-US" sz="2000" dirty="0" smtClean="0">
                <a:latin typeface="Muli" panose="00000500000000000000" pitchFamily="2" charset="0"/>
              </a:rPr>
              <a:t>Continue regular meetings and following-up the project</a:t>
            </a:r>
          </a:p>
          <a:p>
            <a:pPr marL="449263" lvl="1"/>
            <a:endParaRPr lang="en-US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20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 smtClean="0"/>
              <a:t>Jordi.bodera@esrf.fr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 smtClean="0">
                <a:latin typeface="Muli" panose="00000500000000000000" pitchFamily="2" charset="0"/>
              </a:rPr>
              <a:t>Risks</a:t>
            </a:r>
            <a:endParaRPr lang="en-US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lvl="1"/>
            <a:endParaRPr lang="en-US" sz="2000" dirty="0" smtClean="0">
              <a:latin typeface="Muli" panose="00000500000000000000" pitchFamily="2" charset="0"/>
            </a:endParaRPr>
          </a:p>
          <a:p>
            <a:pPr marL="449263" lvl="1"/>
            <a:r>
              <a:rPr lang="en-US" sz="2000" dirty="0" smtClean="0">
                <a:latin typeface="Muli" panose="00000500000000000000" pitchFamily="2" charset="0"/>
              </a:rPr>
              <a:t>We follow a standard Risk Management methodology:</a:t>
            </a:r>
          </a:p>
          <a:p>
            <a:pPr marL="792163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Assessing risks based on likelihood and impact</a:t>
            </a:r>
          </a:p>
          <a:p>
            <a:pPr marL="792163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Nominating risk owners</a:t>
            </a: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25 risks identified (10 medium, 15 low), among them:</a:t>
            </a:r>
          </a:p>
          <a:p>
            <a:pPr marL="12493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Staff shortages</a:t>
            </a:r>
          </a:p>
          <a:p>
            <a:pPr marL="1249363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EOSC delays / structure</a:t>
            </a: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590800"/>
            <a:ext cx="605726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5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 smtClean="0">
                <a:latin typeface="Muli" panose="00000500000000000000" pitchFamily="2" charset="0"/>
              </a:rPr>
              <a:t>Medium Risks</a:t>
            </a:r>
            <a:endParaRPr lang="en-US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lvl="1"/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967172"/>
              </p:ext>
            </p:extLst>
          </p:nvPr>
        </p:nvGraphicFramePr>
        <p:xfrm>
          <a:off x="304800" y="1297847"/>
          <a:ext cx="11201400" cy="4112353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610100">
                  <a:extLst>
                    <a:ext uri="{9D8B030D-6E8A-4147-A177-3AD203B41FA5}">
                      <a16:colId xmlns:a16="http://schemas.microsoft.com/office/drawing/2014/main" val="1179687843"/>
                    </a:ext>
                  </a:extLst>
                </a:gridCol>
                <a:gridCol w="6591300">
                  <a:extLst>
                    <a:ext uri="{9D8B030D-6E8A-4147-A177-3AD203B41FA5}">
                      <a16:colId xmlns:a16="http://schemas.microsoft.com/office/drawing/2014/main" val="795144238"/>
                    </a:ext>
                  </a:extLst>
                </a:gridCol>
              </a:tblGrid>
              <a:tr h="131024">
                <a:tc>
                  <a:txBody>
                    <a:bodyPr/>
                    <a:lstStyle/>
                    <a:p>
                      <a:pPr marL="72000"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u="none" strike="noStrike" dirty="0" smtClean="0">
                          <a:effectLst/>
                          <a:latin typeface="Muli" panose="00000500000000000000" pitchFamily="2" charset="0"/>
                        </a:rPr>
                        <a:t>Name / Description</a:t>
                      </a:r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Comments</a:t>
                      </a:r>
                      <a:endParaRPr lang="en-GB" sz="1600" b="1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92448"/>
                  </a:ext>
                </a:extLst>
              </a:tr>
              <a:tr h="8556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Low </a:t>
                      </a:r>
                      <a:r>
                        <a:rPr lang="en-GB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Engagement of partners in project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Constant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monitoring required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57560"/>
                  </a:ext>
                </a:extLst>
              </a:tr>
              <a:tr h="583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uli" panose="00000500000000000000" pitchFamily="2" charset="0"/>
                        </a:rPr>
                        <a:t>Common Data Policy NOT possible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area, however some partners are still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to adopt a data policy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945210"/>
                  </a:ext>
                </a:extLst>
              </a:tr>
              <a:tr h="104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Muli" panose="00000500000000000000" pitchFamily="2" charset="0"/>
                        </a:rPr>
                        <a:t>Data Catalog not integrated with data sources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area, however some partners have not yet produced data or have a data policy in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place</a:t>
                      </a:r>
                      <a:endParaRPr lang="en-GB" sz="16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846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uli" panose="00000500000000000000" pitchFamily="2" charset="0"/>
                        </a:rPr>
                        <a:t>Duplication of efforts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All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WPs actively ready to reuse open-source initiatives rather than re-inventing the wheel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869303"/>
                  </a:ext>
                </a:extLst>
              </a:tr>
              <a:tr h="22461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Lack of staff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This is affecting some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partners for a particular WP</a:t>
                      </a:r>
                      <a:endParaRPr lang="en-GB" sz="1600" b="0" i="0" u="none" strike="noStrike" dirty="0" smtClean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580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Muli" panose="00000500000000000000" pitchFamily="2" charset="0"/>
                        </a:rPr>
                        <a:t>Deliverables not met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027183"/>
                  </a:ext>
                </a:extLst>
              </a:tr>
              <a:tr h="136348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Data formats not </a:t>
                      </a:r>
                      <a:r>
                        <a:rPr lang="en-GB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compatible with simulation data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defTabSz="457200" rtl="0" eaLnBrk="1" fontAlgn="b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  <a:ea typeface="+mn-ea"/>
                          <a:cs typeface="+mn-cs"/>
                        </a:rPr>
                        <a:t>??</a:t>
                      </a:r>
                      <a:endParaRPr lang="en-GB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144798"/>
                  </a:ext>
                </a:extLst>
              </a:tr>
              <a:tr h="255808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EOSC </a:t>
                      </a:r>
                      <a:r>
                        <a:rPr lang="en-GB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Core Services implementation delays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??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48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Muli" panose="00000500000000000000" pitchFamily="2" charset="0"/>
                        </a:rPr>
                        <a:t>Not clear definition of the EOSC structure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PaNOSC is involved in EOSC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and collaborating, however EOSC final structure is not yet clear.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767215"/>
                  </a:ext>
                </a:extLst>
              </a:tr>
              <a:tr h="1796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Development of unsustainable business models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Too early to say</a:t>
                      </a:r>
                      <a:endParaRPr lang="en-GB" sz="1600" b="0" i="0" u="none" strike="noStrike" dirty="0" smtClean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29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61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 smtClean="0">
                <a:latin typeface="Muli" panose="00000500000000000000" pitchFamily="2" charset="0"/>
              </a:rPr>
              <a:t>Low Risks</a:t>
            </a:r>
            <a:endParaRPr lang="en-US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lvl="1"/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792163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0000500000000000000" pitchFamily="2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19899"/>
              </p:ext>
            </p:extLst>
          </p:nvPr>
        </p:nvGraphicFramePr>
        <p:xfrm>
          <a:off x="495300" y="1371600"/>
          <a:ext cx="11201400" cy="440353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179687843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795144238"/>
                    </a:ext>
                  </a:extLst>
                </a:gridCol>
              </a:tblGrid>
              <a:tr h="131024">
                <a:tc>
                  <a:txBody>
                    <a:bodyPr/>
                    <a:lstStyle/>
                    <a:p>
                      <a:pPr marL="72000"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600" b="1" u="none" strike="noStrike" dirty="0" smtClean="0">
                          <a:effectLst/>
                          <a:latin typeface="Muli" panose="00000500000000000000" pitchFamily="2" charset="0"/>
                        </a:rPr>
                        <a:t>Name / Description</a:t>
                      </a:r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Comments</a:t>
                      </a:r>
                      <a:endParaRPr lang="en-GB" sz="1600" b="1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92448"/>
                  </a:ext>
                </a:extLst>
              </a:tr>
              <a:tr h="85560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GB" sz="1600" u="none" strike="noStrike" dirty="0">
                          <a:effectLst/>
                          <a:latin typeface="Muli" panose="00000500000000000000" pitchFamily="2" charset="0"/>
                        </a:rPr>
                        <a:t>Executive Committee deadlock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57560"/>
                  </a:ext>
                </a:extLst>
              </a:tr>
              <a:tr h="58352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GB" sz="1600" u="none" strike="noStrike" dirty="0">
                          <a:effectLst/>
                          <a:latin typeface="Muli" panose="00000500000000000000" pitchFamily="2" charset="0"/>
                        </a:rPr>
                        <a:t>Staff </a:t>
                      </a:r>
                      <a:r>
                        <a:rPr lang="en-GB" sz="1600" u="none" strike="noStrike" dirty="0" smtClean="0">
                          <a:effectLst/>
                          <a:latin typeface="Muli" panose="00000500000000000000" pitchFamily="2" charset="0"/>
                        </a:rPr>
                        <a:t>Unavailability (staff</a:t>
                      </a:r>
                      <a:r>
                        <a:rPr lang="en-GB" sz="1600" u="none" strike="noStrike" baseline="0" dirty="0" smtClean="0">
                          <a:effectLst/>
                          <a:latin typeface="Muli" panose="00000500000000000000" pitchFamily="2" charset="0"/>
                        </a:rPr>
                        <a:t> leaving, illness, etc.)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Several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cases have taken place as expected in a large project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945210"/>
                  </a:ext>
                </a:extLst>
              </a:tr>
              <a:tr h="104280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Data Policy lack of compliance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Too early, data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Policy Framework just released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846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Catalogue API lack of </a:t>
                      </a:r>
                      <a:r>
                        <a:rPr lang="en-US" sz="1600" u="none" strike="noStrike" dirty="0" smtClean="0">
                          <a:effectLst/>
                          <a:latin typeface="Muli" panose="00000500000000000000" pitchFamily="2" charset="0"/>
                        </a:rPr>
                        <a:t>compliance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Too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early, API to be fully implemented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869303"/>
                  </a:ext>
                </a:extLst>
              </a:tr>
              <a:tr h="224612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GB" sz="1600" u="none" strike="noStrike" dirty="0">
                          <a:effectLst/>
                          <a:latin typeface="Muli" panose="00000500000000000000" pitchFamily="2" charset="0"/>
                        </a:rPr>
                        <a:t>APIs not </a:t>
                      </a:r>
                      <a:r>
                        <a:rPr lang="en-GB" sz="1600" u="none" strike="noStrike" dirty="0" smtClean="0">
                          <a:effectLst/>
                          <a:latin typeface="Muli" panose="00000500000000000000" pitchFamily="2" charset="0"/>
                        </a:rPr>
                        <a:t>compatible with data analysis framework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580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GB" sz="1600" u="none" strike="noStrike" dirty="0">
                          <a:effectLst/>
                          <a:latin typeface="Muli" panose="00000500000000000000" pitchFamily="2" charset="0"/>
                        </a:rPr>
                        <a:t>Compute resources not </a:t>
                      </a:r>
                      <a:r>
                        <a:rPr lang="en-GB" sz="1600" u="none" strike="noStrike" dirty="0" smtClean="0">
                          <a:effectLst/>
                          <a:latin typeface="Muli" panose="00000500000000000000" pitchFamily="2" charset="0"/>
                        </a:rPr>
                        <a:t>available for testing /demos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027183"/>
                  </a:ext>
                </a:extLst>
              </a:tr>
              <a:tr h="136348">
                <a:tc>
                  <a:txBody>
                    <a:bodyPr/>
                    <a:lstStyle/>
                    <a:p>
                      <a:pPr marL="72000" algn="l" defTabSz="457200" rtl="0" eaLnBrk="1" fontAlgn="b" latinLnBrk="0" hangingPunct="1"/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  <a:ea typeface="+mn-ea"/>
                          <a:cs typeface="+mn-cs"/>
                        </a:rPr>
                        <a:t>Delay in staff recruitment</a:t>
                      </a: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defTabSz="457200" rtl="0" eaLnBrk="1" fontAlgn="b" latinLnBrk="0" hangingPunct="1"/>
                      <a:r>
                        <a:rPr lang="en-U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  <a:ea typeface="+mn-ea"/>
                          <a:cs typeface="+mn-cs"/>
                        </a:rPr>
                        <a:t>In some cases recruitment has not been possible so far</a:t>
                      </a:r>
                      <a:endParaRPr lang="en-GB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144798"/>
                  </a:ext>
                </a:extLst>
              </a:tr>
              <a:tr h="255808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Not clear definition of the EOSC stakeholders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EOSC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 stakeholders for WP7 – Sustainability are clear</a:t>
                      </a:r>
                      <a:endParaRPr lang="en-US" sz="16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48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GB" sz="1600" u="none" strike="noStrike" dirty="0">
                          <a:effectLst/>
                          <a:latin typeface="Muli" panose="00000500000000000000" pitchFamily="2" charset="0"/>
                        </a:rPr>
                        <a:t>Not common </a:t>
                      </a:r>
                      <a:r>
                        <a:rPr lang="en-GB" sz="1600" u="none" strike="noStrike" dirty="0" smtClean="0">
                          <a:effectLst/>
                          <a:latin typeface="Muli" panose="00000500000000000000" pitchFamily="2" charset="0"/>
                        </a:rPr>
                        <a:t>viewpoint of stakeholders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Too early, stakeholders identified, feedback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not yet received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767215"/>
                  </a:ext>
                </a:extLst>
              </a:tr>
              <a:tr h="224612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GB" sz="1600" u="none" strike="noStrike" dirty="0">
                          <a:effectLst/>
                          <a:latin typeface="Muli" panose="00000500000000000000" pitchFamily="2" charset="0"/>
                        </a:rPr>
                        <a:t>e-neutrons </a:t>
                      </a:r>
                      <a:r>
                        <a:rPr lang="en-GB" sz="1600" u="none" strike="noStrike" dirty="0" smtClean="0">
                          <a:effectLst/>
                          <a:latin typeface="Muli" panose="00000500000000000000" pitchFamily="2" charset="0"/>
                        </a:rPr>
                        <a:t>delays</a:t>
                      </a:r>
                      <a:endParaRPr lang="en-GB" sz="1600" b="0" i="0" u="none" strike="noStrike" dirty="0">
                        <a:solidFill>
                          <a:srgbClr val="C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  <a:sym typeface="Wingdings" panose="05000000000000000000" pitchFamily="2" charset="2"/>
                        </a:rPr>
                        <a:t>No longer relevant, pan-learning</a:t>
                      </a:r>
                      <a:r>
                        <a:rPr lang="en-GB" sz="1600" b="1" u="none" strike="noStrike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  <a:sym typeface="Wingdings" panose="05000000000000000000" pitchFamily="2" charset="2"/>
                        </a:rPr>
                        <a:t>.org online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291062"/>
                  </a:ext>
                </a:extLst>
              </a:tr>
              <a:tr h="255808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WP4 deliverables to WP8 are not in due 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303067"/>
                  </a:ext>
                </a:extLst>
              </a:tr>
              <a:tr h="255808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WP5 deliverables to WP8 are not in due 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6508"/>
                  </a:ext>
                </a:extLst>
              </a:tr>
              <a:tr h="255808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Difficulty to ensure outreach to key audiences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83377"/>
                  </a:ext>
                </a:extLst>
              </a:tr>
              <a:tr h="255808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Risk not to successfully communicating results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Too early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Muli" panose="00000500000000000000" pitchFamily="2" charset="0"/>
                        </a:rPr>
                        <a:t> to say, no problems reported in this area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73708"/>
                  </a:ext>
                </a:extLst>
              </a:tr>
              <a:tr h="505377">
                <a:tc>
                  <a:txBody>
                    <a:bodyPr/>
                    <a:lstStyle/>
                    <a:p>
                      <a:pPr marL="72000" algn="l" fontAlgn="b"/>
                      <a:r>
                        <a:rPr lang="en-US" sz="1600" u="none" strike="noStrike" dirty="0">
                          <a:effectLst/>
                          <a:latin typeface="Muli" panose="00000500000000000000" pitchFamily="2" charset="0"/>
                        </a:rPr>
                        <a:t>Difficulty managing communications due to the big variety of partners and clusters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Muli" panose="00000500000000000000" pitchFamily="2" charset="0"/>
                        </a:rPr>
                        <a:t>No problems in this area and no indication that may happen</a:t>
                      </a:r>
                      <a:endParaRPr lang="en-GB" sz="1600" b="1" i="0" u="none" strike="noStrike" dirty="0" smtClean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Muli" panose="00000500000000000000" pitchFamily="2" charset="0"/>
                      </a:endParaRPr>
                    </a:p>
                    <a:p>
                      <a:pPr marL="72000"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uli" panose="00000500000000000000" pitchFamily="2" charset="0"/>
                      </a:endParaRPr>
                    </a:p>
                  </a:txBody>
                  <a:tcPr marL="5880" marR="5880" marT="58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178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00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>
                <a:latin typeface="Muli" panose="00000500000000000000" pitchFamily="2" charset="0"/>
              </a:rPr>
              <a:t>Table of </a:t>
            </a:r>
            <a:r>
              <a:rPr lang="en-US" b="1" dirty="0" smtClean="0">
                <a:latin typeface="Muli" panose="00000500000000000000" pitchFamily="2" charset="0"/>
              </a:rPr>
              <a:t>contents</a:t>
            </a:r>
            <a:endParaRPr lang="en-US" spc="90" dirty="0" smtClean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6042" y="1212741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endParaRPr lang="en-US" sz="2800" b="1" dirty="0" smtClean="0">
              <a:latin typeface="Muli" panose="00000500000000000000" pitchFamily="2" charset="0"/>
            </a:endParaRPr>
          </a:p>
          <a:p>
            <a:pPr marL="180000"/>
            <a:r>
              <a:rPr lang="en-US" sz="2800" dirty="0" smtClean="0">
                <a:latin typeface="Muli" panose="00000500000000000000" pitchFamily="2" charset="0"/>
              </a:rPr>
              <a:t>  Objectives, Tasks, Deliverables and Milestones</a:t>
            </a:r>
          </a:p>
          <a:p>
            <a:pPr marL="180000"/>
            <a:endParaRPr lang="en-US" sz="2800" dirty="0">
              <a:latin typeface="Muli" panose="00000500000000000000" pitchFamily="2" charset="0"/>
            </a:endParaRPr>
          </a:p>
          <a:p>
            <a:pPr marL="180000"/>
            <a:r>
              <a:rPr lang="en-US" sz="2800" dirty="0" smtClean="0">
                <a:latin typeface="Muli" panose="00000500000000000000" pitchFamily="2" charset="0"/>
              </a:rPr>
              <a:t>  Grant Agreement modifications</a:t>
            </a:r>
          </a:p>
          <a:p>
            <a:pPr marL="180000"/>
            <a:endParaRPr lang="en-US" sz="2800" dirty="0">
              <a:latin typeface="Muli" panose="00000500000000000000" pitchFamily="2" charset="0"/>
            </a:endParaRPr>
          </a:p>
          <a:p>
            <a:pPr marL="180000"/>
            <a:r>
              <a:rPr lang="en-US" sz="2800" dirty="0" smtClean="0">
                <a:latin typeface="Muli" panose="00000500000000000000" pitchFamily="2" charset="0"/>
              </a:rPr>
              <a:t>  Management structure</a:t>
            </a:r>
          </a:p>
          <a:p>
            <a:pPr marL="180000"/>
            <a:endParaRPr lang="en-US" sz="2800" dirty="0">
              <a:latin typeface="Muli" panose="00000500000000000000" pitchFamily="2" charset="0"/>
            </a:endParaRPr>
          </a:p>
          <a:p>
            <a:pPr marL="180000"/>
            <a:r>
              <a:rPr lang="en-US" sz="2800" dirty="0" smtClean="0">
                <a:latin typeface="Muli" panose="00000500000000000000" pitchFamily="2" charset="0"/>
              </a:rPr>
              <a:t>  Internal communication, Risk, Issue and other management aspects</a:t>
            </a:r>
            <a:endParaRPr lang="en-US" sz="28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9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spc="90" dirty="0" smtClean="0">
                <a:latin typeface="Muli" panose="00000500000000000000" pitchFamily="2" charset="0"/>
              </a:rPr>
              <a:t>Objectives</a:t>
            </a:r>
            <a:endParaRPr lang="en-US" sz="2400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629" y="1212741"/>
            <a:ext cx="12192000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endParaRPr lang="en-US" sz="2000" b="1" dirty="0" smtClean="0">
              <a:latin typeface="Muli" panose="00000500000000000000" pitchFamily="2" charset="0"/>
            </a:endParaRPr>
          </a:p>
          <a:p>
            <a:pPr marL="522900" indent="-342900">
              <a:buFont typeface="+mj-lt"/>
              <a:buAutoNum type="arabicPeriod"/>
            </a:pPr>
            <a:r>
              <a:rPr lang="en-US" sz="2000" dirty="0">
                <a:latin typeface="Muli" panose="00000500000000000000" pitchFamily="2" charset="0"/>
              </a:rPr>
              <a:t>Manage and coordinate the project to ensure that the objectives are delivered on time. </a:t>
            </a: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52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err="1" smtClean="0">
                <a:latin typeface="Muli" panose="00000500000000000000" pitchFamily="2" charset="0"/>
              </a:rPr>
              <a:t>Organise</a:t>
            </a:r>
            <a:r>
              <a:rPr lang="en-US" sz="2000" dirty="0" smtClean="0">
                <a:latin typeface="Muli" panose="00000500000000000000" pitchFamily="2" charset="0"/>
              </a:rPr>
              <a:t> </a:t>
            </a:r>
            <a:r>
              <a:rPr lang="en-US" sz="2000" dirty="0">
                <a:latin typeface="Muli" panose="00000500000000000000" pitchFamily="2" charset="0"/>
              </a:rPr>
              <a:t>regular </a:t>
            </a:r>
            <a:r>
              <a:rPr lang="en-US" sz="2000" dirty="0" smtClean="0">
                <a:latin typeface="Muli" panose="00000500000000000000" pitchFamily="2" charset="0"/>
              </a:rPr>
              <a:t>follow-up meetings and </a:t>
            </a:r>
            <a:r>
              <a:rPr lang="en-US" sz="2000" dirty="0">
                <a:latin typeface="Muli" panose="00000500000000000000" pitchFamily="2" charset="0"/>
              </a:rPr>
              <a:t>annual workshops </a:t>
            </a: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/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/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52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>
                <a:latin typeface="Muli" panose="00000500000000000000" pitchFamily="2" charset="0"/>
              </a:rPr>
              <a:t>Manage change and risk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/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52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>
                <a:latin typeface="Muli" panose="00000500000000000000" pitchFamily="2" charset="0"/>
              </a:rPr>
              <a:t>Interact </a:t>
            </a:r>
            <a:r>
              <a:rPr lang="en-US" sz="2000" dirty="0">
                <a:latin typeface="Muli" panose="00000500000000000000" pitchFamily="2" charset="0"/>
              </a:rPr>
              <a:t>with and follow-up all other work </a:t>
            </a:r>
            <a:r>
              <a:rPr lang="en-US" sz="2000" dirty="0" smtClean="0">
                <a:latin typeface="Muli" panose="00000500000000000000" pitchFamily="2" charset="0"/>
              </a:rPr>
              <a:t>packages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/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/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</a:rPr>
              <a:t> </a:t>
            </a: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>
              <a:latin typeface="Muli" panose="000005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1" y="1202913"/>
            <a:ext cx="12192000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endParaRPr lang="en-US" sz="2000" b="1" dirty="0" smtClean="0">
              <a:latin typeface="Muli" panose="00000500000000000000" pitchFamily="2" charset="0"/>
            </a:endParaRP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 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So far PaNOSC is delivering on time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WPs are having regular meetings (minutes available in 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  <a:hlinkClick r:id="rId2"/>
              </a:rPr>
              <a:t>GitHub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)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Project Management Committee for coordination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Kick-off meeting in Grenoble, 1</a:t>
            </a:r>
            <a:r>
              <a:rPr lang="en-US" sz="2000" baseline="30000" dirty="0" smtClean="0">
                <a:latin typeface="Muli" panose="00000500000000000000" pitchFamily="2" charset="0"/>
                <a:sym typeface="Wingdings" panose="05000000000000000000" pitchFamily="2" charset="2"/>
              </a:rPr>
              <a:t>st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Annual meeting in Trieste, 2</a:t>
            </a:r>
            <a:r>
              <a:rPr lang="en-US" sz="2000" baseline="30000" dirty="0" smtClean="0">
                <a:latin typeface="Muli" panose="00000500000000000000" pitchFamily="2" charset="0"/>
                <a:sym typeface="Wingdings" panose="05000000000000000000" pitchFamily="2" charset="2"/>
              </a:rPr>
              <a:t>nd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upcoming meeting in Prague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Following-up progress and comparing with forecasts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Implementation of risk management process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Attending some other WP meetings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Internal milestones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Follow-up during Project Management Committee meetings</a:t>
            </a:r>
            <a:r>
              <a:rPr lang="en-US" sz="2000" dirty="0" smtClean="0">
                <a:latin typeface="Muli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17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spc="90" dirty="0" smtClean="0">
                <a:latin typeface="Muli" panose="00000500000000000000" pitchFamily="2" charset="0"/>
              </a:rPr>
              <a:t>Tasks</a:t>
            </a:r>
            <a:endParaRPr lang="en-US" sz="2400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629" y="1212741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endParaRPr lang="en-US" sz="2000" b="1" dirty="0" smtClean="0">
              <a:latin typeface="Muli" panose="00000500000000000000" pitchFamily="2" charset="0"/>
            </a:endParaRPr>
          </a:p>
          <a:p>
            <a:pPr marL="180000">
              <a:spcAft>
                <a:spcPts val="200"/>
              </a:spcAft>
            </a:pPr>
            <a:r>
              <a:rPr lang="en-US" sz="2000" dirty="0" smtClean="0">
                <a:latin typeface="Muli" panose="00000500000000000000" pitchFamily="2" charset="0"/>
              </a:rPr>
              <a:t>  T1.1 </a:t>
            </a:r>
            <a:r>
              <a:rPr lang="en-US" sz="2000" dirty="0">
                <a:latin typeface="Muli" panose="00000500000000000000" pitchFamily="2" charset="0"/>
              </a:rPr>
              <a:t>Creation of Project Initiation Documentation (M1-M2</a:t>
            </a:r>
            <a:r>
              <a:rPr lang="en-US" sz="2000" dirty="0" smtClean="0">
                <a:latin typeface="Muli" panose="00000500000000000000" pitchFamily="2" charset="0"/>
              </a:rPr>
              <a:t>)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Documentation created on time and available in GitHub</a:t>
            </a:r>
            <a:endParaRPr lang="en-US" sz="2000" dirty="0">
              <a:latin typeface="Muli" panose="00000500000000000000" pitchFamily="2" charset="0"/>
              <a:sym typeface="Wingdings" panose="05000000000000000000" pitchFamily="2" charset="2"/>
            </a:endParaRPr>
          </a:p>
          <a:p>
            <a:pPr marL="180000">
              <a:spcAft>
                <a:spcPts val="200"/>
              </a:spcAft>
            </a:pP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</a:t>
            </a:r>
            <a:r>
              <a:rPr lang="en-US" sz="2000" dirty="0" smtClean="0">
                <a:latin typeface="Muli" panose="00000500000000000000" pitchFamily="2" charset="0"/>
              </a:rPr>
              <a:t>appointment </a:t>
            </a:r>
            <a:r>
              <a:rPr lang="en-US" sz="2000" dirty="0">
                <a:latin typeface="Muli" panose="00000500000000000000" pitchFamily="2" charset="0"/>
              </a:rPr>
              <a:t>of Executive Committee </a:t>
            </a: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Body appointed with regular meetings to steer the project</a:t>
            </a:r>
            <a:endParaRPr lang="en-US" sz="2000" dirty="0">
              <a:latin typeface="Muli" panose="00000500000000000000" pitchFamily="2" charset="0"/>
              <a:sym typeface="Wingdings" panose="05000000000000000000" pitchFamily="2" charset="2"/>
            </a:endParaRPr>
          </a:p>
          <a:p>
            <a:pPr marL="180000">
              <a:spcAft>
                <a:spcPts val="200"/>
              </a:spcAft>
            </a:pP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</a:t>
            </a:r>
            <a:r>
              <a:rPr lang="en-US" sz="2000" dirty="0" smtClean="0">
                <a:latin typeface="Muli" panose="00000500000000000000" pitchFamily="2" charset="0"/>
              </a:rPr>
              <a:t>and selection of </a:t>
            </a:r>
            <a:r>
              <a:rPr lang="en-US" sz="2000" dirty="0">
                <a:latin typeface="Muli" panose="00000500000000000000" pitchFamily="2" charset="0"/>
              </a:rPr>
              <a:t>the tools to be used for project </a:t>
            </a:r>
            <a:r>
              <a:rPr lang="en-US" sz="2000" dirty="0" smtClean="0">
                <a:latin typeface="Muli" panose="00000500000000000000" pitchFamily="2" charset="0"/>
              </a:rPr>
              <a:t>management</a:t>
            </a:r>
            <a:r>
              <a:rPr lang="en-US" sz="2000" dirty="0">
                <a:latin typeface="Muli" panose="00000500000000000000" pitchFamily="2" charset="0"/>
              </a:rPr>
              <a:t/>
            </a:r>
            <a:br>
              <a:rPr lang="en-US" sz="2000" dirty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GitHub with agreed arborescence structure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Mailing </a:t>
            </a:r>
            <a:r>
              <a:rPr lang="en-US" sz="2000" dirty="0">
                <a:latin typeface="Muli" panose="00000500000000000000" pitchFamily="2" charset="0"/>
                <a:sym typeface="Wingdings" panose="05000000000000000000" pitchFamily="2" charset="2"/>
              </a:rPr>
              <a:t>lists 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and Slack for internal communication</a:t>
            </a:r>
            <a:b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</a:b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Google Docs for multiple editing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T1.2 </a:t>
            </a:r>
            <a:r>
              <a:rPr lang="en-US" sz="2000" dirty="0">
                <a:latin typeface="Muli" panose="00000500000000000000" pitchFamily="2" charset="0"/>
              </a:rPr>
              <a:t>Project management and coordination (M1-M48</a:t>
            </a:r>
            <a:r>
              <a:rPr lang="en-US" sz="2000" dirty="0" smtClean="0">
                <a:latin typeface="Muli" panose="00000500000000000000" pitchFamily="2" charset="0"/>
              </a:rPr>
              <a:t>)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Consortium Agreement</a:t>
            </a:r>
            <a:r>
              <a:rPr lang="en-US" sz="2000" dirty="0" smtClean="0">
                <a:latin typeface="Muli" panose="00000500000000000000" pitchFamily="2" charset="0"/>
              </a:rPr>
              <a:t/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Regular meetings, email exchanges and general follow-up of the project</a:t>
            </a:r>
          </a:p>
          <a:p>
            <a:pPr marL="180000">
              <a:spcBef>
                <a:spcPts val="600"/>
              </a:spcBef>
            </a:pPr>
            <a:r>
              <a:rPr lang="en-US" sz="2000" dirty="0">
                <a:latin typeface="Muli" panose="00000500000000000000" pitchFamily="2" charset="0"/>
              </a:rPr>
              <a:t> </a:t>
            </a:r>
            <a:r>
              <a:rPr lang="en-US" sz="2000" dirty="0" smtClean="0">
                <a:latin typeface="Muli" panose="00000500000000000000" pitchFamily="2" charset="0"/>
              </a:rPr>
              <a:t>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Introduction of Key Performance Indicators (KPIs) and issue tracking</a:t>
            </a: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T1.3 Administration </a:t>
            </a:r>
            <a:r>
              <a:rPr lang="en-US" sz="2000" dirty="0">
                <a:latin typeface="Muli" panose="00000500000000000000" pitchFamily="2" charset="0"/>
              </a:rPr>
              <a:t>(M1-M48</a:t>
            </a:r>
            <a:r>
              <a:rPr lang="en-US" sz="2000" dirty="0" smtClean="0">
                <a:latin typeface="Muli" panose="00000500000000000000" pitchFamily="2" charset="0"/>
              </a:rPr>
              <a:t>)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           </a:t>
            </a:r>
            <a:r>
              <a:rPr lang="en-US" sz="2000" dirty="0" smtClean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 Management of mailing lists, minutes of meetings and other administrative tasks</a:t>
            </a:r>
            <a:endParaRPr lang="en-US" sz="2000" dirty="0" smtClean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70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spc="90" dirty="0" smtClean="0">
                <a:latin typeface="Muli" panose="00000500000000000000" pitchFamily="2" charset="0"/>
              </a:rPr>
              <a:t>Deliverables &amp; Milestones</a:t>
            </a:r>
            <a:endParaRPr lang="en-US" sz="2400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769620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r>
              <a:rPr lang="en-US" sz="2000" b="1" dirty="0" smtClean="0">
                <a:latin typeface="Muli" panose="00000500000000000000" pitchFamily="2" charset="0"/>
              </a:rPr>
              <a:t>Deliverables</a:t>
            </a: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  D1.1 Project Initiation Documentation (M2)</a:t>
            </a: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D1.2 Data Management Plan (M6)</a:t>
            </a: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D1.3+ Mid-year summaries (M6, M18, M30, M42)</a:t>
            </a: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D1.4+ Report of annual workshop (M12, M24, M36, M48)</a:t>
            </a:r>
          </a:p>
          <a:p>
            <a:pPr marL="180000">
              <a:spcBef>
                <a:spcPts val="600"/>
              </a:spcBef>
            </a:pPr>
            <a:r>
              <a:rPr lang="en-US" sz="2000" dirty="0">
                <a:latin typeface="Muli" panose="00000500000000000000" pitchFamily="2" charset="0"/>
              </a:rPr>
              <a:t> </a:t>
            </a:r>
            <a:r>
              <a:rPr lang="en-US" sz="2000" dirty="0" smtClean="0">
                <a:latin typeface="Muli" panose="00000500000000000000" pitchFamily="2" charset="0"/>
              </a:rPr>
              <a:t>     </a:t>
            </a:r>
          </a:p>
          <a:p>
            <a:pPr marL="180000">
              <a:spcBef>
                <a:spcPts val="600"/>
              </a:spcBef>
            </a:pPr>
            <a:endParaRPr lang="en-US" sz="2000" dirty="0">
              <a:latin typeface="Muli" panose="00000500000000000000" pitchFamily="2" charset="0"/>
            </a:endParaRPr>
          </a:p>
          <a:p>
            <a:pPr marL="180000"/>
            <a:r>
              <a:rPr lang="en-US" sz="2000" b="1" dirty="0" smtClean="0">
                <a:latin typeface="Muli" panose="00000500000000000000" pitchFamily="2" charset="0"/>
              </a:rPr>
              <a:t>Milestones</a:t>
            </a: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  MS1 Project initiation stage completed (M2)</a:t>
            </a: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  MS2 Annual report submitted (M12, M24, M36, M48)</a:t>
            </a:r>
          </a:p>
          <a:p>
            <a:pPr marL="180000">
              <a:spcBef>
                <a:spcPts val="600"/>
              </a:spcBef>
            </a:pPr>
            <a:r>
              <a:rPr lang="en-US" sz="2000" dirty="0">
                <a:latin typeface="Muli" panose="00000500000000000000" pitchFamily="2" charset="0"/>
              </a:rPr>
              <a:t> </a:t>
            </a:r>
            <a:r>
              <a:rPr lang="en-US" sz="2000" dirty="0" smtClean="0">
                <a:latin typeface="Muli" panose="00000500000000000000" pitchFamily="2" charset="0"/>
              </a:rPr>
              <a:t>     </a:t>
            </a:r>
            <a:endParaRPr lang="en-GB" sz="2000" dirty="0">
              <a:latin typeface="Muli" panose="000005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96200" y="1949305"/>
            <a:ext cx="2832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>
                <a:latin typeface="Muli" panose="00000500000000000000" pitchFamily="2" charset="0"/>
                <a:sym typeface="Wingdings" panose="05000000000000000000" pitchFamily="2" charset="2"/>
              </a:rPr>
              <a:t> So far all </a:t>
            </a:r>
            <a:r>
              <a:rPr lang="en-US" sz="2000" dirty="0" smtClean="0">
                <a:latin typeface="Muli" panose="00000500000000000000" pitchFamily="2" charset="0"/>
                <a:sym typeface="Wingdings" panose="05000000000000000000" pitchFamily="2" charset="2"/>
              </a:rPr>
              <a:t>submitted</a:t>
            </a:r>
            <a:endParaRPr lang="en-US" sz="2000" dirty="0">
              <a:latin typeface="Muli" panose="00000500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41377" y="3886200"/>
            <a:ext cx="2887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000">
              <a:spcBef>
                <a:spcPts val="600"/>
              </a:spcBef>
            </a:pPr>
            <a:r>
              <a:rPr lang="en-US" sz="2000" dirty="0">
                <a:solidFill>
                  <a:srgbClr val="00B050"/>
                </a:solidFill>
                <a:latin typeface="Muli" panose="00000500000000000000" pitchFamily="2" charset="0"/>
                <a:sym typeface="Wingdings" panose="05000000000000000000" pitchFamily="2" charset="2"/>
              </a:rPr>
              <a:t></a:t>
            </a:r>
            <a:r>
              <a:rPr lang="en-US" sz="2000" dirty="0">
                <a:latin typeface="Muli" panose="00000500000000000000" pitchFamily="2" charset="0"/>
                <a:sym typeface="Wingdings" panose="05000000000000000000" pitchFamily="2" charset="2"/>
              </a:rPr>
              <a:t> So far all achieved</a:t>
            </a:r>
            <a:endParaRPr lang="en-US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97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>
                <a:latin typeface="Muli" panose="00000500000000000000" pitchFamily="2" charset="0"/>
              </a:rPr>
              <a:t>Management 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endParaRPr lang="en-US" sz="2000" b="1" dirty="0">
              <a:latin typeface="Muli" panose="00000500000000000000" pitchFamily="2" charset="0"/>
            </a:endParaRP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The management structure defined in the proposal and refined in the Project Initiation Documentation has been put in place, with all partners collaborating</a:t>
            </a: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180000"/>
            <a:endParaRPr lang="en-US" sz="2000" dirty="0" smtClean="0">
              <a:latin typeface="Muli" panose="00000500000000000000" pitchFamily="2" charset="0"/>
            </a:endParaRP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180000"/>
            <a:endParaRPr lang="en-US" sz="2000" dirty="0" smtClean="0">
              <a:latin typeface="Muli" panose="00000500000000000000" pitchFamily="2" charset="0"/>
            </a:endParaRP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180000"/>
            <a:endParaRPr lang="en-US" sz="2000" dirty="0" smtClean="0">
              <a:latin typeface="Muli" panose="00000500000000000000" pitchFamily="2" charset="0"/>
            </a:endParaRP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180000"/>
            <a:r>
              <a:rPr lang="en-US" sz="2000" dirty="0">
                <a:latin typeface="Muli" panose="00000500000000000000" pitchFamily="2" charset="0"/>
              </a:rPr>
              <a:t/>
            </a:r>
            <a:br>
              <a:rPr lang="en-US" sz="2000" dirty="0">
                <a:latin typeface="Muli" panose="00000500000000000000" pitchFamily="2" charset="0"/>
              </a:rPr>
            </a:br>
            <a:endParaRPr lang="en-US" sz="2000" dirty="0">
              <a:latin typeface="Muli" panose="00000500000000000000" pitchFamily="2" charset="0"/>
            </a:endParaRPr>
          </a:p>
          <a:p>
            <a:pPr marL="180000"/>
            <a:endParaRPr lang="en-US" sz="2000" dirty="0" smtClean="0">
              <a:latin typeface="Muli" panose="00000500000000000000" pitchFamily="2" charset="0"/>
            </a:endParaRP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Regular meetings of the Project Management Committee (WP leaders + representatives from all partners) taking place every other week.</a:t>
            </a:r>
          </a:p>
          <a:p>
            <a:pPr marL="180000"/>
            <a:endParaRPr lang="en-US" sz="2000" dirty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GB" sz="2000" dirty="0">
              <a:latin typeface="Muli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57" y="2286000"/>
            <a:ext cx="7935686" cy="279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7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dirty="0">
                <a:latin typeface="Muli" panose="00000500000000000000" pitchFamily="2" charset="0"/>
              </a:rPr>
              <a:t>Grant Agreement modifications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4400" lvl="1" indent="-457200">
              <a:buFont typeface="+mj-lt"/>
              <a:buAutoNum type="arabicPeriod"/>
            </a:pPr>
            <a:r>
              <a:rPr lang="en-US" sz="2000" dirty="0" smtClean="0">
                <a:latin typeface="Muli" panose="00000500000000000000" pitchFamily="2" charset="0"/>
              </a:rPr>
              <a:t>ELI-DC transformation into ELI-ERIC</a:t>
            </a:r>
            <a:endParaRPr lang="en-US" sz="2000" dirty="0">
              <a:latin typeface="Muli" panose="00000500000000000000" pitchFamily="2" charset="0"/>
            </a:endParaRP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As planned and stated in the Grant Agreement</a:t>
            </a:r>
          </a:p>
          <a:p>
            <a:pPr marL="2008800" lvl="3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ELI-ERIC to replace ELI-DC as beneficiary</a:t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ELI-ERIC to accept all assets and liabilities of ELI-DC</a:t>
            </a:r>
            <a:br>
              <a:rPr lang="en-US" sz="2000" dirty="0" smtClean="0">
                <a:latin typeface="Muli" panose="00000500000000000000" pitchFamily="2" charset="0"/>
              </a:rPr>
            </a:br>
            <a:endParaRPr lang="en-US" sz="2000" dirty="0" smtClean="0">
              <a:latin typeface="Muli" panose="00000500000000000000" pitchFamily="2" charset="0"/>
            </a:endParaRP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ELI-BL and ELI-ALPS will be founding members of ELI-ERIC</a:t>
            </a: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ELI-NP will not be a member of ELI-ERIC </a:t>
            </a:r>
          </a:p>
          <a:p>
            <a:pPr marL="1551600" lvl="2" indent="-457200">
              <a:buFont typeface="+mj-lt"/>
              <a:buAutoNum type="alphaLcParenR"/>
            </a:pPr>
            <a:endParaRPr lang="en-US" sz="2000" dirty="0">
              <a:latin typeface="Muli" panose="00000500000000000000" pitchFamily="2" charset="0"/>
            </a:endParaRPr>
          </a:p>
          <a:p>
            <a:pPr marL="1094400" lvl="1" indent="-457200">
              <a:buFont typeface="+mj-lt"/>
              <a:buAutoNum type="arabicPeriod"/>
            </a:pPr>
            <a:r>
              <a:rPr lang="en-US" sz="2000" dirty="0" smtClean="0">
                <a:latin typeface="Muli" panose="00000500000000000000" pitchFamily="2" charset="0"/>
              </a:rPr>
              <a:t>Transfer/ reallocation of  </a:t>
            </a:r>
            <a:r>
              <a:rPr lang="en-US" sz="2000" dirty="0" smtClean="0">
                <a:latin typeface="Muli" panose="00000500000000000000" pitchFamily="2" charset="0"/>
              </a:rPr>
              <a:t>funds </a:t>
            </a:r>
            <a:r>
              <a:rPr lang="en-US" sz="2000" dirty="0" smtClean="0">
                <a:latin typeface="Muli" panose="00000500000000000000" pitchFamily="2" charset="0"/>
              </a:rPr>
              <a:t>from direct personnel costs </a:t>
            </a: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Due to difficulties recruiting</a:t>
            </a: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Internal </a:t>
            </a:r>
            <a:r>
              <a:rPr lang="en-US" sz="2000" dirty="0" smtClean="0">
                <a:latin typeface="Muli" panose="00000500000000000000" pitchFamily="2" charset="0"/>
              </a:rPr>
              <a:t>financial report at M9 showed underspending</a:t>
            </a:r>
          </a:p>
          <a:p>
            <a:pPr marL="1551600" lvl="2" indent="-457200">
              <a:buFont typeface="+mj-lt"/>
              <a:buAutoNum type="alphaLcParenR"/>
            </a:pPr>
            <a:r>
              <a:rPr lang="en-US" sz="2000" dirty="0" smtClean="0">
                <a:latin typeface="Muli" panose="00000500000000000000" pitchFamily="2" charset="0"/>
              </a:rPr>
              <a:t>Estimated total amount to be analysed following financial reporting at M18</a:t>
            </a:r>
          </a:p>
          <a:p>
            <a:pPr marL="1094400" lvl="1" indent="-457200">
              <a:buFont typeface="+mj-lt"/>
              <a:buAutoNum type="arabicPeriod"/>
            </a:pPr>
            <a:endParaRPr lang="en-US" sz="2000" dirty="0">
              <a:latin typeface="Muli" panose="00000500000000000000" pitchFamily="2" charset="0"/>
            </a:endParaRPr>
          </a:p>
          <a:p>
            <a:pPr marL="449263" lvl="1"/>
            <a:endParaRPr lang="en-US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8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spc="90" dirty="0" smtClean="0">
                <a:latin typeface="Muli" panose="00000500000000000000" pitchFamily="2" charset="0"/>
              </a:rPr>
              <a:t>Spending</a:t>
            </a:r>
            <a:endParaRPr lang="en-US" sz="2400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>
              <a:spcBef>
                <a:spcPts val="600"/>
              </a:spcBef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At month 9, an internal financial report was produced, which showed some under-spending compared with our forecasts:</a:t>
            </a:r>
          </a:p>
          <a:p>
            <a:pPr marL="180000">
              <a:spcBef>
                <a:spcPts val="600"/>
              </a:spcBef>
            </a:pPr>
            <a:endParaRPr lang="en-US" sz="2000" dirty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US" sz="2000" dirty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US" sz="2000" dirty="0" smtClean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US" sz="2000" dirty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r>
              <a:rPr lang="en-US" sz="2000" dirty="0" smtClean="0">
                <a:latin typeface="Muli" panose="00000500000000000000" pitchFamily="2" charset="0"/>
              </a:rPr>
              <a:t>A complete financial report as of month 18 could not be produced in time for this review meeting, however we expect:</a:t>
            </a:r>
          </a:p>
          <a:p>
            <a:pPr marL="52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Increase in spending </a:t>
            </a:r>
          </a:p>
          <a:p>
            <a:pPr marL="52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But not enough to catch-up with target spending levels</a:t>
            </a:r>
          </a:p>
          <a:p>
            <a:pPr marL="52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Muli" panose="00000500000000000000" pitchFamily="2" charset="0"/>
              </a:rPr>
              <a:t>Increased gap between spending and forecast spending</a:t>
            </a:r>
            <a:endParaRPr lang="en-GB" sz="2000" dirty="0">
              <a:latin typeface="Muli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399" t="4571" r="867" b="8572"/>
          <a:stretch/>
        </p:blipFill>
        <p:spPr>
          <a:xfrm>
            <a:off x="236018" y="2286000"/>
            <a:ext cx="11719963" cy="17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0" y="0"/>
            <a:ext cx="12192000" cy="1212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50000"/>
              </a:lnSpc>
            </a:pPr>
            <a:r>
              <a:rPr lang="en-US" b="1" spc="90" dirty="0" smtClean="0">
                <a:latin typeface="Muli" panose="00000500000000000000" pitchFamily="2" charset="0"/>
              </a:rPr>
              <a:t>Other management aspects (1)</a:t>
            </a:r>
            <a:endParaRPr lang="en-US" sz="2400" b="1" dirty="0">
              <a:latin typeface="Muli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12741"/>
            <a:ext cx="1219200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>
              <a:lnSpc>
                <a:spcPct val="150000"/>
              </a:lnSpc>
            </a:pPr>
            <a:r>
              <a:rPr lang="en-US" sz="2000" b="1" dirty="0" smtClean="0">
                <a:latin typeface="Muli" panose="00000500000000000000" pitchFamily="2" charset="0"/>
              </a:rPr>
              <a:t>Risk Management</a:t>
            </a: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Is being applied as per the proposal, with ownership of risks delegated to PaNOSC members closer to the risk.</a:t>
            </a:r>
          </a:p>
          <a:p>
            <a:pPr marL="180000"/>
            <a:endParaRPr lang="en-US" sz="2000" b="1" dirty="0">
              <a:latin typeface="Muli" panose="00000500000000000000" pitchFamily="2" charset="0"/>
            </a:endParaRPr>
          </a:p>
          <a:p>
            <a:pPr marL="180000">
              <a:lnSpc>
                <a:spcPct val="150000"/>
              </a:lnSpc>
            </a:pPr>
            <a:r>
              <a:rPr lang="en-US" sz="2000" b="1" dirty="0" smtClean="0">
                <a:latin typeface="Muli" panose="00000500000000000000" pitchFamily="2" charset="0"/>
              </a:rPr>
              <a:t>Issue Management</a:t>
            </a:r>
            <a:endParaRPr lang="en-US" sz="2000" b="1" dirty="0">
              <a:latin typeface="Muli" panose="00000500000000000000" pitchFamily="2" charset="0"/>
            </a:endParaRP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Important issues that cannot be dealt at WP level are documented in GitHub and discussed during the regular Project Management Committee Meetings.</a:t>
            </a:r>
          </a:p>
          <a:p>
            <a:pPr marL="180000"/>
            <a:endParaRPr lang="en-US" sz="2000" b="1" dirty="0">
              <a:latin typeface="Muli" panose="00000500000000000000" pitchFamily="2" charset="0"/>
            </a:endParaRPr>
          </a:p>
          <a:p>
            <a:pPr marL="180000">
              <a:lnSpc>
                <a:spcPct val="150000"/>
              </a:lnSpc>
            </a:pPr>
            <a:r>
              <a:rPr lang="en-US" sz="2000" b="1" dirty="0" smtClean="0">
                <a:latin typeface="Muli" panose="00000500000000000000" pitchFamily="2" charset="0"/>
              </a:rPr>
              <a:t>Internal Communication</a:t>
            </a:r>
            <a:endParaRPr lang="en-US" sz="2000" b="1" dirty="0">
              <a:latin typeface="Muli" panose="00000500000000000000" pitchFamily="2" charset="0"/>
            </a:endParaRPr>
          </a:p>
          <a:p>
            <a:pPr marL="180000"/>
            <a:r>
              <a:rPr lang="en-US" sz="2000" dirty="0" smtClean="0">
                <a:latin typeface="Muli" panose="00000500000000000000" pitchFamily="2" charset="0"/>
              </a:rPr>
              <a:t>Mailing lists, Slack, PaNOSC calendar and regular meetings used.</a:t>
            </a:r>
            <a:br>
              <a:rPr lang="en-US" sz="2000" dirty="0" smtClean="0">
                <a:latin typeface="Muli" panose="00000500000000000000" pitchFamily="2" charset="0"/>
              </a:rPr>
            </a:br>
            <a:r>
              <a:rPr lang="en-US" sz="2000" dirty="0" smtClean="0">
                <a:latin typeface="Muli" panose="00000500000000000000" pitchFamily="2" charset="0"/>
              </a:rPr>
              <a:t>Also, regular meetings with ExPaNDS</a:t>
            </a:r>
            <a:endParaRPr lang="en-US" sz="2000" dirty="0">
              <a:latin typeface="Muli" panose="00000500000000000000" pitchFamily="2" charset="0"/>
            </a:endParaRPr>
          </a:p>
          <a:p>
            <a:pPr marL="180000">
              <a:spcBef>
                <a:spcPts val="600"/>
              </a:spcBef>
            </a:pPr>
            <a:endParaRPr lang="en-GB" sz="2000" dirty="0"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92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ogo+EU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aNOSC_EUflag+b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aNOSC_LOGO-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PaNOSC_ppt_template_DEF.potx</Template>
  <TotalTime>0</TotalTime>
  <Words>1245</Words>
  <Application>Microsoft Office PowerPoint</Application>
  <PresentationFormat>Widescreen</PresentationFormat>
  <Paragraphs>200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Muli</vt:lpstr>
      <vt:lpstr>Wingdings</vt:lpstr>
      <vt:lpstr>First Slide</vt:lpstr>
      <vt:lpstr>Logo+EUtext</vt:lpstr>
      <vt:lpstr>PaNOSC_EUflag+bar</vt:lpstr>
      <vt:lpstr>PaNOSC_LOGO-only</vt:lpstr>
      <vt:lpstr>WP1 – Management Report for Review 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 on one or more lines</dc:title>
  <dc:subject/>
  <dc:creator>BODERA SEMPERE Jordi</dc:creator>
  <cp:keywords/>
  <dc:description/>
  <cp:lastModifiedBy>BODERA SEMPERE Jordi</cp:lastModifiedBy>
  <cp:revision>68</cp:revision>
  <dcterms:created xsi:type="dcterms:W3CDTF">2019-04-23T08:59:57Z</dcterms:created>
  <dcterms:modified xsi:type="dcterms:W3CDTF">2020-06-09T12:05:19Z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2019-04-19T10:00:00Z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2019-04-23T10:00:00Z</vt:filetime>
  </property>
</Properties>
</file>