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323" r:id="rId3"/>
    <p:sldId id="338" r:id="rId4"/>
    <p:sldId id="341" r:id="rId5"/>
    <p:sldId id="345" r:id="rId6"/>
    <p:sldId id="346"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van Dam" initials="avd" lastIdx="25" clrIdx="0"/>
  <p:cmAuthor id="7" name="davidfwhitney@gmail.com" initials="" lastIdx="2" clrIdx="7"/>
  <p:cmAuthor id="1" name=" " initials="MSOffice" lastIdx="10" clrIdx="1"/>
  <p:cmAuthor id="8" name="davidfwhitney@gmail.com" initials=" [2]" lastIdx="1" clrIdx="8"/>
  <p:cmAuthor id="2" name="Andy van Dam" initials="AvD" lastIdx="9" clrIdx="2"/>
  <p:cmAuthor id="9" name="Vivian" initials="V" lastIdx="38" clrIdx="9"/>
  <p:cmAuthor id="3" name="Andy" initials="A" lastIdx="1" clrIdx="3"/>
  <p:cmAuthor id="4" name="Dave" initials="D" lastIdx="3" clrIdx="4"/>
  <p:cmAuthor id="5" name="avd" initials="a" lastIdx="70" clrIdx="5"/>
  <p:cmAuthor id="6" name="Paavan" initials="P" lastIdx="1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1" autoAdjust="0"/>
    <p:restoredTop sz="83647" autoAdjust="0"/>
  </p:normalViewPr>
  <p:slideViewPr>
    <p:cSldViewPr snapToGrid="0">
      <p:cViewPr varScale="1">
        <p:scale>
          <a:sx n="81" d="100"/>
          <a:sy n="81" d="100"/>
        </p:scale>
        <p:origin x="-1146" y="-18"/>
      </p:cViewPr>
      <p:guideLst>
        <p:guide orient="horz" pos="162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E2167A-06F6-7243-8AC3-08D1E4E01769}"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C39B44-BF8A-B541-B649-A07D838994F1}"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31F1A4-965A-4CF7-979B-5EBD95C883BF}"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D28DA5-4313-4B29-A5AB-FF43D46032E7}"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custDataLst>
              <p:tags r:id="rId2"/>
            </p:custDataLst>
          </p:nvPr>
        </p:nvSpPr>
        <p:spPr>
          <a:xfrm>
            <a:off x="457202" y="2736056"/>
            <a:ext cx="8229599" cy="960120"/>
          </a:xfrm>
          <a:prstGeom prst="rect">
            <a:avLst/>
          </a:prstGeom>
        </p:spPr>
        <p:txBody>
          <a:bodyPr anchor="b" anchorCtr="0"/>
          <a:lstStyle>
            <a:lvl1pPr algn="l">
              <a:defRPr sz="3200" b="0">
                <a:solidFill>
                  <a:schemeClr val="tx1"/>
                </a:solidFill>
              </a:defRPr>
            </a:lvl1pPr>
          </a:lstStyle>
          <a:p>
            <a:r>
              <a:rPr kumimoji="0" lang="en-US"/>
              <a:t>Click to edit Master title style</a:t>
            </a:r>
            <a:endParaRPr kumimoji="0" lang="en-US" dirty="0"/>
          </a:p>
        </p:txBody>
      </p:sp>
      <p:sp>
        <p:nvSpPr>
          <p:cNvPr id="9" name="Subtitle 8"/>
          <p:cNvSpPr>
            <a:spLocks noGrp="1"/>
          </p:cNvSpPr>
          <p:nvPr>
            <p:ph type="subTitle" idx="1"/>
            <p:custDataLst>
              <p:tags r:id="rId3"/>
            </p:custDataLst>
          </p:nvPr>
        </p:nvSpPr>
        <p:spPr>
          <a:xfrm>
            <a:off x="457202" y="3786188"/>
            <a:ext cx="8229600" cy="514350"/>
          </a:xfrm>
        </p:spPr>
        <p:txBody>
          <a:bodyPr/>
          <a:lstStyle>
            <a:lvl1pPr marL="0" indent="0" algn="l">
              <a:buNone/>
              <a:defRPr sz="2000" b="0">
                <a:solidFill>
                  <a:schemeClr val="accent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 name="Rectangle 1"/>
          <p:cNvSpPr/>
          <p:nvPr>
            <p:custDataLst>
              <p:tags r:id="rId4"/>
            </p:custDataLst>
          </p:nvPr>
        </p:nvSpPr>
        <p:spPr>
          <a:xfrm>
            <a:off x="457201"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8" name="Straight Connector 17"/>
          <p:cNvSpPr>
            <a:spLocks noChangeShapeType="1"/>
          </p:cNvSpPr>
          <p:nvPr>
            <p:custDataLst>
              <p:tags r:id="rId5"/>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b="0"/>
          </a:p>
        </p:txBody>
      </p:sp>
      <p:sp>
        <p:nvSpPr>
          <p:cNvPr id="19" name="Footer Placeholder 5"/>
          <p:cNvSpPr>
            <a:spLocks noGrp="1"/>
          </p:cNvSpPr>
          <p:nvPr>
            <p:ph type="ftr" sz="quarter" idx="3"/>
            <p:custDataLst>
              <p:tags r:id="rId6"/>
            </p:custDataLst>
          </p:nvPr>
        </p:nvSpPr>
        <p:spPr>
          <a:xfrm>
            <a:off x="2133600" y="4800601"/>
            <a:ext cx="5257800" cy="240983"/>
          </a:xfrm>
          <a:prstGeom prst="rect">
            <a:avLst/>
          </a:prstGeom>
          <a:noFill/>
        </p:spPr>
        <p:txBody>
          <a:bodyPr/>
          <a:lstStyle>
            <a:lvl1pPr algn="l">
              <a:defRPr sz="1400" b="0">
                <a:solidFill>
                  <a:schemeClr val="tx1"/>
                </a:solidFill>
              </a:defRPr>
            </a:lvl1pPr>
          </a:lstStyle>
          <a:p>
            <a:r>
              <a:rPr lang="en-US" dirty="0"/>
              <a:t>3D Graphics using OpenGL – 9/13/2016</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custDataLst>
              <p:tags r:id="rId2"/>
            </p:custDataLst>
          </p:nvPr>
        </p:nvSpPr>
        <p:spPr>
          <a:xfrm>
            <a:off x="457200" y="1085850"/>
            <a:ext cx="8229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15" name="Straight Connector 14"/>
          <p:cNvSpPr>
            <a:spLocks noChangeShapeType="1"/>
          </p:cNvSpPr>
          <p:nvPr>
            <p:custDataLst>
              <p:tags r:id="rId3"/>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ooter Placeholder 5"/>
          <p:cNvSpPr>
            <a:spLocks noGrp="1"/>
          </p:cNvSpPr>
          <p:nvPr>
            <p:ph type="ftr" sz="quarter" idx="3"/>
            <p:custDataLst>
              <p:tags r:id="rId4"/>
            </p:custDataLst>
          </p:nvPr>
        </p:nvSpPr>
        <p:spPr>
          <a:xfrm>
            <a:off x="2133600" y="4800601"/>
            <a:ext cx="5257800" cy="240983"/>
          </a:xfrm>
          <a:prstGeom prst="rect">
            <a:avLst/>
          </a:prstGeom>
          <a:noFill/>
        </p:spPr>
        <p:txBody>
          <a:bodyPr/>
          <a:lstStyle>
            <a:lvl1pPr algn="l">
              <a:defRPr sz="1400">
                <a:solidFill>
                  <a:schemeClr val="tx1"/>
                </a:solidFill>
              </a:defRPr>
            </a:lvl1pPr>
          </a:lstStyle>
          <a:p>
            <a:r>
              <a:rPr lang="en-US" dirty="0"/>
              <a:t>3D Graphics using OpenGL – 9/13/2016</a:t>
            </a:r>
            <a:endParaRPr lang="en-US" dirty="0"/>
          </a:p>
        </p:txBody>
      </p:sp>
      <p:sp>
        <p:nvSpPr>
          <p:cNvPr id="11" name="Title 10"/>
          <p:cNvSpPr>
            <a:spLocks noGrp="1"/>
          </p:cNvSpPr>
          <p:nvPr>
            <p:ph type="title"/>
            <p:custDataLst>
              <p:tags r:id="rId5"/>
            </p:custDataLst>
          </p:nvPr>
        </p:nvSpPr>
        <p:spPr/>
        <p:txBody>
          <a:bodyPr/>
          <a:lstStyle/>
          <a:p>
            <a:r>
              <a:rPr lang="en-US"/>
              <a:t>Click to edit Master title style</a:t>
            </a:r>
            <a:endParaRPr lang="en-US" dirty="0"/>
          </a:p>
        </p:txBody>
      </p:sp>
      <p:sp>
        <p:nvSpPr>
          <p:cNvPr id="3" name="TextBox 2"/>
          <p:cNvSpPr txBox="1"/>
          <p:nvPr userDrawn="1"/>
        </p:nvSpPr>
        <p:spPr bwMode="auto">
          <a:xfrm>
            <a:off x="8399721" y="4965405"/>
            <a:ext cx="184731" cy="369332"/>
          </a:xfrm>
          <a:prstGeom prst="rect">
            <a:avLst/>
          </a:prstGeom>
          <a:noFill/>
          <a:ln w="9525">
            <a:noFill/>
            <a:miter lim="800000"/>
          </a:ln>
        </p:spPr>
        <p:txBody>
          <a:bodyPr wrap="none" rtlCol="0">
            <a:spAutoFit/>
          </a:bodyPr>
          <a:lstStyle/>
          <a:p>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219200" y="2228850"/>
            <a:ext cx="6858000" cy="800100"/>
          </a:xfrm>
          <a:prstGeom prst="rect">
            <a:avLst/>
          </a:prstGeom>
        </p:spPr>
        <p:txBody>
          <a:bodyPr anchor="t" anchorCtr="0"/>
          <a:lstStyle>
            <a:lvl1pPr algn="r">
              <a:buNone/>
              <a:defRPr sz="3200" b="0" cap="none" baseline="0">
                <a:solidFill>
                  <a:schemeClr val="tx1"/>
                </a:solidFill>
              </a:defRPr>
            </a:lvl1pPr>
          </a:lstStyle>
          <a:p>
            <a:r>
              <a:rPr kumimoji="0" lang="en-US"/>
              <a:t>Click to edit Master title style</a:t>
            </a:r>
            <a:endParaRPr kumimoji="0" lang="en-US" dirty="0"/>
          </a:p>
        </p:txBody>
      </p:sp>
      <p:sp>
        <p:nvSpPr>
          <p:cNvPr id="3" name="Text Placeholder 2"/>
          <p:cNvSpPr>
            <a:spLocks noGrp="1"/>
          </p:cNvSpPr>
          <p:nvPr>
            <p:ph type="body" idx="1"/>
            <p:custDataLst>
              <p:tags r:id="rId3"/>
            </p:custDataLst>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custDataLst>
              <p:tags r:id="rId4"/>
            </p:custDataLst>
          </p:nvPr>
        </p:nvSpPr>
        <p:spPr>
          <a:xfrm>
            <a:off x="6400800" y="4766310"/>
            <a:ext cx="2286000" cy="274320"/>
          </a:xfrm>
          <a:prstGeom prst="rect">
            <a:avLst/>
          </a:prstGeom>
        </p:spPr>
        <p:txBody>
          <a:bodyPr/>
          <a:lstStyle/>
          <a:p>
            <a:endParaRPr lang="en-US"/>
          </a:p>
        </p:txBody>
      </p:sp>
      <p:sp>
        <p:nvSpPr>
          <p:cNvPr id="5" name="Footer Placeholder 4"/>
          <p:cNvSpPr>
            <a:spLocks noGrp="1"/>
          </p:cNvSpPr>
          <p:nvPr>
            <p:ph type="ftr" sz="quarter" idx="11"/>
            <p:custDataLst>
              <p:tags r:id="rId5"/>
            </p:custDataLst>
          </p:nvPr>
        </p:nvSpPr>
        <p:spPr>
          <a:xfrm>
            <a:off x="2898648" y="4766310"/>
            <a:ext cx="3474720" cy="274320"/>
          </a:xfrm>
          <a:prstGeom prst="rect">
            <a:avLst/>
          </a:prstGeom>
        </p:spPr>
        <p:txBody>
          <a:bodyPr/>
          <a:lstStyle/>
          <a:p>
            <a:r>
              <a:rPr lang="en-US" dirty="0"/>
              <a:t>3D Graphics using OpenGL – 9/13/2016</a:t>
            </a:r>
            <a:endParaRPr lang="en-US" dirty="0"/>
          </a:p>
        </p:txBody>
      </p:sp>
      <p:sp>
        <p:nvSpPr>
          <p:cNvPr id="6" name="Slide Number Placeholder 5"/>
          <p:cNvSpPr>
            <a:spLocks noGrp="1"/>
          </p:cNvSpPr>
          <p:nvPr>
            <p:ph type="sldNum" sz="quarter" idx="12"/>
            <p:custDataLst>
              <p:tags r:id="rId6"/>
            </p:custDataLst>
          </p:nvPr>
        </p:nvSpPr>
        <p:spPr>
          <a:xfrm>
            <a:off x="1069848" y="4766310"/>
            <a:ext cx="1520952" cy="274320"/>
          </a:xfrm>
          <a:prstGeom prst="rect">
            <a:avLst/>
          </a:prstGeom>
        </p:spPr>
        <p:txBody>
          <a:bodyPr/>
          <a:lstStyle/>
          <a:p>
            <a:fld id="{E0971F1D-8DC6-4429-A556-7C7C0FC3F8E2}" type="slidenum">
              <a:rPr lang="en-US" smtClean="0"/>
            </a:fld>
            <a:endParaRPr lang="en-US"/>
          </a:p>
        </p:txBody>
      </p:sp>
      <p:sp>
        <p:nvSpPr>
          <p:cNvPr id="7" name="Rectangle 6"/>
          <p:cNvSpPr/>
          <p:nvPr>
            <p:custDataLst>
              <p:tags r:id="rId7"/>
            </p:custDataLst>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custDataLst>
              <p:tags r:id="rId8"/>
            </p:custDataLst>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Straight Connector 11"/>
          <p:cNvSpPr>
            <a:spLocks noChangeShapeType="1"/>
          </p:cNvSpPr>
          <p:nvPr>
            <p:custDataLst>
              <p:tags r:id="rId2"/>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oter Placeholder 5"/>
          <p:cNvSpPr>
            <a:spLocks noGrp="1"/>
          </p:cNvSpPr>
          <p:nvPr>
            <p:ph type="ftr" sz="quarter" idx="3"/>
            <p:custDataLst>
              <p:tags r:id="rId3"/>
            </p:custDataLst>
          </p:nvPr>
        </p:nvSpPr>
        <p:spPr>
          <a:xfrm>
            <a:off x="2133600" y="4800601"/>
            <a:ext cx="5257800" cy="240983"/>
          </a:xfrm>
          <a:prstGeom prst="rect">
            <a:avLst/>
          </a:prstGeom>
          <a:noFill/>
        </p:spPr>
        <p:txBody>
          <a:bodyPr/>
          <a:lstStyle>
            <a:lvl1pPr algn="l">
              <a:defRPr sz="1400">
                <a:solidFill>
                  <a:schemeClr val="tx1"/>
                </a:solidFill>
              </a:defRPr>
            </a:lvl1pPr>
          </a:lstStyle>
          <a:p>
            <a:r>
              <a:rPr lang="en-US" dirty="0"/>
              <a:t>3D Graphics using OpenGL – 9/13/2016</a:t>
            </a:r>
            <a:endParaRPr lang="en-US" dirty="0"/>
          </a:p>
        </p:txBody>
      </p:sp>
      <p:sp>
        <p:nvSpPr>
          <p:cNvPr id="18" name="Content Placeholder 7"/>
          <p:cNvSpPr>
            <a:spLocks noGrp="1"/>
          </p:cNvSpPr>
          <p:nvPr>
            <p:ph sz="quarter" idx="1"/>
            <p:custDataLst>
              <p:tags r:id="rId4"/>
            </p:custDataLst>
          </p:nvPr>
        </p:nvSpPr>
        <p:spPr>
          <a:xfrm>
            <a:off x="457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19" name="Content Placeholder 7"/>
          <p:cNvSpPr>
            <a:spLocks noGrp="1"/>
          </p:cNvSpPr>
          <p:nvPr>
            <p:ph sz="quarter" idx="10"/>
            <p:custDataLst>
              <p:tags r:id="rId5"/>
            </p:custDataLst>
          </p:nvPr>
        </p:nvSpPr>
        <p:spPr>
          <a:xfrm>
            <a:off x="4648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21" name="Title 20"/>
          <p:cNvSpPr>
            <a:spLocks noGrp="1"/>
          </p:cNvSpPr>
          <p:nvPr>
            <p:ph type="title"/>
            <p:custDataLst>
              <p:tags r:id="rId6"/>
            </p:custDataLst>
          </p:nvPr>
        </p:nvSpPr>
        <p:spPr/>
        <p:txBody>
          <a:bodyPr/>
          <a:lstStyle/>
          <a:p>
            <a:r>
              <a:rPr lang="en-US"/>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custDataLst>
              <p:tags r:id="rId2"/>
            </p:custDataLst>
          </p:nvPr>
        </p:nvSpPr>
        <p:spPr>
          <a:xfrm>
            <a:off x="457200" y="1085850"/>
            <a:ext cx="4038600" cy="285750"/>
          </a:xfrm>
          <a:noFill/>
          <a:ln>
            <a:noFill/>
          </a:ln>
        </p:spPr>
        <p:txBody>
          <a:bodyPr lIns="91440" anchor="b" anchorCtr="0">
            <a:no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custDataLst>
              <p:tags r:id="rId3"/>
            </p:custDataLst>
          </p:nvPr>
        </p:nvSpPr>
        <p:spPr>
          <a:xfrm>
            <a:off x="4648202" y="1085850"/>
            <a:ext cx="4041777" cy="285750"/>
          </a:xfrm>
          <a:noFill/>
          <a:ln>
            <a:noFill/>
          </a:ln>
        </p:spPr>
        <p:txBody>
          <a:bodyPr lIns="91440" anchor="b" anchorCtr="0">
            <a:norm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16" name="Straight Connector 15"/>
          <p:cNvSpPr>
            <a:spLocks noChangeShapeType="1"/>
          </p:cNvSpPr>
          <p:nvPr>
            <p:custDataLst>
              <p:tags r:id="rId4"/>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ooter Placeholder 5"/>
          <p:cNvSpPr>
            <a:spLocks noGrp="1"/>
          </p:cNvSpPr>
          <p:nvPr>
            <p:ph type="ftr" sz="quarter" idx="10"/>
            <p:custDataLst>
              <p:tags r:id="rId5"/>
            </p:custDataLst>
          </p:nvPr>
        </p:nvSpPr>
        <p:spPr>
          <a:xfrm>
            <a:off x="2133600" y="4800601"/>
            <a:ext cx="5257800" cy="240983"/>
          </a:xfrm>
          <a:prstGeom prst="rect">
            <a:avLst/>
          </a:prstGeom>
          <a:noFill/>
        </p:spPr>
        <p:txBody>
          <a:bodyPr/>
          <a:lstStyle>
            <a:lvl1pPr algn="l">
              <a:defRPr sz="1400">
                <a:solidFill>
                  <a:schemeClr val="tx1"/>
                </a:solidFill>
              </a:defRPr>
            </a:lvl1pPr>
          </a:lstStyle>
          <a:p>
            <a:r>
              <a:rPr lang="en-US" dirty="0"/>
              <a:t>3D Graphics using OpenGL – 9/13/2016</a:t>
            </a:r>
            <a:endParaRPr lang="en-US" dirty="0"/>
          </a:p>
        </p:txBody>
      </p:sp>
      <p:sp>
        <p:nvSpPr>
          <p:cNvPr id="12" name="Content Placeholder 7"/>
          <p:cNvSpPr>
            <a:spLocks noGrp="1"/>
          </p:cNvSpPr>
          <p:nvPr>
            <p:ph sz="quarter" idx="12"/>
            <p:custDataLst>
              <p:tags r:id="rId6"/>
            </p:custDataLst>
          </p:nvPr>
        </p:nvSpPr>
        <p:spPr>
          <a:xfrm>
            <a:off x="457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14" name="Content Placeholder 7"/>
          <p:cNvSpPr>
            <a:spLocks noGrp="1"/>
          </p:cNvSpPr>
          <p:nvPr>
            <p:ph sz="quarter" idx="13"/>
            <p:custDataLst>
              <p:tags r:id="rId7"/>
            </p:custDataLst>
          </p:nvPr>
        </p:nvSpPr>
        <p:spPr>
          <a:xfrm>
            <a:off x="4648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15" name="Title 14"/>
          <p:cNvSpPr>
            <a:spLocks noGrp="1"/>
          </p:cNvSpPr>
          <p:nvPr>
            <p:ph type="title"/>
            <p:custDataLst>
              <p:tags r:id="rId8"/>
            </p:custDataLst>
          </p:nvPr>
        </p:nvSpPr>
        <p:spPr/>
        <p:txBody>
          <a:bodyPr/>
          <a:lstStyle/>
          <a:p>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Straight Connector 10"/>
          <p:cNvSpPr>
            <a:spLocks noChangeShapeType="1"/>
          </p:cNvSpPr>
          <p:nvPr>
            <p:custDataLst>
              <p:tags r:id="rId2"/>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custDataLst>
              <p:tags r:id="rId3"/>
            </p:custDataLst>
          </p:nvPr>
        </p:nvSpPr>
        <p:spPr>
          <a:xfrm>
            <a:off x="2133600" y="4800601"/>
            <a:ext cx="5257800" cy="240983"/>
          </a:xfrm>
          <a:prstGeom prst="rect">
            <a:avLst/>
          </a:prstGeom>
          <a:noFill/>
        </p:spPr>
        <p:txBody>
          <a:bodyPr/>
          <a:lstStyle>
            <a:lvl1pPr algn="l">
              <a:defRPr sz="1400">
                <a:solidFill>
                  <a:schemeClr val="tx1"/>
                </a:solidFill>
              </a:defRPr>
            </a:lvl1pPr>
          </a:lstStyle>
          <a:p>
            <a:r>
              <a:rPr lang="en-US" dirty="0"/>
              <a:t>3D Graphics using OpenGL – 9/13/2016</a:t>
            </a:r>
            <a:endParaRPr lang="en-US" dirty="0"/>
          </a:p>
        </p:txBody>
      </p:sp>
      <p:sp>
        <p:nvSpPr>
          <p:cNvPr id="8" name="Title 7"/>
          <p:cNvSpPr>
            <a:spLocks noGrp="1"/>
          </p:cNvSpPr>
          <p:nvPr>
            <p:ph type="title"/>
            <p:custDataLst>
              <p:tags r:id="rId4"/>
            </p:custDataLst>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1" name="Straight Connector 10"/>
          <p:cNvSpPr>
            <a:spLocks noChangeShapeType="1"/>
          </p:cNvSpPr>
          <p:nvPr>
            <p:custDataLst>
              <p:tags r:id="rId2"/>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custDataLst>
              <p:tags r:id="rId3"/>
            </p:custDataLst>
          </p:nvPr>
        </p:nvSpPr>
        <p:spPr>
          <a:xfrm>
            <a:off x="2133600" y="4800601"/>
            <a:ext cx="5257800" cy="240983"/>
          </a:xfrm>
          <a:prstGeom prst="rect">
            <a:avLst/>
          </a:prstGeom>
          <a:noFill/>
        </p:spPr>
        <p:txBody>
          <a:bodyPr/>
          <a:lstStyle>
            <a:lvl1pPr algn="l">
              <a:defRPr sz="1400">
                <a:solidFill>
                  <a:schemeClr val="tx1"/>
                </a:solidFill>
              </a:defRPr>
            </a:lvl1pPr>
          </a:lstStyle>
          <a:p>
            <a:r>
              <a:rPr lang="en-US" dirty="0"/>
              <a:t>3D Graphics using OpenGL – 9/13/2016</a:t>
            </a:r>
            <a:endParaRPr lang="en-US" dirty="0"/>
          </a:p>
        </p:txBody>
      </p:sp>
      <p:sp>
        <p:nvSpPr>
          <p:cNvPr id="13" name="Slide Number Placeholder 6"/>
          <p:cNvSpPr>
            <a:spLocks noGrp="1"/>
          </p:cNvSpPr>
          <p:nvPr>
            <p:ph type="sldNum" sz="quarter" idx="4"/>
            <p:custDataLst>
              <p:tags r:id="rId4"/>
            </p:custDataLst>
          </p:nvPr>
        </p:nvSpPr>
        <p:spPr>
          <a:xfrm>
            <a:off x="7467600" y="4800600"/>
            <a:ext cx="1219200" cy="238601"/>
          </a:xfrm>
          <a:prstGeom prst="rect">
            <a:avLst/>
          </a:prstGeom>
          <a:noFill/>
        </p:spPr>
        <p:txBody>
          <a:bodyPr/>
          <a:lstStyle>
            <a:lvl1pPr algn="r">
              <a:defRPr sz="1400">
                <a:solidFill>
                  <a:schemeClr val="tx1"/>
                </a:solidFill>
              </a:defRPr>
            </a:lvl1pPr>
          </a:lstStyle>
          <a:p>
            <a:fld id="{E0971F1D-8DC6-4429-A556-7C7C0FC3F8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324600" y="228600"/>
            <a:ext cx="2362200" cy="628650"/>
          </a:xfrm>
          <a:prstGeom prst="rect">
            <a:avLst/>
          </a:prstGeom>
        </p:spPr>
        <p:txBody>
          <a:bodyPr anchor="b" anchorCtr="0">
            <a:noAutofit/>
          </a:bodyPr>
          <a:lstStyle>
            <a:lvl1pPr algn="l">
              <a:buNone/>
              <a:defRPr sz="2000" b="0">
                <a:solidFill>
                  <a:srgbClr val="C00000"/>
                </a:solidFill>
                <a:latin typeface="+mn-lt"/>
                <a:ea typeface="+mn-ea"/>
                <a:cs typeface="+mn-cs"/>
              </a:defRPr>
            </a:lvl1pPr>
          </a:lstStyle>
          <a:p>
            <a:r>
              <a:rPr kumimoji="0" lang="en-US"/>
              <a:t>Click to edit Master title style</a:t>
            </a:r>
            <a:endParaRPr kumimoji="0" lang="en-US" dirty="0"/>
          </a:p>
        </p:txBody>
      </p:sp>
      <p:sp>
        <p:nvSpPr>
          <p:cNvPr id="3" name="Text Placeholder 2"/>
          <p:cNvSpPr>
            <a:spLocks noGrp="1"/>
          </p:cNvSpPr>
          <p:nvPr>
            <p:ph type="body" idx="2"/>
            <p:custDataLst>
              <p:tags r:id="rId3"/>
            </p:custDataLst>
          </p:nvPr>
        </p:nvSpPr>
        <p:spPr>
          <a:xfrm>
            <a:off x="6324600" y="914402"/>
            <a:ext cx="2362200" cy="3771899"/>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custDataLst>
              <p:tags r:id="rId4"/>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custDataLst>
              <p:tags r:id="rId5"/>
            </p:custDataLst>
          </p:nvPr>
        </p:nvSpPr>
        <p:spPr bwMode="auto">
          <a:xfrm rot="5400000">
            <a:off x="3915025" y="2480310"/>
            <a:ext cx="452628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custDataLst>
              <p:tags r:id="rId6"/>
            </p:custDataLst>
          </p:nvPr>
        </p:nvSpPr>
        <p:spPr>
          <a:xfrm>
            <a:off x="457200" y="228600"/>
            <a:ext cx="5562600" cy="44577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Footer Placeholder 5"/>
          <p:cNvSpPr>
            <a:spLocks noGrp="1"/>
          </p:cNvSpPr>
          <p:nvPr>
            <p:ph type="ftr" sz="quarter" idx="3"/>
            <p:custDataLst>
              <p:tags r:id="rId7"/>
            </p:custDataLst>
          </p:nvPr>
        </p:nvSpPr>
        <p:spPr>
          <a:xfrm>
            <a:off x="457200" y="4800601"/>
            <a:ext cx="6934200" cy="240983"/>
          </a:xfrm>
          <a:prstGeom prst="rect">
            <a:avLst/>
          </a:prstGeom>
          <a:noFill/>
        </p:spPr>
        <p:txBody>
          <a:bodyPr/>
          <a:lstStyle>
            <a:lvl1pPr algn="l">
              <a:defRPr sz="1400">
                <a:solidFill>
                  <a:schemeClr val="tx1"/>
                </a:solidFill>
              </a:defRPr>
            </a:lvl1pPr>
          </a:lstStyle>
          <a:p>
            <a:r>
              <a:rPr lang="en-US" dirty="0"/>
              <a:t>3D Graphics using OpenGL – 9/13/2016</a:t>
            </a:r>
            <a:endParaRPr lang="en-US" dirty="0"/>
          </a:p>
        </p:txBody>
      </p:sp>
      <p:sp>
        <p:nvSpPr>
          <p:cNvPr id="13" name="Slide Number Placeholder 6"/>
          <p:cNvSpPr>
            <a:spLocks noGrp="1"/>
          </p:cNvSpPr>
          <p:nvPr>
            <p:ph type="sldNum" sz="quarter" idx="4"/>
            <p:custDataLst>
              <p:tags r:id="rId8"/>
            </p:custDataLst>
          </p:nvPr>
        </p:nvSpPr>
        <p:spPr>
          <a:xfrm>
            <a:off x="7467600" y="4800600"/>
            <a:ext cx="1219200" cy="238601"/>
          </a:xfrm>
          <a:prstGeom prst="rect">
            <a:avLst/>
          </a:prstGeom>
          <a:noFill/>
        </p:spPr>
        <p:txBody>
          <a:bodyPr/>
          <a:lstStyle>
            <a:lvl1pPr algn="r">
              <a:defRPr sz="1400">
                <a:solidFill>
                  <a:schemeClr val="tx1"/>
                </a:solidFill>
              </a:defRPr>
            </a:lvl1pPr>
          </a:lstStyle>
          <a:p>
            <a:fld id="{E0971F1D-8DC6-4429-A556-7C7C0FC3F8E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375642"/>
            <a:ext cx="8229600" cy="506016"/>
          </a:xfrm>
          <a:prstGeom prst="rect">
            <a:avLst/>
          </a:prstGeom>
          <a:ln>
            <a:noFill/>
          </a:ln>
        </p:spPr>
        <p:txBody>
          <a:bodyPr lIns="274320" anchor="ctr"/>
          <a:lstStyle>
            <a:lvl1pPr algn="r">
              <a:buNone/>
              <a:defRPr sz="2000" b="0" cap="all" baseline="0">
                <a:solidFill>
                  <a:schemeClr val="tx1"/>
                </a:solidFill>
              </a:defRPr>
            </a:lvl1pPr>
          </a:lstStyle>
          <a:p>
            <a:r>
              <a:rPr kumimoji="0" lang="en-US"/>
              <a:t>Click to edit Master title style</a:t>
            </a:r>
            <a:endParaRPr kumimoji="0" lang="en-US" dirty="0"/>
          </a:p>
        </p:txBody>
      </p:sp>
      <p:sp>
        <p:nvSpPr>
          <p:cNvPr id="3" name="Picture Placeholder 2"/>
          <p:cNvSpPr>
            <a:spLocks noGrp="1"/>
          </p:cNvSpPr>
          <p:nvPr>
            <p:ph type="pic" idx="1"/>
            <p:custDataLst>
              <p:tags r:id="rId3"/>
            </p:custDataLst>
          </p:nvPr>
        </p:nvSpPr>
        <p:spPr>
          <a:xfrm>
            <a:off x="457200" y="1428750"/>
            <a:ext cx="8229600" cy="3202686"/>
          </a:xfrm>
          <a:solidFill>
            <a:schemeClr val="bg1"/>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custDataLst>
              <p:tags r:id="rId4"/>
            </p:custDataLst>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6" name="Footer Placeholder 5"/>
          <p:cNvSpPr>
            <a:spLocks noGrp="1"/>
          </p:cNvSpPr>
          <p:nvPr>
            <p:ph type="ftr" sz="quarter" idx="11"/>
            <p:custDataLst>
              <p:tags r:id="rId5"/>
            </p:custDataLst>
          </p:nvPr>
        </p:nvSpPr>
        <p:spPr>
          <a:xfrm>
            <a:off x="457200" y="4767263"/>
            <a:ext cx="5410200" cy="274320"/>
          </a:xfrm>
          <a:prstGeom prst="rect">
            <a:avLst/>
          </a:prstGeom>
        </p:spPr>
        <p:txBody>
          <a:bodyPr/>
          <a:lstStyle/>
          <a:p>
            <a:r>
              <a:rPr lang="en-US" dirty="0"/>
              <a:t>3D Graphics using OpenGL – 9/13/2016</a:t>
            </a:r>
            <a:endParaRPr lang="en-US" dirty="0"/>
          </a:p>
        </p:txBody>
      </p:sp>
      <p:sp>
        <p:nvSpPr>
          <p:cNvPr id="7" name="Slide Number Placeholder 6"/>
          <p:cNvSpPr>
            <a:spLocks noGrp="1"/>
          </p:cNvSpPr>
          <p:nvPr>
            <p:ph type="sldNum" sz="quarter" idx="12"/>
            <p:custDataLst>
              <p:tags r:id="rId6"/>
            </p:custDataLst>
          </p:nvPr>
        </p:nvSpPr>
        <p:spPr>
          <a:xfrm>
            <a:off x="5943600" y="4764881"/>
            <a:ext cx="2743200" cy="274320"/>
          </a:xfrm>
          <a:prstGeom prst="rect">
            <a:avLst/>
          </a:prstGeom>
        </p:spPr>
        <p:txBody>
          <a:bodyPr/>
          <a:lstStyle/>
          <a:p>
            <a:fld id="{E0971F1D-8DC6-4429-A556-7C7C0FC3F8E2}" type="slidenum">
              <a:rPr lang="en-US" smtClean="0"/>
            </a:fld>
            <a:endParaRPr lang="en-US"/>
          </a:p>
        </p:txBody>
      </p:sp>
      <p:sp>
        <p:nvSpPr>
          <p:cNvPr id="8" name="Straight Connector 7"/>
          <p:cNvSpPr>
            <a:spLocks noChangeShapeType="1"/>
          </p:cNvSpPr>
          <p:nvPr>
            <p:custDataLst>
              <p:tags r:id="rId7"/>
            </p:custDataLst>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custDataLst>
              <p:tags r:id="rId10"/>
            </p:custDataLst>
          </p:nvPr>
        </p:nvSpPr>
        <p:spPr>
          <a:xfrm>
            <a:off x="457200" y="1028700"/>
            <a:ext cx="8229600" cy="3657600"/>
          </a:xfrm>
          <a:prstGeom prst="rect">
            <a:avLst/>
          </a:prstGeom>
        </p:spPr>
        <p:txBody>
          <a:bodyPr vert="horz">
            <a:normAutofit/>
          </a:bodyPr>
          <a:lstStyle/>
          <a:p>
            <a:pPr lvl="0" eaLnBrk="1" latinLnBrk="0" hangingPunct="1"/>
            <a:r>
              <a:rPr kumimoji="0" lang="en-US" dirty="0"/>
              <a:t>Click to edit Master text styles</a:t>
            </a:r>
            <a:endParaRPr kumimoji="0" lang="en-US" dirty="0"/>
          </a:p>
          <a:p>
            <a:pPr lvl="1" eaLnBrk="1" latinLnBrk="0" hangingPunct="1"/>
            <a:r>
              <a:rPr kumimoji="0" lang="en-US" dirty="0"/>
              <a:t>Second level</a:t>
            </a:r>
            <a:endParaRPr kumimoji="0" lang="en-US" dirty="0"/>
          </a:p>
          <a:p>
            <a:pPr lvl="2" eaLnBrk="1" latinLnBrk="0" hangingPunct="1"/>
            <a:r>
              <a:rPr kumimoji="0" lang="en-US" dirty="0"/>
              <a:t>Third level</a:t>
            </a:r>
            <a:endParaRPr kumimoji="0" lang="en-US" dirty="0"/>
          </a:p>
          <a:p>
            <a:pPr lvl="3" eaLnBrk="1" latinLnBrk="0" hangingPunct="1"/>
            <a:r>
              <a:rPr kumimoji="0" lang="en-US" dirty="0"/>
              <a:t>Fourth level</a:t>
            </a:r>
            <a:endParaRPr kumimoji="0" lang="en-US" dirty="0"/>
          </a:p>
          <a:p>
            <a:pPr lvl="4" eaLnBrk="1" latinLnBrk="0" hangingPunct="1"/>
            <a:r>
              <a:rPr kumimoji="0" lang="en-US" dirty="0"/>
              <a:t>Fifth level</a:t>
            </a:r>
            <a:endParaRPr kumimoji="0" lang="en-US" dirty="0"/>
          </a:p>
        </p:txBody>
      </p:sp>
      <p:sp>
        <p:nvSpPr>
          <p:cNvPr id="11" name="Footer Placeholder 2"/>
          <p:cNvSpPr txBox="1"/>
          <p:nvPr>
            <p:custDataLst>
              <p:tags r:id="rId11"/>
            </p:custDataLst>
          </p:nvPr>
        </p:nvSpPr>
        <p:spPr>
          <a:xfrm>
            <a:off x="457200" y="228600"/>
            <a:ext cx="8229600" cy="228600"/>
          </a:xfrm>
          <a:prstGeom prst="rect">
            <a:avLst/>
          </a:prstGeom>
          <a:solidFill>
            <a:schemeClr val="bg1"/>
          </a:solidFill>
          <a:ln>
            <a:noFill/>
          </a:ln>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r>
              <a:rPr lang="en-US" b="0" kern="1000" spc="100" dirty="0" smtClean="0">
                <a:solidFill>
                  <a:schemeClr val="tx1">
                    <a:lumMod val="50000"/>
                    <a:lumOff val="50000"/>
                  </a:schemeClr>
                </a:solidFill>
                <a:latin typeface="+mj-lt"/>
                <a:cs typeface="Segoe UI" pitchFamily="34" charset="0"/>
              </a:rPr>
              <a:t>CS337</a:t>
            </a:r>
            <a:r>
              <a:rPr lang="en-US" b="0" kern="1000" spc="100" baseline="0" dirty="0" smtClean="0">
                <a:solidFill>
                  <a:schemeClr val="tx1">
                    <a:lumMod val="50000"/>
                    <a:lumOff val="50000"/>
                  </a:schemeClr>
                </a:solidFill>
                <a:latin typeface="+mj-lt"/>
                <a:cs typeface="Segoe UI" pitchFamily="34" charset="0"/>
              </a:rPr>
              <a:t> | </a:t>
            </a:r>
            <a:r>
              <a:rPr lang="en-US" b="0" kern="1000" spc="100" dirty="0">
                <a:solidFill>
                  <a:schemeClr val="tx1">
                    <a:lumMod val="50000"/>
                    <a:lumOff val="50000"/>
                  </a:schemeClr>
                </a:solidFill>
                <a:latin typeface="+mj-lt"/>
                <a:cs typeface="Segoe UI" pitchFamily="34" charset="0"/>
              </a:rPr>
              <a:t>INTRODUCTION</a:t>
            </a:r>
            <a:r>
              <a:rPr lang="en-US" b="0" kern="1000" spc="100" baseline="0" dirty="0">
                <a:solidFill>
                  <a:schemeClr val="tx1">
                    <a:lumMod val="50000"/>
                    <a:lumOff val="50000"/>
                  </a:schemeClr>
                </a:solidFill>
                <a:latin typeface="+mj-lt"/>
                <a:cs typeface="Segoe UI" pitchFamily="34" charset="0"/>
              </a:rPr>
              <a:t> TO COMPUTER </a:t>
            </a:r>
            <a:r>
              <a:rPr lang="en-US" b="0" kern="1000" spc="100" baseline="0" dirty="0" smtClean="0">
                <a:solidFill>
                  <a:schemeClr val="tx1">
                    <a:lumMod val="50000"/>
                    <a:lumOff val="50000"/>
                  </a:schemeClr>
                </a:solidFill>
                <a:latin typeface="+mj-lt"/>
                <a:cs typeface="Segoe UI" pitchFamily="34" charset="0"/>
              </a:rPr>
              <a:t>GRAPHICS AND VIRTUAL REALITY</a:t>
            </a:r>
            <a:endParaRPr lang="en-US" b="0" kern="1000" spc="100" dirty="0">
              <a:solidFill>
                <a:schemeClr val="tx1">
                  <a:lumMod val="50000"/>
                  <a:lumOff val="50000"/>
                </a:schemeClr>
              </a:solidFill>
              <a:latin typeface="+mj-lt"/>
              <a:cs typeface="Segoe UI" pitchFamily="34" charset="0"/>
            </a:endParaRPr>
          </a:p>
        </p:txBody>
      </p:sp>
      <p:sp>
        <p:nvSpPr>
          <p:cNvPr id="24" name="Footer Placeholder 5"/>
          <p:cNvSpPr>
            <a:spLocks noGrp="1"/>
          </p:cNvSpPr>
          <p:nvPr>
            <p:ph type="ftr" sz="quarter" idx="3"/>
            <p:custDataLst>
              <p:tags r:id="rId12"/>
            </p:custDataLst>
          </p:nvPr>
        </p:nvSpPr>
        <p:spPr>
          <a:xfrm>
            <a:off x="2135872" y="4800601"/>
            <a:ext cx="5105400" cy="240983"/>
          </a:xfrm>
          <a:prstGeom prst="rect">
            <a:avLst/>
          </a:prstGeom>
          <a:noFill/>
        </p:spPr>
        <p:txBody>
          <a:bodyPr/>
          <a:lstStyle>
            <a:lvl1pPr algn="l">
              <a:defRPr sz="1400" b="0">
                <a:solidFill>
                  <a:schemeClr val="tx1"/>
                </a:solidFill>
                <a:latin typeface="+mj-lt"/>
              </a:defRPr>
            </a:lvl1pPr>
          </a:lstStyle>
          <a:p>
            <a:r>
              <a:rPr lang="en-US" dirty="0"/>
              <a:t>3D Graphics using OpenGL – 9/13/2016</a:t>
            </a:r>
            <a:endParaRPr lang="en-US" dirty="0"/>
          </a:p>
        </p:txBody>
      </p:sp>
      <p:sp>
        <p:nvSpPr>
          <p:cNvPr id="4" name="Rectangle 3"/>
          <p:cNvSpPr/>
          <p:nvPr>
            <p:custDataLst>
              <p:tags r:id="rId13"/>
            </p:custDataLst>
          </p:nvPr>
        </p:nvSpPr>
        <p:spPr>
          <a:xfrm>
            <a:off x="457200" y="4800601"/>
            <a:ext cx="1752600" cy="307777"/>
          </a:xfrm>
          <a:prstGeom prst="rect">
            <a:avLst/>
          </a:prstGeom>
        </p:spPr>
        <p:txBody>
          <a:bodyPr wrap="square">
            <a:spAutoFit/>
          </a:bodyPr>
          <a:lstStyle/>
          <a:p>
            <a:r>
              <a:rPr lang="en-US" sz="1400" b="0" kern="1200" baseline="0" dirty="0" smtClean="0">
                <a:solidFill>
                  <a:schemeClr val="tx1">
                    <a:lumMod val="50000"/>
                    <a:lumOff val="50000"/>
                  </a:schemeClr>
                </a:solidFill>
                <a:latin typeface="+mj-lt"/>
                <a:ea typeface="+mn-ea"/>
                <a:cs typeface="+mn-cs"/>
              </a:rPr>
              <a:t>Bin  SHENG </a:t>
            </a:r>
            <a:r>
              <a:rPr lang="en-US" sz="1400" b="0" kern="1200" baseline="30000" dirty="0" smtClean="0">
                <a:solidFill>
                  <a:schemeClr val="tx1">
                    <a:lumMod val="50000"/>
                    <a:lumOff val="50000"/>
                  </a:schemeClr>
                </a:solidFill>
                <a:latin typeface="+mj-lt"/>
                <a:ea typeface="+mn-ea"/>
                <a:cs typeface="+mn-cs"/>
              </a:rPr>
              <a:t>©</a:t>
            </a:r>
            <a:endParaRPr lang="en-US" sz="1400" b="0" kern="1200" baseline="30000" dirty="0">
              <a:solidFill>
                <a:schemeClr val="tx1">
                  <a:lumMod val="50000"/>
                  <a:lumOff val="50000"/>
                </a:schemeClr>
              </a:solidFill>
              <a:latin typeface="+mj-lt"/>
              <a:ea typeface="+mn-ea"/>
              <a:cs typeface="+mn-cs"/>
            </a:endParaRPr>
          </a:p>
        </p:txBody>
      </p:sp>
      <p:sp>
        <p:nvSpPr>
          <p:cNvPr id="16" name="Title Placeholder 15"/>
          <p:cNvSpPr>
            <a:spLocks noGrp="1"/>
          </p:cNvSpPr>
          <p:nvPr>
            <p:ph type="title"/>
            <p:custDataLst>
              <p:tags r:id="rId14"/>
            </p:custDataLst>
          </p:nvPr>
        </p:nvSpPr>
        <p:spPr>
          <a:xfrm>
            <a:off x="457200" y="514350"/>
            <a:ext cx="8229600" cy="4572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p:cNvSpPr txBox="1"/>
          <p:nvPr userDrawn="1"/>
        </p:nvSpPr>
        <p:spPr bwMode="auto">
          <a:xfrm>
            <a:off x="7467600" y="4800600"/>
            <a:ext cx="1219200" cy="307777"/>
          </a:xfrm>
          <a:prstGeom prst="rect">
            <a:avLst/>
          </a:prstGeom>
          <a:noFill/>
          <a:ln w="9525">
            <a:noFill/>
            <a:miter lim="800000"/>
          </a:ln>
        </p:spPr>
        <p:txBody>
          <a:bodyPr wrap="square" rtlCol="0">
            <a:spAutoFit/>
          </a:bodyPr>
          <a:lstStyle/>
          <a:p>
            <a:pPr algn="r"/>
            <a:fld id="{BBFE06A6-BD61-464C-AE0F-5694421A0E8E}" type="slidenum">
              <a:rPr lang="en-US" sz="1400" smtClean="0">
                <a:latin typeface="+mj-lt"/>
              </a:rPr>
            </a:fld>
            <a:r>
              <a:rPr lang="en-US" sz="1400" dirty="0">
                <a:latin typeface="+mj-lt"/>
              </a:rPr>
              <a:t>/46</a:t>
            </a:r>
            <a:endParaRPr lang="en-US" sz="1400" dirty="0">
              <a:latin typeface="+mj-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sldNum="0" hdr="0" dt="0"/>
  <p:txStyles>
    <p:titleStyle>
      <a:lvl1pPr algn="l" rtl="0" eaLnBrk="1" latinLnBrk="0" hangingPunct="1">
        <a:spcBef>
          <a:spcPct val="0"/>
        </a:spcBef>
        <a:buNone/>
        <a:defRPr kumimoji="0" sz="2800" b="0" kern="1200" spc="0" baseline="0">
          <a:solidFill>
            <a:srgbClr val="920000"/>
          </a:solidFill>
          <a:latin typeface="+mj-lt"/>
          <a:ea typeface="+mj-ea"/>
          <a:cs typeface="Segoe UI" pitchFamily="34" charset="0"/>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671830"/>
            <a:ext cx="4913630" cy="4026535"/>
          </a:xfrm>
        </p:spPr>
        <p:txBody>
          <a:bodyPr>
            <a:normAutofit fontScale="80000"/>
          </a:bodyPr>
          <a:lstStyle/>
          <a:p>
            <a:pPr marL="0" indent="0">
              <a:buNone/>
            </a:pPr>
            <a:endParaRPr lang="en-US" b="1" dirty="0"/>
          </a:p>
          <a:p>
            <a:pPr marL="0" indent="0">
              <a:buNone/>
            </a:pPr>
            <a:r>
              <a:rPr lang="en-US" dirty="0"/>
              <a:t>In this assignment, you will be building a ray tracer.  At the end of this assignment, your ray tracer should be able to minimally handle opaque surfaces with lighting, shadows, reflections and texture mapping. </a:t>
            </a:r>
            <a:endParaRPr lang="en-US" dirty="0"/>
          </a:p>
          <a:p>
            <a:pPr marL="0" indent="0">
              <a:buNone/>
            </a:pPr>
            <a:r>
              <a:rPr lang="en-US" b="1" dirty="0">
                <a:sym typeface="+mn-ea"/>
              </a:rPr>
              <a:t>Sending out rays</a:t>
            </a:r>
            <a:endParaRPr lang="en-US" b="1" dirty="0">
              <a:sym typeface="+mn-ea"/>
            </a:endParaRPr>
          </a:p>
          <a:p>
            <a:r>
              <a:rPr lang="en-US" dirty="0" smtClean="0"/>
              <a:t>The first step is to uniformly send out rays from the camera location. You will need to use backwards ray tracing where rays are sent from the camera, one ray per pixel. </a:t>
            </a:r>
            <a:endParaRPr lang="en-US" dirty="0" smtClean="0"/>
          </a:p>
          <a:p>
            <a:r>
              <a:rPr lang="en-US" dirty="0" smtClean="0"/>
              <a:t>When generating your scene, use a perspective projection "camera" with changable camera properties.</a:t>
            </a:r>
            <a:endParaRPr lang="zh-CN" altLang="en-US" dirty="0" smtClean="0">
              <a:ea typeface="宋体" charset="0"/>
            </a:endParaRPr>
          </a:p>
        </p:txBody>
      </p:sp>
      <p:sp>
        <p:nvSpPr>
          <p:cNvPr id="3" name="Footer Placeholder 2"/>
          <p:cNvSpPr>
            <a:spLocks noGrp="1"/>
          </p:cNvSpPr>
          <p:nvPr>
            <p:ph type="ftr" sz="quarter" idx="3"/>
          </p:nvPr>
        </p:nvSpPr>
        <p:spPr/>
        <p:txBody>
          <a:bodyPr/>
          <a:lstStyle/>
          <a:p>
            <a:r>
              <a:rPr lang="en-US" dirty="0"/>
              <a:t>3D Graphics using OpenGL – 9/13/2016</a:t>
            </a:r>
            <a:endParaRPr lang="en-US" dirty="0"/>
          </a:p>
        </p:txBody>
      </p:sp>
      <p:sp>
        <p:nvSpPr>
          <p:cNvPr id="4" name="Title 3"/>
          <p:cNvSpPr>
            <a:spLocks noGrp="1"/>
          </p:cNvSpPr>
          <p:nvPr>
            <p:ph type="title"/>
          </p:nvPr>
        </p:nvSpPr>
        <p:spPr/>
        <p:txBody>
          <a:bodyPr>
            <a:normAutofit fontScale="90000"/>
          </a:bodyPr>
          <a:lstStyle/>
          <a:p>
            <a:r>
              <a:rPr lang="en-US" dirty="0" smtClean="0"/>
              <a:t>Assignment 2- Ray Tracing</a:t>
            </a:r>
            <a:endParaRPr lang="en-US" dirty="0"/>
          </a:p>
        </p:txBody>
      </p:sp>
      <p:pic>
        <p:nvPicPr>
          <p:cNvPr id="5" name="图片 4" descr="image002"/>
          <p:cNvPicPr>
            <a:picLocks noChangeAspect="1"/>
          </p:cNvPicPr>
          <p:nvPr/>
        </p:nvPicPr>
        <p:blipFill>
          <a:blip r:embed="rId1"/>
          <a:stretch>
            <a:fillRect/>
          </a:stretch>
        </p:blipFill>
        <p:spPr>
          <a:xfrm>
            <a:off x="5375275" y="1022985"/>
            <a:ext cx="3108960" cy="31089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671830"/>
            <a:ext cx="8229600" cy="4026535"/>
          </a:xfrm>
        </p:spPr>
        <p:txBody>
          <a:bodyPr>
            <a:normAutofit fontScale="90000"/>
          </a:bodyPr>
          <a:lstStyle/>
          <a:p>
            <a:pPr marL="0" indent="0">
              <a:buNone/>
            </a:pPr>
            <a:endParaRPr lang="en-US" b="1" dirty="0"/>
          </a:p>
          <a:p>
            <a:pPr marL="0" indent="0">
              <a:buNone/>
            </a:pPr>
            <a:r>
              <a:rPr lang="en-US" b="1" dirty="0">
                <a:sym typeface="+mn-ea"/>
              </a:rPr>
              <a:t>Intersection Testing</a:t>
            </a:r>
            <a:endParaRPr lang="en-US" b="1" dirty="0">
              <a:sym typeface="+mn-ea"/>
            </a:endParaRPr>
          </a:p>
          <a:p>
            <a:r>
              <a:rPr lang="en-US" dirty="0" smtClean="0"/>
              <a:t>The next step would be to write code for intersections and texture mapping. The mathematical solutions for the intersection and texture mapping code are provided in the lecture notes.</a:t>
            </a:r>
            <a:endParaRPr lang="en-US" dirty="0" smtClean="0"/>
          </a:p>
          <a:p>
            <a:r>
              <a:rPr lang="en-US" dirty="0" smtClean="0"/>
              <a:t>In order to perform Phong shading, normals are required. For triangles, you can interpolate the x, y, and z coordinates of the normals at each vertex, and then normalize their length. We recommend using barycentric coordinates for interpolation of triangles. For spheres, the normal is simple to calculate from the center of the sphere.</a:t>
            </a:r>
            <a:endParaRPr lang="en-US" dirty="0" smtClean="0"/>
          </a:p>
          <a:p>
            <a:r>
              <a:rPr lang="en-US" dirty="0" smtClean="0"/>
              <a:t>You are also required to implement texture mapping for triangles and spheres. For triangles, interpolate the texture coordinate using barycentric coordinates. For spheres, we recommend using spherical coordinates for texture mapping.</a:t>
            </a:r>
            <a:endParaRPr lang="en-US" dirty="0" smtClean="0"/>
          </a:p>
          <a:p>
            <a:endParaRPr lang="en-US" dirty="0" smtClean="0"/>
          </a:p>
        </p:txBody>
      </p:sp>
      <p:sp>
        <p:nvSpPr>
          <p:cNvPr id="3" name="Footer Placeholder 2"/>
          <p:cNvSpPr>
            <a:spLocks noGrp="1"/>
          </p:cNvSpPr>
          <p:nvPr>
            <p:ph type="ftr" sz="quarter" idx="3"/>
          </p:nvPr>
        </p:nvSpPr>
        <p:spPr/>
        <p:txBody>
          <a:bodyPr/>
          <a:lstStyle/>
          <a:p>
            <a:r>
              <a:rPr lang="en-US" dirty="0"/>
              <a:t>3D Graphics using OpenGL – 9/13/2016</a:t>
            </a:r>
            <a:endParaRPr lang="en-US" dirty="0"/>
          </a:p>
        </p:txBody>
      </p:sp>
      <p:sp>
        <p:nvSpPr>
          <p:cNvPr id="4" name="Title 3"/>
          <p:cNvSpPr>
            <a:spLocks noGrp="1"/>
          </p:cNvSpPr>
          <p:nvPr>
            <p:ph type="title"/>
          </p:nvPr>
        </p:nvSpPr>
        <p:spPr/>
        <p:txBody>
          <a:bodyPr>
            <a:normAutofit fontScale="90000"/>
          </a:bodyPr>
          <a:lstStyle/>
          <a:p>
            <a:r>
              <a:rPr lang="en-US" dirty="0" smtClean="0"/>
              <a:t>Assignment 2- Ray Tracing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671830"/>
            <a:ext cx="8229600" cy="4026535"/>
          </a:xfrm>
        </p:spPr>
        <p:txBody>
          <a:bodyPr>
            <a:normAutofit/>
          </a:bodyPr>
          <a:lstStyle/>
          <a:p>
            <a:pPr marL="0" indent="0">
              <a:buNone/>
            </a:pPr>
            <a:endParaRPr lang="en-US" b="1" dirty="0"/>
          </a:p>
          <a:p>
            <a:pPr marL="0" indent="0">
              <a:buNone/>
            </a:pPr>
            <a:r>
              <a:rPr lang="en-US" b="1" dirty="0">
                <a:sym typeface="+mn-ea"/>
              </a:rPr>
              <a:t>Illumination</a:t>
            </a:r>
            <a:endParaRPr lang="en-US" dirty="0" smtClean="0"/>
          </a:p>
          <a:p>
            <a:r>
              <a:rPr lang="en-US" dirty="0" smtClean="0"/>
              <a:t>The third step in the process would be to implement the illumination equations. The illumination equation is given </a:t>
            </a:r>
            <a:r>
              <a:rPr lang="en-US" dirty="0" smtClean="0">
                <a:sym typeface="+mn-ea"/>
              </a:rPr>
              <a:t>in the lecture notes.</a:t>
            </a:r>
            <a:endParaRPr lang="en-US" dirty="0" smtClean="0"/>
          </a:p>
          <a:p>
            <a:r>
              <a:rPr lang="en-US" dirty="0" smtClean="0"/>
              <a:t>Note that in the ideal ray tracer, there should be no ambient effect. That would make the area the light cannot reach completely dark.</a:t>
            </a:r>
            <a:endParaRPr lang="en-US" dirty="0" smtClean="0"/>
          </a:p>
          <a:p>
            <a:r>
              <a:rPr lang="en-US" dirty="0" smtClean="0"/>
              <a:t>For materials with a non-zero specular component, you need to recurse (upto a maximum depth of at least 3). </a:t>
            </a:r>
            <a:endParaRPr lang="en-US" sz="1400" dirty="0" smtClean="0"/>
          </a:p>
        </p:txBody>
      </p:sp>
      <p:sp>
        <p:nvSpPr>
          <p:cNvPr id="3" name="Footer Placeholder 2"/>
          <p:cNvSpPr>
            <a:spLocks noGrp="1"/>
          </p:cNvSpPr>
          <p:nvPr>
            <p:ph type="ftr" sz="quarter" idx="3"/>
          </p:nvPr>
        </p:nvSpPr>
        <p:spPr/>
        <p:txBody>
          <a:bodyPr/>
          <a:lstStyle/>
          <a:p>
            <a:r>
              <a:rPr lang="en-US" dirty="0"/>
              <a:t>3D Graphics using OpenGL – 9/13/2016</a:t>
            </a:r>
            <a:endParaRPr lang="en-US" dirty="0"/>
          </a:p>
        </p:txBody>
      </p:sp>
      <p:sp>
        <p:nvSpPr>
          <p:cNvPr id="4" name="Title 3"/>
          <p:cNvSpPr>
            <a:spLocks noGrp="1"/>
          </p:cNvSpPr>
          <p:nvPr>
            <p:ph type="title"/>
          </p:nvPr>
        </p:nvSpPr>
        <p:spPr/>
        <p:txBody>
          <a:bodyPr>
            <a:normAutofit fontScale="90000"/>
          </a:bodyPr>
          <a:lstStyle/>
          <a:p>
            <a:r>
              <a:rPr lang="en-US" dirty="0" smtClean="0"/>
              <a:t>Assignment 2- Ray Tracing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671830"/>
            <a:ext cx="8229600" cy="4026535"/>
          </a:xfrm>
        </p:spPr>
        <p:txBody>
          <a:bodyPr>
            <a:normAutofit fontScale="60000"/>
          </a:bodyPr>
          <a:lstStyle/>
          <a:p>
            <a:pPr marL="0" indent="0">
              <a:buNone/>
            </a:pPr>
            <a:r>
              <a:rPr lang="en-US" b="1" dirty="0">
                <a:sym typeface="+mn-ea"/>
              </a:rPr>
              <a:t>Your program should:</a:t>
            </a:r>
            <a:endParaRPr lang="en-US" b="1" dirty="0">
              <a:sym typeface="+mn-ea"/>
            </a:endParaRPr>
          </a:p>
          <a:p>
            <a:r>
              <a:rPr lang="en-US" dirty="0" smtClean="0"/>
              <a:t>Ray trace and correctly draw a </a:t>
            </a:r>
            <a:r>
              <a:rPr lang="en-US" b="1" dirty="0" smtClean="0"/>
              <a:t>sphere object</a:t>
            </a:r>
            <a:r>
              <a:rPr lang="en-US" dirty="0" smtClean="0"/>
              <a:t> in the scene</a:t>
            </a:r>
            <a:endParaRPr lang="en-US" dirty="0" smtClean="0"/>
          </a:p>
          <a:p>
            <a:r>
              <a:rPr lang="en-US" dirty="0" smtClean="0"/>
              <a:t>Ray trace and correctly draw a </a:t>
            </a:r>
            <a:r>
              <a:rPr lang="en-US" b="1" dirty="0" smtClean="0"/>
              <a:t>cube object</a:t>
            </a:r>
            <a:r>
              <a:rPr lang="en-US" dirty="0" smtClean="0"/>
              <a:t> in the scene</a:t>
            </a:r>
            <a:endParaRPr lang="en-US" dirty="0" smtClean="0"/>
          </a:p>
          <a:p>
            <a:r>
              <a:rPr lang="en-US" dirty="0" smtClean="0"/>
              <a:t>Ray trace and correctly draw a </a:t>
            </a:r>
            <a:r>
              <a:rPr lang="en-US" b="1" dirty="0" smtClean="0"/>
              <a:t>model object</a:t>
            </a:r>
            <a:r>
              <a:rPr lang="en-US" dirty="0" smtClean="0"/>
              <a:t> in the scene</a:t>
            </a:r>
            <a:endParaRPr lang="en-US" dirty="0" smtClean="0"/>
          </a:p>
          <a:p>
            <a:r>
              <a:rPr lang="en-US" dirty="0" smtClean="0"/>
              <a:t>Correctly perform </a:t>
            </a:r>
            <a:r>
              <a:rPr lang="en-US" b="1" dirty="0" smtClean="0"/>
              <a:t>Phong shading</a:t>
            </a:r>
            <a:r>
              <a:rPr lang="en-US" dirty="0" smtClean="0"/>
              <a:t> by supporting ambient, diffuse, and specular lighting in your renderer. Interpolate the normals of the vertices of the polygons to determine the normals at each pixel to be used for shading.</a:t>
            </a:r>
            <a:endParaRPr lang="en-US" dirty="0" smtClean="0"/>
          </a:p>
          <a:p>
            <a:r>
              <a:rPr lang="en-US" b="1" dirty="0" smtClean="0"/>
              <a:t>Display shadows </a:t>
            </a:r>
            <a:r>
              <a:rPr lang="en-US" dirty="0" smtClean="0"/>
              <a:t>by not illuminating surfaces by lights from which they are occluded.</a:t>
            </a:r>
            <a:endParaRPr lang="en-US" dirty="0" smtClean="0"/>
          </a:p>
          <a:p>
            <a:r>
              <a:rPr lang="en-US" dirty="0" smtClean="0"/>
              <a:t>Correctly perform </a:t>
            </a:r>
            <a:r>
              <a:rPr lang="en-US" b="1" dirty="0" smtClean="0"/>
              <a:t>recursive reflection</a:t>
            </a:r>
            <a:r>
              <a:rPr lang="en-US" dirty="0" smtClean="0"/>
              <a:t> (up to 3 iterations) by creating a shiny surface and bounce rays off of it.</a:t>
            </a:r>
            <a:endParaRPr lang="en-US" dirty="0" smtClean="0"/>
          </a:p>
          <a:p>
            <a:r>
              <a:rPr lang="en-US" dirty="0" smtClean="0"/>
              <a:t>Read in </a:t>
            </a:r>
            <a:r>
              <a:rPr lang="en-US" b="1" dirty="0" smtClean="0"/>
              <a:t>material properties</a:t>
            </a:r>
            <a:r>
              <a:rPr lang="en-US" dirty="0" smtClean="0"/>
              <a:t> of an object in the scene, including the image files and texture coordinates, and add textures to your raytraced triangle objects and model objects. Use barycentric coordinates to calculate the material properties and texture coordinates at each pixel. Texture mapping for model object is not required.</a:t>
            </a:r>
            <a:endParaRPr lang="en-US" dirty="0" smtClean="0"/>
          </a:p>
          <a:p>
            <a:r>
              <a:rPr lang="en-US" dirty="0" smtClean="0"/>
              <a:t>Be reasonably commented and written in an understandable manner.</a:t>
            </a:r>
            <a:endParaRPr lang="en-US" dirty="0" smtClean="0"/>
          </a:p>
          <a:p>
            <a:r>
              <a:rPr lang="en-US" dirty="0" smtClean="0"/>
              <a:t>Be summitted along with the </a:t>
            </a:r>
            <a:r>
              <a:rPr lang="en-US" b="1" dirty="0" smtClean="0"/>
              <a:t>executable file</a:t>
            </a:r>
            <a:r>
              <a:rPr lang="en-US" dirty="0" smtClean="0"/>
              <a:t> (if possible), corresponding </a:t>
            </a:r>
            <a:r>
              <a:rPr lang="en-US" b="1" dirty="0" smtClean="0"/>
              <a:t>model object files, </a:t>
            </a:r>
            <a:r>
              <a:rPr lang="en-US" dirty="0" smtClean="0"/>
              <a:t>JPEG files displaying your ray tracing </a:t>
            </a:r>
            <a:r>
              <a:rPr lang="en-US" b="1" dirty="0" smtClean="0"/>
              <a:t>screenshots </a:t>
            </a:r>
            <a:r>
              <a:rPr lang="en-US" dirty="0" smtClean="0"/>
              <a:t>and a </a:t>
            </a:r>
            <a:r>
              <a:rPr lang="en-US" b="1" dirty="0" smtClean="0"/>
              <a:t>readme </a:t>
            </a:r>
            <a:r>
              <a:rPr lang="en-US" dirty="0" smtClean="0"/>
              <a:t>describing the finished and unfinished work. Included screenshots must demonstrate all of the visible features of your ray tracer (shadows, textures, etc., but not bounding volumes). Put snapshot files in a sub-directory called images. This assignment does not need any report documents.</a:t>
            </a:r>
            <a:endParaRPr lang="en-US" dirty="0" smtClean="0"/>
          </a:p>
          <a:p>
            <a:r>
              <a:rPr lang="en-US" dirty="0" smtClean="0"/>
              <a:t>Be summitted in .zip format, named hw2_StuID_StuName.</a:t>
            </a:r>
            <a:endParaRPr lang="en-US" dirty="0" smtClean="0"/>
          </a:p>
          <a:p>
            <a:endParaRPr lang="en-US" b="1" dirty="0" smtClean="0"/>
          </a:p>
        </p:txBody>
      </p:sp>
      <p:sp>
        <p:nvSpPr>
          <p:cNvPr id="3" name="Footer Placeholder 2"/>
          <p:cNvSpPr>
            <a:spLocks noGrp="1"/>
          </p:cNvSpPr>
          <p:nvPr>
            <p:ph type="ftr" sz="quarter" idx="3"/>
          </p:nvPr>
        </p:nvSpPr>
        <p:spPr/>
        <p:txBody>
          <a:bodyPr/>
          <a:lstStyle/>
          <a:p>
            <a:r>
              <a:rPr lang="en-US" dirty="0"/>
              <a:t>3D Graphics using OpenGL – 9/13/2016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671830"/>
            <a:ext cx="8229600" cy="4026535"/>
          </a:xfrm>
        </p:spPr>
        <p:txBody>
          <a:bodyPr>
            <a:normAutofit/>
          </a:bodyPr>
          <a:lstStyle/>
          <a:p>
            <a:pPr marL="0" indent="0">
              <a:buNone/>
            </a:pPr>
            <a:endParaRPr lang="en-US" b="1" dirty="0"/>
          </a:p>
          <a:p>
            <a:pPr marL="0" indent="0">
              <a:buNone/>
            </a:pPr>
            <a:r>
              <a:rPr lang="en-US" b="1" dirty="0">
                <a:sym typeface="+mn-ea"/>
              </a:rPr>
              <a:t>Reference Book:</a:t>
            </a:r>
            <a:endParaRPr lang="en-US" b="1" dirty="0">
              <a:sym typeface="+mn-ea"/>
            </a:endParaRPr>
          </a:p>
          <a:p>
            <a:pPr marL="0" indent="0">
              <a:buNone/>
            </a:pPr>
            <a:r>
              <a:rPr lang="en-US" sz="1600" b="1" i="1" dirty="0">
                <a:sym typeface="+mn-ea"/>
              </a:rPr>
              <a:t>An Introduction to Ray Tracing.</a:t>
            </a:r>
            <a:endParaRPr lang="en-US" sz="1600" b="1" i="1" dirty="0">
              <a:sym typeface="+mn-ea"/>
            </a:endParaRPr>
          </a:p>
          <a:p>
            <a:pPr marL="0" indent="0">
              <a:buNone/>
            </a:pPr>
            <a:r>
              <a:rPr lang="en-US" sz="1600" dirty="0">
                <a:sym typeface="+mn-ea"/>
              </a:rPr>
              <a:t>Andrew S. Glassner, editor, Academic Press, 1989.</a:t>
            </a:r>
            <a:endParaRPr lang="en-US" sz="1600" dirty="0">
              <a:sym typeface="+mn-ea"/>
            </a:endParaRPr>
          </a:p>
          <a:p>
            <a:pPr marL="0" indent="0">
              <a:buNone/>
            </a:pPr>
            <a:r>
              <a:rPr lang="en-US" sz="1600" dirty="0">
                <a:sym typeface="+mn-ea"/>
              </a:rPr>
              <a:t>ISBN 0-12-286160-4.</a:t>
            </a:r>
            <a:endParaRPr lang="en-US" sz="1600" dirty="0">
              <a:sym typeface="+mn-ea"/>
            </a:endParaRPr>
          </a:p>
          <a:p>
            <a:pPr marL="0" indent="0">
              <a:buNone/>
            </a:pPr>
            <a:endParaRPr lang="en-US" b="1" dirty="0" smtClean="0">
              <a:sym typeface="+mn-ea"/>
            </a:endParaRPr>
          </a:p>
          <a:p>
            <a:pPr marL="0" indent="0">
              <a:buNone/>
            </a:pPr>
            <a:r>
              <a:rPr lang="en-US" b="1" dirty="0" smtClean="0">
                <a:sym typeface="+mn-ea"/>
              </a:rPr>
              <a:t>Deadline:  Dec 30th 23:59,</a:t>
            </a:r>
            <a:r>
              <a:rPr lang="en-US" b="1" dirty="0" smtClean="0">
                <a:solidFill>
                  <a:srgbClr val="C00000"/>
                </a:solidFill>
                <a:sym typeface="+mn-ea"/>
              </a:rPr>
              <a:t> together with the report of course project.</a:t>
            </a:r>
            <a:endParaRPr lang="en-US" b="1" dirty="0" smtClean="0">
              <a:sym typeface="+mn-ea"/>
            </a:endParaRPr>
          </a:p>
          <a:p>
            <a:pPr marL="0" indent="0">
              <a:buNone/>
            </a:pPr>
            <a:r>
              <a:rPr lang="en-US" b="1" dirty="0" smtClean="0">
                <a:sym typeface="+mn-ea"/>
              </a:rPr>
              <a:t>Send to email: computergraphics18@163.com </a:t>
            </a:r>
            <a:endParaRPr lang="en-US" b="1" dirty="0" smtClean="0"/>
          </a:p>
          <a:p>
            <a:endParaRPr lang="en-US" dirty="0" smtClean="0"/>
          </a:p>
        </p:txBody>
      </p:sp>
      <p:sp>
        <p:nvSpPr>
          <p:cNvPr id="3" name="Footer Placeholder 2"/>
          <p:cNvSpPr>
            <a:spLocks noGrp="1"/>
          </p:cNvSpPr>
          <p:nvPr>
            <p:ph type="ftr" sz="quarter" idx="3"/>
          </p:nvPr>
        </p:nvSpPr>
        <p:spPr/>
        <p:txBody>
          <a:bodyPr/>
          <a:lstStyle/>
          <a:p>
            <a:r>
              <a:rPr lang="en-US" dirty="0"/>
              <a:t>3D Graphics using OpenGL – 9/13/2016</a:t>
            </a:r>
            <a:endParaRPr lang="en-US" dirty="0"/>
          </a:p>
        </p:txBody>
      </p:sp>
      <p:sp>
        <p:nvSpPr>
          <p:cNvPr id="4" name="Title 3"/>
          <p:cNvSpPr>
            <a:spLocks noGrp="1"/>
          </p:cNvSpPr>
          <p:nvPr>
            <p:ph type="title"/>
          </p:nvPr>
        </p:nvSpPr>
        <p:spPr/>
        <p:txBody>
          <a:bodyPr>
            <a:normAutofit fontScale="90000"/>
          </a:bodyPr>
          <a:lstStyle/>
          <a:p>
            <a:r>
              <a:rPr lang="en-US" dirty="0" smtClean="0"/>
              <a:t>Assignment 2- Ray Tracing</a:t>
            </a:r>
            <a:endParaRPr 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DVSHAPEID" val="UAjUCTCrYjeI4sK3Il3ZU5"/>
</p:tagLst>
</file>

<file path=ppt/tags/tag10.xml><?xml version="1.0" encoding="utf-8"?>
<p:tagLst xmlns:p="http://schemas.openxmlformats.org/presentationml/2006/main">
  <p:tag name="DVSHAPEID" val="lVGPYDuKTC1cn4sP5YSFl2"/>
</p:tagLst>
</file>

<file path=ppt/tags/tag11.xml><?xml version="1.0" encoding="utf-8"?>
<p:tagLst xmlns:p="http://schemas.openxmlformats.org/presentationml/2006/main">
  <p:tag name="DVSHAPEID" val="DU1HUpI7uOE5hwvi4mdfZk"/>
</p:tagLst>
</file>

<file path=ppt/tags/tag12.xml><?xml version="1.0" encoding="utf-8"?>
<p:tagLst xmlns:p="http://schemas.openxmlformats.org/presentationml/2006/main">
  <p:tag name="DVSHAPEID" val="qNuWhReL8VWiiMOhI41M7d"/>
</p:tagLst>
</file>

<file path=ppt/tags/tag13.xml><?xml version="1.0" encoding="utf-8"?>
<p:tagLst xmlns:p="http://schemas.openxmlformats.org/presentationml/2006/main">
  <p:tag name="DVSHAPEID" val="xhNVjMTvs63juecY8QSJGJ"/>
</p:tagLst>
</file>

<file path=ppt/tags/tag14.xml><?xml version="1.0" encoding="utf-8"?>
<p:tagLst xmlns:p="http://schemas.openxmlformats.org/presentationml/2006/main">
  <p:tag name="DVSHAPEID" val="8YeJuND8dcccfc8myrRCtQ"/>
</p:tagLst>
</file>

<file path=ppt/tags/tag15.xml><?xml version="1.0" encoding="utf-8"?>
<p:tagLst xmlns:p="http://schemas.openxmlformats.org/presentationml/2006/main">
  <p:tag name="DVSHAPEID" val="fYiz4KWbToxO9OGAh5SjSQ"/>
</p:tagLst>
</file>

<file path=ppt/tags/tag16.xml><?xml version="1.0" encoding="utf-8"?>
<p:tagLst xmlns:p="http://schemas.openxmlformats.org/presentationml/2006/main">
  <p:tag name="DVSHAPEID" val="7hYZPLiqR3fhJfqVJTb2jN"/>
</p:tagLst>
</file>

<file path=ppt/tags/tag17.xml><?xml version="1.0" encoding="utf-8"?>
<p:tagLst xmlns:p="http://schemas.openxmlformats.org/presentationml/2006/main">
  <p:tag name="DVSHAPEID" val="Fr3kFXaLK9YpR1B5VbTsxt"/>
</p:tagLst>
</file>

<file path=ppt/tags/tag18.xml><?xml version="1.0" encoding="utf-8"?>
<p:tagLst xmlns:p="http://schemas.openxmlformats.org/presentationml/2006/main">
  <p:tag name="DVSHAPEID" val="yR5q9mmY8QwjBxWv5kg6j6"/>
</p:tagLst>
</file>

<file path=ppt/tags/tag19.xml><?xml version="1.0" encoding="utf-8"?>
<p:tagLst xmlns:p="http://schemas.openxmlformats.org/presentationml/2006/main">
  <p:tag name="DVSHAPEID" val="Syp38q5ybrasyL2J2I08GG"/>
</p:tagLst>
</file>

<file path=ppt/tags/tag2.xml><?xml version="1.0" encoding="utf-8"?>
<p:tagLst xmlns:p="http://schemas.openxmlformats.org/presentationml/2006/main">
  <p:tag name="DVSHAPEID" val="RelBa6jEEYe2ZdkCK8ISRW"/>
</p:tagLst>
</file>

<file path=ppt/tags/tag20.xml><?xml version="1.0" encoding="utf-8"?>
<p:tagLst xmlns:p="http://schemas.openxmlformats.org/presentationml/2006/main">
  <p:tag name="DVSHAPEID" val="2pFKgQwtHy5brP0gvxTAEP"/>
</p:tagLst>
</file>

<file path=ppt/tags/tag21.xml><?xml version="1.0" encoding="utf-8"?>
<p:tagLst xmlns:p="http://schemas.openxmlformats.org/presentationml/2006/main">
  <p:tag name="DVSHAPEID" val="1pEtc4KGKSrcv0oo9f2IKC"/>
</p:tagLst>
</file>

<file path=ppt/tags/tag22.xml><?xml version="1.0" encoding="utf-8"?>
<p:tagLst xmlns:p="http://schemas.openxmlformats.org/presentationml/2006/main">
  <p:tag name="DVSHAPEID" val="nmkcJMdte61dnf5MDrI0Nc"/>
</p:tagLst>
</file>

<file path=ppt/tags/tag23.xml><?xml version="1.0" encoding="utf-8"?>
<p:tagLst xmlns:p="http://schemas.openxmlformats.org/presentationml/2006/main">
  <p:tag name="DVSHAPEID" val="JfkZS6nEyW5p2h90lYthDl"/>
</p:tagLst>
</file>

<file path=ppt/tags/tag24.xml><?xml version="1.0" encoding="utf-8"?>
<p:tagLst xmlns:p="http://schemas.openxmlformats.org/presentationml/2006/main">
  <p:tag name="DVSHAPEID" val="bhC8imCA0JOaD4RJU65Ax5"/>
</p:tagLst>
</file>

<file path=ppt/tags/tag25.xml><?xml version="1.0" encoding="utf-8"?>
<p:tagLst xmlns:p="http://schemas.openxmlformats.org/presentationml/2006/main">
  <p:tag name="DVSHAPEID" val="7XcODC6Kwwzo42mJN01XVl"/>
</p:tagLst>
</file>

<file path=ppt/tags/tag26.xml><?xml version="1.0" encoding="utf-8"?>
<p:tagLst xmlns:p="http://schemas.openxmlformats.org/presentationml/2006/main">
  <p:tag name="DVSHAPEID" val="Ae0Pnaj4zz9LmkazuvGakw"/>
</p:tagLst>
</file>

<file path=ppt/tags/tag27.xml><?xml version="1.0" encoding="utf-8"?>
<p:tagLst xmlns:p="http://schemas.openxmlformats.org/presentationml/2006/main">
  <p:tag name="DVSHAPEID" val="AYSHNjh1tF9jhp3jeT37td"/>
</p:tagLst>
</file>

<file path=ppt/tags/tag28.xml><?xml version="1.0" encoding="utf-8"?>
<p:tagLst xmlns:p="http://schemas.openxmlformats.org/presentationml/2006/main">
  <p:tag name="DVSHAPEID" val="WojBj9vZz2X4D2WFnZMx6t"/>
</p:tagLst>
</file>

<file path=ppt/tags/tag29.xml><?xml version="1.0" encoding="utf-8"?>
<p:tagLst xmlns:p="http://schemas.openxmlformats.org/presentationml/2006/main">
  <p:tag name="DVSHAPEID" val="C23LwagN6c2n1uoc08vu66"/>
</p:tagLst>
</file>

<file path=ppt/tags/tag3.xml><?xml version="1.0" encoding="utf-8"?>
<p:tagLst xmlns:p="http://schemas.openxmlformats.org/presentationml/2006/main">
  <p:tag name="DVSHAPEID" val="2atf3JqbKxhstTesOII0CX"/>
</p:tagLst>
</file>

<file path=ppt/tags/tag30.xml><?xml version="1.0" encoding="utf-8"?>
<p:tagLst xmlns:p="http://schemas.openxmlformats.org/presentationml/2006/main">
  <p:tag name="DVSHAPEID" val="mdL0myv3lW7tLgxxCkIMVK"/>
</p:tagLst>
</file>

<file path=ppt/tags/tag31.xml><?xml version="1.0" encoding="utf-8"?>
<p:tagLst xmlns:p="http://schemas.openxmlformats.org/presentationml/2006/main">
  <p:tag name="DVSHAPEID" val="gyI7EsvbLjbBcvZThl3HVu"/>
</p:tagLst>
</file>

<file path=ppt/tags/tag32.xml><?xml version="1.0" encoding="utf-8"?>
<p:tagLst xmlns:p="http://schemas.openxmlformats.org/presentationml/2006/main">
  <p:tag name="DVSHAPEID" val="5fzIx6wZvSSU0sJ9vx8QQ3"/>
</p:tagLst>
</file>

<file path=ppt/tags/tag33.xml><?xml version="1.0" encoding="utf-8"?>
<p:tagLst xmlns:p="http://schemas.openxmlformats.org/presentationml/2006/main">
  <p:tag name="DVSHAPEID" val="k5DuwUrWZabLssyWUpEMOj"/>
</p:tagLst>
</file>

<file path=ppt/tags/tag34.xml><?xml version="1.0" encoding="utf-8"?>
<p:tagLst xmlns:p="http://schemas.openxmlformats.org/presentationml/2006/main">
  <p:tag name="DVSHAPEID" val="Ihvwa7Pwz4E1Vu52zCyySI"/>
</p:tagLst>
</file>

<file path=ppt/tags/tag35.xml><?xml version="1.0" encoding="utf-8"?>
<p:tagLst xmlns:p="http://schemas.openxmlformats.org/presentationml/2006/main">
  <p:tag name="DVSHAPEID" val="Je0gAzCIb4f0mlZ0Kj6tA6"/>
</p:tagLst>
</file>

<file path=ppt/tags/tag36.xml><?xml version="1.0" encoding="utf-8"?>
<p:tagLst xmlns:p="http://schemas.openxmlformats.org/presentationml/2006/main">
  <p:tag name="DVSHAPEID" val="6qx4RSP2dfrZygwTwgTQTA"/>
</p:tagLst>
</file>

<file path=ppt/tags/tag37.xml><?xml version="1.0" encoding="utf-8"?>
<p:tagLst xmlns:p="http://schemas.openxmlformats.org/presentationml/2006/main">
  <p:tag name="DVSHAPEID" val="MU7J3zReso8C7zJwHKT9QZ"/>
</p:tagLst>
</file>

<file path=ppt/tags/tag38.xml><?xml version="1.0" encoding="utf-8"?>
<p:tagLst xmlns:p="http://schemas.openxmlformats.org/presentationml/2006/main">
  <p:tag name="DVSHAPEID" val="znMIuRNQzKdwDCX7PfaZN2"/>
</p:tagLst>
</file>

<file path=ppt/tags/tag39.xml><?xml version="1.0" encoding="utf-8"?>
<p:tagLst xmlns:p="http://schemas.openxmlformats.org/presentationml/2006/main">
  <p:tag name="DVSHAPEID" val="RV8W90y9WJKMlJXk50rBOo"/>
</p:tagLst>
</file>

<file path=ppt/tags/tag4.xml><?xml version="1.0" encoding="utf-8"?>
<p:tagLst xmlns:p="http://schemas.openxmlformats.org/presentationml/2006/main">
  <p:tag name="DVSHAPEID" val="AOyblfqltkd8Zh3s1Rv5hG"/>
</p:tagLst>
</file>

<file path=ppt/tags/tag40.xml><?xml version="1.0" encoding="utf-8"?>
<p:tagLst xmlns:p="http://schemas.openxmlformats.org/presentationml/2006/main">
  <p:tag name="DVSHAPEID" val="pBV7zAVEYQbxwQAxHNhqNt"/>
</p:tagLst>
</file>

<file path=ppt/tags/tag41.xml><?xml version="1.0" encoding="utf-8"?>
<p:tagLst xmlns:p="http://schemas.openxmlformats.org/presentationml/2006/main">
  <p:tag name="DVSHAPEID" val="MRgdaua9ycdswx01qYeiKT"/>
</p:tagLst>
</file>

<file path=ppt/tags/tag42.xml><?xml version="1.0" encoding="utf-8"?>
<p:tagLst xmlns:p="http://schemas.openxmlformats.org/presentationml/2006/main">
  <p:tag name="DVSHAPEID" val="ANd6JxiEjoAVP4QlpquOiZ"/>
</p:tagLst>
</file>

<file path=ppt/tags/tag43.xml><?xml version="1.0" encoding="utf-8"?>
<p:tagLst xmlns:p="http://schemas.openxmlformats.org/presentationml/2006/main">
  <p:tag name="DVSHAPEID" val="k3k2xGmjcuISgtZ4KCQUSO"/>
</p:tagLst>
</file>

<file path=ppt/tags/tag44.xml><?xml version="1.0" encoding="utf-8"?>
<p:tagLst xmlns:p="http://schemas.openxmlformats.org/presentationml/2006/main">
  <p:tag name="DVSHAPEID" val="RBIVa4yNOVABtaMH0Ch0c6"/>
</p:tagLst>
</file>

<file path=ppt/tags/tag45.xml><?xml version="1.0" encoding="utf-8"?>
<p:tagLst xmlns:p="http://schemas.openxmlformats.org/presentationml/2006/main">
  <p:tag name="DVSHAPEID" val="cWOnmlFRYo7vbIkBvhKoGN"/>
</p:tagLst>
</file>

<file path=ppt/tags/tag46.xml><?xml version="1.0" encoding="utf-8"?>
<p:tagLst xmlns:p="http://schemas.openxmlformats.org/presentationml/2006/main">
  <p:tag name="DVSHAPEID" val="iEZPi3CeCSCLoM6MId8WXc"/>
</p:tagLst>
</file>

<file path=ppt/tags/tag47.xml><?xml version="1.0" encoding="utf-8"?>
<p:tagLst xmlns:p="http://schemas.openxmlformats.org/presentationml/2006/main">
  <p:tag name="DVSHAPEID" val="tYZ3mo60fOppD9nx3BfJMf"/>
</p:tagLst>
</file>

<file path=ppt/tags/tag48.xml><?xml version="1.0" encoding="utf-8"?>
<p:tagLst xmlns:p="http://schemas.openxmlformats.org/presentationml/2006/main">
  <p:tag name="DVSHAPEID" val="8vliKU3m3X5RRyAxxgLvCJ"/>
</p:tagLst>
</file>

<file path=ppt/tags/tag49.xml><?xml version="1.0" encoding="utf-8"?>
<p:tagLst xmlns:p="http://schemas.openxmlformats.org/presentationml/2006/main">
  <p:tag name="DVSHAPEID" val="QeFkNAHDC239JaItBhpktG"/>
</p:tagLst>
</file>

<file path=ppt/tags/tag5.xml><?xml version="1.0" encoding="utf-8"?>
<p:tagLst xmlns:p="http://schemas.openxmlformats.org/presentationml/2006/main">
  <p:tag name="DVSHAPEID" val="D4UMeDX8B1H5AFHSnaLo4W"/>
</p:tagLst>
</file>

<file path=ppt/tags/tag50.xml><?xml version="1.0" encoding="utf-8"?>
<p:tagLst xmlns:p="http://schemas.openxmlformats.org/presentationml/2006/main">
  <p:tag name="DVSHAPEID" val="8yeXSpjt96aoF6Cq6tEpl2"/>
</p:tagLst>
</file>

<file path=ppt/tags/tag51.xml><?xml version="1.0" encoding="utf-8"?>
<p:tagLst xmlns:p="http://schemas.openxmlformats.org/presentationml/2006/main">
  <p:tag name="DVSHAPEID" val="ZkvBQbaWF3k5Kw8sAfOE0S"/>
</p:tagLst>
</file>

<file path=ppt/tags/tag52.xml><?xml version="1.0" encoding="utf-8"?>
<p:tagLst xmlns:p="http://schemas.openxmlformats.org/presentationml/2006/main">
  <p:tag name="DVSHAPEID" val="8u0vkhLm5d9QIuUddtk9Cc"/>
</p:tagLst>
</file>

<file path=ppt/tags/tag6.xml><?xml version="1.0" encoding="utf-8"?>
<p:tagLst xmlns:p="http://schemas.openxmlformats.org/presentationml/2006/main">
  <p:tag name="DVSHAPEID" val="rUHnL9ukjSBGPzTheCqKwa"/>
</p:tagLst>
</file>

<file path=ppt/tags/tag7.xml><?xml version="1.0" encoding="utf-8"?>
<p:tagLst xmlns:p="http://schemas.openxmlformats.org/presentationml/2006/main">
  <p:tag name="DVSHAPEID" val="oFvdBP9Y0Je3TYf0AxnaeO"/>
</p:tagLst>
</file>

<file path=ppt/tags/tag8.xml><?xml version="1.0" encoding="utf-8"?>
<p:tagLst xmlns:p="http://schemas.openxmlformats.org/presentationml/2006/main">
  <p:tag name="DVSHAPEID" val="jtEGFJxLUYEhw2SxxFakRR"/>
</p:tagLst>
</file>

<file path=ppt/tags/tag9.xml><?xml version="1.0" encoding="utf-8"?>
<p:tagLst xmlns:p="http://schemas.openxmlformats.org/presentationml/2006/main">
  <p:tag name="DVSHAPEID" val="oCsc830I0TWr0S0KHjK1Ai"/>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23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roid Office">
      <a:majorFont>
        <a:latin typeface="Droid Sans"/>
        <a:ea typeface=""/>
        <a:cs typeface=""/>
      </a:majorFont>
      <a:minorFont>
        <a:latin typeface="Cambria"/>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txDef>
      <a:spPr bwMode="auto">
        <a:noFill/>
        <a:ln w="9525">
          <a:noFill/>
          <a:miter lim="800000"/>
        </a:ln>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00_intro</Template>
  <TotalTime>0</TotalTime>
  <Words>3667</Words>
  <Application>WPS 演示</Application>
  <PresentationFormat>On-screen Show (16:9)</PresentationFormat>
  <Paragraphs>56</Paragraphs>
  <Slides>5</Slides>
  <Notes>26</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CS123 Theme</vt:lpstr>
      <vt:lpstr>Assignment 2- Ray Tracing</vt:lpstr>
      <vt:lpstr>Assignment 2- Ray Tracing</vt:lpstr>
      <vt:lpstr>Assignment 2- Ray Tracing</vt:lpstr>
      <vt:lpstr>PowerPoint 演示文稿</vt:lpstr>
      <vt:lpstr>Assignment 2- Ray Tracing</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 3D</dc:title>
  <dc:creator>fadeputr;ben@herila.net</dc:creator>
  <cp:lastModifiedBy>Administrator</cp:lastModifiedBy>
  <cp:revision>843</cp:revision>
  <dcterms:created xsi:type="dcterms:W3CDTF">2010-08-26T18:00:00Z</dcterms:created>
  <dcterms:modified xsi:type="dcterms:W3CDTF">2018-10-21T12:55:38Z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