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24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38"/>
  </p:notesMasterIdLst>
  <p:handoutMasterIdLst>
    <p:handoutMasterId r:id="rId39"/>
  </p:handoutMasterIdLst>
  <p:sldIdLst>
    <p:sldId id="2708" r:id="rId3"/>
    <p:sldId id="2764" r:id="rId4"/>
    <p:sldId id="2387" r:id="rId5"/>
    <p:sldId id="2447" r:id="rId6"/>
    <p:sldId id="2605" r:id="rId7"/>
    <p:sldId id="2737" r:id="rId8"/>
    <p:sldId id="2742" r:id="rId9"/>
    <p:sldId id="2709" r:id="rId10"/>
    <p:sldId id="2716" r:id="rId11"/>
    <p:sldId id="2757" r:id="rId12"/>
    <p:sldId id="2756" r:id="rId13"/>
    <p:sldId id="2738" r:id="rId14"/>
    <p:sldId id="2765" r:id="rId15"/>
    <p:sldId id="2759" r:id="rId16"/>
    <p:sldId id="2760" r:id="rId17"/>
    <p:sldId id="2751" r:id="rId18"/>
    <p:sldId id="2762" r:id="rId19"/>
    <p:sldId id="2752" r:id="rId20"/>
    <p:sldId id="2753" r:id="rId21"/>
    <p:sldId id="2761" r:id="rId22"/>
    <p:sldId id="2755" r:id="rId23"/>
    <p:sldId id="2739" r:id="rId24"/>
    <p:sldId id="2720" r:id="rId25"/>
    <p:sldId id="2721" r:id="rId26"/>
    <p:sldId id="2744" r:id="rId27"/>
    <p:sldId id="2746" r:id="rId28"/>
    <p:sldId id="2740" r:id="rId29"/>
    <p:sldId id="2763" r:id="rId30"/>
    <p:sldId id="2745" r:id="rId31"/>
    <p:sldId id="2758" r:id="rId32"/>
    <p:sldId id="2747" r:id="rId33"/>
    <p:sldId id="2748" r:id="rId34"/>
    <p:sldId id="2749" r:id="rId35"/>
    <p:sldId id="2750" r:id="rId36"/>
    <p:sldId id="2722" r:id="rId37"/>
  </p:sldIdLst>
  <p:sldSz cx="9144000" cy="6858000" type="screen4x3"/>
  <p:notesSz cx="7099300" cy="10234613"/>
  <p:custDataLst>
    <p:tags r:id="rId4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5" autoAdjust="0"/>
    <p:restoredTop sz="94449" autoAdjust="0"/>
  </p:normalViewPr>
  <p:slideViewPr>
    <p:cSldViewPr snapToGrid="0">
      <p:cViewPr varScale="1">
        <p:scale>
          <a:sx n="83" d="100"/>
          <a:sy n="83" d="100"/>
        </p:scale>
        <p:origin x="369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9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用户设置于工作区设置；工作区设置会覆盖用户设置。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文件根目录设置：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9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76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46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集中式缺点：如果中央服务器发生故障，所有开发人员都无法进行工作。</a:t>
            </a:r>
            <a:endParaRPr lang="en-US" altLang="zh-CN" sz="1200" dirty="0">
              <a:solidFill>
                <a:srgbClr val="191B1F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分布式：远程仓库发生故障，开发人员能在本地仓库进行正常开发工作</a:t>
            </a:r>
            <a:r>
              <a:rPr lang="zh-CN" altLang="en-US" sz="1200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4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开发者的社交平台。发布自己的开源项目，其他开发者可以查看、评论、转载开源项目。</a:t>
            </a:r>
            <a:endParaRPr lang="en-US" altLang="zh-CN" dirty="0"/>
          </a:p>
          <a:p>
            <a:r>
              <a:rPr lang="zh-CN" altLang="en-US" dirty="0"/>
              <a:t>演示检索开源项目（以云南大学为检索词）、转载点赞开源项目、创建开源项目。</a:t>
            </a:r>
          </a:p>
        </p:txBody>
      </p:sp>
    </p:spTree>
    <p:extLst>
      <p:ext uri="{BB962C8B-B14F-4D97-AF65-F5344CB8AC3E}">
        <p14:creationId xmlns:p14="http://schemas.microsoft.com/office/powerpoint/2010/main" val="1814300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检查</a:t>
            </a:r>
            <a:r>
              <a:rPr lang="en-US" altLang="zh-CN" dirty="0"/>
              <a:t>git</a:t>
            </a:r>
            <a:r>
              <a:rPr lang="zh-CN" altLang="en-US" dirty="0"/>
              <a:t>安装，</a:t>
            </a:r>
            <a:r>
              <a:rPr lang="en-US" altLang="zh-CN" dirty="0"/>
              <a:t>git –-version</a:t>
            </a:r>
          </a:p>
          <a:p>
            <a:r>
              <a:rPr lang="en-US" altLang="zh-CN" dirty="0"/>
              <a:t>2. pull request</a:t>
            </a:r>
            <a:r>
              <a:rPr lang="zh-CN" altLang="en-US" dirty="0"/>
              <a:t>演示。</a:t>
            </a:r>
          </a:p>
        </p:txBody>
      </p:sp>
    </p:spTree>
    <p:extLst>
      <p:ext uri="{BB962C8B-B14F-4D97-AF65-F5344CB8AC3E}">
        <p14:creationId xmlns:p14="http://schemas.microsoft.com/office/powerpoint/2010/main" val="4142871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fork</a:t>
            </a:r>
            <a:r>
              <a:rPr lang="zh-CN" altLang="en-US" dirty="0"/>
              <a:t>， </a:t>
            </a:r>
            <a:r>
              <a:rPr lang="en-US" altLang="zh-CN" dirty="0"/>
              <a:t>git clone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08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–-version </a:t>
            </a:r>
            <a:r>
              <a:rPr lang="zh-CN" altLang="en-US" dirty="0"/>
              <a:t>查看是否安装</a:t>
            </a:r>
          </a:p>
        </p:txBody>
      </p:sp>
    </p:spTree>
    <p:extLst>
      <p:ext uri="{BB962C8B-B14F-4D97-AF65-F5344CB8AC3E}">
        <p14:creationId xmlns:p14="http://schemas.microsoft.com/office/powerpoint/2010/main" val="14758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演示修改代码及提交：</a:t>
            </a:r>
            <a:r>
              <a:rPr lang="en-US" altLang="zh-CN" dirty="0"/>
              <a:t>git add ., git commit –m ‘test git’, git push origin main.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874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演示相关命令</a:t>
            </a:r>
          </a:p>
        </p:txBody>
      </p:sp>
    </p:spTree>
    <p:extLst>
      <p:ext uri="{BB962C8B-B14F-4D97-AF65-F5344CB8AC3E}">
        <p14:creationId xmlns:p14="http://schemas.microsoft.com/office/powerpoint/2010/main" val="4197159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609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03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3175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3967688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608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添加进环境变量可能与其他软件冲突，但不添加，无法在终端中直接启动。如</a:t>
            </a:r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  <a:r>
              <a:rPr lang="zh-CN" altLang="en-US" dirty="0"/>
              <a:t>不能启用。</a:t>
            </a:r>
          </a:p>
        </p:txBody>
      </p:sp>
    </p:spTree>
    <p:extLst>
      <p:ext uri="{BB962C8B-B14F-4D97-AF65-F5344CB8AC3E}">
        <p14:creationId xmlns:p14="http://schemas.microsoft.com/office/powerpoint/2010/main" val="3766728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什么是环境，读大学需要教学楼、宿舍等；逛街需要饭店、商场，步行街等。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python</a:t>
            </a:r>
            <a:r>
              <a:rPr lang="zh-CN" altLang="en-US" dirty="0"/>
              <a:t>开发任务配置不同的</a:t>
            </a:r>
            <a:r>
              <a:rPr lang="en-US" altLang="zh-CN" dirty="0"/>
              <a:t>python</a:t>
            </a:r>
            <a:r>
              <a:rPr lang="zh-CN" altLang="en-US" dirty="0"/>
              <a:t>开发环境。对于一个开发项目，不可能所有代码从零开始，一定是在已有工具基础上进行开发。</a:t>
            </a:r>
            <a:r>
              <a:rPr lang="en-US" altLang="zh-CN" dirty="0"/>
              <a:t>python</a:t>
            </a:r>
            <a:r>
              <a:rPr lang="zh-CN" altLang="en-US" dirty="0"/>
              <a:t>开发环境配置即对开发项目中相关</a:t>
            </a:r>
            <a:r>
              <a:rPr lang="en-US" altLang="zh-CN" dirty="0"/>
              <a:t>python</a:t>
            </a:r>
            <a:r>
              <a:rPr lang="zh-CN" altLang="en-US" dirty="0"/>
              <a:t>软件包进行提前安装。</a:t>
            </a:r>
          </a:p>
        </p:txBody>
      </p:sp>
    </p:spTree>
    <p:extLst>
      <p:ext uri="{BB962C8B-B14F-4D97-AF65-F5344CB8AC3E}">
        <p14:creationId xmlns:p14="http://schemas.microsoft.com/office/powerpoint/2010/main" val="1477229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在目录下查看环境文件夹</a:t>
            </a:r>
          </a:p>
        </p:txBody>
      </p:sp>
    </p:spTree>
    <p:extLst>
      <p:ext uri="{BB962C8B-B14F-4D97-AF65-F5344CB8AC3E}">
        <p14:creationId xmlns:p14="http://schemas.microsoft.com/office/powerpoint/2010/main" val="408023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64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发行版：用户不需要重新编译，在直接安装之后，只需要小幅度更改设定就可以使用。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演示。低版本</a:t>
            </a:r>
            <a:r>
              <a:rPr lang="en-US" altLang="zh-CN" dirty="0"/>
              <a:t>windows</a:t>
            </a:r>
            <a:r>
              <a:rPr lang="zh-CN" altLang="en-US" dirty="0"/>
              <a:t>系统需预装。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zh-CN" altLang="en-US" dirty="0"/>
              <a:t>比</a:t>
            </a:r>
            <a:r>
              <a:rPr lang="en-US" altLang="zh-CN" dirty="0" err="1"/>
              <a:t>cmd</a:t>
            </a:r>
            <a:r>
              <a:rPr lang="zh-CN" altLang="en-US" dirty="0"/>
              <a:t>功能更加强大。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多种编程语言支持，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Java.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演示安装</a:t>
            </a:r>
            <a:r>
              <a:rPr lang="en-US" altLang="zh-CN" dirty="0" err="1"/>
              <a:t>jupyter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xxxx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软件开发环境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7CADB0-FA67-CB3D-2792-3B99C063AF39}"/>
              </a:ext>
            </a:extLst>
          </p:cNvPr>
          <p:cNvGrpSpPr/>
          <p:nvPr/>
        </p:nvGrpSpPr>
        <p:grpSpPr>
          <a:xfrm>
            <a:off x="317665" y="1621632"/>
            <a:ext cx="8579593" cy="4975010"/>
            <a:chOff x="152773" y="1766774"/>
            <a:chExt cx="8579593" cy="49750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E32F95-E945-8525-C29F-CF9241F5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2" y="1766774"/>
              <a:ext cx="7926925" cy="471747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02872-3EE4-53D7-6E37-48E9E9C41A57}"/>
                </a:ext>
              </a:extLst>
            </p:cNvPr>
            <p:cNvSpPr/>
            <p:nvPr/>
          </p:nvSpPr>
          <p:spPr>
            <a:xfrm>
              <a:off x="157397" y="5793698"/>
              <a:ext cx="1371600" cy="94808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6C093F4-F00A-2662-96D3-670D2E8993CE}"/>
                </a:ext>
              </a:extLst>
            </p:cNvPr>
            <p:cNvSpPr/>
            <p:nvPr/>
          </p:nvSpPr>
          <p:spPr>
            <a:xfrm>
              <a:off x="152773" y="2890606"/>
              <a:ext cx="814653" cy="66248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EC337B-D504-DF6E-65FD-6FE5EF689343}"/>
                </a:ext>
              </a:extLst>
            </p:cNvPr>
            <p:cNvSpPr/>
            <p:nvPr/>
          </p:nvSpPr>
          <p:spPr>
            <a:xfrm>
              <a:off x="5626682" y="5102744"/>
              <a:ext cx="3105684" cy="1639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AC1974-26C1-2D3D-B1F3-AA392E4B1DEF}"/>
                </a:ext>
              </a:extLst>
            </p:cNvPr>
            <p:cNvSpPr txBox="1"/>
            <p:nvPr/>
          </p:nvSpPr>
          <p:spPr>
            <a:xfrm>
              <a:off x="317665" y="2428941"/>
              <a:ext cx="1531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FBE8FA-DED0-4554-83A4-8D9870D5BDE0}"/>
                </a:ext>
              </a:extLst>
            </p:cNvPr>
            <p:cNvSpPr txBox="1"/>
            <p:nvPr/>
          </p:nvSpPr>
          <p:spPr>
            <a:xfrm>
              <a:off x="657097" y="5643013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软件更新提醒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287021-0311-7FFE-C3F4-E9364D39DAFF}"/>
                </a:ext>
              </a:extLst>
            </p:cNvPr>
            <p:cNvSpPr txBox="1"/>
            <p:nvPr/>
          </p:nvSpPr>
          <p:spPr>
            <a:xfrm>
              <a:off x="5403982" y="4677239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插件报错提醒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CA987-C55F-4E7C-C463-10487301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1853" r="14880" b="1264"/>
          <a:stretch/>
        </p:blipFill>
        <p:spPr>
          <a:xfrm>
            <a:off x="317665" y="2234539"/>
            <a:ext cx="4376743" cy="315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D434-AD5A-CA57-768A-9A87201C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0"/>
          <a:stretch/>
        </p:blipFill>
        <p:spPr>
          <a:xfrm>
            <a:off x="4853215" y="2234539"/>
            <a:ext cx="4029656" cy="3155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0CD386-7151-4EED-ED26-1360190C3920}"/>
              </a:ext>
            </a:extLst>
          </p:cNvPr>
          <p:cNvSpPr txBox="1"/>
          <p:nvPr/>
        </p:nvSpPr>
        <p:spPr>
          <a:xfrm>
            <a:off x="393891" y="1648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代码字号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B2C50-09F2-3E65-27E5-F3F492E04176}"/>
              </a:ext>
            </a:extLst>
          </p:cNvPr>
          <p:cNvSpPr txBox="1"/>
          <p:nvPr/>
        </p:nvSpPr>
        <p:spPr>
          <a:xfrm>
            <a:off x="4853215" y="1648920"/>
            <a:ext cx="20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编辑器颜色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90958-6CF4-E298-5189-D9A6055B9FED}"/>
              </a:ext>
            </a:extLst>
          </p:cNvPr>
          <p:cNvSpPr txBox="1"/>
          <p:nvPr/>
        </p:nvSpPr>
        <p:spPr>
          <a:xfrm>
            <a:off x="198620" y="5606521"/>
            <a:ext cx="874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bg2"/>
                </a:solidFill>
              </a:rPr>
              <a:t>修改</a:t>
            </a:r>
            <a:r>
              <a:rPr lang="en-US" altLang="zh-CN" sz="2200" dirty="0">
                <a:solidFill>
                  <a:schemeClr val="bg2"/>
                </a:solidFill>
              </a:rPr>
              <a:t>notebook</a:t>
            </a:r>
            <a:r>
              <a:rPr lang="zh-CN" altLang="en-US" sz="2200" dirty="0">
                <a:solidFill>
                  <a:schemeClr val="bg2"/>
                </a:solidFill>
              </a:rPr>
              <a:t>文件根目录</a:t>
            </a:r>
            <a:r>
              <a:rPr lang="en-US" altLang="zh-CN" sz="2200" dirty="0">
                <a:solidFill>
                  <a:schemeClr val="bg2"/>
                </a:solidFill>
              </a:rPr>
              <a:t>: User/Extensions/</a:t>
            </a:r>
            <a:r>
              <a:rPr lang="en-US" altLang="zh-CN" sz="2200" dirty="0" err="1">
                <a:solidFill>
                  <a:schemeClr val="bg2"/>
                </a:solidFill>
              </a:rPr>
              <a:t>Jupyter</a:t>
            </a:r>
            <a:r>
              <a:rPr lang="en-US" altLang="zh-CN" sz="2200" dirty="0">
                <a:solidFill>
                  <a:schemeClr val="bg2"/>
                </a:solidFill>
              </a:rPr>
              <a:t>/Notebook File Root.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</a:rPr>
              <a:t>${</a:t>
            </a:r>
            <a:r>
              <a:rPr lang="en-US" altLang="zh-CN" sz="2200" dirty="0" err="1">
                <a:solidFill>
                  <a:schemeClr val="bg2"/>
                </a:solidFill>
              </a:rPr>
              <a:t>fileDirname</a:t>
            </a:r>
            <a:r>
              <a:rPr lang="en-US" altLang="zh-CN" sz="2200" dirty="0">
                <a:solidFill>
                  <a:schemeClr val="bg2"/>
                </a:solidFill>
              </a:rPr>
              <a:t>} -&gt; ${</a:t>
            </a:r>
            <a:r>
              <a:rPr lang="en-US" altLang="zh-CN" sz="2200" dirty="0" err="1">
                <a:solidFill>
                  <a:schemeClr val="bg2"/>
                </a:solidFill>
              </a:rPr>
              <a:t>workspaceFolder</a:t>
            </a:r>
            <a:r>
              <a:rPr lang="en-US" altLang="zh-CN" sz="2200" dirty="0">
                <a:solidFill>
                  <a:schemeClr val="bg2"/>
                </a:solidFill>
              </a:rPr>
              <a:t>}</a:t>
            </a:r>
            <a:endParaRPr lang="zh-CN" alt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62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下载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软件，注册</a:t>
            </a:r>
            <a:r>
              <a:rPr lang="en-CN" altLang="zh-CN" sz="2800" dirty="0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684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2547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4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rgbClr val="FF0000"/>
                </a:solidFill>
                <a:latin typeface="+mn-ea"/>
                <a:ea typeface="+mn-ea"/>
              </a:rPr>
              <a:t>#</a:t>
            </a: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腾讯会议：</a:t>
            </a:r>
            <a:r>
              <a:rPr lang="en-US" altLang="zh-CN" sz="4800" b="1" dirty="0">
                <a:solidFill>
                  <a:srgbClr val="FF0000"/>
                </a:solidFill>
                <a:latin typeface="+mn-ea"/>
                <a:ea typeface="+mn-ea"/>
              </a:rPr>
              <a:t>273-972-311</a:t>
            </a:r>
          </a:p>
        </p:txBody>
      </p:sp>
    </p:spTree>
    <p:extLst>
      <p:ext uri="{BB962C8B-B14F-4D97-AF65-F5344CB8AC3E}">
        <p14:creationId xmlns:p14="http://schemas.microsoft.com/office/powerpoint/2010/main" val="34312251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58811" y="1654360"/>
            <a:ext cx="5229947" cy="511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：一个开源的</a:t>
            </a:r>
            <a:r>
              <a:rPr lang="zh-CN" altLang="en-US" sz="2300" b="1" i="0" u="sng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分布式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版本控制系统，最初由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inus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为管理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inux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内核源代码而设计，现广泛用于开源软件的管理。</a:t>
            </a:r>
            <a:r>
              <a:rPr lang="en-US" altLang="zh-CN" sz="2300" u="sng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是开源软件，是一种用于控制版本更新、上传、下载等功能的软件。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b="1" u="sng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用于存放软件源代码的网络平台。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手把手教你git/github">
            <a:extLst>
              <a:ext uri="{FF2B5EF4-FFF2-40B4-BE49-F238E27FC236}">
                <a16:creationId xmlns:a16="http://schemas.microsoft.com/office/drawing/2014/main" id="{61F84EA8-B4B8-CC85-86B6-C8941E1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t="24378" r="48898" b="26385"/>
          <a:stretch/>
        </p:blipFill>
        <p:spPr bwMode="auto">
          <a:xfrm>
            <a:off x="5697590" y="1336805"/>
            <a:ext cx="3249377" cy="20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手把手教你git/github">
            <a:extLst>
              <a:ext uri="{FF2B5EF4-FFF2-40B4-BE49-F238E27FC236}">
                <a16:creationId xmlns:a16="http://schemas.microsoft.com/office/drawing/2014/main" id="{D01F7695-2F8D-14CF-15E7-82612E637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8" t="11904" r="9130" b="18418"/>
          <a:stretch/>
        </p:blipFill>
        <p:spPr bwMode="auto">
          <a:xfrm>
            <a:off x="6151885" y="3490415"/>
            <a:ext cx="2633304" cy="289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016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、分布式与集中式版本控制系统（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SVN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38337" y="1495338"/>
            <a:ext cx="5618910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集中式：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有一个</a:t>
            </a:r>
            <a:r>
              <a:rPr lang="zh-CN" altLang="en-US" b="0" i="0" u="sng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集中管理代码的</a:t>
            </a:r>
            <a:r>
              <a:rPr lang="zh-CN" altLang="en-US" u="sng" dirty="0">
                <a:solidFill>
                  <a:srgbClr val="191B1F"/>
                </a:solidFill>
                <a:latin typeface="+mn-ea"/>
                <a:ea typeface="+mn-ea"/>
              </a:rPr>
              <a:t>服务器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，开发人员都会通过客户端连接到服务器进行开发。</a:t>
            </a:r>
            <a:endParaRPr lang="en-US" altLang="zh-CN" dirty="0">
              <a:solidFill>
                <a:srgbClr val="191B1F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191B1F"/>
                </a:solidFill>
                <a:latin typeface="+mn-ea"/>
                <a:ea typeface="+mn-ea"/>
              </a:rPr>
              <a:t>分布式：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将代码存储到远程仓库，开发时开发人员会先把代码复制到本地仓库，然后基于本地仓库进行开发，开发完成后再将更新推送到远程仓库中。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7DC3E233-8DF7-213D-A08A-D50CD92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5" y="3955287"/>
            <a:ext cx="3166002" cy="2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2205C40-3F05-B22D-F08B-8C93DCA416FE}"/>
              </a:ext>
            </a:extLst>
          </p:cNvPr>
          <p:cNvGrpSpPr/>
          <p:nvPr/>
        </p:nvGrpSpPr>
        <p:grpSpPr>
          <a:xfrm>
            <a:off x="6069859" y="1482604"/>
            <a:ext cx="2804182" cy="2543356"/>
            <a:chOff x="6022153" y="1620525"/>
            <a:chExt cx="2505085" cy="22234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D44B5A-9D8A-02D3-4EB8-728A86EC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043" t="4069" b="8830"/>
            <a:stretch/>
          </p:blipFill>
          <p:spPr>
            <a:xfrm>
              <a:off x="6022153" y="1620525"/>
              <a:ext cx="2505085" cy="222347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DF96FE-2E6B-B69F-CEDA-5B8994290F2C}"/>
                </a:ext>
              </a:extLst>
            </p:cNvPr>
            <p:cNvSpPr txBox="1"/>
            <p:nvPr/>
          </p:nvSpPr>
          <p:spPr>
            <a:xfrm>
              <a:off x="6967390" y="2607504"/>
              <a:ext cx="746926" cy="43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b="1" dirty="0">
                  <a:latin typeface="+mn-ea"/>
                  <a:ea typeface="+mn-ea"/>
                </a:rPr>
                <a:t>中央服务器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540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555297"/>
            <a:ext cx="80833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介绍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108F0-EC07-C1EA-3126-BA6F63A1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3" y="2246965"/>
            <a:ext cx="3296450" cy="3956985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B323C2-D66B-9A11-2181-B8149D7007A9}"/>
              </a:ext>
            </a:extLst>
          </p:cNvPr>
          <p:cNvGrpSpPr/>
          <p:nvPr/>
        </p:nvGrpSpPr>
        <p:grpSpPr>
          <a:xfrm>
            <a:off x="1016001" y="2246967"/>
            <a:ext cx="4267200" cy="3899833"/>
            <a:chOff x="571004" y="2246966"/>
            <a:chExt cx="4772673" cy="42808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682AB0-1F26-1895-04E9-49C6DA6D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04" y="2246966"/>
              <a:ext cx="4772673" cy="428083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24FD0-4314-6A12-D955-592B771F546D}"/>
                </a:ext>
              </a:extLst>
            </p:cNvPr>
            <p:cNvSpPr/>
            <p:nvPr/>
          </p:nvSpPr>
          <p:spPr>
            <a:xfrm>
              <a:off x="921751" y="2320785"/>
              <a:ext cx="773700" cy="54562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E6CEC7-DADD-4457-56E0-6319666333A8}"/>
                </a:ext>
              </a:extLst>
            </p:cNvPr>
            <p:cNvSpPr txBox="1"/>
            <p:nvPr/>
          </p:nvSpPr>
          <p:spPr>
            <a:xfrm>
              <a:off x="1878801" y="2249840"/>
              <a:ext cx="3003233" cy="50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点击个人账户中</a:t>
              </a:r>
              <a:r>
                <a:rPr lang="en-US" altLang="zh-CN" sz="1200" dirty="0">
                  <a:solidFill>
                    <a:schemeClr val="accent2"/>
                  </a:solidFill>
                  <a:latin typeface="+mn-ea"/>
                  <a:ea typeface="+mn-ea"/>
                </a:rPr>
                <a:t>Repositories</a:t>
              </a:r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，可选做创建新项目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C88BFA-22B8-4CDF-3B04-7446B79C2957}"/>
              </a:ext>
            </a:extLst>
          </p:cNvPr>
          <p:cNvSpPr txBox="1"/>
          <p:nvPr/>
        </p:nvSpPr>
        <p:spPr>
          <a:xfrm>
            <a:off x="1015999" y="6211430"/>
            <a:ext cx="426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i="1" dirty="0">
                <a:solidFill>
                  <a:schemeClr val="accent2"/>
                </a:solidFill>
                <a:latin typeface="+mj-ea"/>
                <a:ea typeface="+mj-ea"/>
              </a:rPr>
              <a:t>链接：https://github.com/dshean</a:t>
            </a:r>
          </a:p>
        </p:txBody>
      </p:sp>
    </p:spTree>
    <p:extLst>
      <p:ext uri="{BB962C8B-B14F-4D97-AF65-F5344CB8AC3E}">
        <p14:creationId xmlns:p14="http://schemas.microsoft.com/office/powerpoint/2010/main" val="7383325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75769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开源项目参与工作流程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E77CBBD-0657-5F8E-3DF8-09C31168DE78}"/>
              </a:ext>
            </a:extLst>
          </p:cNvPr>
          <p:cNvGrpSpPr/>
          <p:nvPr/>
        </p:nvGrpSpPr>
        <p:grpSpPr>
          <a:xfrm>
            <a:off x="474076" y="2461710"/>
            <a:ext cx="2193762" cy="3795789"/>
            <a:chOff x="236539" y="2229698"/>
            <a:chExt cx="2274888" cy="379578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236539" y="2229698"/>
              <a:ext cx="2274888" cy="10056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本地仓库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项目参与者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73983" y="3235310"/>
              <a:ext cx="0" cy="279017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3A65DC4-A3CF-0557-31F9-DC8E66FBEE76}"/>
              </a:ext>
            </a:extLst>
          </p:cNvPr>
          <p:cNvGrpSpPr/>
          <p:nvPr/>
        </p:nvGrpSpPr>
        <p:grpSpPr>
          <a:xfrm>
            <a:off x="3079396" y="2468534"/>
            <a:ext cx="2442454" cy="3843556"/>
            <a:chOff x="2847920" y="2236522"/>
            <a:chExt cx="2579253" cy="384355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847920" y="2236522"/>
              <a:ext cx="2579253" cy="10056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远程仓库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（项目参与者）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4137547" y="3242134"/>
              <a:ext cx="1" cy="28379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EB7722-A7BC-4C3A-B9A0-A9C8A51DD8FF}"/>
              </a:ext>
            </a:extLst>
          </p:cNvPr>
          <p:cNvGrpSpPr/>
          <p:nvPr/>
        </p:nvGrpSpPr>
        <p:grpSpPr>
          <a:xfrm>
            <a:off x="5939553" y="2461710"/>
            <a:ext cx="2781832" cy="3781554"/>
            <a:chOff x="5517008" y="2229698"/>
            <a:chExt cx="3347214" cy="378155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405A558-2CCC-ABDC-9C7B-70F061EB69F2}"/>
                </a:ext>
              </a:extLst>
            </p:cNvPr>
            <p:cNvSpPr/>
            <p:nvPr/>
          </p:nvSpPr>
          <p:spPr>
            <a:xfrm>
              <a:off x="5517008" y="2229698"/>
              <a:ext cx="3347214" cy="10056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远程仓库上游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（项目发起者）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941F7D8-952F-A4EA-879E-251E9FFA5C08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>
              <a:off x="7190615" y="3235310"/>
              <a:ext cx="0" cy="277594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4400863" y="3883844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fork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转载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44012" y="4882163"/>
            <a:ext cx="2525712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上传修改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4400862" y="4885900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pull request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请求合并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7B1CCD8-5CB4-3E9A-5C76-96C713580B60}"/>
              </a:ext>
            </a:extLst>
          </p:cNvPr>
          <p:cNvSpPr/>
          <p:nvPr/>
        </p:nvSpPr>
        <p:spPr>
          <a:xfrm flipH="1">
            <a:off x="1644011" y="3893028"/>
            <a:ext cx="2525714" cy="835219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项目下载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4D93C1A-6A65-7268-EE8C-60000A919931}"/>
              </a:ext>
            </a:extLst>
          </p:cNvPr>
          <p:cNvGrpSpPr/>
          <p:nvPr/>
        </p:nvGrpSpPr>
        <p:grpSpPr>
          <a:xfrm>
            <a:off x="7408592" y="3568887"/>
            <a:ext cx="1107609" cy="1958455"/>
            <a:chOff x="7456360" y="3568887"/>
            <a:chExt cx="1107609" cy="1958455"/>
          </a:xfrm>
        </p:grpSpPr>
        <p:sp>
          <p:nvSpPr>
            <p:cNvPr id="35" name="箭头: 圆角右 34">
              <a:extLst>
                <a:ext uri="{FF2B5EF4-FFF2-40B4-BE49-F238E27FC236}">
                  <a16:creationId xmlns:a16="http://schemas.microsoft.com/office/drawing/2014/main" id="{62777B9D-8057-3E4A-CB65-BFDC3B735170}"/>
                </a:ext>
              </a:extLst>
            </p:cNvPr>
            <p:cNvSpPr/>
            <p:nvPr/>
          </p:nvSpPr>
          <p:spPr>
            <a:xfrm rot="5400000" flipH="1">
              <a:off x="7030937" y="3994310"/>
              <a:ext cx="1958455" cy="1107609"/>
            </a:xfrm>
            <a:prstGeom prst="bentArrow">
              <a:avLst>
                <a:gd name="adj1" fmla="val 35293"/>
                <a:gd name="adj2" fmla="val 37930"/>
                <a:gd name="adj3" fmla="val 50000"/>
                <a:gd name="adj4" fmla="val 43750"/>
              </a:avLst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455593B-203E-5310-BDC2-D49FEA51AF98}"/>
                </a:ext>
              </a:extLst>
            </p:cNvPr>
            <p:cNvSpPr txBox="1"/>
            <p:nvPr/>
          </p:nvSpPr>
          <p:spPr>
            <a:xfrm rot="5400000">
              <a:off x="7436779" y="4426575"/>
              <a:ext cx="1422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检查并合并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7487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722847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转载开源课程到个人账户，并下载项目到本地。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1323833" y="6260187"/>
            <a:ext cx="659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CN" b="1" dirty="0">
                <a:solidFill>
                  <a:schemeClr val="accent2"/>
                </a:solidFill>
              </a:rPr>
              <a:t>it clone https://xxxxxxx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7EA738-5BB3-2BA4-EAFD-E52310870042}"/>
              </a:ext>
            </a:extLst>
          </p:cNvPr>
          <p:cNvGrpSpPr/>
          <p:nvPr/>
        </p:nvGrpSpPr>
        <p:grpSpPr>
          <a:xfrm>
            <a:off x="622866" y="1944181"/>
            <a:ext cx="8255000" cy="4284382"/>
            <a:chOff x="889000" y="1848645"/>
            <a:chExt cx="8255000" cy="42843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28948D-12AB-4C36-B78E-AC48C6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2029974"/>
              <a:ext cx="7549386" cy="4103053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3867909-2BA9-F71F-EC9B-F777A958AAC2}"/>
                </a:ext>
              </a:extLst>
            </p:cNvPr>
            <p:cNvSpPr/>
            <p:nvPr/>
          </p:nvSpPr>
          <p:spPr>
            <a:xfrm>
              <a:off x="6588434" y="2384108"/>
              <a:ext cx="1009650" cy="67310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C2396E-668B-E9E0-07FE-DA6847DC1C04}"/>
                </a:ext>
              </a:extLst>
            </p:cNvPr>
            <p:cNvSpPr txBox="1"/>
            <p:nvPr/>
          </p:nvSpPr>
          <p:spPr>
            <a:xfrm>
              <a:off x="6588434" y="1848645"/>
              <a:ext cx="255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+mn-ea"/>
                  <a:ea typeface="+mn-ea"/>
                </a:rPr>
                <a:t>转载到个人账户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6399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关联远程项目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766914" y="2066609"/>
            <a:ext cx="8186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remote –v</a:t>
            </a:r>
          </a:p>
          <a:p>
            <a:pPr algn="l"/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 remote add origin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  <a:hlinkClick r:id="rId3"/>
              </a:rPr>
              <a:t>https://xxxxxxxxx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41D71-E279-B2E7-21F9-0FFA72E7FAD1}"/>
              </a:ext>
            </a:extLst>
          </p:cNvPr>
          <p:cNvSpPr txBox="1"/>
          <p:nvPr/>
        </p:nvSpPr>
        <p:spPr>
          <a:xfrm>
            <a:off x="474076" y="2965329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B64-6BD2-B2BF-B804-61A5AE170068}"/>
              </a:ext>
            </a:extLst>
          </p:cNvPr>
          <p:cNvSpPr txBox="1"/>
          <p:nvPr/>
        </p:nvSpPr>
        <p:spPr>
          <a:xfrm>
            <a:off x="766914" y="3533866"/>
            <a:ext cx="755139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用户名和邮箱配置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 “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your_name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user.email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 “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your_email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89440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开发环境配置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55297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软件工作流程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91FF5D-EC95-5921-B6D8-8473EDCE0EA2}"/>
              </a:ext>
            </a:extLst>
          </p:cNvPr>
          <p:cNvSpPr txBox="1"/>
          <p:nvPr/>
        </p:nvSpPr>
        <p:spPr>
          <a:xfrm>
            <a:off x="474076" y="6148175"/>
            <a:ext cx="8022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学习资料：https://www.asmeurer.com/git-workflow/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F08353-ECA3-3486-A566-7C722B9508E4}"/>
              </a:ext>
            </a:extLst>
          </p:cNvPr>
          <p:cNvGrpSpPr/>
          <p:nvPr/>
        </p:nvGrpSpPr>
        <p:grpSpPr>
          <a:xfrm>
            <a:off x="317665" y="2227694"/>
            <a:ext cx="2193762" cy="3838149"/>
            <a:chOff x="130630" y="2291114"/>
            <a:chExt cx="2380797" cy="372013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130630" y="2291114"/>
              <a:ext cx="238079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工作区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workspace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21029" y="3145137"/>
              <a:ext cx="1" cy="286611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52288F-1AFB-7B58-D4C8-0BA350733374}"/>
              </a:ext>
            </a:extLst>
          </p:cNvPr>
          <p:cNvGrpSpPr/>
          <p:nvPr/>
        </p:nvGrpSpPr>
        <p:grpSpPr>
          <a:xfrm>
            <a:off x="2677320" y="2227694"/>
            <a:ext cx="2011361" cy="3838150"/>
            <a:chOff x="2677320" y="2291114"/>
            <a:chExt cx="2011361" cy="372013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677320" y="2291114"/>
              <a:ext cx="2011361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staging area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3683001" y="3145137"/>
              <a:ext cx="0" cy="286611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C5241C-97E0-E1D6-6AD7-BFA694373D50}"/>
              </a:ext>
            </a:extLst>
          </p:cNvPr>
          <p:cNvGrpSpPr/>
          <p:nvPr/>
        </p:nvGrpSpPr>
        <p:grpSpPr>
          <a:xfrm>
            <a:off x="4868739" y="2265581"/>
            <a:ext cx="1841087" cy="3800263"/>
            <a:chOff x="4827795" y="2327836"/>
            <a:chExt cx="1841087" cy="368341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405A558-2CCC-ABDC-9C7B-70F061EB69F2}"/>
                </a:ext>
              </a:extLst>
            </p:cNvPr>
            <p:cNvSpPr/>
            <p:nvPr/>
          </p:nvSpPr>
          <p:spPr>
            <a:xfrm>
              <a:off x="4827795" y="2327836"/>
              <a:ext cx="184108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本地仓库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local repo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941F7D8-952F-A4EA-879E-251E9FFA5C08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>
              <a:off x="5748339" y="3181859"/>
              <a:ext cx="0" cy="282939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96D347-3825-E488-C552-43AA947E8EB0}"/>
              </a:ext>
            </a:extLst>
          </p:cNvPr>
          <p:cNvGrpSpPr/>
          <p:nvPr/>
        </p:nvGrpSpPr>
        <p:grpSpPr>
          <a:xfrm>
            <a:off x="6863978" y="2265580"/>
            <a:ext cx="2190336" cy="3800264"/>
            <a:chOff x="6823034" y="2327835"/>
            <a:chExt cx="1841087" cy="361164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6BBE3ED-991F-4F0D-94FA-BF8A891EE875}"/>
                </a:ext>
              </a:extLst>
            </p:cNvPr>
            <p:cNvSpPr/>
            <p:nvPr/>
          </p:nvSpPr>
          <p:spPr>
            <a:xfrm>
              <a:off x="6823034" y="2327835"/>
              <a:ext cx="184108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远程仓库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remote repo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190F03-7B5F-48DF-6807-84A6F3FE94BF}"/>
                </a:ext>
              </a:extLst>
            </p:cNvPr>
            <p:cNvCxnSpPr>
              <a:cxnSpLocks/>
              <a:stCxn id="17" idx="2"/>
            </p:cNvCxnSpPr>
            <p:nvPr/>
          </p:nvCxnSpPr>
          <p:spPr bwMode="auto">
            <a:xfrm flipH="1">
              <a:off x="7743576" y="3181858"/>
              <a:ext cx="2" cy="275762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箭头: 右 28">
            <a:extLst>
              <a:ext uri="{FF2B5EF4-FFF2-40B4-BE49-F238E27FC236}">
                <a16:creationId xmlns:a16="http://schemas.microsoft.com/office/drawing/2014/main" id="{8A1CB6D4-9755-7357-0B5C-E6CB8CA165C7}"/>
              </a:ext>
            </a:extLst>
          </p:cNvPr>
          <p:cNvSpPr/>
          <p:nvPr/>
        </p:nvSpPr>
        <p:spPr>
          <a:xfrm>
            <a:off x="5978834" y="4722103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4451D83-0BFB-1E07-1561-79D1489EAA40}"/>
              </a:ext>
            </a:extLst>
          </p:cNvPr>
          <p:cNvSpPr/>
          <p:nvPr/>
        </p:nvSpPr>
        <p:spPr>
          <a:xfrm flipH="1">
            <a:off x="5926009" y="3578828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clone/pull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1512136" y="3580561"/>
            <a:ext cx="3977273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checkout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15467" y="4684880"/>
            <a:ext cx="1990457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add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3756298" y="4684880"/>
            <a:ext cx="192194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commit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18348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7412-D749-2149-F722-E14B45A47143}"/>
              </a:ext>
            </a:extLst>
          </p:cNvPr>
          <p:cNvSpPr txBox="1"/>
          <p:nvPr/>
        </p:nvSpPr>
        <p:spPr>
          <a:xfrm>
            <a:off x="798540" y="1556578"/>
            <a:ext cx="767236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部分</a:t>
            </a:r>
            <a:r>
              <a:rPr lang="en-US" altLang="zh-CN" sz="2000" b="1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常用命令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06F54-CFCF-1F7B-8703-FF45449C4348}"/>
              </a:ext>
            </a:extLst>
          </p:cNvPr>
          <p:cNvSpPr txBox="1"/>
          <p:nvPr/>
        </p:nvSpPr>
        <p:spPr>
          <a:xfrm>
            <a:off x="683879" y="2157523"/>
            <a:ext cx="793760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dirty="0">
                <a:solidFill>
                  <a:srgbClr val="121212"/>
                </a:solidFill>
                <a:latin typeface="+mn-ea"/>
                <a:ea typeface="+mn-ea"/>
              </a:rPr>
              <a:t>$ git pull: 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下载及合并</a:t>
            </a:r>
            <a:endParaRPr lang="en-US" sz="26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600" dirty="0">
                <a:solidFill>
                  <a:srgbClr val="121212"/>
                </a:solidFill>
                <a:latin typeface="+mn-ea"/>
                <a:ea typeface="+mn-ea"/>
              </a:rPr>
              <a:t>$ git branch: 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创建分支</a:t>
            </a:r>
            <a:r>
              <a:rPr lang="en-US" altLang="zh-CN" sz="2600" dirty="0">
                <a:solidFill>
                  <a:srgbClr val="121212"/>
                </a:solidFill>
                <a:latin typeface="+mn-ea"/>
                <a:ea typeface="+mn-ea"/>
              </a:rPr>
              <a:t>, 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参数</a:t>
            </a:r>
            <a:r>
              <a:rPr lang="en-US" altLang="zh-CN" sz="2600" dirty="0">
                <a:solidFill>
                  <a:srgbClr val="121212"/>
                </a:solidFill>
                <a:latin typeface="+mn-ea"/>
                <a:ea typeface="+mn-ea"/>
              </a:rPr>
              <a:t>-d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，则为删除分支</a:t>
            </a:r>
            <a:endParaRPr lang="en-US" sz="26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600" dirty="0">
                <a:solidFill>
                  <a:srgbClr val="121212"/>
                </a:solidFill>
                <a:latin typeface="+mn-ea"/>
                <a:ea typeface="+mn-ea"/>
              </a:rPr>
              <a:t>$ git checkout: 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切换分支</a:t>
            </a:r>
            <a:endParaRPr lang="en-US" altLang="zh-CN" sz="26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sz="2600" dirty="0">
                <a:solidFill>
                  <a:srgbClr val="121212"/>
                </a:solidFill>
                <a:latin typeface="+mn-ea"/>
                <a:ea typeface="+mn-ea"/>
              </a:rPr>
              <a:t>$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600" dirty="0">
                <a:solidFill>
                  <a:srgbClr val="121212"/>
                </a:solidFill>
                <a:latin typeface="+mn-ea"/>
                <a:ea typeface="+mn-ea"/>
              </a:rPr>
              <a:t>git merge: 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合并分支</a:t>
            </a:r>
            <a:endParaRPr lang="en-US" sz="26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sz="2600" dirty="0">
                <a:solidFill>
                  <a:srgbClr val="121212"/>
                </a:solidFill>
                <a:latin typeface="+mn-ea"/>
                <a:ea typeface="+mn-ea"/>
              </a:rPr>
              <a:t>$ </a:t>
            </a:r>
            <a:r>
              <a:rPr lang="en-US" altLang="zh-CN" sz="2600" dirty="0">
                <a:solidFill>
                  <a:srgbClr val="121212"/>
                </a:solidFill>
                <a:latin typeface="+mn-ea"/>
                <a:ea typeface="+mn-ea"/>
              </a:rPr>
              <a:t>git add .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：添加修改</a:t>
            </a:r>
            <a:endParaRPr lang="en-US" altLang="zh-CN" sz="26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600" dirty="0">
                <a:solidFill>
                  <a:srgbClr val="121212"/>
                </a:solidFill>
                <a:latin typeface="+mn-ea"/>
                <a:ea typeface="+mn-ea"/>
              </a:rPr>
              <a:t>$ git commit –m ‘new commit’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：提交修改</a:t>
            </a:r>
            <a:endParaRPr lang="en-US" altLang="zh-CN" sz="26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600" dirty="0">
                <a:solidFill>
                  <a:srgbClr val="121212"/>
                </a:solidFill>
                <a:latin typeface="+mn-ea"/>
                <a:ea typeface="+mn-ea"/>
              </a:rPr>
              <a:t>$ git push origin main</a:t>
            </a:r>
            <a:r>
              <a:rPr lang="zh-CN" altLang="en-US" sz="2600" dirty="0">
                <a:solidFill>
                  <a:srgbClr val="121212"/>
                </a:solidFill>
                <a:latin typeface="+mn-ea"/>
                <a:ea typeface="+mn-ea"/>
              </a:rPr>
              <a:t>：上传本地仓库</a:t>
            </a:r>
            <a:endParaRPr lang="en-US" sz="26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4169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99705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20089" y="1662194"/>
            <a:ext cx="830382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练习内容：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认识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github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主界面，掌握项目的创建与修改。</a:t>
            </a:r>
            <a:endParaRPr lang="en-US" altLang="zh-CN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将个人家乡位置信息添加至课程项目中“课程选修及作业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学生报到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.md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”文件中。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322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02610" y="1607631"/>
            <a:ext cx="8423726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工具，也可用软件包管理器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27318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版本查看命令：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--version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9B68B-033E-5C23-C339-2DB04EDD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9" y="2421553"/>
            <a:ext cx="6391541" cy="4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8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96343"/>
            <a:ext cx="8273187" cy="121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命令（以安装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卸载命令（以卸载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uninstall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E9DD7-9FAD-B833-34A7-F9D00BB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429000"/>
            <a:ext cx="4306764" cy="2795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DA1880-9B80-A24C-3180-693E3B5E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5" y="3429000"/>
            <a:ext cx="4306763" cy="2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95169"/>
            <a:ext cx="821234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是一个广泛应用于计算科学（数据科学、机器学习、大数据处理和预测分析）的开源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发行版本。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致力于简化软件包管理系统和部署。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87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24792"/>
            <a:ext cx="634926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5" y="1508817"/>
            <a:ext cx="8141923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特点：</a:t>
            </a:r>
            <a:endParaRPr lang="en-US" altLang="zh-CN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内置</a:t>
            </a:r>
            <a:r>
              <a:rPr 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python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解释器</a:t>
            </a:r>
            <a:r>
              <a:rPr 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高度集成</a:t>
            </a:r>
            <a:r>
              <a:rPr 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python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数据科学生态；</a:t>
            </a:r>
          </a:p>
          <a:p>
            <a:pPr algn="l">
              <a:buFont typeface="+mj-lt"/>
              <a:buAutoNum type="arabicPeriod"/>
            </a:pPr>
            <a:r>
              <a:rPr lang="en-US" altLang="zh-CN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拥有强大的包管理工具</a:t>
            </a:r>
            <a:r>
              <a:rPr lang="en-US" altLang="zh-CN" sz="23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lang="en-US" sz="23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onda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；</a:t>
            </a:r>
            <a:endParaRPr lang="en-US" sz="2300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可用超过</a:t>
            </a:r>
            <a:r>
              <a:rPr lang="en-US" altLang="zh-CN" sz="2300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1400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</a:t>
            </a:r>
            <a:r>
              <a:rPr 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python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数据科学库</a:t>
            </a:r>
            <a:r>
              <a:rPr lang="en-US" altLang="zh-CN" sz="23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  <a:endParaRPr lang="zh-CN" altLang="en-US" sz="2300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6148" name="Picture 4" descr="An Overview of Python and Anaconda in Coding">
            <a:extLst>
              <a:ext uri="{FF2B5EF4-FFF2-40B4-BE49-F238E27FC236}">
                <a16:creationId xmlns:a16="http://schemas.microsoft.com/office/drawing/2014/main" id="{2BDC71E0-66D1-C9A4-EC06-83CEA1E59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8" y="3685259"/>
            <a:ext cx="6317673" cy="31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56027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38206" y="1645665"/>
            <a:ext cx="8721549" cy="410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300" b="1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进入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官网，找到对应系统的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最新版本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安装包。</a:t>
            </a:r>
            <a:endParaRPr lang="en-US" altLang="zh-CN" sz="23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Windows系统安装</a:t>
            </a:r>
            <a:r>
              <a:rPr lang="zh-CN" altLang="en-US" sz="23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鼠标左键双击安装包文件。</a:t>
            </a:r>
            <a:endParaRPr lang="en-US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Mac系统安装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Miniconda3-latest-MacOSX-x86_64.sh</a:t>
            </a: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Linux系统安装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Miniconda3-latest-Linux-x86_64.sh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安装后，查看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版本命令：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–-version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F0FF0-899E-0134-D350-768DFED1E99B}"/>
              </a:ext>
            </a:extLst>
          </p:cNvPr>
          <p:cNvSpPr txBox="1"/>
          <p:nvPr/>
        </p:nvSpPr>
        <p:spPr>
          <a:xfrm>
            <a:off x="374826" y="6132621"/>
            <a:ext cx="8291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chemeClr val="accent2"/>
                </a:solidFill>
                <a:latin typeface="+mn-ea"/>
                <a:ea typeface="+mn-ea"/>
              </a:rPr>
              <a:t>miniconda</a:t>
            </a:r>
            <a:r>
              <a:rPr lang="zh-CN" altLang="en-US" sz="2200" i="1" dirty="0">
                <a:solidFill>
                  <a:schemeClr val="accent2"/>
                </a:solidFill>
                <a:latin typeface="+mn-ea"/>
                <a:ea typeface="+mn-ea"/>
              </a:rPr>
              <a:t>官网：https://docs.anaconda.com/miniconda/</a:t>
            </a:r>
          </a:p>
        </p:txBody>
      </p:sp>
    </p:spTree>
    <p:extLst>
      <p:ext uri="{BB962C8B-B14F-4D97-AF65-F5344CB8AC3E}">
        <p14:creationId xmlns:p14="http://schemas.microsoft.com/office/powerpoint/2010/main" val="37411032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56213" y="1472384"/>
            <a:ext cx="827318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b="0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22590C-01B2-FEF0-E2A0-F67F9E75C51F}"/>
              </a:ext>
            </a:extLst>
          </p:cNvPr>
          <p:cNvGrpSpPr/>
          <p:nvPr/>
        </p:nvGrpSpPr>
        <p:grpSpPr>
          <a:xfrm>
            <a:off x="1161742" y="2053441"/>
            <a:ext cx="7343629" cy="4659611"/>
            <a:chOff x="827914" y="2101959"/>
            <a:chExt cx="7343629" cy="4659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F1EF-C4B4-1C55-B736-D9AE60BE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14" y="2101959"/>
              <a:ext cx="6030086" cy="465961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1580DD-CBE0-F7F1-41ED-02A90DA04644}"/>
                </a:ext>
              </a:extLst>
            </p:cNvPr>
            <p:cNvSpPr/>
            <p:nvPr/>
          </p:nvSpPr>
          <p:spPr>
            <a:xfrm>
              <a:off x="907143" y="3477517"/>
              <a:ext cx="5653314" cy="664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B7402E-3921-7010-157E-D02BA7C08847}"/>
                </a:ext>
              </a:extLst>
            </p:cNvPr>
            <p:cNvSpPr txBox="1"/>
            <p:nvPr/>
          </p:nvSpPr>
          <p:spPr>
            <a:xfrm>
              <a:off x="6639686" y="3477517"/>
              <a:ext cx="1531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rPr>
                <a:t>不推荐，但仍勾选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2492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710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61176" y="1428540"/>
            <a:ext cx="8309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创建开发环境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不同开源项目所需开发环境不同，在开始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开源项目开发前往往需要定制化创建满足项目需求的开发环境。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虚拟环境信息命令：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env list</a:t>
            </a:r>
            <a:endParaRPr lang="en-CN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5D1AA6-D397-9A79-221A-E20C2E9E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7"/>
          <a:stretch/>
        </p:blipFill>
        <p:spPr>
          <a:xfrm>
            <a:off x="1475698" y="3545274"/>
            <a:ext cx="6542854" cy="318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8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703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8"/>
            <a:ext cx="8273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7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创建名为</a:t>
            </a:r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版本为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的虚拟环境命令：</a:t>
            </a:r>
            <a:endParaRPr lang="en-US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create 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</a:t>
            </a:r>
            <a:r>
              <a:rPr lang="en-US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python=3.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CN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143EB1-6171-6D6B-E065-52F98AD0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6" y="3525886"/>
            <a:ext cx="4249364" cy="26110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AA2E031-4BA5-246C-E096-9F7563792E0E}"/>
              </a:ext>
            </a:extLst>
          </p:cNvPr>
          <p:cNvGrpSpPr/>
          <p:nvPr/>
        </p:nvGrpSpPr>
        <p:grpSpPr>
          <a:xfrm>
            <a:off x="4688691" y="3525885"/>
            <a:ext cx="4279156" cy="2611056"/>
            <a:chOff x="4688691" y="3653106"/>
            <a:chExt cx="4279156" cy="261105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CD5784D5-D55B-B02C-C48B-B4566A95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691" y="3653106"/>
              <a:ext cx="4249366" cy="26110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75BEB-15B0-6AD3-FEA5-24688F0C9399}"/>
                </a:ext>
              </a:extLst>
            </p:cNvPr>
            <p:cNvSpPr txBox="1"/>
            <p:nvPr/>
          </p:nvSpPr>
          <p:spPr>
            <a:xfrm>
              <a:off x="5726849" y="5394348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1A1F98-9159-4FE6-698D-1B0B7EFC1F4C}"/>
                </a:ext>
              </a:extLst>
            </p:cNvPr>
            <p:cNvSpPr/>
            <p:nvPr/>
          </p:nvSpPr>
          <p:spPr>
            <a:xfrm>
              <a:off x="6424549" y="4492290"/>
              <a:ext cx="2543298" cy="195309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47398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66137"/>
            <a:ext cx="86529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环境中安装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CN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CB15A5-92D2-31A6-9C98-86B1AA9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" y="3775742"/>
            <a:ext cx="4445269" cy="26319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73422F-41A1-CECC-4339-862D5F30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75" y="3775742"/>
            <a:ext cx="4283396" cy="26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530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8" y="3747809"/>
            <a:ext cx="4348201" cy="26717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27768C-F7D3-314A-1104-435873D1DBD1}"/>
              </a:ext>
            </a:extLst>
          </p:cNvPr>
          <p:cNvGrpSpPr/>
          <p:nvPr/>
        </p:nvGrpSpPr>
        <p:grpSpPr>
          <a:xfrm>
            <a:off x="4654798" y="3796270"/>
            <a:ext cx="4269333" cy="2623325"/>
            <a:chOff x="4654798" y="3796270"/>
            <a:chExt cx="4269333" cy="26233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65428C-F39A-9703-24D3-B125CFA0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798" y="3796270"/>
              <a:ext cx="4269333" cy="2623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2F9A9-4A61-8CFE-4FB6-79B6EB588A79}"/>
                </a:ext>
              </a:extLst>
            </p:cNvPr>
            <p:cNvSpPr txBox="1"/>
            <p:nvPr/>
          </p:nvSpPr>
          <p:spPr>
            <a:xfrm>
              <a:off x="6217524" y="5305143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3" y="1405997"/>
            <a:ext cx="8009686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是指直接管理系统硬件和资源（如 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CPU、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内存和存储空间）的软件。操作系统位于软件与硬件之间，负责在所有软件与相关的物理资源之间建立连接。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系统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：是一款基于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GNU/GPL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开源许可的免费开源操作系统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。只要符合相应的许可条件，任何人都可以运行、研究、修改和重新分发源代码，甚至还可以销售修改后代码的副本。</a:t>
            </a: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发行版（也被叫做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GNU/Linux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发行版），为用户预先整合好的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作业系统及各种应用软件。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发行版通常包含了包括桌面环境、办公套件、媒体播发器、数据库等应用软件。</a:t>
            </a:r>
          </a:p>
        </p:txBody>
      </p:sp>
      <p:pic>
        <p:nvPicPr>
          <p:cNvPr id="1026" name="Picture 2" descr="Beginner's Guide: How To Install Ubuntu Linux 18.04 LTS">
            <a:extLst>
              <a:ext uri="{FF2B5EF4-FFF2-40B4-BE49-F238E27FC236}">
                <a16:creationId xmlns:a16="http://schemas.microsoft.com/office/drawing/2014/main" id="{75908E15-58DA-73BD-95F9-CACD1B8B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" y="4477519"/>
            <a:ext cx="2590053" cy="18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11: Moving forward while standing still | TechRepublic">
            <a:extLst>
              <a:ext uri="{FF2B5EF4-FFF2-40B4-BE49-F238E27FC236}">
                <a16:creationId xmlns:a16="http://schemas.microsoft.com/office/drawing/2014/main" id="{1E2BFB6C-B7E5-CAF9-B8CC-09A5029E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32" y="4477519"/>
            <a:ext cx="2017286" cy="15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OS Linux Pricing 2023">
            <a:extLst>
              <a:ext uri="{FF2B5EF4-FFF2-40B4-BE49-F238E27FC236}">
                <a16:creationId xmlns:a16="http://schemas.microsoft.com/office/drawing/2014/main" id="{CB7EE236-3D18-EC53-3225-10EBB3B4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5" y="4364820"/>
            <a:ext cx="2017287" cy="20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in Linux 23 - Here's What to Expect from This Release">
            <a:extLst>
              <a:ext uri="{FF2B5EF4-FFF2-40B4-BE49-F238E27FC236}">
                <a16:creationId xmlns:a16="http://schemas.microsoft.com/office/drawing/2014/main" id="{BFA8C7BD-9CEC-ADA1-21BA-0EE8338C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4" y="4364820"/>
            <a:ext cx="2441879" cy="182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、常用命令行指令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43B24-C04E-C7D0-D427-DA131ECB74AB}"/>
              </a:ext>
            </a:extLst>
          </p:cNvPr>
          <p:cNvSpPr txBox="1"/>
          <p:nvPr/>
        </p:nvSpPr>
        <p:spPr>
          <a:xfrm>
            <a:off x="317665" y="1509237"/>
            <a:ext cx="8542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b="1" dirty="0">
                <a:solidFill>
                  <a:schemeClr val="bg2"/>
                </a:solidFill>
                <a:latin typeface="+mn-ea"/>
                <a:ea typeface="+mn-ea"/>
              </a:rPr>
              <a:t>Linux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/Windows </a:t>
            </a:r>
            <a:r>
              <a:rPr lang="en-US" altLang="zh-CN" sz="2200" b="1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命令行工具：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s: 查看文件夹保护文件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cd: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 切换目录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wd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查看当前路径；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touch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new-item):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新建文件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mkdir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创建文件夹；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rm: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删除文件；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mv: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移动文件；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cp: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复制文件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; </a:t>
            </a:r>
          </a:p>
        </p:txBody>
      </p:sp>
      <p:pic>
        <p:nvPicPr>
          <p:cNvPr id="7" name="Picture 2" descr="Install Hyper Terminal on Ubuntu 22.04">
            <a:extLst>
              <a:ext uri="{FF2B5EF4-FFF2-40B4-BE49-F238E27FC236}">
                <a16:creationId xmlns:a16="http://schemas.microsoft.com/office/drawing/2014/main" id="{3DD36E7D-5F30-A7D7-486A-8D2AC067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24" y="3045377"/>
            <a:ext cx="5925507" cy="35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70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sz="40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40897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6" y="2738764"/>
            <a:ext cx="4800571" cy="360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8941" y="1514953"/>
            <a:ext cx="874443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是由微软于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2015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年发布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的一款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跨平台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FE686-F0A9-9DC4-2357-9BF966DA6A6B}"/>
              </a:ext>
            </a:extLst>
          </p:cNvPr>
          <p:cNvSpPr txBox="1"/>
          <p:nvPr/>
        </p:nvSpPr>
        <p:spPr>
          <a:xfrm>
            <a:off x="4990632" y="2180998"/>
            <a:ext cx="4116475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支持多种编程语言。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该软件支持语法高亮、代码自动补全、代码重构等功能。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用户可更改主题等个性化设置，也可通过内置的扩展程序商店安装扩展以拓展软件功能。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内置了命令行工具和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104154</TotalTime>
  <Words>2012</Words>
  <Application>Microsoft Office PowerPoint</Application>
  <PresentationFormat>全屏显示(4:3)</PresentationFormat>
  <Paragraphs>228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PingFang SC</vt:lpstr>
      <vt:lpstr>黑体</vt:lpstr>
      <vt:lpstr>微软雅黑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一. 开源Linux操作系统简介</vt:lpstr>
      <vt:lpstr>一. 开源Linux操作系统简介</vt:lpstr>
      <vt:lpstr>一. 开源Linux操作系统简介</vt:lpstr>
      <vt:lpstr>PowerPoint 演示文稿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演示文稿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13058</cp:revision>
  <dcterms:created xsi:type="dcterms:W3CDTF">2004-07-09T11:40:27Z</dcterms:created>
  <dcterms:modified xsi:type="dcterms:W3CDTF">2024-09-09T09:43:40Z</dcterms:modified>
</cp:coreProperties>
</file>