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7"/>
  </p:notesMasterIdLst>
  <p:handoutMasterIdLst>
    <p:handoutMasterId r:id="rId18"/>
  </p:handoutMasterIdLst>
  <p:sldIdLst>
    <p:sldId id="2708" r:id="rId3"/>
    <p:sldId id="2387" r:id="rId4"/>
    <p:sldId id="2447" r:id="rId5"/>
    <p:sldId id="2605" r:id="rId6"/>
    <p:sldId id="2724" r:id="rId7"/>
    <p:sldId id="2725" r:id="rId8"/>
    <p:sldId id="2723" r:id="rId9"/>
    <p:sldId id="2726" r:id="rId10"/>
    <p:sldId id="2727" r:id="rId11"/>
    <p:sldId id="2728" r:id="rId12"/>
    <p:sldId id="2729" r:id="rId13"/>
    <p:sldId id="2730" r:id="rId14"/>
    <p:sldId id="2731" r:id="rId15"/>
    <p:sldId id="2722" r:id="rId16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C3E8CC"/>
    <a:srgbClr val="0000CC"/>
    <a:srgbClr val="00B050"/>
    <a:srgbClr val="7A81FF"/>
    <a:srgbClr val="FF00DF"/>
    <a:srgbClr val="FF00FF"/>
    <a:srgbClr val="269FA0"/>
    <a:srgbClr val="FFC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5" autoAdjust="0"/>
    <p:restoredTop sz="84830" autoAdjust="0"/>
  </p:normalViewPr>
  <p:slideViewPr>
    <p:cSldViewPr snapToGrid="0">
      <p:cViewPr varScale="1">
        <p:scale>
          <a:sx n="74" d="100"/>
          <a:sy n="74" d="100"/>
        </p:scale>
        <p:origin x="372" y="4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文章小标题类比。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6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解释型：对应编译型。通过解释器解释，直接执行代码。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高级编程语言：高度封装的编程语言。以人类日常语言为基础，对人类具有较高可读性的编程语言。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通用：能够用于不同领域的编程语言。反例，</a:t>
            </a:r>
            <a:r>
              <a:rPr lang="en-US" altLang="zh-CN" dirty="0"/>
              <a:t>ENVI-IDL</a:t>
            </a:r>
            <a:r>
              <a:rPr lang="zh-CN" altLang="en-US" dirty="0"/>
              <a:t>编程语言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范罗苏姆头发茂盛。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1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9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Help:%E8%8B%B1%E8%AA%9E%E5%9C%8B%E9%9A%9B%E9%9F%B3%E6%A8%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455817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编程基础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8573116" cy="565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62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概念：函数是组织好的，可重复使用的，用来实现单一，或相关联功能的代码段。函数包括声明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关键词、函数名、函数体、返回值、参数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7"/>
            <a:ext cx="4374786" cy="529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为了便于编写和维护代码，将不同功能代码分类，分别放到不同的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文件中，以使得单个文件中代码相对较少。该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文件则称为模块（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module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）。模块可包含函数，类和变量，也能包含可执行的代码块。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4673191" y="1901019"/>
            <a:ext cx="4374785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8401275" cy="416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7711751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4247979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Matplotlib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可视化简介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548879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41437" y="1510701"/>
            <a:ext cx="4973526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（英国发音：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/ˈpaɪθən/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；美国发音：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/ˈpaɪθɑːn/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），是一种广泛使用的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解释型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高级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通用的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吉多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1980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年代后期开始研发，于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1991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年首次发布的编程语言。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9F6CD5-270F-AD2C-1153-817096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0" y="1433854"/>
            <a:ext cx="2775658" cy="41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F871B1-EAE8-7534-2805-0EB36E0D9C90}"/>
              </a:ext>
            </a:extLst>
          </p:cNvPr>
          <p:cNvSpPr txBox="1"/>
          <p:nvPr/>
        </p:nvSpPr>
        <p:spPr>
          <a:xfrm>
            <a:off x="5732820" y="5586414"/>
            <a:ext cx="277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吉多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（摄于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2006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zh-CN" altLang="en-US" sz="1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9551" y="1555297"/>
            <a:ext cx="3839751" cy="5151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的设计哲学，强调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，尤其是使用空格缩进来划分代码块。相比于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语言或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让开发者能够用更少的代码表达想法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29464D-8065-7C6D-E2B4-8C76D002430A}"/>
              </a:ext>
            </a:extLst>
          </p:cNvPr>
          <p:cNvGrpSpPr/>
          <p:nvPr/>
        </p:nvGrpSpPr>
        <p:grpSpPr>
          <a:xfrm>
            <a:off x="4316052" y="1320847"/>
            <a:ext cx="4747891" cy="2350630"/>
            <a:chOff x="4265480" y="1444374"/>
            <a:chExt cx="4747891" cy="235063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680B48F-5950-7F4F-4FE2-3B263AFD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963" y="1851496"/>
              <a:ext cx="4741408" cy="194350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DAFA4E-D3F7-C2EC-494B-3A08BA9CB11D}"/>
                </a:ext>
              </a:extLst>
            </p:cNvPr>
            <p:cNvSpPr txBox="1"/>
            <p:nvPr/>
          </p:nvSpPr>
          <p:spPr>
            <a:xfrm>
              <a:off x="4265480" y="1444374"/>
              <a:ext cx="4741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zh-CN" altLang="en-US" sz="2200" b="1" dirty="0">
                  <a:solidFill>
                    <a:srgbClr val="00B050"/>
                  </a:solidFill>
                  <a:latin typeface="+mn-ea"/>
                  <a:ea typeface="+mn-ea"/>
                </a:rPr>
                <a:t>语言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31663A-00D0-B0A4-01B6-40831AD07B6B}"/>
              </a:ext>
            </a:extLst>
          </p:cNvPr>
          <p:cNvGrpSpPr/>
          <p:nvPr/>
        </p:nvGrpSpPr>
        <p:grpSpPr>
          <a:xfrm>
            <a:off x="4329114" y="3684539"/>
            <a:ext cx="4741409" cy="1656227"/>
            <a:chOff x="4271962" y="3813127"/>
            <a:chExt cx="4741409" cy="1656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466837-FB43-79DE-A9EC-822EB8AC5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962" y="4187594"/>
              <a:ext cx="4741409" cy="128176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311F16-09EF-F498-7EFB-A1324ABA72E2}"/>
                </a:ext>
              </a:extLst>
            </p:cNvPr>
            <p:cNvSpPr txBox="1"/>
            <p:nvPr/>
          </p:nvSpPr>
          <p:spPr>
            <a:xfrm>
              <a:off x="4284204" y="3813127"/>
              <a:ext cx="4729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JAVA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BCAAFE-EC7F-F2ED-F313-2E4F57C52873}"/>
              </a:ext>
            </a:extLst>
          </p:cNvPr>
          <p:cNvGrpSpPr/>
          <p:nvPr/>
        </p:nvGrpSpPr>
        <p:grpSpPr>
          <a:xfrm>
            <a:off x="4341356" y="5399547"/>
            <a:ext cx="4747891" cy="1244751"/>
            <a:chOff x="4265480" y="5384897"/>
            <a:chExt cx="4747891" cy="124475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63200F9-3801-6655-4303-8E40B86C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5480" y="5801292"/>
              <a:ext cx="4747891" cy="82835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CE082D-7C58-EB19-487B-AF76E1109811}"/>
                </a:ext>
              </a:extLst>
            </p:cNvPr>
            <p:cNvSpPr txBox="1"/>
            <p:nvPr/>
          </p:nvSpPr>
          <p:spPr>
            <a:xfrm>
              <a:off x="4271962" y="5384897"/>
              <a:ext cx="47414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Python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902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2408" y="1462427"/>
            <a:ext cx="8640963" cy="215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为什么流行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，对初学者友好。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丰富的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生态系统，包含众多第三方开源库。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图1.1 Python 拥有丰富的生态系统">
            <a:extLst>
              <a:ext uri="{FF2B5EF4-FFF2-40B4-BE49-F238E27FC236}">
                <a16:creationId xmlns:a16="http://schemas.microsoft.com/office/drawing/2014/main" id="{AAC73176-B659-3538-0003-38733D33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4" y="3742973"/>
            <a:ext cx="5100638" cy="29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80D258-7A2F-FAD8-6FC0-04714DD16862}"/>
              </a:ext>
            </a:extLst>
          </p:cNvPr>
          <p:cNvSpPr txBox="1"/>
          <p:nvPr/>
        </p:nvSpPr>
        <p:spPr>
          <a:xfrm>
            <a:off x="379552" y="3821551"/>
            <a:ext cx="4192448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近年来机器学习、深度学习、人工智能技术的广泛应用。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5650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39721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52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491204"/>
            <a:ext cx="8563370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400" dirty="0">
                <a:solidFill>
                  <a:srgbClr val="151515"/>
                </a:solidFill>
                <a:latin typeface="+mn-ea"/>
                <a:ea typeface="+mn-ea"/>
              </a:rPr>
              <a:t>合法的变量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名字可以包括任何字母或数字（a-z，A-Z，0-9）以及下划线（_）；合法的名字不可以由数字打头。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47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104316</TotalTime>
  <Words>1041</Words>
  <Application>Microsoft Office PowerPoint</Application>
  <PresentationFormat>全屏显示(4:3)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ui-sans-serif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13086</cp:revision>
  <dcterms:created xsi:type="dcterms:W3CDTF">2004-07-09T11:40:27Z</dcterms:created>
  <dcterms:modified xsi:type="dcterms:W3CDTF">2024-09-09T07:50:13Z</dcterms:modified>
</cp:coreProperties>
</file>