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34"/>
  </p:notesMasterIdLst>
  <p:sldIdLst>
    <p:sldId id="256" r:id="rId2"/>
    <p:sldId id="257" r:id="rId3"/>
    <p:sldId id="293" r:id="rId4"/>
    <p:sldId id="294" r:id="rId5"/>
    <p:sldId id="295" r:id="rId6"/>
    <p:sldId id="296" r:id="rId7"/>
    <p:sldId id="262" r:id="rId8"/>
    <p:sldId id="263" r:id="rId9"/>
    <p:sldId id="264" r:id="rId10"/>
    <p:sldId id="267" r:id="rId11"/>
    <p:sldId id="286" r:id="rId12"/>
    <p:sldId id="266" r:id="rId13"/>
    <p:sldId id="268" r:id="rId14"/>
    <p:sldId id="269" r:id="rId15"/>
    <p:sldId id="272" r:id="rId16"/>
    <p:sldId id="271" r:id="rId17"/>
    <p:sldId id="273" r:id="rId18"/>
    <p:sldId id="275" r:id="rId19"/>
    <p:sldId id="274" r:id="rId20"/>
    <p:sldId id="276" r:id="rId21"/>
    <p:sldId id="288" r:id="rId22"/>
    <p:sldId id="297" r:id="rId23"/>
    <p:sldId id="298" r:id="rId24"/>
    <p:sldId id="299" r:id="rId25"/>
    <p:sldId id="281" r:id="rId26"/>
    <p:sldId id="283" r:id="rId27"/>
    <p:sldId id="280" r:id="rId28"/>
    <p:sldId id="282" r:id="rId29"/>
    <p:sldId id="270" r:id="rId30"/>
    <p:sldId id="284" r:id="rId31"/>
    <p:sldId id="278" r:id="rId32"/>
    <p:sldId id="27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64688" autoAdjust="0"/>
  </p:normalViewPr>
  <p:slideViewPr>
    <p:cSldViewPr>
      <p:cViewPr varScale="1">
        <p:scale>
          <a:sx n="78" d="100"/>
          <a:sy n="78" d="100"/>
        </p:scale>
        <p:origin x="2196" y="96"/>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notesViewPr>
    <p:cSldViewPr>
      <p:cViewPr varScale="1">
        <p:scale>
          <a:sx n="92" d="100"/>
          <a:sy n="92" d="100"/>
        </p:scale>
        <p:origin x="373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52F72B-C11B-4DFB-BF2B-B40B96CEE007}" type="datetimeFigureOut">
              <a:rPr lang="en-US" smtClean="0"/>
              <a:t>5/20/2015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210DC6-4D2F-4460-A015-3726D3BC8E24}" type="slidenum">
              <a:rPr lang="en-US" smtClean="0"/>
              <a:t>‹#›</a:t>
            </a:fld>
            <a:endParaRPr lang="en-US"/>
          </a:p>
        </p:txBody>
      </p:sp>
    </p:spTree>
    <p:extLst>
      <p:ext uri="{BB962C8B-B14F-4D97-AF65-F5344CB8AC3E}">
        <p14:creationId xmlns:p14="http://schemas.microsoft.com/office/powerpoint/2010/main" val="3248779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210DC6-4D2F-4460-A015-3726D3BC8E24}" type="slidenum">
              <a:rPr lang="en-US" smtClean="0"/>
              <a:t>1</a:t>
            </a:fld>
            <a:endParaRPr lang="en-US"/>
          </a:p>
        </p:txBody>
      </p:sp>
    </p:spTree>
    <p:extLst>
      <p:ext uri="{BB962C8B-B14F-4D97-AF65-F5344CB8AC3E}">
        <p14:creationId xmlns:p14="http://schemas.microsoft.com/office/powerpoint/2010/main" val="2530519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i="1" smtClean="0"/>
              <a:t>Just explain</a:t>
            </a:r>
            <a:endParaRPr lang="en-US"/>
          </a:p>
        </p:txBody>
      </p:sp>
      <p:sp>
        <p:nvSpPr>
          <p:cNvPr id="4" name="Slide Number Placeholder 3"/>
          <p:cNvSpPr>
            <a:spLocks noGrp="1"/>
          </p:cNvSpPr>
          <p:nvPr>
            <p:ph type="sldNum" sz="quarter" idx="10"/>
          </p:nvPr>
        </p:nvSpPr>
        <p:spPr/>
        <p:txBody>
          <a:bodyPr/>
          <a:lstStyle/>
          <a:p>
            <a:fld id="{E9210DC6-4D2F-4460-A015-3726D3BC8E24}" type="slidenum">
              <a:rPr lang="en-US" smtClean="0"/>
              <a:t>10</a:t>
            </a:fld>
            <a:endParaRPr lang="en-US"/>
          </a:p>
        </p:txBody>
      </p:sp>
    </p:spTree>
    <p:extLst>
      <p:ext uri="{BB962C8B-B14F-4D97-AF65-F5344CB8AC3E}">
        <p14:creationId xmlns:p14="http://schemas.microsoft.com/office/powerpoint/2010/main" val="2796435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i="1" smtClean="0"/>
              <a:t>Just explain</a:t>
            </a:r>
            <a:endParaRPr lang="en-US"/>
          </a:p>
        </p:txBody>
      </p:sp>
      <p:sp>
        <p:nvSpPr>
          <p:cNvPr id="4" name="Slide Number Placeholder 3"/>
          <p:cNvSpPr>
            <a:spLocks noGrp="1"/>
          </p:cNvSpPr>
          <p:nvPr>
            <p:ph type="sldNum" sz="quarter" idx="10"/>
          </p:nvPr>
        </p:nvSpPr>
        <p:spPr/>
        <p:txBody>
          <a:bodyPr/>
          <a:lstStyle/>
          <a:p>
            <a:fld id="{E9210DC6-4D2F-4460-A015-3726D3BC8E24}" type="slidenum">
              <a:rPr lang="en-US" smtClean="0"/>
              <a:t>11</a:t>
            </a:fld>
            <a:endParaRPr lang="en-US"/>
          </a:p>
        </p:txBody>
      </p:sp>
    </p:spTree>
    <p:extLst>
      <p:ext uri="{BB962C8B-B14F-4D97-AF65-F5344CB8AC3E}">
        <p14:creationId xmlns:p14="http://schemas.microsoft.com/office/powerpoint/2010/main" val="2528670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due to providing the simplest possible interface to users, stripped of irrelevant detail</a:t>
            </a:r>
          </a:p>
          <a:p>
            <a:pPr marL="1714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due to forcing complex dependencies to be injected via its make function (a make</a:t>
            </a:r>
            <a:r>
              <a:rPr lang="en-US" baseline="0" dirty="0" smtClean="0"/>
              <a:t> function is the idiomatic name for the function that creates an ADT).</a:t>
            </a:r>
            <a:endParaRPr lang="en-US" dirty="0" smtClean="0"/>
          </a:p>
          <a:p>
            <a:pPr marL="1714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due to hiding internals from wanton engineers.</a:t>
            </a:r>
          </a:p>
          <a:p>
            <a:pPr marL="1714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due to forcing functions that need internal access to be in the right place</a:t>
            </a:r>
          </a:p>
          <a:p>
            <a:pPr marL="1714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due to providing a space to park new, related operations as they arise</a:t>
            </a:r>
          </a:p>
          <a:p>
            <a:pPr marL="1714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due to providing convenient shelving for program parameters rather than being threaded into long call stacks</a:t>
            </a:r>
          </a:p>
          <a:p>
            <a:pPr marL="1714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An entire business domain can be exposed as a public ADT</a:t>
            </a:r>
          </a:p>
          <a:p>
            <a:pPr marL="1714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due to utilizing subtyping like how Set utilizes the </a:t>
            </a:r>
            <a:r>
              <a:rPr lang="en-US" dirty="0" err="1" smtClean="0"/>
              <a:t>Seq</a:t>
            </a:r>
            <a:r>
              <a:rPr lang="en-US" dirty="0" smtClean="0"/>
              <a:t> interface</a:t>
            </a:r>
          </a:p>
        </p:txBody>
      </p:sp>
      <p:sp>
        <p:nvSpPr>
          <p:cNvPr id="4" name="Slide Number Placeholder 3"/>
          <p:cNvSpPr>
            <a:spLocks noGrp="1"/>
          </p:cNvSpPr>
          <p:nvPr>
            <p:ph type="sldNum" sz="quarter" idx="10"/>
          </p:nvPr>
        </p:nvSpPr>
        <p:spPr/>
        <p:txBody>
          <a:bodyPr/>
          <a:lstStyle/>
          <a:p>
            <a:fld id="{E9210DC6-4D2F-4460-A015-3726D3BC8E24}" type="slidenum">
              <a:rPr lang="en-US" smtClean="0"/>
              <a:t>12</a:t>
            </a:fld>
            <a:endParaRPr lang="en-US"/>
          </a:p>
        </p:txBody>
      </p:sp>
    </p:spTree>
    <p:extLst>
      <p:ext uri="{BB962C8B-B14F-4D97-AF65-F5344CB8AC3E}">
        <p14:creationId xmlns:p14="http://schemas.microsoft.com/office/powerpoint/2010/main" val="2506816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1" dirty="0" smtClean="0"/>
              <a:t>Explain the </a:t>
            </a:r>
            <a:r>
              <a:rPr lang="en-US" b="1" i="1" dirty="0" smtClean="0"/>
              <a:t>diagram, then -</a:t>
            </a:r>
            <a:r>
              <a:rPr lang="en-US" b="1" i="1" baseline="0" dirty="0" smtClean="0"/>
              <a:t> </a:t>
            </a:r>
            <a:r>
              <a:rPr lang="en-US" dirty="0" smtClean="0"/>
              <a:t>The </a:t>
            </a:r>
            <a:r>
              <a:rPr lang="en-US" dirty="0" smtClean="0"/>
              <a:t>full power of ADTs is realized when used as a program structuring tool. What’s most important about this diagram is its semi-fractal nature. ADTs are a sort of pattern that, when applied recursively to your program, should yield a principled, understandable, and stable program architecture.</a:t>
            </a:r>
          </a:p>
        </p:txBody>
      </p:sp>
      <p:sp>
        <p:nvSpPr>
          <p:cNvPr id="4" name="Slide Number Placeholder 3"/>
          <p:cNvSpPr>
            <a:spLocks noGrp="1"/>
          </p:cNvSpPr>
          <p:nvPr>
            <p:ph type="sldNum" sz="quarter" idx="10"/>
          </p:nvPr>
        </p:nvSpPr>
        <p:spPr/>
        <p:txBody>
          <a:bodyPr/>
          <a:lstStyle/>
          <a:p>
            <a:fld id="{E9210DC6-4D2F-4460-A015-3726D3BC8E24}" type="slidenum">
              <a:rPr lang="en-US" smtClean="0"/>
              <a:t>13</a:t>
            </a:fld>
            <a:endParaRPr lang="en-US"/>
          </a:p>
        </p:txBody>
      </p:sp>
    </p:spTree>
    <p:extLst>
      <p:ext uri="{BB962C8B-B14F-4D97-AF65-F5344CB8AC3E}">
        <p14:creationId xmlns:p14="http://schemas.microsoft.com/office/powerpoint/2010/main" val="2640465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i="1" dirty="0" smtClean="0"/>
              <a:t>Just read, but also point out things</a:t>
            </a:r>
            <a:r>
              <a:rPr lang="en-US" b="1" i="1" baseline="0" dirty="0" smtClean="0"/>
              <a:t> in image</a:t>
            </a:r>
            <a:endParaRPr lang="en-US" b="1" i="1" dirty="0"/>
          </a:p>
        </p:txBody>
      </p:sp>
      <p:sp>
        <p:nvSpPr>
          <p:cNvPr id="4" name="Slide Number Placeholder 3"/>
          <p:cNvSpPr>
            <a:spLocks noGrp="1"/>
          </p:cNvSpPr>
          <p:nvPr>
            <p:ph type="sldNum" sz="quarter" idx="10"/>
          </p:nvPr>
        </p:nvSpPr>
        <p:spPr/>
        <p:txBody>
          <a:bodyPr/>
          <a:lstStyle/>
          <a:p>
            <a:fld id="{E9210DC6-4D2F-4460-A015-3726D3BC8E24}" type="slidenum">
              <a:rPr lang="en-US" smtClean="0"/>
              <a:t>14</a:t>
            </a:fld>
            <a:endParaRPr lang="en-US"/>
          </a:p>
        </p:txBody>
      </p:sp>
    </p:spTree>
    <p:extLst>
      <p:ext uri="{BB962C8B-B14F-4D97-AF65-F5344CB8AC3E}">
        <p14:creationId xmlns:p14="http://schemas.microsoft.com/office/powerpoint/2010/main" val="253684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1" dirty="0" smtClean="0"/>
              <a:t>Just explain</a:t>
            </a:r>
          </a:p>
          <a:p>
            <a:endParaRPr lang="en-US" dirty="0"/>
          </a:p>
        </p:txBody>
      </p:sp>
      <p:sp>
        <p:nvSpPr>
          <p:cNvPr id="4" name="Slide Number Placeholder 3"/>
          <p:cNvSpPr>
            <a:spLocks noGrp="1"/>
          </p:cNvSpPr>
          <p:nvPr>
            <p:ph type="sldNum" sz="quarter" idx="10"/>
          </p:nvPr>
        </p:nvSpPr>
        <p:spPr/>
        <p:txBody>
          <a:bodyPr/>
          <a:lstStyle/>
          <a:p>
            <a:fld id="{E9210DC6-4D2F-4460-A015-3726D3BC8E24}" type="slidenum">
              <a:rPr lang="en-US" smtClean="0"/>
              <a:t>15</a:t>
            </a:fld>
            <a:endParaRPr lang="en-US"/>
          </a:p>
        </p:txBody>
      </p:sp>
    </p:spTree>
    <p:extLst>
      <p:ext uri="{BB962C8B-B14F-4D97-AF65-F5344CB8AC3E}">
        <p14:creationId xmlns:p14="http://schemas.microsoft.com/office/powerpoint/2010/main" val="92745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i="1" dirty="0" smtClean="0"/>
              <a:t>Just explain</a:t>
            </a:r>
            <a:endParaRPr lang="en-US" b="1" i="1" dirty="0"/>
          </a:p>
        </p:txBody>
      </p:sp>
      <p:sp>
        <p:nvSpPr>
          <p:cNvPr id="4" name="Slide Number Placeholder 3"/>
          <p:cNvSpPr>
            <a:spLocks noGrp="1"/>
          </p:cNvSpPr>
          <p:nvPr>
            <p:ph type="sldNum" sz="quarter" idx="10"/>
          </p:nvPr>
        </p:nvSpPr>
        <p:spPr/>
        <p:txBody>
          <a:bodyPr/>
          <a:lstStyle/>
          <a:p>
            <a:fld id="{E9210DC6-4D2F-4460-A015-3726D3BC8E24}" type="slidenum">
              <a:rPr lang="en-US" smtClean="0"/>
              <a:t>16</a:t>
            </a:fld>
            <a:endParaRPr lang="en-US"/>
          </a:p>
        </p:txBody>
      </p:sp>
    </p:spTree>
    <p:extLst>
      <p:ext uri="{BB962C8B-B14F-4D97-AF65-F5344CB8AC3E}">
        <p14:creationId xmlns:p14="http://schemas.microsoft.com/office/powerpoint/2010/main" val="3595830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And here’s the whole thing. </a:t>
            </a:r>
            <a:r>
              <a:rPr lang="en-US" b="1" dirty="0" smtClean="0"/>
              <a:t>Again, point out the parts.</a:t>
            </a:r>
            <a:endParaRPr lang="en-US" dirty="0"/>
          </a:p>
        </p:txBody>
      </p:sp>
      <p:sp>
        <p:nvSpPr>
          <p:cNvPr id="4" name="Slide Number Placeholder 3"/>
          <p:cNvSpPr>
            <a:spLocks noGrp="1"/>
          </p:cNvSpPr>
          <p:nvPr>
            <p:ph type="sldNum" sz="quarter" idx="10"/>
          </p:nvPr>
        </p:nvSpPr>
        <p:spPr/>
        <p:txBody>
          <a:bodyPr/>
          <a:lstStyle/>
          <a:p>
            <a:fld id="{E9210DC6-4D2F-4460-A015-3726D3BC8E24}" type="slidenum">
              <a:rPr lang="en-US" smtClean="0"/>
              <a:t>17</a:t>
            </a:fld>
            <a:endParaRPr lang="en-US"/>
          </a:p>
        </p:txBody>
      </p:sp>
    </p:spTree>
    <p:extLst>
      <p:ext uri="{BB962C8B-B14F-4D97-AF65-F5344CB8AC3E}">
        <p14:creationId xmlns:p14="http://schemas.microsoft.com/office/powerpoint/2010/main" val="2911833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Here’s a sample F# program that consumes the </a:t>
            </a:r>
            <a:r>
              <a:rPr lang="en-US" dirty="0" err="1" smtClean="0"/>
              <a:t>FrobService</a:t>
            </a:r>
            <a:r>
              <a:rPr lang="en-US" dirty="0" smtClean="0"/>
              <a:t> ADT (a portion of which is elided) – </a:t>
            </a:r>
            <a:r>
              <a:rPr lang="en-US" b="1" i="1" dirty="0" smtClean="0"/>
              <a:t>Explain code</a:t>
            </a:r>
            <a:endParaRPr lang="en-US" dirty="0"/>
          </a:p>
        </p:txBody>
      </p:sp>
      <p:sp>
        <p:nvSpPr>
          <p:cNvPr id="4" name="Slide Number Placeholder 3"/>
          <p:cNvSpPr>
            <a:spLocks noGrp="1"/>
          </p:cNvSpPr>
          <p:nvPr>
            <p:ph type="sldNum" sz="quarter" idx="10"/>
          </p:nvPr>
        </p:nvSpPr>
        <p:spPr/>
        <p:txBody>
          <a:bodyPr/>
          <a:lstStyle/>
          <a:p>
            <a:fld id="{E9210DC6-4D2F-4460-A015-3726D3BC8E24}" type="slidenum">
              <a:rPr lang="en-US" smtClean="0"/>
              <a:t>18</a:t>
            </a:fld>
            <a:endParaRPr lang="en-US"/>
          </a:p>
        </p:txBody>
      </p:sp>
    </p:spTree>
    <p:extLst>
      <p:ext uri="{BB962C8B-B14F-4D97-AF65-F5344CB8AC3E}">
        <p14:creationId xmlns:p14="http://schemas.microsoft.com/office/powerpoint/2010/main" val="25620912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Its only useful public operation is not referentially-transparent. That is, even if you provide its </a:t>
            </a:r>
            <a:r>
              <a:rPr lang="en-US" b="1" dirty="0" err="1" smtClean="0"/>
              <a:t>tryFrobnicate</a:t>
            </a:r>
            <a:r>
              <a:rPr lang="en-US" dirty="0" smtClean="0"/>
              <a:t> operation with the exact same parameters, you can get back a different result each time (such as when the data pulled from the database changes). But in its defense, it returns the result of each operation rather than affecting internal state unlike an object</a:t>
            </a:r>
          </a:p>
          <a:p>
            <a:pPr marL="171450" lvl="0" indent="-171450">
              <a:buFont typeface="Arial" panose="020B0604020202020204" pitchFamily="34" charset="0"/>
              <a:buChar char="•"/>
            </a:pPr>
            <a:r>
              <a:rPr lang="en-US" b="1" i="1" baseline="0" dirty="0" smtClean="0"/>
              <a:t>Just read</a:t>
            </a:r>
            <a:endParaRPr lang="en-US" b="1" i="1"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But they’re only one side of the ADT coin!</a:t>
            </a:r>
          </a:p>
        </p:txBody>
      </p:sp>
      <p:sp>
        <p:nvSpPr>
          <p:cNvPr id="4" name="Slide Number Placeholder 3"/>
          <p:cNvSpPr>
            <a:spLocks noGrp="1"/>
          </p:cNvSpPr>
          <p:nvPr>
            <p:ph type="sldNum" sz="quarter" idx="10"/>
          </p:nvPr>
        </p:nvSpPr>
        <p:spPr/>
        <p:txBody>
          <a:bodyPr/>
          <a:lstStyle/>
          <a:p>
            <a:fld id="{E9210DC6-4D2F-4460-A015-3726D3BC8E24}" type="slidenum">
              <a:rPr lang="en-US" smtClean="0"/>
              <a:t>19</a:t>
            </a:fld>
            <a:endParaRPr lang="en-US"/>
          </a:p>
        </p:txBody>
      </p:sp>
    </p:spTree>
    <p:extLst>
      <p:ext uri="{BB962C8B-B14F-4D97-AF65-F5344CB8AC3E}">
        <p14:creationId xmlns:p14="http://schemas.microsoft.com/office/powerpoint/2010/main" val="2529447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And there aren’t many widely adopted approaches for doing so. So most people are left on their own to figure it all out, and that creates difficulties.</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Having done so myself in an environment conducive to extreme refactoring, I’ve come across a few good approaches</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One that has worked surprisingly well for me across disparate and complex domains, including - Programming language implementation, game engine implementation, and scalable e-commerce backend implementation where I’ve had the chance to try it</a:t>
            </a:r>
          </a:p>
          <a:p>
            <a:pPr marL="171450" marR="0" lvl="1" indent="-171450" algn="l" defTabSz="914400" rtl="0" eaLnBrk="1" fontAlgn="auto" latinLnBrk="0" hangingPunct="1">
              <a:lnSpc>
                <a:spcPct val="100000"/>
              </a:lnSpc>
              <a:spcBef>
                <a:spcPts val="0"/>
              </a:spcBef>
              <a:spcAft>
                <a:spcPts val="0"/>
              </a:spcAft>
              <a:buClrTx/>
              <a:buSzTx/>
              <a:buFontTx/>
              <a:buChar char="-"/>
              <a:tabLst/>
              <a:defRPr/>
            </a:pPr>
            <a:endParaRPr lang="en-US" dirty="0" smtClean="0"/>
          </a:p>
        </p:txBody>
      </p:sp>
      <p:sp>
        <p:nvSpPr>
          <p:cNvPr id="4" name="Slide Number Placeholder 3"/>
          <p:cNvSpPr>
            <a:spLocks noGrp="1"/>
          </p:cNvSpPr>
          <p:nvPr>
            <p:ph type="sldNum" sz="quarter" idx="10"/>
          </p:nvPr>
        </p:nvSpPr>
        <p:spPr/>
        <p:txBody>
          <a:bodyPr/>
          <a:lstStyle/>
          <a:p>
            <a:fld id="{E9210DC6-4D2F-4460-A015-3726D3BC8E24}" type="slidenum">
              <a:rPr lang="en-US" smtClean="0"/>
              <a:t>2</a:t>
            </a:fld>
            <a:endParaRPr lang="en-US"/>
          </a:p>
        </p:txBody>
      </p:sp>
    </p:spTree>
    <p:extLst>
      <p:ext uri="{BB962C8B-B14F-4D97-AF65-F5344CB8AC3E}">
        <p14:creationId xmlns:p14="http://schemas.microsoft.com/office/powerpoint/2010/main" val="26271971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1" dirty="0" smtClean="0"/>
              <a:t>Just read</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As a higher-level example, the state of an entire functional program can be represented as a single Pure ADT (which is also true for Impure ADTs)</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And this referential transparency can be preserved by internally interfacing with its contained mutable dependencies via immutable message queues</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But they can require </a:t>
            </a:r>
            <a:r>
              <a:rPr lang="en-US" dirty="0" err="1" smtClean="0"/>
              <a:t>hackery</a:t>
            </a:r>
            <a:r>
              <a:rPr lang="en-US" dirty="0" smtClean="0"/>
              <a:t> to work directly underneath imperative frameworks like </a:t>
            </a:r>
            <a:r>
              <a:rPr lang="en-US" dirty="0" err="1" smtClean="0"/>
              <a:t>WinForms</a:t>
            </a:r>
            <a:r>
              <a:rPr lang="en-US" dirty="0" smtClean="0"/>
              <a:t>, WPF, et al</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 result of each operation is a potentially transformed version of the ADT (and sometimes additional data). Therefore, they satisfy the properties of the State monad rather than the Reader monad.</a:t>
            </a:r>
          </a:p>
        </p:txBody>
      </p:sp>
      <p:sp>
        <p:nvSpPr>
          <p:cNvPr id="4" name="Slide Number Placeholder 3"/>
          <p:cNvSpPr>
            <a:spLocks noGrp="1"/>
          </p:cNvSpPr>
          <p:nvPr>
            <p:ph type="sldNum" sz="quarter" idx="10"/>
          </p:nvPr>
        </p:nvSpPr>
        <p:spPr/>
        <p:txBody>
          <a:bodyPr/>
          <a:lstStyle/>
          <a:p>
            <a:fld id="{E9210DC6-4D2F-4460-A015-3726D3BC8E24}" type="slidenum">
              <a:rPr lang="en-US" smtClean="0"/>
              <a:t>20</a:t>
            </a:fld>
            <a:endParaRPr lang="en-US"/>
          </a:p>
        </p:txBody>
      </p:sp>
    </p:spTree>
    <p:extLst>
      <p:ext uri="{BB962C8B-B14F-4D97-AF65-F5344CB8AC3E}">
        <p14:creationId xmlns:p14="http://schemas.microsoft.com/office/powerpoint/2010/main" val="4519009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Here are just the types used to represent the game and its pieces. We’ll see the rest of the Game’s definition in the succeeding slides.</a:t>
            </a:r>
            <a:endParaRPr lang="en-US" dirty="0"/>
          </a:p>
        </p:txBody>
      </p:sp>
      <p:sp>
        <p:nvSpPr>
          <p:cNvPr id="4" name="Slide Number Placeholder 3"/>
          <p:cNvSpPr>
            <a:spLocks noGrp="1"/>
          </p:cNvSpPr>
          <p:nvPr>
            <p:ph type="sldNum" sz="quarter" idx="10"/>
          </p:nvPr>
        </p:nvSpPr>
        <p:spPr/>
        <p:txBody>
          <a:bodyPr/>
          <a:lstStyle/>
          <a:p>
            <a:fld id="{E9210DC6-4D2F-4460-A015-3726D3BC8E24}" type="slidenum">
              <a:rPr lang="en-US" smtClean="0"/>
              <a:t>21</a:t>
            </a:fld>
            <a:endParaRPr lang="en-US"/>
          </a:p>
        </p:txBody>
      </p:sp>
    </p:spTree>
    <p:extLst>
      <p:ext uri="{BB962C8B-B14F-4D97-AF65-F5344CB8AC3E}">
        <p14:creationId xmlns:p14="http://schemas.microsoft.com/office/powerpoint/2010/main" val="4208837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i="1" dirty="0" smtClean="0"/>
              <a:t>Explain code</a:t>
            </a:r>
            <a:endParaRPr lang="en-US" b="1" i="1" dirty="0"/>
          </a:p>
        </p:txBody>
      </p:sp>
      <p:sp>
        <p:nvSpPr>
          <p:cNvPr id="4" name="Slide Number Placeholder 3"/>
          <p:cNvSpPr>
            <a:spLocks noGrp="1"/>
          </p:cNvSpPr>
          <p:nvPr>
            <p:ph type="sldNum" sz="quarter" idx="10"/>
          </p:nvPr>
        </p:nvSpPr>
        <p:spPr/>
        <p:txBody>
          <a:bodyPr/>
          <a:lstStyle/>
          <a:p>
            <a:fld id="{E9210DC6-4D2F-4460-A015-3726D3BC8E24}" type="slidenum">
              <a:rPr lang="en-US" smtClean="0"/>
              <a:t>22</a:t>
            </a:fld>
            <a:endParaRPr lang="en-US"/>
          </a:p>
        </p:txBody>
      </p:sp>
    </p:spTree>
    <p:extLst>
      <p:ext uri="{BB962C8B-B14F-4D97-AF65-F5344CB8AC3E}">
        <p14:creationId xmlns:p14="http://schemas.microsoft.com/office/powerpoint/2010/main" val="11151132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i="1" dirty="0" smtClean="0"/>
              <a:t>Explain code</a:t>
            </a:r>
            <a:endParaRPr lang="en-US" dirty="0"/>
          </a:p>
        </p:txBody>
      </p:sp>
      <p:sp>
        <p:nvSpPr>
          <p:cNvPr id="4" name="Slide Number Placeholder 3"/>
          <p:cNvSpPr>
            <a:spLocks noGrp="1"/>
          </p:cNvSpPr>
          <p:nvPr>
            <p:ph type="sldNum" sz="quarter" idx="10"/>
          </p:nvPr>
        </p:nvSpPr>
        <p:spPr/>
        <p:txBody>
          <a:bodyPr/>
          <a:lstStyle/>
          <a:p>
            <a:fld id="{E9210DC6-4D2F-4460-A015-3726D3BC8E24}" type="slidenum">
              <a:rPr lang="en-US" smtClean="0"/>
              <a:t>23</a:t>
            </a:fld>
            <a:endParaRPr lang="en-US"/>
          </a:p>
        </p:txBody>
      </p:sp>
    </p:spTree>
    <p:extLst>
      <p:ext uri="{BB962C8B-B14F-4D97-AF65-F5344CB8AC3E}">
        <p14:creationId xmlns:p14="http://schemas.microsoft.com/office/powerpoint/2010/main" val="31249284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smtClean="0"/>
              <a:t>Explain </a:t>
            </a:r>
            <a:r>
              <a:rPr lang="en-US" b="1" dirty="0" smtClean="0"/>
              <a:t>code, with emphasis on </a:t>
            </a:r>
            <a:r>
              <a:rPr lang="en-US" b="0" dirty="0" smtClean="0"/>
              <a:t>game</a:t>
            </a:r>
            <a:r>
              <a:rPr lang="en-US" b="1" dirty="0" smtClean="0"/>
              <a:t> pipelining and shadowing</a:t>
            </a:r>
          </a:p>
          <a:p>
            <a:pPr marL="171450" indent="-171450">
              <a:buFont typeface="Arial" panose="020B0604020202020204" pitchFamily="34" charset="0"/>
              <a:buChar char="•"/>
            </a:pPr>
            <a:r>
              <a:rPr lang="en-US" b="0" dirty="0" smtClean="0"/>
              <a:t>Here’s the code</a:t>
            </a:r>
            <a:r>
              <a:rPr lang="en-US" b="0" baseline="0" dirty="0" smtClean="0"/>
              <a:t> when using the State monad. Being able to use your ADT from a State monad is very important, and is one of the reasons to avoid using object notation in F#.</a:t>
            </a:r>
            <a:endParaRPr lang="en-US" b="0" dirty="0" smtClean="0"/>
          </a:p>
        </p:txBody>
      </p:sp>
      <p:sp>
        <p:nvSpPr>
          <p:cNvPr id="4" name="Slide Number Placeholder 3"/>
          <p:cNvSpPr>
            <a:spLocks noGrp="1"/>
          </p:cNvSpPr>
          <p:nvPr>
            <p:ph type="sldNum" sz="quarter" idx="10"/>
          </p:nvPr>
        </p:nvSpPr>
        <p:spPr/>
        <p:txBody>
          <a:bodyPr/>
          <a:lstStyle/>
          <a:p>
            <a:fld id="{E9210DC6-4D2F-4460-A015-3726D3BC8E24}" type="slidenum">
              <a:rPr lang="en-US" smtClean="0"/>
              <a:t>24</a:t>
            </a:fld>
            <a:endParaRPr lang="en-US"/>
          </a:p>
        </p:txBody>
      </p:sp>
    </p:spTree>
    <p:extLst>
      <p:ext uri="{BB962C8B-B14F-4D97-AF65-F5344CB8AC3E}">
        <p14:creationId xmlns:p14="http://schemas.microsoft.com/office/powerpoint/2010/main" val="37924406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smtClean="0"/>
              <a:t>Unlike Impure ADTs, their operations are referentially transparent, with no externally-observable</a:t>
            </a:r>
            <a:r>
              <a:rPr lang="en-US" b="0" i="0" baseline="0" dirty="0" smtClean="0"/>
              <a:t> side-effects to create causality leaks</a:t>
            </a:r>
            <a:endParaRPr lang="en-US" b="0" i="0" dirty="0" smtClean="0"/>
          </a:p>
          <a:p>
            <a:pPr marL="171450" indent="-171450">
              <a:buFont typeface="Arial" panose="020B0604020202020204" pitchFamily="34" charset="0"/>
              <a:buChar char="•"/>
            </a:pPr>
            <a:r>
              <a:rPr lang="en-US" b="1" i="1" dirty="0" smtClean="0"/>
              <a:t>Just read</a:t>
            </a:r>
            <a:endParaRPr lang="en-US" b="0" i="1" dirty="0" smtClean="0"/>
          </a:p>
          <a:p>
            <a:pPr marL="6286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Using classes, namespaces, or ironically F# modules alone</a:t>
            </a:r>
            <a:r>
              <a:rPr lang="en-US" baseline="0" dirty="0" smtClean="0"/>
              <a:t> </a:t>
            </a:r>
            <a:r>
              <a:rPr lang="en-US" dirty="0" smtClean="0"/>
              <a:t>won’t get it</a:t>
            </a:r>
          </a:p>
          <a:p>
            <a:pPr marL="6286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 space of concern of modularity in programming is program semantics</a:t>
            </a:r>
          </a:p>
          <a:p>
            <a:pPr marL="171450" lvl="0" indent="-171450">
              <a:buFont typeface="Arial" panose="020B0604020202020204" pitchFamily="34" charset="0"/>
              <a:buChar char="•"/>
            </a:pPr>
            <a:r>
              <a:rPr lang="en-US" dirty="0" smtClean="0"/>
              <a:t>Abstraction is not the mere hiding of implementation detail. Abstraction is rather the capturing of distilled conceptual essence.</a:t>
            </a:r>
          </a:p>
          <a:p>
            <a:pPr marL="171450" lvl="0" indent="-171450">
              <a:buFont typeface="Arial" panose="020B0604020202020204" pitchFamily="34" charset="0"/>
              <a:buChar char="•"/>
            </a:pPr>
            <a:r>
              <a:rPr lang="en-US" i="0" dirty="0" smtClean="0"/>
              <a:t>That is,</a:t>
            </a:r>
            <a:r>
              <a:rPr lang="en-US" i="0" baseline="0" dirty="0" smtClean="0"/>
              <a:t> </a:t>
            </a:r>
            <a:r>
              <a:rPr lang="en-US" i="1" dirty="0" smtClean="0"/>
              <a:t>true </a:t>
            </a:r>
            <a:r>
              <a:rPr lang="en-US" dirty="0" smtClean="0"/>
              <a:t>modularity through referential transparency, and </a:t>
            </a:r>
            <a:r>
              <a:rPr lang="en-US" i="1" dirty="0" smtClean="0"/>
              <a:t>true </a:t>
            </a:r>
            <a:r>
              <a:rPr lang="en-US" dirty="0" smtClean="0"/>
              <a:t>abstraction through domain-level API provision.</a:t>
            </a:r>
          </a:p>
          <a:p>
            <a:endParaRPr lang="en-US" b="1" i="1" dirty="0"/>
          </a:p>
        </p:txBody>
      </p:sp>
      <p:sp>
        <p:nvSpPr>
          <p:cNvPr id="4" name="Slide Number Placeholder 3"/>
          <p:cNvSpPr>
            <a:spLocks noGrp="1"/>
          </p:cNvSpPr>
          <p:nvPr>
            <p:ph type="sldNum" sz="quarter" idx="10"/>
          </p:nvPr>
        </p:nvSpPr>
        <p:spPr/>
        <p:txBody>
          <a:bodyPr/>
          <a:lstStyle/>
          <a:p>
            <a:fld id="{E9210DC6-4D2F-4460-A015-3726D3BC8E24}" type="slidenum">
              <a:rPr lang="en-US" smtClean="0"/>
              <a:t>25</a:t>
            </a:fld>
            <a:endParaRPr lang="en-US"/>
          </a:p>
        </p:txBody>
      </p:sp>
    </p:spTree>
    <p:extLst>
      <p:ext uri="{BB962C8B-B14F-4D97-AF65-F5344CB8AC3E}">
        <p14:creationId xmlns:p14="http://schemas.microsoft.com/office/powerpoint/2010/main" val="40315127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smtClean="0"/>
              <a:t>There </a:t>
            </a:r>
            <a:r>
              <a:rPr lang="en-US" i="1" dirty="0" smtClean="0"/>
              <a:t>are</a:t>
            </a:r>
            <a:r>
              <a:rPr lang="en-US" dirty="0" smtClean="0"/>
              <a:t> some superficial similarities, such as having a single context for every operation.</a:t>
            </a:r>
          </a:p>
          <a:p>
            <a:pPr marL="171450" lvl="0" indent="-171450">
              <a:buFont typeface="Arial" panose="020B0604020202020204" pitchFamily="34" charset="0"/>
              <a:buChar char="•"/>
            </a:pPr>
            <a:r>
              <a:rPr lang="en-US" b="1" i="1" dirty="0" smtClean="0"/>
              <a:t>Just read</a:t>
            </a:r>
          </a:p>
          <a:p>
            <a:pPr marL="171450" lvl="0" indent="-171450">
              <a:buFont typeface="Arial" panose="020B0604020202020204" pitchFamily="34" charset="0"/>
              <a:buChar char="•"/>
            </a:pPr>
            <a:r>
              <a:rPr lang="en-US" b="1" i="1" dirty="0" smtClean="0"/>
              <a:t>Just read</a:t>
            </a:r>
            <a:endParaRPr lang="en-US" b="1" i="1" dirty="0"/>
          </a:p>
        </p:txBody>
      </p:sp>
      <p:sp>
        <p:nvSpPr>
          <p:cNvPr id="4" name="Slide Number Placeholder 3"/>
          <p:cNvSpPr>
            <a:spLocks noGrp="1"/>
          </p:cNvSpPr>
          <p:nvPr>
            <p:ph type="sldNum" sz="quarter" idx="10"/>
          </p:nvPr>
        </p:nvSpPr>
        <p:spPr/>
        <p:txBody>
          <a:bodyPr/>
          <a:lstStyle/>
          <a:p>
            <a:fld id="{E9210DC6-4D2F-4460-A015-3726D3BC8E24}" type="slidenum">
              <a:rPr lang="en-US" smtClean="0"/>
              <a:t>26</a:t>
            </a:fld>
            <a:endParaRPr lang="en-US"/>
          </a:p>
        </p:txBody>
      </p:sp>
    </p:spTree>
    <p:extLst>
      <p:ext uri="{BB962C8B-B14F-4D97-AF65-F5344CB8AC3E}">
        <p14:creationId xmlns:p14="http://schemas.microsoft.com/office/powerpoint/2010/main" val="27523861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From time to time you will notice a function that, by virtue of receiving an ADT, is getting access to more functionality than is necessary.</a:t>
            </a:r>
          </a:p>
          <a:p>
            <a:pPr marL="171450" indent="-171450">
              <a:buFont typeface="Arial" panose="020B0604020202020204" pitchFamily="34" charset="0"/>
              <a:buChar char="•"/>
            </a:pPr>
            <a:r>
              <a:rPr lang="en-US" dirty="0" smtClean="0"/>
              <a:t>1) You could move only the needed (and hopefully coherent) sub-parts of the larger ADT into a new and smaller ADT, then pass that in instead. (Let’s call that the ‘extract ADT’ refactoring) 2) You could grab only the required fields of an ADT and pass them in individually. Or 3), you could just accept the abstraction miss as an inevitable trade-off of the approach. In my experience using this approach, I’ve never found it to be a problem in practice.</a:t>
            </a:r>
            <a:endParaRPr lang="en-US"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E9210DC6-4D2F-4460-A015-3726D3BC8E24}" type="slidenum">
              <a:rPr lang="en-US" smtClean="0"/>
              <a:t>27</a:t>
            </a:fld>
            <a:endParaRPr lang="en-US"/>
          </a:p>
        </p:txBody>
      </p:sp>
    </p:spTree>
    <p:extLst>
      <p:ext uri="{BB962C8B-B14F-4D97-AF65-F5344CB8AC3E}">
        <p14:creationId xmlns:p14="http://schemas.microsoft.com/office/powerpoint/2010/main" val="24598914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sym typeface="Wingdings" pitchFamily="2" charset="2"/>
              </a:rPr>
              <a:t>For such a simple, powerful, and seemingly obvious technique, it’s rarely used for higher-level abstractions in F#. I just outright think this needs to change.</a:t>
            </a:r>
          </a:p>
          <a:p>
            <a:pPr marL="171450" indent="-171450">
              <a:buFont typeface="Arial" panose="020B0604020202020204" pitchFamily="34" charset="0"/>
              <a:buChar char="•"/>
            </a:pPr>
            <a:r>
              <a:rPr lang="en-US" dirty="0" smtClean="0"/>
              <a:t>Fortunately, I’ve talked to Don and I think I’ve convinced him to enhance with F# even better syntactic support for ADTs. This will be provided by allowing the ADT’s let functions to be defined directly side the type definition rather than in a separate, specially-annotated module.</a:t>
            </a:r>
            <a:endParaRPr lang="en-US" dirty="0"/>
          </a:p>
        </p:txBody>
      </p:sp>
      <p:sp>
        <p:nvSpPr>
          <p:cNvPr id="4" name="Slide Number Placeholder 3"/>
          <p:cNvSpPr>
            <a:spLocks noGrp="1"/>
          </p:cNvSpPr>
          <p:nvPr>
            <p:ph type="sldNum" sz="quarter" idx="10"/>
          </p:nvPr>
        </p:nvSpPr>
        <p:spPr/>
        <p:txBody>
          <a:bodyPr/>
          <a:lstStyle/>
          <a:p>
            <a:fld id="{E9210DC6-4D2F-4460-A015-3726D3BC8E24}" type="slidenum">
              <a:rPr lang="en-US" smtClean="0"/>
              <a:t>28</a:t>
            </a:fld>
            <a:endParaRPr lang="en-US"/>
          </a:p>
        </p:txBody>
      </p:sp>
    </p:spTree>
    <p:extLst>
      <p:ext uri="{BB962C8B-B14F-4D97-AF65-F5344CB8AC3E}">
        <p14:creationId xmlns:p14="http://schemas.microsoft.com/office/powerpoint/2010/main" val="8526126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Often the best candidates are records with mutable or ref fields</a:t>
            </a:r>
          </a:p>
          <a:p>
            <a:pPr marL="1714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Pure is usually preferable, but is not practicable in all contexts</a:t>
            </a:r>
          </a:p>
          <a:p>
            <a:pPr marL="171450" lvl="0" indent="-171450">
              <a:buFont typeface="Arial" panose="020B0604020202020204" pitchFamily="34" charset="0"/>
              <a:buChar char="•"/>
            </a:pPr>
            <a:r>
              <a:rPr lang="en-US" b="1" i="1" dirty="0" smtClean="0"/>
              <a:t>Just</a:t>
            </a:r>
            <a:r>
              <a:rPr lang="en-US" b="1" i="1" baseline="0" dirty="0" smtClean="0"/>
              <a:t> read</a:t>
            </a:r>
          </a:p>
          <a:p>
            <a:pPr marL="1714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You have to use the somewhat unfortunately verbose [&lt;</a:t>
            </a:r>
            <a:r>
              <a:rPr lang="en-US" dirty="0" err="1" smtClean="0"/>
              <a:t>CompilationRepresentation</a:t>
            </a:r>
            <a:r>
              <a:rPr lang="en-US" dirty="0" smtClean="0"/>
              <a:t> (</a:t>
            </a:r>
            <a:r>
              <a:rPr lang="en-US" dirty="0" err="1" smtClean="0"/>
              <a:t>CompilationRepresentationFlags.ModuleSuffix</a:t>
            </a:r>
            <a:r>
              <a:rPr lang="en-US" dirty="0" smtClean="0"/>
              <a:t>)&gt;] attribute specification. After that, the compiler will show you all the places you need to refactor!</a:t>
            </a:r>
          </a:p>
          <a:p>
            <a:pPr marL="1714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But</a:t>
            </a:r>
            <a:r>
              <a:rPr lang="en-US" baseline="0" dirty="0" smtClean="0"/>
              <a:t> remember, I said the process was simple – not always easy </a:t>
            </a:r>
            <a:r>
              <a:rPr lang="en-US" baseline="0" dirty="0" smtClean="0">
                <a:sym typeface="Wingdings" panose="05000000000000000000" pitchFamily="2" charset="2"/>
              </a:rPr>
              <a:t></a:t>
            </a:r>
            <a:endParaRPr lang="en-US" dirty="0" smtClean="0"/>
          </a:p>
        </p:txBody>
      </p:sp>
      <p:sp>
        <p:nvSpPr>
          <p:cNvPr id="4" name="Slide Number Placeholder 3"/>
          <p:cNvSpPr>
            <a:spLocks noGrp="1"/>
          </p:cNvSpPr>
          <p:nvPr>
            <p:ph type="sldNum" sz="quarter" idx="10"/>
          </p:nvPr>
        </p:nvSpPr>
        <p:spPr/>
        <p:txBody>
          <a:bodyPr/>
          <a:lstStyle/>
          <a:p>
            <a:fld id="{E9210DC6-4D2F-4460-A015-3726D3BC8E24}" type="slidenum">
              <a:rPr lang="en-US" smtClean="0"/>
              <a:t>29</a:t>
            </a:fld>
            <a:endParaRPr lang="en-US"/>
          </a:p>
        </p:txBody>
      </p:sp>
    </p:spTree>
    <p:extLst>
      <p:ext uri="{BB962C8B-B14F-4D97-AF65-F5344CB8AC3E}">
        <p14:creationId xmlns:p14="http://schemas.microsoft.com/office/powerpoint/2010/main" val="278436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In classic Java and C#, verbs (that is, functions) were second-class citizens that could travel only by being accompanied by a noun (that is, an object). Instead of passing a function to complete an action elsewhere, we had to create a ‘Strategy’ class that contained the function as an instance member, instantiate the class, pass around the instance, and then finally invoke the member function. What a royal pain!</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We now have the choice to pack up our things and move to the Kingdom of Verbs! Here, the nouns are the second-class citizens! They lack the fundamental right to privacy, and thus all their affairs are exposed for the Verbs to inspect and transform at their whim! Sweet justice!</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1" dirty="0" smtClean="0"/>
              <a:t>Just read</a:t>
            </a:r>
          </a:p>
        </p:txBody>
      </p:sp>
      <p:sp>
        <p:nvSpPr>
          <p:cNvPr id="4" name="Slide Number Placeholder 3"/>
          <p:cNvSpPr>
            <a:spLocks noGrp="1"/>
          </p:cNvSpPr>
          <p:nvPr>
            <p:ph type="sldNum" sz="quarter" idx="10"/>
          </p:nvPr>
        </p:nvSpPr>
        <p:spPr/>
        <p:txBody>
          <a:bodyPr/>
          <a:lstStyle/>
          <a:p>
            <a:fld id="{E9210DC6-4D2F-4460-A015-3726D3BC8E24}" type="slidenum">
              <a:rPr lang="en-US" smtClean="0"/>
              <a:t>3</a:t>
            </a:fld>
            <a:endParaRPr lang="en-US"/>
          </a:p>
        </p:txBody>
      </p:sp>
    </p:spTree>
    <p:extLst>
      <p:ext uri="{BB962C8B-B14F-4D97-AF65-F5344CB8AC3E}">
        <p14:creationId xmlns:p14="http://schemas.microsoft.com/office/powerpoint/2010/main" val="28699115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My opinion, formed by experience in both the OO and functional paradigms has been that living in the Kingdom of Nouns impedes software composition due to an over-emphasis on objects, and that living in the Kingdom of Verbs impedes software architecture due to an over-emphasis on processes.</a:t>
            </a:r>
          </a:p>
          <a:p>
            <a:pPr marL="171450" lvl="0" indent="-171450">
              <a:buFont typeface="Arial" panose="020B0604020202020204" pitchFamily="34" charset="0"/>
              <a:buChar char="•"/>
            </a:pPr>
            <a:r>
              <a:rPr lang="en-US" dirty="0" smtClean="0"/>
              <a:t>When you need the good properties of functional programming combined with the good properties of layered, </a:t>
            </a:r>
            <a:r>
              <a:rPr lang="en-US" dirty="0" err="1" smtClean="0"/>
              <a:t>composable</a:t>
            </a:r>
            <a:r>
              <a:rPr lang="en-US" dirty="0" smtClean="0"/>
              <a:t> architecture, ADTs are a good candidate.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ADTs are a sort of fractal pattern that can be applied recursively. When used with other good programming techniques, such a recursive should generally result in nice program architectures.</a:t>
            </a:r>
          </a:p>
        </p:txBody>
      </p:sp>
      <p:sp>
        <p:nvSpPr>
          <p:cNvPr id="4" name="Slide Number Placeholder 3"/>
          <p:cNvSpPr>
            <a:spLocks noGrp="1"/>
          </p:cNvSpPr>
          <p:nvPr>
            <p:ph type="sldNum" sz="quarter" idx="10"/>
          </p:nvPr>
        </p:nvSpPr>
        <p:spPr/>
        <p:txBody>
          <a:bodyPr/>
          <a:lstStyle/>
          <a:p>
            <a:fld id="{E9210DC6-4D2F-4460-A015-3726D3BC8E24}" type="slidenum">
              <a:rPr lang="en-US" smtClean="0"/>
              <a:t>30</a:t>
            </a:fld>
            <a:endParaRPr lang="en-US"/>
          </a:p>
        </p:txBody>
      </p:sp>
    </p:spTree>
    <p:extLst>
      <p:ext uri="{BB962C8B-B14F-4D97-AF65-F5344CB8AC3E}">
        <p14:creationId xmlns:p14="http://schemas.microsoft.com/office/powerpoint/2010/main" val="24757008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210DC6-4D2F-4460-A015-3726D3BC8E24}" type="slidenum">
              <a:rPr lang="en-US" smtClean="0"/>
              <a:t>31</a:t>
            </a:fld>
            <a:endParaRPr lang="en-US"/>
          </a:p>
        </p:txBody>
      </p:sp>
    </p:spTree>
    <p:extLst>
      <p:ext uri="{BB962C8B-B14F-4D97-AF65-F5344CB8AC3E}">
        <p14:creationId xmlns:p14="http://schemas.microsoft.com/office/powerpoint/2010/main" val="3923892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They </a:t>
            </a:r>
            <a:r>
              <a:rPr lang="en-US" i="1" dirty="0" smtClean="0"/>
              <a:t>do</a:t>
            </a:r>
            <a:r>
              <a:rPr lang="en-US" dirty="0" smtClean="0"/>
              <a:t> want all of their programs to be modeled as collections of processes and / or process abstractions. In the Kingdom of Verbs, all abstractions must be some form of mapping, or a generalization thereof. But I find this requirement to be intellectually inefficient in very many places. For example, is it more efficient to think of an F# Set as a collection of abstract processes, or as a single mathematical construct? And if </a:t>
            </a:r>
            <a:r>
              <a:rPr lang="en-US" dirty="0" smtClean="0"/>
              <a:t>the latter is true, </a:t>
            </a:r>
            <a:r>
              <a:rPr lang="en-US" dirty="0" smtClean="0"/>
              <a:t>shouldn’t our program’s artifacts reflect that?</a:t>
            </a:r>
          </a:p>
          <a:p>
            <a:pPr marL="171450" indent="-171450">
              <a:buFont typeface="Arial" panose="020B0604020202020204" pitchFamily="34" charset="0"/>
              <a:buChar char="•"/>
            </a:pPr>
            <a:r>
              <a:rPr lang="en-US" dirty="0" smtClean="0"/>
              <a:t>I must be an anarchist, because I reject both kingdoms. I believe that nouns and verbs should be judged on their individual merits. If there is a job for a noun, I’ll employ them, and if there is a job for a verb, I’ll employ them too!</a:t>
            </a:r>
            <a:endParaRPr lang="en-US" dirty="0"/>
          </a:p>
        </p:txBody>
      </p:sp>
      <p:sp>
        <p:nvSpPr>
          <p:cNvPr id="4" name="Slide Number Placeholder 3"/>
          <p:cNvSpPr>
            <a:spLocks noGrp="1"/>
          </p:cNvSpPr>
          <p:nvPr>
            <p:ph type="sldNum" sz="quarter" idx="10"/>
          </p:nvPr>
        </p:nvSpPr>
        <p:spPr/>
        <p:txBody>
          <a:bodyPr/>
          <a:lstStyle/>
          <a:p>
            <a:fld id="{E9210DC6-4D2F-4460-A015-3726D3BC8E24}" type="slidenum">
              <a:rPr lang="en-US" smtClean="0"/>
              <a:t>4</a:t>
            </a:fld>
            <a:endParaRPr lang="en-US"/>
          </a:p>
        </p:txBody>
      </p:sp>
    </p:spTree>
    <p:extLst>
      <p:ext uri="{BB962C8B-B14F-4D97-AF65-F5344CB8AC3E}">
        <p14:creationId xmlns:p14="http://schemas.microsoft.com/office/powerpoint/2010/main" val="3365280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Nouns and verbs, though they should both be first-class citizens, are not created equally. Verbs, for example, are very good at specifying how to do something, and their abstracting type signature is very good at specifying what to do. Nouns, on the other hand, are very good at specifying how to represent something, and the abstracting type classification is very good at specifying what is being represented.</a:t>
            </a: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Because of this perceived stability, nouns tend to make up the majority of my program’s architectural building blocks. And there is an exemplary instance of a noun that I will describe now…</a:t>
            </a:r>
          </a:p>
        </p:txBody>
      </p:sp>
      <p:sp>
        <p:nvSpPr>
          <p:cNvPr id="4" name="Slide Number Placeholder 3"/>
          <p:cNvSpPr>
            <a:spLocks noGrp="1"/>
          </p:cNvSpPr>
          <p:nvPr>
            <p:ph type="sldNum" sz="quarter" idx="10"/>
          </p:nvPr>
        </p:nvSpPr>
        <p:spPr/>
        <p:txBody>
          <a:bodyPr/>
          <a:lstStyle/>
          <a:p>
            <a:fld id="{E9210DC6-4D2F-4460-A015-3726D3BC8E24}" type="slidenum">
              <a:rPr lang="en-US" smtClean="0"/>
              <a:t>5</a:t>
            </a:fld>
            <a:endParaRPr lang="en-US"/>
          </a:p>
        </p:txBody>
      </p:sp>
    </p:spTree>
    <p:extLst>
      <p:ext uri="{BB962C8B-B14F-4D97-AF65-F5344CB8AC3E}">
        <p14:creationId xmlns:p14="http://schemas.microsoft.com/office/powerpoint/2010/main" val="1504915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Its API is minimal, discoverable, and at proper granularity</a:t>
            </a:r>
          </a:p>
          <a:p>
            <a:pPr marL="1714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All of its operations are referentially </a:t>
            </a:r>
            <a:r>
              <a:rPr lang="en-US" dirty="0" smtClean="0"/>
              <a:t>transparent. That is, you can replace any</a:t>
            </a:r>
            <a:r>
              <a:rPr lang="en-US" baseline="0" dirty="0" smtClean="0"/>
              <a:t> of</a:t>
            </a:r>
            <a:r>
              <a:rPr lang="en-US" dirty="0" smtClean="0"/>
              <a:t> its operation invocations with the returned value, and</a:t>
            </a:r>
            <a:r>
              <a:rPr lang="en-US" baseline="0" dirty="0" smtClean="0"/>
              <a:t> no one will know </a:t>
            </a:r>
            <a:r>
              <a:rPr lang="en-US" dirty="0" smtClean="0">
                <a:sym typeface="Wingdings" panose="05000000000000000000" pitchFamily="2" charset="2"/>
              </a:rPr>
              <a:t></a:t>
            </a:r>
            <a:endParaRPr lang="en-US" dirty="0" smtClean="0"/>
          </a:p>
          <a:p>
            <a:pPr marL="1714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And therefore we can depend on the abstraction being upheld</a:t>
            </a:r>
          </a:p>
          <a:p>
            <a:pPr marL="1714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1" dirty="0" smtClean="0"/>
              <a:t>Just</a:t>
            </a:r>
            <a:r>
              <a:rPr lang="en-US" b="1" i="1" baseline="0" dirty="0" smtClean="0"/>
              <a:t> </a:t>
            </a:r>
            <a:r>
              <a:rPr lang="en-US" b="1" i="1" baseline="0" dirty="0" smtClean="0"/>
              <a:t>read</a:t>
            </a:r>
          </a:p>
          <a:p>
            <a:pPr marL="6286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By horizontal I mean side by side (the pair), and by vertical I mean containment (a set containing sets).</a:t>
            </a:r>
            <a:endParaRPr lang="en-US" b="0" i="0" dirty="0" smtClean="0"/>
          </a:p>
        </p:txBody>
      </p:sp>
      <p:sp>
        <p:nvSpPr>
          <p:cNvPr id="4" name="Slide Number Placeholder 3"/>
          <p:cNvSpPr>
            <a:spLocks noGrp="1"/>
          </p:cNvSpPr>
          <p:nvPr>
            <p:ph type="sldNum" sz="quarter" idx="10"/>
          </p:nvPr>
        </p:nvSpPr>
        <p:spPr/>
        <p:txBody>
          <a:bodyPr/>
          <a:lstStyle/>
          <a:p>
            <a:fld id="{E9210DC6-4D2F-4460-A015-3726D3BC8E24}" type="slidenum">
              <a:rPr lang="en-US" smtClean="0"/>
              <a:t>6</a:t>
            </a:fld>
            <a:endParaRPr lang="en-US"/>
          </a:p>
        </p:txBody>
      </p:sp>
    </p:spTree>
    <p:extLst>
      <p:ext uri="{BB962C8B-B14F-4D97-AF65-F5344CB8AC3E}">
        <p14:creationId xmlns:p14="http://schemas.microsoft.com/office/powerpoint/2010/main" val="2883379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i="1" dirty="0" smtClean="0"/>
              <a:t>Just read</a:t>
            </a:r>
          </a:p>
          <a:p>
            <a:pPr marL="171450" indent="-171450">
              <a:buFont typeface="Arial" panose="020B0604020202020204" pitchFamily="34" charset="0"/>
              <a:buChar char="•"/>
            </a:pPr>
            <a:r>
              <a:rPr lang="en-US" b="1" i="1" dirty="0" smtClean="0"/>
              <a:t>Just read</a:t>
            </a:r>
            <a:endParaRPr lang="en-US" b="1" i="1" dirty="0"/>
          </a:p>
        </p:txBody>
      </p:sp>
      <p:sp>
        <p:nvSpPr>
          <p:cNvPr id="4" name="Slide Number Placeholder 3"/>
          <p:cNvSpPr>
            <a:spLocks noGrp="1"/>
          </p:cNvSpPr>
          <p:nvPr>
            <p:ph type="sldNum" sz="quarter" idx="10"/>
          </p:nvPr>
        </p:nvSpPr>
        <p:spPr/>
        <p:txBody>
          <a:bodyPr/>
          <a:lstStyle/>
          <a:p>
            <a:fld id="{E9210DC6-4D2F-4460-A015-3726D3BC8E24}" type="slidenum">
              <a:rPr lang="en-US" smtClean="0"/>
              <a:t>7</a:t>
            </a:fld>
            <a:endParaRPr lang="en-US"/>
          </a:p>
        </p:txBody>
      </p:sp>
    </p:spTree>
    <p:extLst>
      <p:ext uri="{BB962C8B-B14F-4D97-AF65-F5344CB8AC3E}">
        <p14:creationId xmlns:p14="http://schemas.microsoft.com/office/powerpoint/2010/main" val="1341957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i="1" dirty="0" smtClean="0"/>
              <a:t>Just read</a:t>
            </a:r>
          </a:p>
          <a:p>
            <a:pPr marL="171450" indent="-171450">
              <a:buFont typeface="Arial" panose="020B0604020202020204" pitchFamily="34" charset="0"/>
              <a:buChar char="•"/>
            </a:pPr>
            <a:r>
              <a:rPr lang="en-US" b="1" i="1" dirty="0" smtClean="0"/>
              <a:t>Just read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As a bonus, F#’s syntax supports it very well, as we’ll see once we dig into an example later!</a:t>
            </a:r>
          </a:p>
        </p:txBody>
      </p:sp>
      <p:sp>
        <p:nvSpPr>
          <p:cNvPr id="4" name="Slide Number Placeholder 3"/>
          <p:cNvSpPr>
            <a:spLocks noGrp="1"/>
          </p:cNvSpPr>
          <p:nvPr>
            <p:ph type="sldNum" sz="quarter" idx="10"/>
          </p:nvPr>
        </p:nvSpPr>
        <p:spPr/>
        <p:txBody>
          <a:bodyPr/>
          <a:lstStyle/>
          <a:p>
            <a:fld id="{E9210DC6-4D2F-4460-A015-3726D3BC8E24}" type="slidenum">
              <a:rPr lang="en-US" smtClean="0"/>
              <a:t>8</a:t>
            </a:fld>
            <a:endParaRPr lang="en-US"/>
          </a:p>
        </p:txBody>
      </p:sp>
    </p:spTree>
    <p:extLst>
      <p:ext uri="{BB962C8B-B14F-4D97-AF65-F5344CB8AC3E}">
        <p14:creationId xmlns:p14="http://schemas.microsoft.com/office/powerpoint/2010/main" val="3312403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i="1" smtClean="0"/>
              <a:t>Just explain</a:t>
            </a:r>
            <a:endParaRPr lang="en-US" b="1" i="1"/>
          </a:p>
        </p:txBody>
      </p:sp>
      <p:sp>
        <p:nvSpPr>
          <p:cNvPr id="4" name="Slide Number Placeholder 3"/>
          <p:cNvSpPr>
            <a:spLocks noGrp="1"/>
          </p:cNvSpPr>
          <p:nvPr>
            <p:ph type="sldNum" sz="quarter" idx="10"/>
          </p:nvPr>
        </p:nvSpPr>
        <p:spPr/>
        <p:txBody>
          <a:bodyPr/>
          <a:lstStyle/>
          <a:p>
            <a:fld id="{E9210DC6-4D2F-4460-A015-3726D3BC8E24}" type="slidenum">
              <a:rPr lang="en-US" smtClean="0"/>
              <a:t>9</a:t>
            </a:fld>
            <a:endParaRPr lang="en-US"/>
          </a:p>
        </p:txBody>
      </p:sp>
    </p:spTree>
    <p:extLst>
      <p:ext uri="{BB962C8B-B14F-4D97-AF65-F5344CB8AC3E}">
        <p14:creationId xmlns:p14="http://schemas.microsoft.com/office/powerpoint/2010/main" val="3130844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A0E76961-588A-4EA5-9D8A-2DD5C5BAAEDD}" type="datetimeFigureOut">
              <a:rPr lang="en-US" smtClean="0"/>
              <a:t>5/20/2015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E6810-43DD-46EA-AFC9-0AE90C13D53C}"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E76961-588A-4EA5-9D8A-2DD5C5BAAEDD}" type="datetimeFigureOut">
              <a:rPr lang="en-US" smtClean="0"/>
              <a:t>5/20/2015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E6810-43DD-46EA-AFC9-0AE90C13D53C}"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E76961-588A-4EA5-9D8A-2DD5C5BAAEDD}" type="datetimeFigureOut">
              <a:rPr lang="en-US" smtClean="0"/>
              <a:t>5/20/2015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E6810-43DD-46EA-AFC9-0AE90C13D53C}"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E76961-588A-4EA5-9D8A-2DD5C5BAAEDD}" type="datetimeFigureOut">
              <a:rPr lang="en-US" smtClean="0"/>
              <a:t>5/20/2015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E6810-43DD-46EA-AFC9-0AE90C13D53C}"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A0E76961-588A-4EA5-9D8A-2DD5C5BAAEDD}" type="datetimeFigureOut">
              <a:rPr lang="en-US" smtClean="0"/>
              <a:t>5/20/2015</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E50E6810-43DD-46EA-AFC9-0AE90C13D53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E76961-588A-4EA5-9D8A-2DD5C5BAAEDD}" type="datetimeFigureOut">
              <a:rPr lang="en-US" smtClean="0"/>
              <a:t>5/20/2015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E6810-43DD-46EA-AFC9-0AE90C13D53C}"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E76961-588A-4EA5-9D8A-2DD5C5BAAEDD}" type="datetimeFigureOut">
              <a:rPr lang="en-US" smtClean="0"/>
              <a:t>5/20/2015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0E6810-43DD-46EA-AFC9-0AE90C13D53C}"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E76961-588A-4EA5-9D8A-2DD5C5BAAEDD}" type="datetimeFigureOut">
              <a:rPr lang="en-US" smtClean="0"/>
              <a:t>5/20/2015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0E6810-43DD-46EA-AFC9-0AE90C13D53C}"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76961-588A-4EA5-9D8A-2DD5C5BAAEDD}" type="datetimeFigureOut">
              <a:rPr lang="en-US" smtClean="0"/>
              <a:t>5/20/2015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0E6810-43DD-46EA-AFC9-0AE90C13D53C}"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0E76961-588A-4EA5-9D8A-2DD5C5BAAEDD}" type="datetimeFigureOut">
              <a:rPr lang="en-US" smtClean="0"/>
              <a:t>5/20/2015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E6810-43DD-46EA-AFC9-0AE90C13D53C}"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A0E76961-588A-4EA5-9D8A-2DD5C5BAAEDD}" type="datetimeFigureOut">
              <a:rPr lang="en-US" smtClean="0"/>
              <a:t>5/20/2015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E6810-43DD-46EA-AFC9-0AE90C13D53C}"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A0E76961-588A-4EA5-9D8A-2DD5C5BAAEDD}" type="datetimeFigureOut">
              <a:rPr lang="en-US" smtClean="0"/>
              <a:t>5/20/2015</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E50E6810-43DD-46EA-AFC9-0AE90C13D53C}"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inst.eecs.berkeley.edu/~selfpace/studyguide/9C.sg/Output/ADTs.in.C.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hyperlink" Target="https://wiki.haskell.org/Abstract_data_typ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cs.utexas.edu/users/wcook/papers/OOPvsADT/CookOOPvsADT90.pdf"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bryanedds/FPWork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Jet.com"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twitter.com/bryanedds" TargetMode="External"/><Relationship Id="rId2" Type="http://schemas.openxmlformats.org/officeDocument/2006/relationships/hyperlink" Target="mailto:bryanedds@gmail.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cs.sfu.ca/CourseCentral/310/pwfong/Lisp/3/tutorial3.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2825"/>
            <a:ext cx="4572000" cy="1222375"/>
          </a:xfrm>
        </p:spPr>
        <p:txBody>
          <a:bodyPr>
            <a:normAutofit fontScale="90000"/>
          </a:bodyPr>
          <a:lstStyle/>
          <a:p>
            <a:r>
              <a:rPr lang="en-US" dirty="0" smtClean="0"/>
              <a:t>Structuring F# Programs with Abstract Data Types</a:t>
            </a:r>
            <a:endParaRPr lang="en-US" dirty="0"/>
          </a:p>
        </p:txBody>
      </p:sp>
      <p:sp>
        <p:nvSpPr>
          <p:cNvPr id="3" name="Subtitle 2"/>
          <p:cNvSpPr>
            <a:spLocks noGrp="1"/>
          </p:cNvSpPr>
          <p:nvPr>
            <p:ph type="subTitle" idx="1"/>
          </p:nvPr>
        </p:nvSpPr>
        <p:spPr/>
        <p:txBody>
          <a:bodyPr/>
          <a:lstStyle/>
          <a:p>
            <a:r>
              <a:rPr lang="en-US" dirty="0" smtClean="0"/>
              <a:t>Intermediate Topics in F# Programming, part 1</a:t>
            </a:r>
            <a:endParaRPr lang="en-US" dirty="0"/>
          </a:p>
        </p:txBody>
      </p:sp>
    </p:spTree>
    <p:extLst>
      <p:ext uri="{BB962C8B-B14F-4D97-AF65-F5344CB8AC3E}">
        <p14:creationId xmlns:p14="http://schemas.microsoft.com/office/powerpoint/2010/main" val="1088034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792162"/>
          </a:xfrm>
        </p:spPr>
        <p:txBody>
          <a:bodyPr>
            <a:normAutofit/>
          </a:bodyPr>
          <a:lstStyle/>
          <a:p>
            <a:r>
              <a:rPr lang="en-US" dirty="0"/>
              <a:t>…and from the early days of C</a:t>
            </a:r>
          </a:p>
        </p:txBody>
      </p:sp>
      <p:sp>
        <p:nvSpPr>
          <p:cNvPr id="3" name="Content Placeholder 2"/>
          <p:cNvSpPr>
            <a:spLocks noGrp="1"/>
          </p:cNvSpPr>
          <p:nvPr>
            <p:ph idx="1"/>
          </p:nvPr>
        </p:nvSpPr>
        <p:spPr>
          <a:xfrm>
            <a:off x="457200" y="1143000"/>
            <a:ext cx="2743200" cy="4419600"/>
          </a:xfrm>
        </p:spPr>
        <p:txBody>
          <a:bodyPr>
            <a:normAutofit/>
          </a:bodyPr>
          <a:lstStyle/>
          <a:p>
            <a:pPr marL="0" indent="0">
              <a:buNone/>
            </a:pPr>
            <a:r>
              <a:rPr lang="en-US" sz="2000" dirty="0" smtClean="0">
                <a:hlinkClick r:id="rId3"/>
              </a:rPr>
              <a:t>http://inst.eecs.berkeley.edu/~selfpace/studyguide/9C.sg/Output/ADTs.in.C.html</a:t>
            </a:r>
            <a:endParaRPr lang="en-US" sz="2400" dirty="0" smtClean="0"/>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1051885"/>
            <a:ext cx="5715000" cy="5577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866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800" dirty="0" smtClean="0"/>
              <a:t>…and Still Going Strong in Newer Languages!</a:t>
            </a:r>
            <a:endParaRPr lang="en-US" sz="2800" dirty="0"/>
          </a:p>
        </p:txBody>
      </p:sp>
      <p:sp>
        <p:nvSpPr>
          <p:cNvPr id="3" name="Content Placeholder 2"/>
          <p:cNvSpPr>
            <a:spLocks noGrp="1"/>
          </p:cNvSpPr>
          <p:nvPr>
            <p:ph idx="1"/>
          </p:nvPr>
        </p:nvSpPr>
        <p:spPr>
          <a:xfrm>
            <a:off x="498764" y="1143001"/>
            <a:ext cx="3158836" cy="4572000"/>
          </a:xfrm>
        </p:spPr>
        <p:txBody>
          <a:bodyPr>
            <a:normAutofit/>
          </a:bodyPr>
          <a:lstStyle/>
          <a:p>
            <a:pPr marL="0" indent="0">
              <a:buNone/>
            </a:pPr>
            <a:r>
              <a:rPr lang="en-US" sz="2800" dirty="0" smtClean="0"/>
              <a:t>ADTs in </a:t>
            </a:r>
            <a:r>
              <a:rPr lang="en-US" sz="2800" dirty="0"/>
              <a:t>Haskell - </a:t>
            </a:r>
            <a:r>
              <a:rPr lang="en-US" sz="2800" dirty="0">
                <a:hlinkClick r:id="rId3"/>
              </a:rPr>
              <a:t>https://</a:t>
            </a:r>
            <a:r>
              <a:rPr lang="en-US" sz="2800" dirty="0" smtClean="0">
                <a:hlinkClick r:id="rId3"/>
              </a:rPr>
              <a:t>wiki.haskell.org/Abstract_data_type</a:t>
            </a:r>
            <a:endParaRPr lang="en-US" sz="2800" dirty="0" smtClean="0"/>
          </a:p>
        </p:txBody>
      </p:sp>
      <p:pic>
        <p:nvPicPr>
          <p:cNvPr id="4" name="Picture 3"/>
          <p:cNvPicPr>
            <a:picLocks noChangeAspect="1"/>
          </p:cNvPicPr>
          <p:nvPr/>
        </p:nvPicPr>
        <p:blipFill>
          <a:blip r:embed="rId4"/>
          <a:stretch>
            <a:fillRect/>
          </a:stretch>
        </p:blipFill>
        <p:spPr>
          <a:xfrm>
            <a:off x="3810000" y="1219200"/>
            <a:ext cx="4648200" cy="2228850"/>
          </a:xfrm>
          <a:prstGeom prst="rect">
            <a:avLst/>
          </a:prstGeom>
        </p:spPr>
      </p:pic>
    </p:spTree>
    <p:extLst>
      <p:ext uri="{BB962C8B-B14F-4D97-AF65-F5344CB8AC3E}">
        <p14:creationId xmlns:p14="http://schemas.microsoft.com/office/powerpoint/2010/main" val="3985929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Properties of ADTs</a:t>
            </a:r>
            <a:endParaRPr lang="en-US" dirty="0"/>
          </a:p>
        </p:txBody>
      </p:sp>
      <p:sp>
        <p:nvSpPr>
          <p:cNvPr id="3" name="Content Placeholder 2"/>
          <p:cNvSpPr>
            <a:spLocks noGrp="1"/>
          </p:cNvSpPr>
          <p:nvPr>
            <p:ph idx="1"/>
          </p:nvPr>
        </p:nvSpPr>
        <p:spPr/>
        <p:txBody>
          <a:bodyPr>
            <a:normAutofit/>
          </a:bodyPr>
          <a:lstStyle/>
          <a:p>
            <a:r>
              <a:rPr lang="en-US" dirty="0" smtClean="0"/>
              <a:t>Ease of consumption</a:t>
            </a:r>
          </a:p>
          <a:p>
            <a:r>
              <a:rPr lang="en-US" dirty="0" smtClean="0"/>
              <a:t>Ease of testing</a:t>
            </a:r>
          </a:p>
          <a:p>
            <a:r>
              <a:rPr lang="en-US" dirty="0" smtClean="0"/>
              <a:t>Minimized coupling</a:t>
            </a:r>
          </a:p>
          <a:p>
            <a:r>
              <a:rPr lang="en-US" dirty="0" smtClean="0"/>
              <a:t>Improved organization / coherency</a:t>
            </a:r>
          </a:p>
          <a:p>
            <a:r>
              <a:rPr lang="en-US" dirty="0" smtClean="0"/>
              <a:t>Reduced duplication</a:t>
            </a:r>
          </a:p>
          <a:p>
            <a:r>
              <a:rPr lang="en-US" dirty="0" smtClean="0"/>
              <a:t>Better parameterization</a:t>
            </a:r>
          </a:p>
          <a:p>
            <a:r>
              <a:rPr lang="en-US" dirty="0" smtClean="0"/>
              <a:t>Abstraction closer to the business domain</a:t>
            </a:r>
          </a:p>
          <a:p>
            <a:r>
              <a:rPr lang="en-US" dirty="0" smtClean="0"/>
              <a:t>Optional substitutability</a:t>
            </a:r>
          </a:p>
        </p:txBody>
      </p:sp>
    </p:spTree>
    <p:extLst>
      <p:ext uri="{BB962C8B-B14F-4D97-AF65-F5344CB8AC3E}">
        <p14:creationId xmlns:p14="http://schemas.microsoft.com/office/powerpoint/2010/main" val="302004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92162"/>
          </a:xfrm>
        </p:spPr>
        <p:txBody>
          <a:bodyPr>
            <a:normAutofit/>
          </a:bodyPr>
          <a:lstStyle/>
          <a:p>
            <a:r>
              <a:rPr lang="en-US" dirty="0" smtClean="0"/>
              <a:t>All That and Architectural Scalability!</a:t>
            </a:r>
            <a:endParaRPr lang="en-US" dirty="0"/>
          </a:p>
        </p:txBody>
      </p:sp>
      <p:sp>
        <p:nvSpPr>
          <p:cNvPr id="3" name="Content Placeholder 2"/>
          <p:cNvSpPr>
            <a:spLocks noGrp="1"/>
          </p:cNvSpPr>
          <p:nvPr>
            <p:ph idx="1"/>
          </p:nvPr>
        </p:nvSpPr>
        <p:spPr>
          <a:xfrm>
            <a:off x="457200" y="1143000"/>
            <a:ext cx="8229600" cy="4983163"/>
          </a:xfrm>
        </p:spPr>
        <p:txBody>
          <a:bodyPr/>
          <a:lstStyle/>
          <a:p>
            <a:pPr marL="182880" indent="0" algn="ctr">
              <a:buNone/>
            </a:pPr>
            <a:r>
              <a:rPr lang="en-US" sz="2000" dirty="0" smtClean="0"/>
              <a:t>Horizontal Composability + Vertical </a:t>
            </a:r>
            <a:r>
              <a:rPr lang="en-US" sz="2000" dirty="0"/>
              <a:t>Stratification = Beautiful Architecture</a:t>
            </a:r>
            <a:endParaRPr lang="en-US"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49" y="1962150"/>
            <a:ext cx="6030913"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1044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 Example ADT in F#...</a:t>
            </a:r>
            <a:endParaRPr lang="en-US" dirty="0"/>
          </a:p>
        </p:txBody>
      </p:sp>
      <p:sp>
        <p:nvSpPr>
          <p:cNvPr id="3" name="Content Placeholder 2"/>
          <p:cNvSpPr>
            <a:spLocks noGrp="1"/>
          </p:cNvSpPr>
          <p:nvPr>
            <p:ph idx="1"/>
          </p:nvPr>
        </p:nvSpPr>
        <p:spPr/>
        <p:txBody>
          <a:bodyPr/>
          <a:lstStyle/>
          <a:p>
            <a:r>
              <a:rPr lang="en-US" dirty="0" smtClean="0"/>
              <a:t>The internal representation of an ADT is easy to define in F# –</a:t>
            </a:r>
          </a:p>
          <a:p>
            <a:pPr marL="822960" lvl="1" indent="-457200">
              <a:buFont typeface="+mj-lt"/>
              <a:buAutoNum type="arabicPeriod"/>
            </a:pPr>
            <a:r>
              <a:rPr lang="en-US" dirty="0" smtClean="0"/>
              <a:t>Make a normal record with a </a:t>
            </a:r>
            <a:r>
              <a:rPr lang="en-US" b="1" dirty="0" smtClean="0"/>
              <a:t>private</a:t>
            </a:r>
            <a:r>
              <a:rPr lang="en-US" dirty="0" smtClean="0"/>
              <a:t> access modifier</a:t>
            </a:r>
          </a:p>
          <a:p>
            <a:pPr marL="822960" lvl="1" indent="-457200">
              <a:buFont typeface="+mj-lt"/>
              <a:buAutoNum type="arabicPeriod"/>
            </a:pPr>
            <a:r>
              <a:rPr lang="en-US" dirty="0" smtClean="0"/>
              <a:t>Add the fields needed to parameterize its operations</a:t>
            </a:r>
          </a:p>
          <a:p>
            <a:pPr marL="822960" lvl="1" indent="-457200">
              <a:buFont typeface="+mj-lt"/>
              <a:buAutoNum type="arabicPeriod"/>
            </a:pPr>
            <a:r>
              <a:rPr lang="en-US" dirty="0" smtClean="0"/>
              <a:t>Add fields for the dependencies it needs (which may also be ADTs!)</a:t>
            </a:r>
            <a:endParaRPr lang="en-US" dirty="0"/>
          </a:p>
        </p:txBody>
      </p:sp>
      <p:pic>
        <p:nvPicPr>
          <p:cNvPr id="5" name="Picture 4"/>
          <p:cNvPicPr>
            <a:picLocks noChangeAspect="1"/>
          </p:cNvPicPr>
          <p:nvPr/>
        </p:nvPicPr>
        <p:blipFill>
          <a:blip r:embed="rId3"/>
          <a:stretch>
            <a:fillRect/>
          </a:stretch>
        </p:blipFill>
        <p:spPr>
          <a:xfrm>
            <a:off x="666750" y="3429000"/>
            <a:ext cx="7810500" cy="1533525"/>
          </a:xfrm>
          <a:prstGeom prst="rect">
            <a:avLst/>
          </a:prstGeom>
        </p:spPr>
      </p:pic>
    </p:spTree>
    <p:extLst>
      <p:ext uri="{BB962C8B-B14F-4D97-AF65-F5344CB8AC3E}">
        <p14:creationId xmlns:p14="http://schemas.microsoft.com/office/powerpoint/2010/main" val="2062964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9437"/>
            <a:ext cx="8229600" cy="5821363"/>
          </a:xfrm>
        </p:spPr>
        <p:txBody>
          <a:bodyPr/>
          <a:lstStyle/>
          <a:p>
            <a:pPr marL="0" indent="0" algn="ctr">
              <a:buNone/>
            </a:pPr>
            <a:r>
              <a:rPr lang="en-US" dirty="0"/>
              <a:t>Now add private functions to implement its internal operations -</a:t>
            </a:r>
          </a:p>
        </p:txBody>
      </p:sp>
      <p:pic>
        <p:nvPicPr>
          <p:cNvPr id="5" name="Picture 4"/>
          <p:cNvPicPr>
            <a:picLocks noChangeAspect="1"/>
          </p:cNvPicPr>
          <p:nvPr/>
        </p:nvPicPr>
        <p:blipFill>
          <a:blip r:embed="rId3"/>
          <a:stretch>
            <a:fillRect/>
          </a:stretch>
        </p:blipFill>
        <p:spPr>
          <a:xfrm>
            <a:off x="1281112" y="1447800"/>
            <a:ext cx="6581775" cy="2219325"/>
          </a:xfrm>
          <a:prstGeom prst="rect">
            <a:avLst/>
          </a:prstGeom>
        </p:spPr>
      </p:pic>
    </p:spTree>
    <p:extLst>
      <p:ext uri="{BB962C8B-B14F-4D97-AF65-F5344CB8AC3E}">
        <p14:creationId xmlns:p14="http://schemas.microsoft.com/office/powerpoint/2010/main" val="386691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2064"/>
            <a:ext cx="8229600" cy="5821363"/>
          </a:xfrm>
        </p:spPr>
        <p:txBody>
          <a:bodyPr/>
          <a:lstStyle/>
          <a:p>
            <a:pPr marL="0" indent="0" algn="ctr">
              <a:buNone/>
            </a:pPr>
            <a:r>
              <a:rPr lang="en-US" dirty="0"/>
              <a:t>And below that, add the functions to </a:t>
            </a:r>
            <a:r>
              <a:rPr lang="en-US" dirty="0" err="1"/>
              <a:t>impl</a:t>
            </a:r>
            <a:r>
              <a:rPr lang="en-US" dirty="0"/>
              <a:t>. its public operations -</a:t>
            </a:r>
          </a:p>
        </p:txBody>
      </p:sp>
      <p:pic>
        <p:nvPicPr>
          <p:cNvPr id="4" name="Picture 3"/>
          <p:cNvPicPr>
            <a:picLocks noChangeAspect="1"/>
          </p:cNvPicPr>
          <p:nvPr/>
        </p:nvPicPr>
        <p:blipFill>
          <a:blip r:embed="rId3"/>
          <a:stretch>
            <a:fillRect/>
          </a:stretch>
        </p:blipFill>
        <p:spPr>
          <a:xfrm>
            <a:off x="-10067" y="1612258"/>
            <a:ext cx="9154067" cy="3755720"/>
          </a:xfrm>
          <a:prstGeom prst="rect">
            <a:avLst/>
          </a:prstGeom>
        </p:spPr>
      </p:pic>
    </p:spTree>
    <p:extLst>
      <p:ext uri="{BB962C8B-B14F-4D97-AF65-F5344CB8AC3E}">
        <p14:creationId xmlns:p14="http://schemas.microsoft.com/office/powerpoint/2010/main" val="129963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3064" y="0"/>
            <a:ext cx="9015838" cy="6858000"/>
          </a:xfrm>
          <a:prstGeom prst="rect">
            <a:avLst/>
          </a:prstGeom>
        </p:spPr>
      </p:pic>
    </p:spTree>
    <p:extLst>
      <p:ext uri="{BB962C8B-B14F-4D97-AF65-F5344CB8AC3E}">
        <p14:creationId xmlns:p14="http://schemas.microsoft.com/office/powerpoint/2010/main" val="3949794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Usage of the ADT</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5" name="Picture 4"/>
          <p:cNvPicPr>
            <a:picLocks noChangeAspect="1"/>
          </p:cNvPicPr>
          <p:nvPr/>
        </p:nvPicPr>
        <p:blipFill>
          <a:blip r:embed="rId3"/>
          <a:stretch>
            <a:fillRect/>
          </a:stretch>
        </p:blipFill>
        <p:spPr>
          <a:xfrm>
            <a:off x="1019175" y="1943100"/>
            <a:ext cx="7105650" cy="2971800"/>
          </a:xfrm>
          <a:prstGeom prst="rect">
            <a:avLst/>
          </a:prstGeom>
        </p:spPr>
      </p:pic>
    </p:spTree>
    <p:extLst>
      <p:ext uri="{BB962C8B-B14F-4D97-AF65-F5344CB8AC3E}">
        <p14:creationId xmlns:p14="http://schemas.microsoft.com/office/powerpoint/2010/main" val="2376817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Only One Side of a Coin…</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US" dirty="0" smtClean="0"/>
              <a:t>You may notice this ADT is not purely functional</a:t>
            </a:r>
          </a:p>
          <a:p>
            <a:r>
              <a:rPr lang="en-US" dirty="0"/>
              <a:t>They </a:t>
            </a:r>
            <a:r>
              <a:rPr lang="en-US" dirty="0" smtClean="0"/>
              <a:t>satisfy </a:t>
            </a:r>
            <a:r>
              <a:rPr lang="en-US" dirty="0"/>
              <a:t>the Reader monad requirements (unlike objects)</a:t>
            </a:r>
          </a:p>
          <a:p>
            <a:pPr lvl="1"/>
            <a:r>
              <a:rPr lang="en-US" b="1" dirty="0"/>
              <a:t>let </a:t>
            </a:r>
            <a:r>
              <a:rPr lang="en-US" b="1" dirty="0" err="1"/>
              <a:t>frobReader</a:t>
            </a:r>
            <a:r>
              <a:rPr lang="en-US" b="1" dirty="0"/>
              <a:t> = reader { return! </a:t>
            </a:r>
            <a:r>
              <a:rPr lang="en-US" b="1" dirty="0" err="1"/>
              <a:t>FrobService.tryFrobnicate</a:t>
            </a:r>
            <a:r>
              <a:rPr lang="en-US" b="1" dirty="0"/>
              <a:t> </a:t>
            </a:r>
            <a:r>
              <a:rPr lang="en-US" b="1" dirty="0" smtClean="0"/>
              <a:t>}</a:t>
            </a:r>
            <a:endParaRPr lang="en-US" dirty="0" smtClean="0"/>
          </a:p>
          <a:p>
            <a:pPr lvl="0"/>
            <a:r>
              <a:rPr lang="en-US" dirty="0"/>
              <a:t>I call these </a:t>
            </a:r>
            <a:r>
              <a:rPr lang="en-US" b="1" dirty="0" smtClean="0"/>
              <a:t>Impure ADTs</a:t>
            </a:r>
          </a:p>
        </p:txBody>
      </p:sp>
      <p:pic>
        <p:nvPicPr>
          <p:cNvPr id="6" name="Picture 5"/>
          <p:cNvPicPr>
            <a:picLocks noChangeAspect="1"/>
          </p:cNvPicPr>
          <p:nvPr/>
        </p:nvPicPr>
        <p:blipFill>
          <a:blip r:embed="rId3"/>
          <a:stretch>
            <a:fillRect/>
          </a:stretch>
        </p:blipFill>
        <p:spPr>
          <a:xfrm>
            <a:off x="3276600" y="3810000"/>
            <a:ext cx="2362200" cy="2362200"/>
          </a:xfrm>
          <a:prstGeom prst="rect">
            <a:avLst/>
          </a:prstGeom>
        </p:spPr>
      </p:pic>
    </p:spTree>
    <p:extLst>
      <p:ext uri="{BB962C8B-B14F-4D97-AF65-F5344CB8AC3E}">
        <p14:creationId xmlns:p14="http://schemas.microsoft.com/office/powerpoint/2010/main" val="161649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F#’s Missing Manual</a:t>
            </a:r>
            <a:endParaRPr lang="en-US" dirty="0"/>
          </a:p>
        </p:txBody>
      </p:sp>
      <p:sp>
        <p:nvSpPr>
          <p:cNvPr id="3" name="Content Placeholder 2"/>
          <p:cNvSpPr>
            <a:spLocks noGrp="1"/>
          </p:cNvSpPr>
          <p:nvPr>
            <p:ph idx="1"/>
          </p:nvPr>
        </p:nvSpPr>
        <p:spPr/>
        <p:txBody>
          <a:bodyPr>
            <a:normAutofit/>
          </a:bodyPr>
          <a:lstStyle/>
          <a:p>
            <a:r>
              <a:rPr lang="en-US" dirty="0" smtClean="0"/>
              <a:t>F# doesn’t come with a manual for structuring programs</a:t>
            </a:r>
          </a:p>
          <a:p>
            <a:r>
              <a:rPr lang="en-US" dirty="0" smtClean="0"/>
              <a:t>However, there are people who have already tread this ground</a:t>
            </a:r>
          </a:p>
          <a:p>
            <a:r>
              <a:rPr lang="en-US" dirty="0" smtClean="0"/>
              <a:t>Today I want to propose a particularly lovely approach</a:t>
            </a:r>
          </a:p>
        </p:txBody>
      </p:sp>
      <p:pic>
        <p:nvPicPr>
          <p:cNvPr id="5" name="Picture 4"/>
          <p:cNvPicPr>
            <a:picLocks noChangeAspect="1"/>
          </p:cNvPicPr>
          <p:nvPr/>
        </p:nvPicPr>
        <p:blipFill>
          <a:blip r:embed="rId3"/>
          <a:stretch>
            <a:fillRect/>
          </a:stretch>
        </p:blipFill>
        <p:spPr>
          <a:xfrm>
            <a:off x="2695575" y="3231107"/>
            <a:ext cx="3752850" cy="2895056"/>
          </a:xfrm>
          <a:prstGeom prst="rect">
            <a:avLst/>
          </a:prstGeom>
        </p:spPr>
      </p:pic>
    </p:spTree>
    <p:extLst>
      <p:ext uri="{BB962C8B-B14F-4D97-AF65-F5344CB8AC3E}">
        <p14:creationId xmlns:p14="http://schemas.microsoft.com/office/powerpoint/2010/main" val="1268554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sz="3200" dirty="0" smtClean="0"/>
              <a:t>Pure </a:t>
            </a:r>
            <a:r>
              <a:rPr lang="en-US" sz="3200" dirty="0"/>
              <a:t>ADTs - </a:t>
            </a:r>
            <a:r>
              <a:rPr lang="en-US" sz="3200" dirty="0" smtClean="0"/>
              <a:t>the Other Side </a:t>
            </a:r>
            <a:r>
              <a:rPr lang="en-US" sz="3200" dirty="0"/>
              <a:t>of the </a:t>
            </a:r>
            <a:r>
              <a:rPr lang="en-US" sz="3200" dirty="0" smtClean="0"/>
              <a:t>Coin</a:t>
            </a:r>
            <a:endParaRPr lang="en-US" sz="3200" dirty="0"/>
          </a:p>
        </p:txBody>
      </p:sp>
      <p:sp>
        <p:nvSpPr>
          <p:cNvPr id="3" name="Content Placeholder 2"/>
          <p:cNvSpPr>
            <a:spLocks noGrp="1"/>
          </p:cNvSpPr>
          <p:nvPr>
            <p:ph idx="1"/>
          </p:nvPr>
        </p:nvSpPr>
        <p:spPr/>
        <p:txBody>
          <a:bodyPr>
            <a:normAutofit/>
          </a:bodyPr>
          <a:lstStyle/>
          <a:p>
            <a:pPr marL="0"/>
            <a:r>
              <a:rPr lang="en-US" dirty="0" smtClean="0"/>
              <a:t>The F# Set </a:t>
            </a:r>
            <a:r>
              <a:rPr lang="en-US" dirty="0"/>
              <a:t>type that we discussed </a:t>
            </a:r>
            <a:r>
              <a:rPr lang="en-US" dirty="0" smtClean="0"/>
              <a:t>earlier is </a:t>
            </a:r>
            <a:r>
              <a:rPr lang="en-US" dirty="0"/>
              <a:t>a </a:t>
            </a:r>
            <a:r>
              <a:rPr lang="en-US" b="1" dirty="0" smtClean="0"/>
              <a:t>Pure </a:t>
            </a:r>
            <a:r>
              <a:rPr lang="en-US" b="1" dirty="0"/>
              <a:t>ADT</a:t>
            </a:r>
          </a:p>
          <a:p>
            <a:r>
              <a:rPr lang="en-US" dirty="0" smtClean="0"/>
              <a:t>Pure ADTs represent persistent (immutable) state through time</a:t>
            </a:r>
          </a:p>
          <a:p>
            <a:r>
              <a:rPr lang="en-US" dirty="0" smtClean="0"/>
              <a:t>Their operations are generally referentially transparent</a:t>
            </a:r>
          </a:p>
          <a:p>
            <a:r>
              <a:rPr lang="en-US" dirty="0" smtClean="0"/>
              <a:t>Pure ADTs are generally preferable to Impure ADTs</a:t>
            </a:r>
          </a:p>
          <a:p>
            <a:r>
              <a:rPr lang="en-US" dirty="0"/>
              <a:t>Pure ADT operations are a little different than that of Impure ADTs</a:t>
            </a:r>
            <a:endParaRPr lang="en-US" dirty="0" smtClean="0"/>
          </a:p>
        </p:txBody>
      </p:sp>
    </p:spTree>
    <p:extLst>
      <p:ext uri="{BB962C8B-B14F-4D97-AF65-F5344CB8AC3E}">
        <p14:creationId xmlns:p14="http://schemas.microsoft.com/office/powerpoint/2010/main" val="2121750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Pure ADT Example</a:t>
            </a:r>
            <a:endParaRPr lang="en-US" dirty="0"/>
          </a:p>
        </p:txBody>
      </p:sp>
      <p:sp>
        <p:nvSpPr>
          <p:cNvPr id="3" name="Content Placeholder 2"/>
          <p:cNvSpPr>
            <a:spLocks noGrp="1"/>
          </p:cNvSpPr>
          <p:nvPr>
            <p:ph idx="1"/>
          </p:nvPr>
        </p:nvSpPr>
        <p:spPr/>
        <p:txBody>
          <a:bodyPr/>
          <a:lstStyle/>
          <a:p>
            <a:r>
              <a:rPr lang="en-US" dirty="0" smtClean="0"/>
              <a:t>Tic-Tac-Toe game represented entirely as a Pure ADT</a:t>
            </a:r>
          </a:p>
        </p:txBody>
      </p:sp>
      <p:pic>
        <p:nvPicPr>
          <p:cNvPr id="5" name="Picture 4"/>
          <p:cNvPicPr>
            <a:picLocks noChangeAspect="1"/>
          </p:cNvPicPr>
          <p:nvPr/>
        </p:nvPicPr>
        <p:blipFill>
          <a:blip r:embed="rId3"/>
          <a:stretch>
            <a:fillRect/>
          </a:stretch>
        </p:blipFill>
        <p:spPr>
          <a:xfrm>
            <a:off x="2614612" y="2438400"/>
            <a:ext cx="3914775" cy="2028825"/>
          </a:xfrm>
          <a:prstGeom prst="rect">
            <a:avLst/>
          </a:prstGeom>
        </p:spPr>
      </p:pic>
    </p:spTree>
    <p:extLst>
      <p:ext uri="{BB962C8B-B14F-4D97-AF65-F5344CB8AC3E}">
        <p14:creationId xmlns:p14="http://schemas.microsoft.com/office/powerpoint/2010/main" val="337760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57237"/>
          </a:xfrm>
        </p:spPr>
        <p:txBody>
          <a:bodyPr/>
          <a:lstStyle/>
          <a:p>
            <a:r>
              <a:rPr lang="en-US" dirty="0" smtClean="0"/>
              <a:t>Pure ADT Example Private Functions</a:t>
            </a:r>
            <a:endParaRPr lang="en-US" dirty="0"/>
          </a:p>
        </p:txBody>
      </p:sp>
      <p:sp>
        <p:nvSpPr>
          <p:cNvPr id="9" name="Content Placeholder 8"/>
          <p:cNvSpPr>
            <a:spLocks noGrp="1"/>
          </p:cNvSpPr>
          <p:nvPr>
            <p:ph idx="1"/>
          </p:nvPr>
        </p:nvSpPr>
        <p:spPr/>
        <p:txBody>
          <a:bodyPr/>
          <a:lstStyle/>
          <a:p>
            <a:endParaRPr lang="en-US"/>
          </a:p>
        </p:txBody>
      </p:sp>
      <p:pic>
        <p:nvPicPr>
          <p:cNvPr id="10" name="Picture 9"/>
          <p:cNvPicPr>
            <a:picLocks noChangeAspect="1"/>
          </p:cNvPicPr>
          <p:nvPr/>
        </p:nvPicPr>
        <p:blipFill>
          <a:blip r:embed="rId3"/>
          <a:stretch>
            <a:fillRect/>
          </a:stretch>
        </p:blipFill>
        <p:spPr>
          <a:xfrm>
            <a:off x="261937" y="1200150"/>
            <a:ext cx="8620125" cy="5276850"/>
          </a:xfrm>
          <a:prstGeom prst="rect">
            <a:avLst/>
          </a:prstGeom>
        </p:spPr>
      </p:pic>
    </p:spTree>
    <p:extLst>
      <p:ext uri="{BB962C8B-B14F-4D97-AF65-F5344CB8AC3E}">
        <p14:creationId xmlns:p14="http://schemas.microsoft.com/office/powerpoint/2010/main" val="1298098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838"/>
            <a:ext cx="8229600" cy="715962"/>
          </a:xfrm>
        </p:spPr>
        <p:txBody>
          <a:bodyPr/>
          <a:lstStyle/>
          <a:p>
            <a:r>
              <a:rPr lang="en-US" dirty="0" smtClean="0"/>
              <a:t>Pure ADT </a:t>
            </a:r>
            <a:r>
              <a:rPr lang="en-US" dirty="0"/>
              <a:t>Example </a:t>
            </a:r>
            <a:r>
              <a:rPr lang="en-US" dirty="0" smtClean="0"/>
              <a:t>Public Functions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238125" y="1362075"/>
            <a:ext cx="8667750" cy="4886325"/>
          </a:xfrm>
          <a:prstGeom prst="rect">
            <a:avLst/>
          </a:prstGeom>
        </p:spPr>
      </p:pic>
    </p:spTree>
    <p:extLst>
      <p:ext uri="{BB962C8B-B14F-4D97-AF65-F5344CB8AC3E}">
        <p14:creationId xmlns:p14="http://schemas.microsoft.com/office/powerpoint/2010/main" val="2226446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838"/>
            <a:ext cx="8229600" cy="715962"/>
          </a:xfrm>
        </p:spPr>
        <p:txBody>
          <a:bodyPr/>
          <a:lstStyle/>
          <a:p>
            <a:r>
              <a:rPr lang="en-US" dirty="0" smtClean="0"/>
              <a:t>Pure ADT </a:t>
            </a:r>
            <a:r>
              <a:rPr lang="en-US" dirty="0"/>
              <a:t>Example </a:t>
            </a:r>
            <a:r>
              <a:rPr lang="en-US" dirty="0" smtClean="0"/>
              <a:t>Usage</a:t>
            </a:r>
            <a:endParaRPr lang="en-US" dirty="0"/>
          </a:p>
        </p:txBody>
      </p:sp>
      <p:sp>
        <p:nvSpPr>
          <p:cNvPr id="3" name="Content Placeholder 2"/>
          <p:cNvSpPr>
            <a:spLocks noGrp="1"/>
          </p:cNvSpPr>
          <p:nvPr>
            <p:ph idx="1"/>
          </p:nvPr>
        </p:nvSpPr>
        <p:spPr>
          <a:xfrm>
            <a:off x="457200" y="1295400"/>
            <a:ext cx="8229600" cy="609600"/>
          </a:xfrm>
        </p:spPr>
        <p:txBody>
          <a:bodyPr/>
          <a:lstStyle/>
          <a:p>
            <a:r>
              <a:rPr lang="en-US" dirty="0" smtClean="0"/>
              <a:t>Usage –</a:t>
            </a:r>
          </a:p>
        </p:txBody>
      </p:sp>
      <p:pic>
        <p:nvPicPr>
          <p:cNvPr id="4" name="Picture 3"/>
          <p:cNvPicPr>
            <a:picLocks noChangeAspect="1"/>
          </p:cNvPicPr>
          <p:nvPr/>
        </p:nvPicPr>
        <p:blipFill>
          <a:blip r:embed="rId3"/>
          <a:stretch>
            <a:fillRect/>
          </a:stretch>
        </p:blipFill>
        <p:spPr>
          <a:xfrm>
            <a:off x="2038349" y="1417638"/>
            <a:ext cx="5067300" cy="1676400"/>
          </a:xfrm>
          <a:prstGeom prst="rect">
            <a:avLst/>
          </a:prstGeom>
        </p:spPr>
      </p:pic>
      <p:sp>
        <p:nvSpPr>
          <p:cNvPr id="7" name="Content Placeholder 2"/>
          <p:cNvSpPr txBox="1">
            <a:spLocks/>
          </p:cNvSpPr>
          <p:nvPr/>
        </p:nvSpPr>
        <p:spPr>
          <a:xfrm>
            <a:off x="457199" y="3216276"/>
            <a:ext cx="8229600" cy="1121417"/>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a:lstStyle>
          <a:p>
            <a:r>
              <a:rPr lang="en-US" dirty="0" smtClean="0"/>
              <a:t>Usage in State monad –</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9142" y="4038600"/>
            <a:ext cx="5485714" cy="2161905"/>
          </a:xfrm>
          <a:prstGeom prst="rect">
            <a:avLst/>
          </a:prstGeom>
        </p:spPr>
      </p:pic>
    </p:spTree>
    <p:extLst>
      <p:ext uri="{BB962C8B-B14F-4D97-AF65-F5344CB8AC3E}">
        <p14:creationId xmlns:p14="http://schemas.microsoft.com/office/powerpoint/2010/main" val="3009860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Prefer Pure over Impure ADTs?</a:t>
            </a:r>
            <a:endParaRPr lang="en-US" dirty="0"/>
          </a:p>
        </p:txBody>
      </p:sp>
      <p:sp>
        <p:nvSpPr>
          <p:cNvPr id="3" name="Content Placeholder 2"/>
          <p:cNvSpPr>
            <a:spLocks noGrp="1"/>
          </p:cNvSpPr>
          <p:nvPr>
            <p:ph idx="1"/>
          </p:nvPr>
        </p:nvSpPr>
        <p:spPr/>
        <p:txBody>
          <a:bodyPr>
            <a:normAutofit/>
          </a:bodyPr>
          <a:lstStyle/>
          <a:p>
            <a:r>
              <a:rPr lang="en-US" dirty="0" smtClean="0"/>
              <a:t>Pure </a:t>
            </a:r>
            <a:r>
              <a:rPr lang="en-US" dirty="0"/>
              <a:t>ADTs are </a:t>
            </a:r>
            <a:r>
              <a:rPr lang="en-US" i="1" dirty="0"/>
              <a:t>Truly</a:t>
            </a:r>
            <a:r>
              <a:rPr lang="en-US" dirty="0"/>
              <a:t> Modular</a:t>
            </a:r>
          </a:p>
          <a:p>
            <a:r>
              <a:rPr lang="en-US" dirty="0" smtClean="0"/>
              <a:t>The typical definition of modularity is wrong</a:t>
            </a:r>
          </a:p>
          <a:p>
            <a:pPr lvl="1"/>
            <a:r>
              <a:rPr lang="en-US" dirty="0" smtClean="0"/>
              <a:t>Modularity is not code organization</a:t>
            </a:r>
          </a:p>
          <a:p>
            <a:pPr lvl="1"/>
            <a:r>
              <a:rPr lang="en-US" dirty="0" smtClean="0"/>
              <a:t>Modularity is the delimitation of causation over a space of concerns</a:t>
            </a:r>
          </a:p>
          <a:p>
            <a:r>
              <a:rPr lang="en-US" dirty="0" smtClean="0"/>
              <a:t>The typical definition of abstraction is also wrong</a:t>
            </a:r>
          </a:p>
          <a:p>
            <a:r>
              <a:rPr lang="en-US" smtClean="0"/>
              <a:t>Pure </a:t>
            </a:r>
            <a:r>
              <a:rPr lang="en-US" dirty="0" smtClean="0"/>
              <a:t>ADTs give us what we need most</a:t>
            </a:r>
          </a:p>
        </p:txBody>
      </p:sp>
    </p:spTree>
    <p:extLst>
      <p:ext uri="{BB962C8B-B14F-4D97-AF65-F5344CB8AC3E}">
        <p14:creationId xmlns:p14="http://schemas.microsoft.com/office/powerpoint/2010/main" val="383149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Get Hung Up on Appearances!</a:t>
            </a:r>
            <a:endParaRPr lang="en-US" dirty="0"/>
          </a:p>
        </p:txBody>
      </p:sp>
      <p:sp>
        <p:nvSpPr>
          <p:cNvPr id="3" name="Content Placeholder 2"/>
          <p:cNvSpPr>
            <a:spLocks noGrp="1"/>
          </p:cNvSpPr>
          <p:nvPr>
            <p:ph idx="1"/>
          </p:nvPr>
        </p:nvSpPr>
        <p:spPr/>
        <p:txBody>
          <a:bodyPr>
            <a:normAutofit/>
          </a:bodyPr>
          <a:lstStyle/>
          <a:p>
            <a:r>
              <a:rPr lang="en-US" dirty="0"/>
              <a:t>Many people initially think F# ADTs look like </a:t>
            </a:r>
            <a:r>
              <a:rPr lang="en-US" dirty="0" smtClean="0"/>
              <a:t>OOP</a:t>
            </a:r>
          </a:p>
          <a:p>
            <a:r>
              <a:rPr lang="en-US" dirty="0" smtClean="0"/>
              <a:t>Despite this, ADTs </a:t>
            </a:r>
            <a:r>
              <a:rPr lang="en-US" dirty="0"/>
              <a:t>are </a:t>
            </a:r>
            <a:r>
              <a:rPr lang="en-US" i="1" dirty="0"/>
              <a:t>not</a:t>
            </a:r>
            <a:r>
              <a:rPr lang="en-US" dirty="0"/>
              <a:t> </a:t>
            </a:r>
            <a:r>
              <a:rPr lang="en-US" dirty="0" smtClean="0"/>
              <a:t>OOP</a:t>
            </a:r>
          </a:p>
          <a:p>
            <a:pPr lvl="1"/>
            <a:r>
              <a:rPr lang="en-US" dirty="0" smtClean="0"/>
              <a:t>They are actually orthogonal. From Cook’s Paper ‘OOP vs. Abstract Data Types’ –</a:t>
            </a:r>
          </a:p>
          <a:p>
            <a:pPr lvl="2"/>
            <a:r>
              <a:rPr lang="en-US" dirty="0" smtClean="0"/>
              <a:t>“The </a:t>
            </a:r>
            <a:r>
              <a:rPr lang="en-US" dirty="0"/>
              <a:t>basic difference is in the mechanism used to achieve the abstraction barrier between a client and the data. In abstract data types, the primary mechanism is type abstraction, while in </a:t>
            </a:r>
            <a:r>
              <a:rPr lang="en-US" dirty="0" smtClean="0"/>
              <a:t>procedural </a:t>
            </a:r>
            <a:r>
              <a:rPr lang="en-US" dirty="0"/>
              <a:t>data abstraction </a:t>
            </a:r>
            <a:r>
              <a:rPr lang="en-US" dirty="0" smtClean="0"/>
              <a:t>(sic – objects) it </a:t>
            </a:r>
            <a:r>
              <a:rPr lang="en-US" dirty="0"/>
              <a:t>is procedural </a:t>
            </a:r>
            <a:r>
              <a:rPr lang="en-US" dirty="0" smtClean="0"/>
              <a:t>abstraction.” (</a:t>
            </a:r>
            <a:r>
              <a:rPr lang="en-US" dirty="0">
                <a:hlinkClick r:id="rId3"/>
              </a:rPr>
              <a:t>http://www.cs.utexas.edu/users/wcook/papers/OOPvsADT/CookOOPvsADT90.pdf</a:t>
            </a:r>
            <a:r>
              <a:rPr lang="en-US" dirty="0" smtClean="0"/>
              <a:t>)</a:t>
            </a:r>
          </a:p>
          <a:p>
            <a:r>
              <a:rPr lang="en-US" dirty="0" smtClean="0">
                <a:solidFill>
                  <a:srgbClr val="DFE6D0"/>
                </a:solidFill>
              </a:rPr>
              <a:t>This orthogonality is </a:t>
            </a:r>
            <a:r>
              <a:rPr lang="en-US" dirty="0">
                <a:solidFill>
                  <a:srgbClr val="DFE6D0"/>
                </a:solidFill>
              </a:rPr>
              <a:t>why ADTs satisfy the Reader or State monad </a:t>
            </a:r>
            <a:r>
              <a:rPr lang="en-US" dirty="0" smtClean="0">
                <a:solidFill>
                  <a:srgbClr val="DFE6D0"/>
                </a:solidFill>
              </a:rPr>
              <a:t>requirements while </a:t>
            </a:r>
            <a:r>
              <a:rPr lang="en-US" dirty="0">
                <a:solidFill>
                  <a:srgbClr val="DFE6D0"/>
                </a:solidFill>
              </a:rPr>
              <a:t>objects do not</a:t>
            </a:r>
            <a:endParaRPr lang="en-US" dirty="0" smtClean="0"/>
          </a:p>
        </p:txBody>
      </p:sp>
    </p:spTree>
    <p:extLst>
      <p:ext uri="{BB962C8B-B14F-4D97-AF65-F5344CB8AC3E}">
        <p14:creationId xmlns:p14="http://schemas.microsoft.com/office/powerpoint/2010/main" val="45286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Downsides of ADTs?</a:t>
            </a:r>
            <a:endParaRPr lang="en-US" dirty="0"/>
          </a:p>
        </p:txBody>
      </p:sp>
      <p:sp>
        <p:nvSpPr>
          <p:cNvPr id="3" name="Content Placeholder 2"/>
          <p:cNvSpPr>
            <a:spLocks noGrp="1"/>
          </p:cNvSpPr>
          <p:nvPr>
            <p:ph idx="1"/>
          </p:nvPr>
        </p:nvSpPr>
        <p:spPr/>
        <p:txBody>
          <a:bodyPr>
            <a:normAutofit/>
          </a:bodyPr>
          <a:lstStyle/>
          <a:p>
            <a:r>
              <a:rPr lang="en-US" dirty="0" smtClean="0"/>
              <a:t>Well, there’s what I call ‘abstraction misses’</a:t>
            </a:r>
          </a:p>
          <a:p>
            <a:r>
              <a:rPr lang="en-US" dirty="0" smtClean="0"/>
              <a:t>If abstraction misses are a problem, you have a few options</a:t>
            </a:r>
          </a:p>
        </p:txBody>
      </p:sp>
      <p:pic>
        <p:nvPicPr>
          <p:cNvPr id="1026" name="Picture 2" descr="http://i1.tribune.com.pk/wp-content/uploads/2012/07/401777-TargetILLUSTRATIONJAMALKHURSHID-1341085504-138-640x48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895600"/>
            <a:ext cx="4398095" cy="3298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320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Downsides of ADTs</a:t>
            </a:r>
            <a:endParaRPr lang="en-US" dirty="0"/>
          </a:p>
        </p:txBody>
      </p:sp>
      <p:sp>
        <p:nvSpPr>
          <p:cNvPr id="3" name="Content Placeholder 2"/>
          <p:cNvSpPr>
            <a:spLocks noGrp="1"/>
          </p:cNvSpPr>
          <p:nvPr>
            <p:ph idx="1"/>
          </p:nvPr>
        </p:nvSpPr>
        <p:spPr/>
        <p:txBody>
          <a:bodyPr>
            <a:normAutofit/>
          </a:bodyPr>
          <a:lstStyle/>
          <a:p>
            <a:r>
              <a:rPr lang="en-US" dirty="0" smtClean="0">
                <a:sym typeface="Wingdings" pitchFamily="2" charset="2"/>
              </a:rPr>
              <a:t>Somewhat unfamiliar</a:t>
            </a:r>
          </a:p>
          <a:p>
            <a:r>
              <a:rPr lang="en-US" dirty="0"/>
              <a:t>Syntax is not perfect… </a:t>
            </a:r>
            <a:r>
              <a:rPr lang="en-US" dirty="0" smtClean="0"/>
              <a:t>yet</a:t>
            </a:r>
            <a:endParaRPr lang="en-US" dirty="0"/>
          </a:p>
        </p:txBody>
      </p:sp>
      <p:pic>
        <p:nvPicPr>
          <p:cNvPr id="3074" name="Picture 2" descr="https://encrypted-tbn0.gstatic.com/images?q=tbn:ANd9GcTLBK9TzTcnssJNJRTFDpWzGgji5rkwXqaD6c8J0YJRibNkcl7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914650"/>
            <a:ext cx="59245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011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Refactoring Existing Code to use ADTs</a:t>
            </a:r>
          </a:p>
        </p:txBody>
      </p:sp>
      <p:sp>
        <p:nvSpPr>
          <p:cNvPr id="3" name="Content Placeholder 2"/>
          <p:cNvSpPr>
            <a:spLocks noGrp="1"/>
          </p:cNvSpPr>
          <p:nvPr>
            <p:ph idx="1"/>
          </p:nvPr>
        </p:nvSpPr>
        <p:spPr>
          <a:xfrm>
            <a:off x="457200" y="1524000"/>
            <a:ext cx="8229600" cy="4525963"/>
          </a:xfrm>
        </p:spPr>
        <p:txBody>
          <a:bodyPr>
            <a:normAutofit/>
          </a:bodyPr>
          <a:lstStyle/>
          <a:p>
            <a:r>
              <a:rPr lang="en-US" dirty="0" smtClean="0"/>
              <a:t>Pick a record type whose internals are too exposed</a:t>
            </a:r>
          </a:p>
          <a:p>
            <a:r>
              <a:rPr lang="en-US" dirty="0" smtClean="0"/>
              <a:t>Decide whether it should be an Impure or Pure ADT</a:t>
            </a:r>
          </a:p>
          <a:p>
            <a:r>
              <a:rPr lang="en-US" dirty="0" smtClean="0"/>
              <a:t>Privatize the record’s fields by </a:t>
            </a:r>
            <a:r>
              <a:rPr lang="en-US" dirty="0"/>
              <a:t>placing a </a:t>
            </a:r>
            <a:r>
              <a:rPr lang="en-US" b="1" dirty="0"/>
              <a:t>private</a:t>
            </a:r>
            <a:r>
              <a:rPr lang="en-US" dirty="0"/>
              <a:t> access </a:t>
            </a:r>
            <a:r>
              <a:rPr lang="en-US" dirty="0" smtClean="0"/>
              <a:t>modifier before its first brace like so -</a:t>
            </a:r>
          </a:p>
          <a:p>
            <a:pPr lvl="1"/>
            <a:r>
              <a:rPr lang="en-US" b="1" dirty="0" smtClean="0">
                <a:latin typeface="Consolas" pitchFamily="49" charset="0"/>
                <a:cs typeface="Consolas" pitchFamily="49" charset="0"/>
              </a:rPr>
              <a:t>type </a:t>
            </a:r>
            <a:r>
              <a:rPr lang="en-US" b="1" dirty="0" err="1" smtClean="0">
                <a:latin typeface="Consolas" pitchFamily="49" charset="0"/>
                <a:cs typeface="Consolas" pitchFamily="49" charset="0"/>
              </a:rPr>
              <a:t>MyType</a:t>
            </a:r>
            <a:r>
              <a:rPr lang="en-US" b="1" dirty="0" smtClean="0">
                <a:latin typeface="Consolas" pitchFamily="49" charset="0"/>
                <a:cs typeface="Consolas" pitchFamily="49" charset="0"/>
              </a:rPr>
              <a:t> private { … }</a:t>
            </a:r>
          </a:p>
          <a:p>
            <a:r>
              <a:rPr lang="en-US" dirty="0"/>
              <a:t>Move the existing functions (or portions of them) that access those newly-hidden fields into an appropriately attributed module with the same name as the type</a:t>
            </a:r>
          </a:p>
          <a:p>
            <a:r>
              <a:rPr lang="en-US" dirty="0" smtClean="0"/>
              <a:t>Voila!</a:t>
            </a:r>
          </a:p>
        </p:txBody>
      </p:sp>
    </p:spTree>
    <p:extLst>
      <p:ext uri="{BB962C8B-B14F-4D97-AF65-F5344CB8AC3E}">
        <p14:creationId xmlns:p14="http://schemas.microsoft.com/office/powerpoint/2010/main" val="3478454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Aside - A Tale of Two Kingdoms</a:t>
            </a:r>
            <a:endParaRPr lang="en-US" dirty="0"/>
          </a:p>
        </p:txBody>
      </p:sp>
      <p:sp>
        <p:nvSpPr>
          <p:cNvPr id="3" name="Content Placeholder 2"/>
          <p:cNvSpPr>
            <a:spLocks noGrp="1"/>
          </p:cNvSpPr>
          <p:nvPr>
            <p:ph idx="1"/>
          </p:nvPr>
        </p:nvSpPr>
        <p:spPr/>
        <p:txBody>
          <a:bodyPr>
            <a:normAutofit/>
          </a:bodyPr>
          <a:lstStyle/>
          <a:p>
            <a:r>
              <a:rPr lang="en-US" dirty="0" smtClean="0"/>
              <a:t>Steve </a:t>
            </a:r>
            <a:r>
              <a:rPr lang="en-US" dirty="0" err="1" smtClean="0"/>
              <a:t>Yegge</a:t>
            </a:r>
            <a:r>
              <a:rPr lang="en-US" dirty="0" smtClean="0"/>
              <a:t> has called OOP ‘the Kingdom of Nouns’.</a:t>
            </a:r>
          </a:p>
          <a:p>
            <a:r>
              <a:rPr lang="en-US" dirty="0" smtClean="0"/>
              <a:t>With Functional Programming, we have the opportunity to rebel!</a:t>
            </a:r>
          </a:p>
          <a:p>
            <a:r>
              <a:rPr lang="en-US" dirty="0" smtClean="0"/>
              <a:t>But have we overcorrected?</a:t>
            </a:r>
          </a:p>
        </p:txBody>
      </p:sp>
      <p:pic>
        <p:nvPicPr>
          <p:cNvPr id="4" name="Picture 3"/>
          <p:cNvPicPr>
            <a:picLocks noChangeAspect="1"/>
          </p:cNvPicPr>
          <p:nvPr/>
        </p:nvPicPr>
        <p:blipFill>
          <a:blip r:embed="rId3"/>
          <a:stretch>
            <a:fillRect/>
          </a:stretch>
        </p:blipFill>
        <p:spPr>
          <a:xfrm>
            <a:off x="1743075" y="3173970"/>
            <a:ext cx="5657850" cy="3134755"/>
          </a:xfrm>
          <a:prstGeom prst="rect">
            <a:avLst/>
          </a:prstGeom>
        </p:spPr>
      </p:pic>
    </p:spTree>
    <p:extLst>
      <p:ext uri="{BB962C8B-B14F-4D97-AF65-F5344CB8AC3E}">
        <p14:creationId xmlns:p14="http://schemas.microsoft.com/office/powerpoint/2010/main" val="3458332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justincaseyouwerewondering.com/wp-content/uploads/2011/10/curl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143250"/>
            <a:ext cx="3810000" cy="3257550"/>
          </a:xfrm>
          <a:prstGeom prst="rect">
            <a:avLst/>
          </a:prstGeom>
          <a:noFill/>
          <a:effectLst>
            <a:softEdge rad="63500"/>
          </a:effectLst>
          <a:scene3d>
            <a:camera prst="orthographicFront"/>
            <a:lightRig rig="sunset" dir="t"/>
          </a:scene3d>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en-US" dirty="0"/>
              <a:t>Summarizing – Nouns Considered Good for Architecture</a:t>
            </a:r>
          </a:p>
        </p:txBody>
      </p:sp>
      <p:sp>
        <p:nvSpPr>
          <p:cNvPr id="3" name="Content Placeholder 2"/>
          <p:cNvSpPr>
            <a:spLocks noGrp="1"/>
          </p:cNvSpPr>
          <p:nvPr>
            <p:ph idx="1"/>
          </p:nvPr>
        </p:nvSpPr>
        <p:spPr/>
        <p:txBody>
          <a:bodyPr/>
          <a:lstStyle/>
          <a:p>
            <a:r>
              <a:rPr lang="en-US"/>
              <a:t>We often build </a:t>
            </a:r>
            <a:r>
              <a:rPr lang="en-US" dirty="0"/>
              <a:t>things out of things</a:t>
            </a:r>
          </a:p>
          <a:p>
            <a:r>
              <a:rPr lang="en-US" dirty="0" smtClean="0"/>
              <a:t>ADTs </a:t>
            </a:r>
            <a:r>
              <a:rPr lang="en-US" dirty="0"/>
              <a:t>are particularly good architectural building blocks</a:t>
            </a:r>
            <a:r>
              <a:rPr lang="en-US" dirty="0" smtClean="0"/>
              <a:t>!</a:t>
            </a:r>
          </a:p>
          <a:p>
            <a:r>
              <a:rPr lang="en-US" dirty="0"/>
              <a:t>Structuring programs with recursive ADTs has higher benefits</a:t>
            </a:r>
          </a:p>
          <a:p>
            <a:endParaRPr lang="en-US" dirty="0"/>
          </a:p>
        </p:txBody>
      </p:sp>
    </p:spTree>
    <p:extLst>
      <p:ext uri="{BB962C8B-B14F-4D97-AF65-F5344CB8AC3E}">
        <p14:creationId xmlns:p14="http://schemas.microsoft.com/office/powerpoint/2010/main" val="249170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 ADTs in the Real World</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I’ve used ADTs to implement a purely functional game engine here - </a:t>
            </a:r>
            <a:r>
              <a:rPr lang="en-US" sz="2800" dirty="0" smtClean="0">
                <a:hlinkClick r:id="rId3"/>
              </a:rPr>
              <a:t>https://github.com/bryanedds/FPWorks</a:t>
            </a:r>
            <a:endParaRPr lang="en-US" sz="2800" dirty="0" smtClean="0"/>
          </a:p>
          <a:p>
            <a:pPr marL="0" indent="0">
              <a:buNone/>
            </a:pPr>
            <a:r>
              <a:rPr lang="en-US" sz="2800" dirty="0" smtClean="0"/>
              <a:t>They are also used in an F# code library called ‘Prime’ that resides in the same repository.</a:t>
            </a:r>
            <a:endParaRPr lang="en-US" sz="2800" dirty="0"/>
          </a:p>
          <a:p>
            <a:pPr marL="0" indent="0">
              <a:buNone/>
            </a:pPr>
            <a:r>
              <a:rPr lang="en-US" sz="2800" dirty="0"/>
              <a:t>I’m also using it at my place of work, </a:t>
            </a:r>
            <a:r>
              <a:rPr lang="en-US" sz="2800" dirty="0" smtClean="0">
                <a:hlinkClick r:id="rId4" action="ppaction://hlinkfile"/>
              </a:rPr>
              <a:t>Jet.com</a:t>
            </a:r>
            <a:r>
              <a:rPr lang="en-US" sz="2800" dirty="0"/>
              <a:t>!</a:t>
            </a:r>
          </a:p>
        </p:txBody>
      </p:sp>
    </p:spTree>
    <p:extLst>
      <p:ext uri="{BB962C8B-B14F-4D97-AF65-F5344CB8AC3E}">
        <p14:creationId xmlns:p14="http://schemas.microsoft.com/office/powerpoint/2010/main" val="515503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 Contact Info</a:t>
            </a:r>
            <a:endParaRPr lang="en-US" dirty="0"/>
          </a:p>
        </p:txBody>
      </p:sp>
      <p:sp>
        <p:nvSpPr>
          <p:cNvPr id="3" name="Content Placeholder 2"/>
          <p:cNvSpPr>
            <a:spLocks noGrp="1"/>
          </p:cNvSpPr>
          <p:nvPr>
            <p:ph idx="1"/>
          </p:nvPr>
        </p:nvSpPr>
        <p:spPr/>
        <p:txBody>
          <a:bodyPr>
            <a:normAutofit/>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smtClean="0"/>
          </a:p>
          <a:p>
            <a:pPr marL="0" indent="0" algn="ctr">
              <a:buNone/>
            </a:pPr>
            <a:r>
              <a:rPr lang="en-US" dirty="0" smtClean="0"/>
              <a:t>You can e-mail me at </a:t>
            </a:r>
            <a:r>
              <a:rPr lang="en-US" dirty="0" smtClean="0">
                <a:hlinkClick r:id="rId2"/>
              </a:rPr>
              <a:t>bryanedds@gmail.com</a:t>
            </a:r>
            <a:endParaRPr lang="en-US" dirty="0" smtClean="0"/>
          </a:p>
          <a:p>
            <a:pPr marL="0" indent="0" algn="ctr">
              <a:buNone/>
            </a:pPr>
            <a:endParaRPr lang="en-US" dirty="0" smtClean="0"/>
          </a:p>
          <a:p>
            <a:pPr marL="0" indent="0" algn="ctr">
              <a:buNone/>
            </a:pPr>
            <a:r>
              <a:rPr lang="en-US" dirty="0" smtClean="0"/>
              <a:t>You can watch me publicly make an ass of myself here - </a:t>
            </a:r>
            <a:r>
              <a:rPr lang="en-US" dirty="0" smtClean="0">
                <a:hlinkClick r:id="rId3"/>
              </a:rPr>
              <a:t>https://twitter.com/bryanedds</a:t>
            </a:r>
            <a:endParaRPr lang="en-US" dirty="0" smtClean="0"/>
          </a:p>
        </p:txBody>
      </p:sp>
    </p:spTree>
    <p:extLst>
      <p:ext uri="{BB962C8B-B14F-4D97-AF65-F5344CB8AC3E}">
        <p14:creationId xmlns:p14="http://schemas.microsoft.com/office/powerpoint/2010/main" val="2039312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Move to the Kingdom of Verbs?</a:t>
            </a:r>
            <a:endParaRPr lang="en-US" dirty="0"/>
          </a:p>
        </p:txBody>
      </p:sp>
      <p:sp>
        <p:nvSpPr>
          <p:cNvPr id="3" name="Content Placeholder 2"/>
          <p:cNvSpPr>
            <a:spLocks noGrp="1"/>
          </p:cNvSpPr>
          <p:nvPr>
            <p:ph idx="1"/>
          </p:nvPr>
        </p:nvSpPr>
        <p:spPr/>
        <p:txBody>
          <a:bodyPr>
            <a:normAutofit/>
          </a:bodyPr>
          <a:lstStyle/>
          <a:p>
            <a:r>
              <a:rPr lang="en-US" dirty="0" smtClean="0"/>
              <a:t>Many </a:t>
            </a:r>
            <a:r>
              <a:rPr lang="en-US" dirty="0" err="1" smtClean="0"/>
              <a:t>FP’rs</a:t>
            </a:r>
            <a:r>
              <a:rPr lang="en-US" dirty="0" smtClean="0"/>
              <a:t> actually </a:t>
            </a:r>
            <a:r>
              <a:rPr lang="en-US" i="1" dirty="0" smtClean="0"/>
              <a:t>do</a:t>
            </a:r>
            <a:r>
              <a:rPr lang="en-US" dirty="0" smtClean="0"/>
              <a:t> </a:t>
            </a:r>
            <a:r>
              <a:rPr lang="en-US" dirty="0"/>
              <a:t>want to live in the </a:t>
            </a:r>
            <a:r>
              <a:rPr lang="en-US" dirty="0" smtClean="0"/>
              <a:t>Kingdom </a:t>
            </a:r>
            <a:r>
              <a:rPr lang="en-US" dirty="0"/>
              <a:t>of </a:t>
            </a:r>
            <a:r>
              <a:rPr lang="en-US" dirty="0" smtClean="0"/>
              <a:t>Verbs</a:t>
            </a:r>
          </a:p>
          <a:p>
            <a:r>
              <a:rPr lang="en-US" dirty="0" smtClean="0"/>
              <a:t>Anarchy in the F#!</a:t>
            </a:r>
            <a:endParaRPr lang="en-US" dirty="0"/>
          </a:p>
        </p:txBody>
      </p:sp>
      <p:pic>
        <p:nvPicPr>
          <p:cNvPr id="4" name="Picture 3"/>
          <p:cNvPicPr>
            <a:picLocks noChangeAspect="1"/>
          </p:cNvPicPr>
          <p:nvPr/>
        </p:nvPicPr>
        <p:blipFill>
          <a:blip r:embed="rId3"/>
          <a:stretch>
            <a:fillRect/>
          </a:stretch>
        </p:blipFill>
        <p:spPr>
          <a:xfrm>
            <a:off x="3200400" y="3048000"/>
            <a:ext cx="2742650" cy="2783329"/>
          </a:xfrm>
          <a:prstGeom prst="rect">
            <a:avLst/>
          </a:prstGeom>
        </p:spPr>
      </p:pic>
    </p:spTree>
    <p:extLst>
      <p:ext uri="{BB962C8B-B14F-4D97-AF65-F5344CB8AC3E}">
        <p14:creationId xmlns:p14="http://schemas.microsoft.com/office/powerpoint/2010/main" val="261872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Utopia</a:t>
            </a:r>
            <a:endParaRPr lang="en-US" dirty="0"/>
          </a:p>
        </p:txBody>
      </p:sp>
      <p:sp>
        <p:nvSpPr>
          <p:cNvPr id="3" name="Content Placeholder 2"/>
          <p:cNvSpPr>
            <a:spLocks noGrp="1"/>
          </p:cNvSpPr>
          <p:nvPr>
            <p:ph idx="1"/>
          </p:nvPr>
        </p:nvSpPr>
        <p:spPr/>
        <p:txBody>
          <a:bodyPr>
            <a:normAutofit/>
          </a:bodyPr>
          <a:lstStyle/>
          <a:p>
            <a:r>
              <a:rPr lang="en-US" dirty="0" smtClean="0"/>
              <a:t>However</a:t>
            </a:r>
            <a:r>
              <a:rPr lang="en-US" dirty="0"/>
              <a:t>, I am not an egalitarian!</a:t>
            </a:r>
          </a:p>
          <a:p>
            <a:r>
              <a:rPr lang="en-US" dirty="0" smtClean="0"/>
              <a:t>Domain representations seem to be more stable than domain processes</a:t>
            </a:r>
          </a:p>
        </p:txBody>
      </p:sp>
      <p:pic>
        <p:nvPicPr>
          <p:cNvPr id="2050" name="Picture 2" descr="http://phoenixrising.me/wp-content/uploads/Genomic_Instability_in_CF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0" y="3429000"/>
            <a:ext cx="28575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711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dirty="0"/>
              <a:t>The F# Set – An Exemplary Noun!</a:t>
            </a:r>
          </a:p>
        </p:txBody>
      </p:sp>
      <p:sp>
        <p:nvSpPr>
          <p:cNvPr id="3" name="Content Placeholder 2"/>
          <p:cNvSpPr>
            <a:spLocks noGrp="1"/>
          </p:cNvSpPr>
          <p:nvPr>
            <p:ph idx="1"/>
          </p:nvPr>
        </p:nvSpPr>
        <p:spPr/>
        <p:txBody>
          <a:bodyPr>
            <a:normAutofit/>
          </a:bodyPr>
          <a:lstStyle/>
          <a:p>
            <a:r>
              <a:rPr lang="en-US" dirty="0" smtClean="0"/>
              <a:t>Easy to use and simple to reason about</a:t>
            </a:r>
          </a:p>
          <a:p>
            <a:r>
              <a:rPr lang="en-US" dirty="0" smtClean="0"/>
              <a:t>Functional in all the ways that matter</a:t>
            </a:r>
          </a:p>
          <a:p>
            <a:r>
              <a:rPr lang="en-US" dirty="0" smtClean="0"/>
              <a:t>Implementation details are hidden from view</a:t>
            </a:r>
          </a:p>
          <a:p>
            <a:r>
              <a:rPr lang="en-US" dirty="0" smtClean="0"/>
              <a:t>It composes both horizontally and vertically</a:t>
            </a:r>
          </a:p>
          <a:p>
            <a:pPr lvl="1"/>
            <a:r>
              <a:rPr lang="en-US" b="1" dirty="0" smtClean="0">
                <a:latin typeface="Consolas" pitchFamily="49" charset="0"/>
                <a:cs typeface="Consolas" pitchFamily="49" charset="0"/>
              </a:rPr>
              <a:t>(</a:t>
            </a:r>
            <a:r>
              <a:rPr lang="en-US" b="1" dirty="0" err="1" smtClean="0">
                <a:latin typeface="Consolas" pitchFamily="49" charset="0"/>
                <a:cs typeface="Consolas" pitchFamily="49" charset="0"/>
              </a:rPr>
              <a:t>int</a:t>
            </a:r>
            <a:r>
              <a:rPr lang="en-US" b="1" dirty="0" smtClean="0">
                <a:latin typeface="Consolas" pitchFamily="49" charset="0"/>
                <a:cs typeface="Consolas" pitchFamily="49" charset="0"/>
              </a:rPr>
              <a:t> Set * </a:t>
            </a:r>
            <a:r>
              <a:rPr lang="en-US" b="1" dirty="0" err="1" smtClean="0">
                <a:latin typeface="Consolas" pitchFamily="49" charset="0"/>
                <a:cs typeface="Consolas" pitchFamily="49" charset="0"/>
              </a:rPr>
              <a:t>int</a:t>
            </a:r>
            <a:r>
              <a:rPr lang="en-US" b="1" dirty="0" smtClean="0">
                <a:latin typeface="Consolas" pitchFamily="49" charset="0"/>
                <a:cs typeface="Consolas" pitchFamily="49" charset="0"/>
              </a:rPr>
              <a:t> Set) Set</a:t>
            </a:r>
          </a:p>
          <a:p>
            <a:pPr lvl="1"/>
            <a:endParaRPr lang="en-US" dirty="0" smtClean="0"/>
          </a:p>
          <a:p>
            <a:pPr marL="457200" lvl="1" indent="0">
              <a:buNone/>
            </a:pPr>
            <a:endParaRPr lang="en-US" dirty="0" smtClean="0"/>
          </a:p>
        </p:txBody>
      </p:sp>
    </p:spTree>
    <p:extLst>
      <p:ext uri="{BB962C8B-B14F-4D97-AF65-F5344CB8AC3E}">
        <p14:creationId xmlns:p14="http://schemas.microsoft.com/office/powerpoint/2010/main" val="239483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is Not Alone </a:t>
            </a:r>
            <a:endParaRPr lang="en-US" dirty="0"/>
          </a:p>
        </p:txBody>
      </p:sp>
      <p:sp>
        <p:nvSpPr>
          <p:cNvPr id="3" name="Content Placeholder 2"/>
          <p:cNvSpPr>
            <a:spLocks noGrp="1"/>
          </p:cNvSpPr>
          <p:nvPr>
            <p:ph idx="1"/>
          </p:nvPr>
        </p:nvSpPr>
        <p:spPr/>
        <p:txBody>
          <a:bodyPr/>
          <a:lstStyle/>
          <a:p>
            <a:r>
              <a:rPr lang="en-US" dirty="0" smtClean="0"/>
              <a:t>There are several other types that have the same qualities as F# Sets –</a:t>
            </a:r>
          </a:p>
          <a:p>
            <a:pPr lvl="1"/>
            <a:r>
              <a:rPr lang="en-US" dirty="0" smtClean="0"/>
              <a:t>Maps</a:t>
            </a:r>
          </a:p>
          <a:p>
            <a:pPr lvl="1"/>
            <a:r>
              <a:rPr lang="en-US" dirty="0"/>
              <a:t>Option</a:t>
            </a:r>
          </a:p>
          <a:p>
            <a:pPr lvl="1"/>
            <a:r>
              <a:rPr lang="en-US" dirty="0" err="1"/>
              <a:t>FSharpx.Queues</a:t>
            </a:r>
            <a:endParaRPr lang="en-US" dirty="0"/>
          </a:p>
          <a:p>
            <a:pPr lvl="1"/>
            <a:r>
              <a:rPr lang="en-US" dirty="0" smtClean="0"/>
              <a:t>Haskell Primitives like Integer and Float</a:t>
            </a:r>
          </a:p>
          <a:p>
            <a:r>
              <a:rPr lang="en-US" dirty="0" smtClean="0"/>
              <a:t>What is the nature common to all of these types?</a:t>
            </a:r>
          </a:p>
          <a:p>
            <a:pPr lvl="1"/>
            <a:r>
              <a:rPr lang="en-US" dirty="0" smtClean="0"/>
              <a:t>They are all </a:t>
            </a:r>
            <a:r>
              <a:rPr lang="en-US" b="1" dirty="0" smtClean="0"/>
              <a:t>Abstract Data Types</a:t>
            </a:r>
            <a:r>
              <a:rPr lang="en-US" dirty="0" smtClean="0"/>
              <a:t>.</a:t>
            </a:r>
            <a:endParaRPr lang="en-US" dirty="0"/>
          </a:p>
        </p:txBody>
      </p:sp>
    </p:spTree>
    <p:extLst>
      <p:ext uri="{BB962C8B-B14F-4D97-AF65-F5344CB8AC3E}">
        <p14:creationId xmlns:p14="http://schemas.microsoft.com/office/powerpoint/2010/main" val="417491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an Abstract Data Type (ADT)?</a:t>
            </a:r>
            <a:endParaRPr lang="en-US" dirty="0"/>
          </a:p>
        </p:txBody>
      </p:sp>
      <p:sp>
        <p:nvSpPr>
          <p:cNvPr id="3" name="Content Placeholder 2"/>
          <p:cNvSpPr>
            <a:spLocks noGrp="1"/>
          </p:cNvSpPr>
          <p:nvPr>
            <p:ph idx="1"/>
          </p:nvPr>
        </p:nvSpPr>
        <p:spPr/>
        <p:txBody>
          <a:bodyPr>
            <a:normAutofit/>
          </a:bodyPr>
          <a:lstStyle/>
          <a:p>
            <a:r>
              <a:rPr lang="en-US" dirty="0" smtClean="0"/>
              <a:t>A type whose internal representation is hidden from its consumers</a:t>
            </a:r>
          </a:p>
          <a:p>
            <a:r>
              <a:rPr lang="en-US" dirty="0" smtClean="0"/>
              <a:t>A type whose functionality is accessible only through associated functions</a:t>
            </a:r>
          </a:p>
          <a:p>
            <a:r>
              <a:rPr lang="en-US" dirty="0" smtClean="0"/>
              <a:t>And that’s it</a:t>
            </a:r>
            <a:r>
              <a:rPr lang="en-US" dirty="0"/>
              <a:t>!</a:t>
            </a:r>
            <a:endParaRPr lang="en-US" dirty="0" smtClean="0"/>
          </a:p>
        </p:txBody>
      </p:sp>
    </p:spTree>
    <p:extLst>
      <p:ext uri="{BB962C8B-B14F-4D97-AF65-F5344CB8AC3E}">
        <p14:creationId xmlns:p14="http://schemas.microsoft.com/office/powerpoint/2010/main" val="296502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smtClean="0"/>
              <a:t>ADTs Have Been Around for Decades</a:t>
            </a:r>
            <a:endParaRPr lang="en-US" dirty="0"/>
          </a:p>
        </p:txBody>
      </p:sp>
      <p:sp>
        <p:nvSpPr>
          <p:cNvPr id="3" name="Content Placeholder 2"/>
          <p:cNvSpPr>
            <a:spLocks noGrp="1"/>
          </p:cNvSpPr>
          <p:nvPr>
            <p:ph idx="1"/>
          </p:nvPr>
        </p:nvSpPr>
        <p:spPr>
          <a:xfrm>
            <a:off x="498764" y="1143001"/>
            <a:ext cx="3158836" cy="4572000"/>
          </a:xfrm>
        </p:spPr>
        <p:txBody>
          <a:bodyPr>
            <a:normAutofit/>
          </a:bodyPr>
          <a:lstStyle/>
          <a:p>
            <a:pPr marL="0" indent="0">
              <a:buNone/>
            </a:pPr>
            <a:r>
              <a:rPr lang="en-US" sz="2800" dirty="0" smtClean="0"/>
              <a:t>From the early days of Lisp - </a:t>
            </a:r>
            <a:r>
              <a:rPr lang="en-US" sz="2800" dirty="0" smtClean="0">
                <a:hlinkClick r:id="rId3"/>
              </a:rPr>
              <a:t>http://www.cs.sfu.ca/CourseCentral/310/pwfong/Lisp/3/tutorial3.html</a:t>
            </a:r>
            <a:endParaRPr lang="en-US" sz="2800" dirty="0" smtClean="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1143000"/>
            <a:ext cx="4722152"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4365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27"/>
                                        </p:tgtEl>
                                        <p:attrNameLst>
                                          <p:attrName>style.visibility</p:attrName>
                                        </p:attrNameLst>
                                      </p:cBhvr>
                                      <p:to>
                                        <p:strVal val="visible"/>
                                      </p:to>
                                    </p:set>
                                    <p:animEffect transition="in" filter="fade">
                                      <p:cBhvr>
                                        <p:cTn id="10"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Thatch</Template>
  <TotalTime>1642</TotalTime>
  <Words>2545</Words>
  <Application>Microsoft Office PowerPoint</Application>
  <PresentationFormat>On-screen Show (4:3)</PresentationFormat>
  <Paragraphs>223</Paragraphs>
  <Slides>32</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Consolas</vt:lpstr>
      <vt:lpstr>Tw Cen MT</vt:lpstr>
      <vt:lpstr>Wingdings</vt:lpstr>
      <vt:lpstr>Thatch</vt:lpstr>
      <vt:lpstr>Structuring F# Programs with Abstract Data Types</vt:lpstr>
      <vt:lpstr>F#’s Missing Manual</vt:lpstr>
      <vt:lpstr>An Aside - A Tale of Two Kingdoms</vt:lpstr>
      <vt:lpstr>Why Not Move to the Kingdom of Verbs?</vt:lpstr>
      <vt:lpstr>No Utopia</vt:lpstr>
      <vt:lpstr>The F# Set – An Exemplary Noun!</vt:lpstr>
      <vt:lpstr>Set is Not Alone </vt:lpstr>
      <vt:lpstr>What is an Abstract Data Type (ADT)?</vt:lpstr>
      <vt:lpstr>ADTs Have Been Around for Decades</vt:lpstr>
      <vt:lpstr>…and from the early days of C</vt:lpstr>
      <vt:lpstr>…and Still Going Strong in Newer Languages!</vt:lpstr>
      <vt:lpstr>Good Properties of ADTs</vt:lpstr>
      <vt:lpstr>All That and Architectural Scalability!</vt:lpstr>
      <vt:lpstr>An Example ADT in F#...</vt:lpstr>
      <vt:lpstr>PowerPoint Presentation</vt:lpstr>
      <vt:lpstr>PowerPoint Presentation</vt:lpstr>
      <vt:lpstr>PowerPoint Presentation</vt:lpstr>
      <vt:lpstr>Example Usage of the ADT</vt:lpstr>
      <vt:lpstr>Only One Side of a Coin…</vt:lpstr>
      <vt:lpstr>Pure ADTs - the Other Side of the Coin</vt:lpstr>
      <vt:lpstr>Pure ADT Example</vt:lpstr>
      <vt:lpstr>Pure ADT Example Private Functions</vt:lpstr>
      <vt:lpstr>Pure ADT Example Public Functions</vt:lpstr>
      <vt:lpstr>Pure ADT Example Usage</vt:lpstr>
      <vt:lpstr>Why Prefer Pure over Impure ADTs?</vt:lpstr>
      <vt:lpstr>Don’t Get Hung Up on Appearances!</vt:lpstr>
      <vt:lpstr>The Downsides of ADTs?</vt:lpstr>
      <vt:lpstr>More Downsides of ADTs</vt:lpstr>
      <vt:lpstr>Refactoring Existing Code to use ADTs</vt:lpstr>
      <vt:lpstr>Summarizing – Nouns Considered Good for Architecture</vt:lpstr>
      <vt:lpstr>F# ADTs in the Real World</vt:lpstr>
      <vt:lpstr>Questions / Contact Info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Structuring F# Programs with Abstract Data Types</dc:title>
  <dc:creator>User</dc:creator>
  <cp:lastModifiedBy>Bryan Edds</cp:lastModifiedBy>
  <cp:revision>872</cp:revision>
  <dcterms:created xsi:type="dcterms:W3CDTF">2015-04-10T20:02:03Z</dcterms:created>
  <dcterms:modified xsi:type="dcterms:W3CDTF">2015-05-20T19:26:41Z</dcterms:modified>
</cp:coreProperties>
</file>