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93496" r:id="rId4"/>
  </p:sldMasterIdLst>
  <p:sldIdLst>
    <p:sldId id="258" r:id="rId5"/>
    <p:sldId id="259" r:id="rId6"/>
    <p:sldId id="260" r:id="rId7"/>
    <p:sldId id="261" r:id="rId8"/>
    <p:sldId id="262" r:id="rId9"/>
    <p:sldId id="263" r:id="rId10"/>
    <p:sldId id="264" r:id="rId11"/>
    <p:sldId id="265" r:id="rId12"/>
    <p:sldId id="266" r:id="rId13"/>
    <p:sldId id="267" r:id="rId14"/>
    <p:sldId id="270" r:id="rId15"/>
    <p:sldId id="269" r:id="rId16"/>
    <p:sldId id="273" r:id="rId17"/>
    <p:sldId id="274" r:id="rId18"/>
    <p:sldId id="276" r:id="rId19"/>
    <p:sldId id="279" r:id="rId20"/>
    <p:sldId id="280" r:id="rId21"/>
    <p:sldId id="281" r:id="rId22"/>
    <p:sldId id="283" r:id="rId23"/>
    <p:sldId id="282" r:id="rId24"/>
    <p:sldId id="268" r:id="rId25"/>
    <p:sldId id="271" r:id="rId26"/>
    <p:sldId id="272" r:id="rId27"/>
    <p:sldId id="275" r:id="rId28"/>
    <p:sldId id="277" r:id="rId29"/>
    <p:sldId id="278" r:id="rId30"/>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62127"/>
    <a:srgbClr val="1E438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9FF0131-27EF-874D-A58E-D0ED8B555F29}" v="2" dt="2021-09-24T13:17:43.260"/>
    <p1510:client id="{E9272D53-6BCE-C942-9095-557D6F4ACB2F}" v="9" dt="2021-09-23T15:49:55.98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6327"/>
  </p:normalViewPr>
  <p:slideViewPr>
    <p:cSldViewPr snapToGrid="0" snapToObjects="1">
      <p:cViewPr varScale="1">
        <p:scale>
          <a:sx n="33" d="100"/>
          <a:sy n="33" d="100"/>
        </p:scale>
        <p:origin x="230" y="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microsoft.com/office/2015/10/relationships/revisionInfo" Target="revisionInfo.xml"/><Relationship Id="rId8"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60A78-1DEA-6B42-908A-1992369F0D12}"/>
              </a:ext>
            </a:extLst>
          </p:cNvPr>
          <p:cNvSpPr>
            <a:spLocks noGrp="1"/>
          </p:cNvSpPr>
          <p:nvPr>
            <p:ph type="ctrTitle"/>
          </p:nvPr>
        </p:nvSpPr>
        <p:spPr>
          <a:xfrm>
            <a:off x="1143000" y="1747028"/>
            <a:ext cx="6858000" cy="1790700"/>
          </a:xfrm>
        </p:spPr>
        <p:txBody>
          <a:bodyPr anchor="b">
            <a:normAutofit/>
          </a:bodyPr>
          <a:lstStyle>
            <a:lvl1pPr algn="ctr">
              <a:defRPr sz="4800" b="1">
                <a:solidFill>
                  <a:schemeClr val="bg1"/>
                </a:solidFill>
                <a:latin typeface="+mn-lt"/>
              </a:defRPr>
            </a:lvl1pPr>
          </a:lstStyle>
          <a:p>
            <a:r>
              <a:rPr lang="en-US" dirty="0"/>
              <a:t>Click to edit Master title style</a:t>
            </a:r>
          </a:p>
        </p:txBody>
      </p:sp>
      <p:sp>
        <p:nvSpPr>
          <p:cNvPr id="3" name="Subtitle 2">
            <a:extLst>
              <a:ext uri="{FF2B5EF4-FFF2-40B4-BE49-F238E27FC236}">
                <a16:creationId xmlns:a16="http://schemas.microsoft.com/office/drawing/2014/main" id="{4982A4E2-0078-DF4C-8B01-CF1370D4C65C}"/>
              </a:ext>
            </a:extLst>
          </p:cNvPr>
          <p:cNvSpPr>
            <a:spLocks noGrp="1"/>
          </p:cNvSpPr>
          <p:nvPr>
            <p:ph type="subTitle" idx="1"/>
          </p:nvPr>
        </p:nvSpPr>
        <p:spPr>
          <a:xfrm>
            <a:off x="1143000" y="3606784"/>
            <a:ext cx="6858000" cy="785951"/>
          </a:xfrm>
        </p:spPr>
        <p:txBody>
          <a:bodyPr/>
          <a:lstStyle>
            <a:lvl1pPr marL="0" indent="0" algn="ctr">
              <a:buNone/>
              <a:defRPr sz="1800" b="1">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Tree>
    <p:extLst>
      <p:ext uri="{BB962C8B-B14F-4D97-AF65-F5344CB8AC3E}">
        <p14:creationId xmlns:p14="http://schemas.microsoft.com/office/powerpoint/2010/main" val="14312290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B3C46-1B48-D94D-8FCD-9C27E1B862C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4593557-5951-5E45-A1B3-ECD437BD631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32640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A3247-EE8F-B145-A91F-F54B259CCFD1}"/>
              </a:ext>
            </a:extLst>
          </p:cNvPr>
          <p:cNvSpPr>
            <a:spLocks noGrp="1"/>
          </p:cNvSpPr>
          <p:nvPr>
            <p:ph type="title"/>
          </p:nvPr>
        </p:nvSpPr>
        <p:spPr>
          <a:xfrm>
            <a:off x="687684" y="623085"/>
            <a:ext cx="7945954" cy="2139553"/>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33A8AB21-0070-994A-9A7D-54BD58B1D054}"/>
              </a:ext>
            </a:extLst>
          </p:cNvPr>
          <p:cNvSpPr>
            <a:spLocks noGrp="1"/>
          </p:cNvSpPr>
          <p:nvPr>
            <p:ph type="body" idx="1"/>
          </p:nvPr>
        </p:nvSpPr>
        <p:spPr>
          <a:xfrm>
            <a:off x="687684" y="2782879"/>
            <a:ext cx="7945954"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99639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BDE82-E3FB-954D-A8A0-3218D346CB8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19B4080-EC01-0843-9329-2F6080705273}"/>
              </a:ext>
            </a:extLst>
          </p:cNvPr>
          <p:cNvSpPr>
            <a:spLocks noGrp="1"/>
          </p:cNvSpPr>
          <p:nvPr>
            <p:ph sz="half" idx="1"/>
          </p:nvPr>
        </p:nvSpPr>
        <p:spPr>
          <a:xfrm>
            <a:off x="628650" y="1369219"/>
            <a:ext cx="3886200" cy="30539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41E47CF-F4FC-F14B-BF36-EF8914B00593}"/>
              </a:ext>
            </a:extLst>
          </p:cNvPr>
          <p:cNvSpPr>
            <a:spLocks noGrp="1"/>
          </p:cNvSpPr>
          <p:nvPr>
            <p:ph sz="half" idx="2"/>
          </p:nvPr>
        </p:nvSpPr>
        <p:spPr>
          <a:xfrm>
            <a:off x="4629150" y="1369219"/>
            <a:ext cx="3886200" cy="30539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663101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userDrawn="1">
  <p:cSld name="1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810576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7">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2D1280C-E3C4-B947-9F52-3FEE8D03B95A}"/>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D8586B94-70AE-A64D-81D4-D93A3A132BD4}"/>
              </a:ext>
            </a:extLst>
          </p:cNvPr>
          <p:cNvSpPr>
            <a:spLocks noGrp="1"/>
          </p:cNvSpPr>
          <p:nvPr>
            <p:ph type="body" idx="1"/>
          </p:nvPr>
        </p:nvSpPr>
        <p:spPr>
          <a:xfrm>
            <a:off x="628650" y="1369219"/>
            <a:ext cx="7886700" cy="307519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00313249"/>
      </p:ext>
    </p:extLst>
  </p:cSld>
  <p:clrMap bg1="lt1" tx1="dk1" bg2="lt2" tx2="dk2" accent1="accent1" accent2="accent2" accent3="accent3" accent4="accent4" accent5="accent5" accent6="accent6" hlink="hlink" folHlink="folHlink"/>
  <p:sldLayoutIdLst>
    <p:sldLayoutId id="2147493497" r:id="rId1"/>
    <p:sldLayoutId id="2147493498" r:id="rId2"/>
    <p:sldLayoutId id="2147493499" r:id="rId3"/>
    <p:sldLayoutId id="2147493500" r:id="rId4"/>
    <p:sldLayoutId id="2147493508" r:id="rId5"/>
  </p:sldLayoutIdLst>
  <p:txStyles>
    <p:titleStyle>
      <a:lvl1pPr algn="l" defTabSz="685800" rtl="0" eaLnBrk="1" latinLnBrk="0" hangingPunct="1">
        <a:lnSpc>
          <a:spcPct val="90000"/>
        </a:lnSpc>
        <a:spcBef>
          <a:spcPct val="0"/>
        </a:spcBef>
        <a:buNone/>
        <a:defRPr sz="3300" b="1" kern="1200">
          <a:solidFill>
            <a:srgbClr val="C62127"/>
          </a:solidFill>
          <a:latin typeface="+mn-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doi.org/10.7717/peerj.9414" TargetMode="External"/><Relationship Id="rId7" Type="http://schemas.openxmlformats.org/officeDocument/2006/relationships/hyperlink" Target="https://doi.org/10.3758/s13428-018-01193-y" TargetMode="External"/><Relationship Id="rId2" Type="http://schemas.openxmlformats.org/officeDocument/2006/relationships/hyperlink" Target="https://doi.org/10.3758/BF03193014" TargetMode="External"/><Relationship Id="rId1" Type="http://schemas.openxmlformats.org/officeDocument/2006/relationships/slideLayout" Target="../slideLayouts/slideLayout2.xml"/><Relationship Id="rId6" Type="http://schemas.openxmlformats.org/officeDocument/2006/relationships/hyperlink" Target="https://doi.org/10.1037/0278-7393.10.4.680" TargetMode="External"/><Relationship Id="rId5" Type="http://schemas.openxmlformats.org/officeDocument/2006/relationships/hyperlink" Target="https://doi.org/10.32614/RJ-2018-017" TargetMode="External"/><Relationship Id="rId4" Type="http://schemas.openxmlformats.org/officeDocument/2006/relationships/hyperlink" Target="https://doi.org/10.18637/jss.v080.i01"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tiff"/><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 y="1688875"/>
            <a:ext cx="9144000" cy="1102519"/>
          </a:xfrm>
        </p:spPr>
        <p:txBody>
          <a:bodyPr lIns="756000" rIns="756000">
            <a:noAutofit/>
          </a:bodyPr>
          <a:lstStyle/>
          <a:p>
            <a:r>
              <a:rPr lang="en-US" dirty="0"/>
              <a:t>Online masked priming </a:t>
            </a:r>
            <a:br>
              <a:rPr lang="en-US" dirty="0"/>
            </a:br>
            <a:r>
              <a:rPr lang="en-US" dirty="0"/>
              <a:t>passes the test</a:t>
            </a:r>
            <a:br>
              <a:rPr lang="en-US" sz="4000" dirty="0"/>
            </a:br>
            <a:r>
              <a:rPr lang="en-US" sz="2000" b="0" dirty="0"/>
              <a:t>The effects of prime exposure duration on masked identity priming</a:t>
            </a:r>
            <a:endParaRPr lang="en-US" sz="1600" b="0" dirty="0"/>
          </a:p>
        </p:txBody>
      </p:sp>
      <p:sp>
        <p:nvSpPr>
          <p:cNvPr id="3" name="Subtitle 2"/>
          <p:cNvSpPr>
            <a:spLocks noGrp="1"/>
          </p:cNvSpPr>
          <p:nvPr>
            <p:ph type="subTitle" idx="1"/>
          </p:nvPr>
        </p:nvSpPr>
        <p:spPr>
          <a:xfrm>
            <a:off x="1" y="2975356"/>
            <a:ext cx="9143999" cy="2108861"/>
          </a:xfrm>
        </p:spPr>
        <p:txBody>
          <a:bodyPr>
            <a:normAutofit fontScale="40000" lnSpcReduction="20000"/>
          </a:bodyPr>
          <a:lstStyle/>
          <a:p>
            <a:r>
              <a:rPr sz="4500" dirty="0"/>
              <a:t>Bernhard Angele</a:t>
            </a:r>
            <a:r>
              <a:rPr lang="de-DE" sz="4500" baseline="30000" dirty="0"/>
              <a:t>1,2</a:t>
            </a:r>
            <a:r>
              <a:rPr lang="en-GB" sz="4500" dirty="0"/>
              <a:t>, </a:t>
            </a:r>
            <a:r>
              <a:rPr sz="4500" dirty="0"/>
              <a:t>Ana Baciero</a:t>
            </a:r>
            <a:r>
              <a:rPr lang="en-GB" sz="4500" baseline="30000" dirty="0"/>
              <a:t>2,3</a:t>
            </a:r>
            <a:r>
              <a:rPr lang="en-GB" sz="4500" dirty="0"/>
              <a:t>,</a:t>
            </a:r>
          </a:p>
          <a:p>
            <a:r>
              <a:rPr sz="4500" dirty="0"/>
              <a:t>Pablo Gomez</a:t>
            </a:r>
            <a:r>
              <a:rPr lang="en-GB" sz="4500" baseline="30000" dirty="0"/>
              <a:t>4</a:t>
            </a:r>
            <a:r>
              <a:rPr sz="4500" dirty="0"/>
              <a:t>, &amp; Manuel Perea</a:t>
            </a:r>
            <a:r>
              <a:rPr lang="en-GB" sz="4500" baseline="30000" dirty="0"/>
              <a:t>2,5</a:t>
            </a:r>
            <a:endParaRPr lang="de-DE" sz="4500" baseline="30000" dirty="0"/>
          </a:p>
          <a:p>
            <a:pPr algn="l">
              <a:lnSpc>
                <a:spcPct val="120000"/>
              </a:lnSpc>
              <a:spcBef>
                <a:spcPts val="100"/>
              </a:spcBef>
            </a:pPr>
            <a:endParaRPr lang="en-GB" sz="2300" b="0" i="0" u="none" strike="noStrike" baseline="30000" dirty="0">
              <a:latin typeface="LMRoman12-Regular"/>
            </a:endParaRPr>
          </a:p>
          <a:p>
            <a:pPr algn="l"/>
            <a:r>
              <a:rPr lang="en-GB" sz="2800" b="0" i="0" u="none" strike="noStrike" baseline="30000" dirty="0">
                <a:latin typeface="LMRoman12-Regular"/>
              </a:rPr>
              <a:t>1</a:t>
            </a:r>
            <a:r>
              <a:rPr lang="en-GB" sz="2800" b="0" i="0" u="none" strike="noStrike" baseline="0" dirty="0">
                <a:latin typeface="LMRoman12-Regular"/>
              </a:rPr>
              <a:t> Bournemouth University, Bournemouth, UK</a:t>
            </a:r>
          </a:p>
          <a:p>
            <a:pPr algn="l"/>
            <a:r>
              <a:rPr lang="es-ES" sz="2800" b="0" i="0" u="none" strike="noStrike" baseline="30000" dirty="0">
                <a:latin typeface="LMRoman12-Regular"/>
              </a:rPr>
              <a:t>2</a:t>
            </a:r>
            <a:r>
              <a:rPr lang="es-ES" sz="2800" b="0" i="0" u="none" strike="noStrike" baseline="0" dirty="0">
                <a:latin typeface="LMRoman12-Regular"/>
              </a:rPr>
              <a:t> Universidad Antonio de Nebrija, Madrid, </a:t>
            </a:r>
            <a:r>
              <a:rPr lang="es-ES" sz="2800" b="0" i="0" u="none" strike="noStrike" baseline="0" dirty="0" err="1">
                <a:latin typeface="LMRoman12-Regular"/>
              </a:rPr>
              <a:t>Spain</a:t>
            </a:r>
            <a:endParaRPr lang="es-ES" sz="2800" b="0" i="0" u="none" strike="noStrike" baseline="0" dirty="0">
              <a:latin typeface="LMRoman12-Regular"/>
            </a:endParaRPr>
          </a:p>
          <a:p>
            <a:pPr algn="l"/>
            <a:r>
              <a:rPr lang="en-US" sz="2800" b="0" i="0" u="none" strike="noStrike" baseline="30000" dirty="0">
                <a:latin typeface="LMRoman12-Regular"/>
              </a:rPr>
              <a:t>3</a:t>
            </a:r>
            <a:r>
              <a:rPr lang="en-US" sz="2800" b="0" i="0" u="none" strike="noStrike" baseline="0" dirty="0">
                <a:latin typeface="LMRoman12-Regular"/>
              </a:rPr>
              <a:t> DePaul University, Chicago, USA</a:t>
            </a:r>
          </a:p>
          <a:p>
            <a:pPr algn="l"/>
            <a:r>
              <a:rPr lang="it-IT" sz="2800" b="0" i="0" u="none" strike="noStrike" baseline="30000" dirty="0">
                <a:latin typeface="LMRoman12-Regular"/>
              </a:rPr>
              <a:t>4</a:t>
            </a:r>
            <a:r>
              <a:rPr lang="it-IT" sz="2800" b="0" i="0" u="none" strike="noStrike" baseline="0" dirty="0">
                <a:latin typeface="LMRoman12-Regular"/>
              </a:rPr>
              <a:t> California State University San Bernardino, Palm </a:t>
            </a:r>
            <a:r>
              <a:rPr lang="it-IT" sz="2800" b="0" i="0" u="none" strike="noStrike" baseline="0" dirty="0" err="1">
                <a:latin typeface="LMRoman12-Regular"/>
              </a:rPr>
              <a:t>Desert</a:t>
            </a:r>
            <a:r>
              <a:rPr lang="it-IT" sz="2800" b="0" i="0" u="none" strike="noStrike" baseline="0" dirty="0">
                <a:latin typeface="LMRoman12-Regular"/>
              </a:rPr>
              <a:t> Campus, USA</a:t>
            </a:r>
          </a:p>
          <a:p>
            <a:pPr algn="l"/>
            <a:r>
              <a:rPr lang="en-GB" sz="2800" b="0" i="0" u="none" strike="noStrike" baseline="30000" dirty="0">
                <a:latin typeface="LMRoman12-Regular"/>
              </a:rPr>
              <a:t>5</a:t>
            </a:r>
            <a:r>
              <a:rPr lang="en-GB" sz="2800" b="0" i="0" u="none" strike="noStrike" baseline="0" dirty="0">
                <a:latin typeface="LMRoman12-Regular"/>
              </a:rPr>
              <a:t> </a:t>
            </a:r>
            <a:r>
              <a:rPr lang="en-GB" sz="2800" b="0" i="0" u="none" strike="noStrike" baseline="0" dirty="0" err="1">
                <a:latin typeface="LMRoman12-Regular"/>
              </a:rPr>
              <a:t>Universitat</a:t>
            </a:r>
            <a:r>
              <a:rPr lang="en-GB" sz="2800" b="0" i="0" u="none" strike="noStrike" baseline="0" dirty="0">
                <a:latin typeface="LMRoman12-Regular"/>
              </a:rPr>
              <a:t> de </a:t>
            </a:r>
            <a:r>
              <a:rPr lang="en-GB" sz="2800" b="0" i="0" u="none" strike="noStrike" baseline="0" dirty="0" err="1">
                <a:latin typeface="LMRoman12-Regular"/>
              </a:rPr>
              <a:t>València</a:t>
            </a:r>
            <a:r>
              <a:rPr lang="en-GB" sz="2800" b="0" i="0" u="none" strike="noStrike" baseline="0" dirty="0">
                <a:latin typeface="LMRoman12-Regular"/>
              </a:rPr>
              <a:t>, Valencia, Spain</a:t>
            </a:r>
          </a:p>
          <a:p>
            <a:pPr>
              <a:lnSpc>
                <a:spcPct val="120000"/>
              </a:lnSpc>
            </a:pPr>
            <a:r>
              <a:rPr lang="en-GB" sz="3400" dirty="0">
                <a:latin typeface="LMRoman12-Regular"/>
              </a:rPr>
              <a:t>Abstract 154</a:t>
            </a:r>
            <a:endParaRPr lang="en-GB" sz="1800" i="0" u="none" strike="noStrike" baseline="0" dirty="0">
              <a:latin typeface="LMRoman12-Regular"/>
            </a:endParaRPr>
          </a:p>
        </p:txBody>
      </p:sp>
      <p:sp>
        <p:nvSpPr>
          <p:cNvPr id="4" name="Date Placeholder 3"/>
          <p:cNvSpPr>
            <a:spLocks noGrp="1"/>
          </p:cNvSpPr>
          <p:nvPr>
            <p:ph type="dt" sz="half" idx="10"/>
          </p:nvPr>
        </p:nvSpPr>
        <p:spPr>
          <a:xfrm>
            <a:off x="0" y="6356350"/>
            <a:ext cx="2133600" cy="365125"/>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241EB5C9-1307-BA42-ABA2-0BC069CD8E7F}" type="datetimeFigureOut">
              <a:rPr lang="en-US" smtClean="0"/>
              <a:pPr/>
              <a:t>11/6/2021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Experiment 1: Materials</a:t>
            </a:r>
          </a:p>
        </p:txBody>
      </p:sp>
      <p:sp>
        <p:nvSpPr>
          <p:cNvPr id="3" name="Content Placeholder 2"/>
          <p:cNvSpPr>
            <a:spLocks noGrp="1"/>
          </p:cNvSpPr>
          <p:nvPr>
            <p:ph idx="1"/>
          </p:nvPr>
        </p:nvSpPr>
        <p:spPr/>
        <p:txBody>
          <a:bodyPr/>
          <a:lstStyle/>
          <a:p>
            <a:pPr lvl="1"/>
            <a:r>
              <a:t>We selected 240 six-letter English words from the English Lexicon Project (Balota et al. 2007). We also selected 240 matched, orthographically legal six-letter nonwords.</a:t>
            </a:r>
          </a:p>
          <a:p>
            <a:pPr lvl="1"/>
            <a:r>
              <a:t>For each target, we created an identical prime (e.g. </a:t>
            </a:r>
            <a:r>
              <a:rPr i="1"/>
              <a:t>region — REGION</a:t>
            </a:r>
            <a:r>
              <a:t> and and unrelated prime (</a:t>
            </a:r>
            <a:r>
              <a:rPr i="1"/>
              <a:t>launch — REGION</a:t>
            </a:r>
            <a:r>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Experiment 1: Data analysis</a:t>
            </a:r>
          </a:p>
        </p:txBody>
      </p:sp>
      <p:sp>
        <p:nvSpPr>
          <p:cNvPr id="3" name="Content Placeholder 2"/>
          <p:cNvSpPr>
            <a:spLocks noGrp="1"/>
          </p:cNvSpPr>
          <p:nvPr>
            <p:ph idx="1"/>
          </p:nvPr>
        </p:nvSpPr>
        <p:spPr/>
        <p:txBody>
          <a:bodyPr/>
          <a:lstStyle/>
          <a:p>
            <a:pPr lvl="1"/>
            <a:r>
              <a:rPr dirty="0"/>
              <a:t>We analyzed the data by fitting Bayesian linear and generalized linear mixed models, using the </a:t>
            </a:r>
            <a:r>
              <a:rPr i="1" dirty="0"/>
              <a:t>brms</a:t>
            </a:r>
            <a:r>
              <a:rPr dirty="0"/>
              <a:t> package (</a:t>
            </a:r>
            <a:r>
              <a:rPr dirty="0" err="1"/>
              <a:t>Bürkner</a:t>
            </a:r>
            <a:r>
              <a:rPr dirty="0"/>
              <a:t> 2017, 2018).</a:t>
            </a:r>
          </a:p>
          <a:p>
            <a:pPr lvl="1"/>
            <a:r>
              <a:rPr dirty="0"/>
              <a:t>Contrast coding:</a:t>
            </a:r>
          </a:p>
          <a:p>
            <a:pPr lvl="2"/>
            <a:r>
              <a:rPr dirty="0"/>
              <a:t>Relatedness: identical = </a:t>
            </a:r>
            <a:r>
              <a:rPr dirty="0">
                <a:latin typeface="Courier"/>
              </a:rPr>
              <a:t>-.5</a:t>
            </a:r>
            <a:r>
              <a:rPr lang="en-US" dirty="0">
                <a:latin typeface="Courier"/>
              </a:rPr>
              <a:t>;</a:t>
            </a:r>
            <a:r>
              <a:rPr dirty="0"/>
              <a:t> unrelated = </a:t>
            </a:r>
            <a:r>
              <a:rPr dirty="0">
                <a:latin typeface="Courier"/>
              </a:rPr>
              <a:t>.5</a:t>
            </a:r>
          </a:p>
          <a:p>
            <a:pPr lvl="2"/>
            <a:r>
              <a:rPr dirty="0"/>
              <a:t>Prime exposure duration: 33.3 </a:t>
            </a:r>
            <a:r>
              <a:rPr dirty="0" err="1"/>
              <a:t>ms</a:t>
            </a:r>
            <a:r>
              <a:rPr dirty="0"/>
              <a:t> = </a:t>
            </a:r>
            <a:r>
              <a:rPr dirty="0">
                <a:latin typeface="Courier"/>
              </a:rPr>
              <a:t>-.5</a:t>
            </a:r>
            <a:r>
              <a:rPr lang="en-US" dirty="0">
                <a:latin typeface="Courier"/>
              </a:rPr>
              <a:t>;</a:t>
            </a:r>
            <a:r>
              <a:rPr dirty="0"/>
              <a:t> 50 </a:t>
            </a:r>
            <a:r>
              <a:rPr dirty="0" err="1"/>
              <a:t>ms</a:t>
            </a:r>
            <a:r>
              <a:rPr dirty="0"/>
              <a:t> = </a:t>
            </a:r>
            <a:r>
              <a:rPr dirty="0">
                <a:latin typeface="Courier"/>
              </a:rPr>
              <a:t>.5</a:t>
            </a:r>
          </a:p>
          <a:p>
            <a:pPr lvl="1"/>
            <a:r>
              <a:rPr dirty="0"/>
              <a:t>Response times modeled using the ex-Gaussian distribution</a:t>
            </a:r>
          </a:p>
          <a:p>
            <a:pPr lvl="1"/>
            <a:r>
              <a:rPr dirty="0"/>
              <a:t>The mean of the Gaussian component μ and the scale parameter β of the exponential component (equaling the inverse of the rate parameter λ) were both allowed to vary between conditions.</a:t>
            </a:r>
          </a:p>
          <a:p>
            <a:pPr lvl="1"/>
            <a:r>
              <a:rPr dirty="0"/>
              <a:t>For accuracy, we used a Bernoulli distribution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Experiment 1: Results</a:t>
            </a:r>
          </a:p>
        </p:txBody>
      </p:sp>
      <p:pic>
        <p:nvPicPr>
          <p:cNvPr id="3" name="Picture 1" descr="XV-ISP-powerpoint_files/figure-pptx/exp1-plot-1.png"/>
          <p:cNvPicPr>
            <a:picLocks noGrp="1" noChangeAspect="1"/>
          </p:cNvPicPr>
          <p:nvPr/>
        </p:nvPicPr>
        <p:blipFill>
          <a:blip r:embed="rId2"/>
          <a:stretch>
            <a:fillRect/>
          </a:stretch>
        </p:blipFill>
        <p:spPr bwMode="auto">
          <a:xfrm>
            <a:off x="2028825" y="1200150"/>
            <a:ext cx="4386432" cy="2924288"/>
          </a:xfrm>
          <a:prstGeom prst="rect">
            <a:avLst/>
          </a:prstGeom>
          <a:noFill/>
          <a:ln w="9525">
            <a:noFill/>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Experiment 2: Design</a:t>
            </a:r>
          </a:p>
        </p:txBody>
      </p:sp>
      <p:sp>
        <p:nvSpPr>
          <p:cNvPr id="3" name="Content Placeholder 2"/>
          <p:cNvSpPr>
            <a:spLocks noGrp="1"/>
          </p:cNvSpPr>
          <p:nvPr>
            <p:ph idx="1"/>
          </p:nvPr>
        </p:nvSpPr>
        <p:spPr/>
        <p:txBody>
          <a:bodyPr/>
          <a:lstStyle/>
          <a:p>
            <a:pPr lvl="1"/>
            <a:r>
              <a:t>Like Experiment 1, but shorter prime duration condition (16 ms vs. 33 ms):</a:t>
            </a:r>
          </a:p>
          <a:p>
            <a:pPr lvl="2"/>
            <a:r>
              <a:t>Targets: same 240 words and 240 nonwords</a:t>
            </a:r>
          </a:p>
          <a:p>
            <a:pPr lvl="2"/>
            <a:r>
              <a:t>Conditions:</a:t>
            </a:r>
          </a:p>
          <a:p>
            <a:pPr lvl="3"/>
            <a:r>
              <a:t>prime duration (16 vs. 33 ms)</a:t>
            </a:r>
          </a:p>
          <a:p>
            <a:pPr lvl="4"/>
            <a:r>
              <a:t>this corresponds to 1 vs. 2 refresh cycles at 60 Hz</a:t>
            </a:r>
          </a:p>
          <a:p>
            <a:pPr lvl="3"/>
            <a:r>
              <a:t>prime condition: identical vs. unrelated</a:t>
            </a:r>
          </a:p>
          <a:p>
            <a:pPr lvl="2"/>
            <a:r>
              <a:t>60 word/nonword stimuli per group</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Experiment 2: Participants</a:t>
            </a:r>
          </a:p>
        </p:txBody>
      </p:sp>
      <p:sp>
        <p:nvSpPr>
          <p:cNvPr id="3" name="Content Placeholder 2"/>
          <p:cNvSpPr>
            <a:spLocks noGrp="1"/>
          </p:cNvSpPr>
          <p:nvPr>
            <p:ph idx="1"/>
          </p:nvPr>
        </p:nvSpPr>
        <p:spPr/>
        <p:txBody>
          <a:bodyPr/>
          <a:lstStyle/>
          <a:p>
            <a:pPr lvl="1"/>
            <a:r>
              <a:t>Recruited from Prolific</a:t>
            </a:r>
          </a:p>
          <a:p>
            <a:pPr lvl="1"/>
            <a:r>
              <a:t>79 participants, aged from 18–69 (mean age: 31.14)</a:t>
            </a:r>
          </a:p>
          <a:p>
            <a:pPr lvl="1"/>
            <a:r>
              <a:t>40 male, 39 female)</a:t>
            </a:r>
          </a:p>
          <a:p>
            <a:pPr lvl="1"/>
            <a:r>
              <a:t>All participants indicated that English was their first language in the Prolific screening questions.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Experiment 2: Results</a:t>
            </a:r>
          </a:p>
        </p:txBody>
      </p:sp>
      <p:pic>
        <p:nvPicPr>
          <p:cNvPr id="3" name="Picture 1" descr="XV-ISP-powerpoint_files/figure-pptx/exp2-plot-1.png"/>
          <p:cNvPicPr>
            <a:picLocks noGrp="1" noChangeAspect="1"/>
          </p:cNvPicPr>
          <p:nvPr/>
        </p:nvPicPr>
        <p:blipFill>
          <a:blip r:embed="rId2"/>
          <a:stretch>
            <a:fillRect/>
          </a:stretch>
        </p:blipFill>
        <p:spPr bwMode="auto">
          <a:xfrm>
            <a:off x="2028825" y="1200150"/>
            <a:ext cx="4458717" cy="2972478"/>
          </a:xfrm>
          <a:prstGeom prst="rect">
            <a:avLst/>
          </a:prstGeom>
          <a:noFill/>
          <a:ln w="9525">
            <a:noFill/>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Discussion</a:t>
            </a:r>
          </a:p>
        </p:txBody>
      </p:sp>
      <p:sp>
        <p:nvSpPr>
          <p:cNvPr id="3" name="Content Placeholder 2"/>
          <p:cNvSpPr>
            <a:spLocks noGrp="1"/>
          </p:cNvSpPr>
          <p:nvPr>
            <p:ph idx="1"/>
          </p:nvPr>
        </p:nvSpPr>
        <p:spPr/>
        <p:txBody>
          <a:bodyPr/>
          <a:lstStyle/>
          <a:p>
            <a:pPr lvl="1"/>
            <a:r>
              <a:t>We were able to replicate benchmark masked priming effects:</a:t>
            </a:r>
          </a:p>
          <a:p>
            <a:pPr lvl="2"/>
            <a:r>
              <a:t>We observed strong effects of prime relatedness on the mean of the Gaussian component</a:t>
            </a:r>
          </a:p>
          <a:p>
            <a:pPr lvl="2"/>
            <a:r>
              <a:t>No or much weaker effects on the shape parameter of the exponential component</a:t>
            </a:r>
          </a:p>
          <a:p>
            <a:pPr lvl="1"/>
            <a:r>
              <a:t>The distribution </a:t>
            </a:r>
            <a:r>
              <a:rPr i="1"/>
              <a:t>shifts</a:t>
            </a:r>
            <a:r>
              <a:t> to the right, but does not change its </a:t>
            </a:r>
            <a:r>
              <a:rPr i="1"/>
              <a:t>shape</a:t>
            </a:r>
            <a:r>
              <a:t>.</a:t>
            </a:r>
          </a:p>
          <a:p>
            <a:pPr lvl="2"/>
            <a:r>
              <a:t>Just like in laboratory-based studies of masked priming.</a:t>
            </a:r>
          </a:p>
          <a:p>
            <a:pPr lvl="1"/>
            <a:r>
              <a:t>This suggests online and laboratory-based studies of masked priming are comparable.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Discussion (2)</a:t>
            </a:r>
          </a:p>
        </p:txBody>
      </p:sp>
      <p:sp>
        <p:nvSpPr>
          <p:cNvPr id="3" name="Content Placeholder 2"/>
          <p:cNvSpPr>
            <a:spLocks noGrp="1"/>
          </p:cNvSpPr>
          <p:nvPr>
            <p:ph idx="1"/>
          </p:nvPr>
        </p:nvSpPr>
        <p:spPr/>
        <p:txBody>
          <a:bodyPr/>
          <a:lstStyle/>
          <a:p>
            <a:pPr lvl="1"/>
            <a:r>
              <a:t>We also show that different prime exposure durations lead to different effect sizes:</a:t>
            </a:r>
          </a:p>
          <a:p>
            <a:pPr lvl="2"/>
            <a:r>
              <a:t>A prime exposure duration of 50 ms leads to a strong relatedness effect</a:t>
            </a:r>
          </a:p>
          <a:p>
            <a:pPr lvl="2"/>
            <a:r>
              <a:t>A prime exposure duration of 33.3 ms leads to a weaker effect</a:t>
            </a:r>
          </a:p>
          <a:p>
            <a:pPr lvl="2"/>
            <a:r>
              <a:t>No effect is observed at a prime exposure duration of 16.6 ms</a:t>
            </a:r>
          </a:p>
          <a:p>
            <a:pPr lvl="1"/>
            <a:r>
              <a:t>This suggests that prime exposure duration can be accurately manipulated even in an online study</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Conclusions</a:t>
            </a:r>
          </a:p>
        </p:txBody>
      </p:sp>
      <p:sp>
        <p:nvSpPr>
          <p:cNvPr id="3" name="Content Placeholder 2"/>
          <p:cNvSpPr>
            <a:spLocks noGrp="1"/>
          </p:cNvSpPr>
          <p:nvPr>
            <p:ph idx="1"/>
          </p:nvPr>
        </p:nvSpPr>
        <p:spPr/>
        <p:txBody>
          <a:bodyPr/>
          <a:lstStyle/>
          <a:p>
            <a:pPr lvl="1"/>
            <a:r>
              <a:t>These results give us confidence that the masked priming paradigm can be used in online studies and will produce high-quality data</a:t>
            </a:r>
          </a:p>
          <a:p>
            <a:pPr lvl="1"/>
            <a:r>
              <a:t>This opens up new possibilities:</a:t>
            </a:r>
          </a:p>
          <a:p>
            <a:pPr lvl="2"/>
            <a:r>
              <a:t>Masked priming studies can be conducted remotely</a:t>
            </a:r>
          </a:p>
          <a:p>
            <a:pPr lvl="3"/>
            <a:r>
              <a:t>In times when participants cannot come to the lab</a:t>
            </a:r>
          </a:p>
          <a:p>
            <a:pPr lvl="3"/>
            <a:r>
              <a:t>For populations who are far away from the lab</a:t>
            </a:r>
          </a:p>
          <a:p>
            <a:pPr lvl="3"/>
            <a:r>
              <a:t>For crowdsourcing megastudies across countries/languages/cultures.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99AA4-4CC0-4A22-BDAD-44C3009AE808}"/>
              </a:ext>
            </a:extLst>
          </p:cNvPr>
          <p:cNvSpPr>
            <a:spLocks noGrp="1"/>
          </p:cNvSpPr>
          <p:nvPr>
            <p:ph type="ctrTitle"/>
          </p:nvPr>
        </p:nvSpPr>
        <p:spPr>
          <a:xfrm>
            <a:off x="1143000" y="1747028"/>
            <a:ext cx="6858000" cy="1633596"/>
          </a:xfrm>
        </p:spPr>
        <p:txBody>
          <a:bodyPr/>
          <a:lstStyle/>
          <a:p>
            <a:r>
              <a:rPr lang="en-GB" dirty="0"/>
              <a:t>Thank you!</a:t>
            </a:r>
          </a:p>
        </p:txBody>
      </p:sp>
      <p:sp>
        <p:nvSpPr>
          <p:cNvPr id="3" name="Subtitle 2">
            <a:extLst>
              <a:ext uri="{FF2B5EF4-FFF2-40B4-BE49-F238E27FC236}">
                <a16:creationId xmlns:a16="http://schemas.microsoft.com/office/drawing/2014/main" id="{4378482C-6F7E-42CE-B4E0-C7354D58DC16}"/>
              </a:ext>
            </a:extLst>
          </p:cNvPr>
          <p:cNvSpPr>
            <a:spLocks noGrp="1"/>
          </p:cNvSpPr>
          <p:nvPr>
            <p:ph type="subTitle" idx="1"/>
          </p:nvPr>
        </p:nvSpPr>
        <p:spPr/>
        <p:txBody>
          <a:bodyPr/>
          <a:lstStyle/>
          <a:p>
            <a:endParaRPr lang="en-GB" dirty="0"/>
          </a:p>
        </p:txBody>
      </p:sp>
    </p:spTree>
    <p:extLst>
      <p:ext uri="{BB962C8B-B14F-4D97-AF65-F5344CB8AC3E}">
        <p14:creationId xmlns:p14="http://schemas.microsoft.com/office/powerpoint/2010/main" val="21048822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Research is moving online</a:t>
            </a:r>
          </a:p>
        </p:txBody>
      </p:sp>
      <p:sp>
        <p:nvSpPr>
          <p:cNvPr id="3" name="Content Placeholder 2"/>
          <p:cNvSpPr>
            <a:spLocks noGrp="1"/>
          </p:cNvSpPr>
          <p:nvPr>
            <p:ph idx="1"/>
          </p:nvPr>
        </p:nvSpPr>
        <p:spPr/>
        <p:txBody>
          <a:bodyPr/>
          <a:lstStyle/>
          <a:p>
            <a:pPr lvl="1"/>
            <a:r>
              <a:rPr dirty="0"/>
              <a:t>What if participants can’t or won’t come to the lab?</a:t>
            </a:r>
          </a:p>
          <a:p>
            <a:pPr lvl="2"/>
            <a:r>
              <a:rPr dirty="0"/>
              <a:t>This is a problem for language researchers.</a:t>
            </a:r>
          </a:p>
          <a:p>
            <a:pPr lvl="1"/>
            <a:r>
              <a:rPr dirty="0"/>
              <a:t>Solution: Online data collection?</a:t>
            </a:r>
          </a:p>
          <a:p>
            <a:pPr lvl="2"/>
            <a:r>
              <a:rPr dirty="0"/>
              <a:t>Researchers in many fields have been collecting data </a:t>
            </a:r>
            <a:r>
              <a:rPr dirty="0" err="1"/>
              <a:t>onlinefor</a:t>
            </a:r>
            <a:r>
              <a:rPr dirty="0"/>
              <a:t> a while (including language researchers)</a:t>
            </a:r>
          </a:p>
          <a:p>
            <a:pPr lvl="3"/>
            <a:r>
              <a:rPr dirty="0"/>
              <a:t>For example:</a:t>
            </a:r>
          </a:p>
          <a:p>
            <a:pPr lvl="4"/>
            <a:r>
              <a:rPr dirty="0"/>
              <a:t>Self-paced reading</a:t>
            </a:r>
          </a:p>
          <a:p>
            <a:pPr lvl="4"/>
            <a:r>
              <a:rPr dirty="0"/>
              <a:t>RSVP</a:t>
            </a:r>
          </a:p>
          <a:p>
            <a:pPr lvl="4"/>
            <a:r>
              <a:rPr dirty="0"/>
              <a:t>Lexical decision tasks</a:t>
            </a:r>
          </a:p>
          <a:p>
            <a:pPr lvl="1"/>
            <a:r>
              <a:t>But what if we want to do masked priming?</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Thank you!</a:t>
            </a:r>
          </a:p>
        </p:txBody>
      </p:sp>
      <p:sp>
        <p:nvSpPr>
          <p:cNvPr id="3" name="Content Placeholder 2"/>
          <p:cNvSpPr>
            <a:spLocks noGrp="1"/>
          </p:cNvSpPr>
          <p:nvPr>
            <p:ph idx="1"/>
          </p:nvPr>
        </p:nvSpPr>
        <p:spPr/>
        <p:txBody>
          <a:bodyPr>
            <a:normAutofit fontScale="55000" lnSpcReduction="20000"/>
          </a:bodyPr>
          <a:lstStyle/>
          <a:p>
            <a:pPr marL="0" indent="0">
              <a:buNone/>
            </a:pPr>
            <a:r>
              <a:t>Balota, David A., Melvin J. Yap, Keith A. Hutchison, Michael J. Cortese, Brett Kessler, Bjorn Loftis, James H. Neely, Douglas L. Nelson, Greg B. Simpson, and Rebecca Treiman. 2007. “The English Lexicon Project.” </a:t>
            </a:r>
            <a:r>
              <a:rPr i="1"/>
              <a:t>Behavior Research Methods</a:t>
            </a:r>
            <a:r>
              <a:t> 39 (3): 445–59. </a:t>
            </a:r>
            <a:r>
              <a:rPr>
                <a:hlinkClick r:id="rId2"/>
              </a:rPr>
              <a:t>https://doi.org/10.3758/BF03193014</a:t>
            </a:r>
            <a:r>
              <a:t>.</a:t>
            </a:r>
          </a:p>
          <a:p>
            <a:pPr marL="0" indent="0">
              <a:buNone/>
            </a:pPr>
            <a:r>
              <a:t>Bridges, David, Alain Pitiot, Michael R. MacAskill, and Jonathan W. Peirce. 2020. “The Timing Mega-Study: Comparing a Range of Experiment Generators, Both Lab-Based and Online.” </a:t>
            </a:r>
            <a:r>
              <a:rPr i="1"/>
              <a:t>PeerJ</a:t>
            </a:r>
            <a:r>
              <a:t> 8 (July): e9414. </a:t>
            </a:r>
            <a:r>
              <a:rPr>
                <a:hlinkClick r:id="rId3"/>
              </a:rPr>
              <a:t>https://doi.org/10.7717/peerj.9414</a:t>
            </a:r>
            <a:r>
              <a:t>.</a:t>
            </a:r>
          </a:p>
          <a:p>
            <a:pPr marL="0" indent="0">
              <a:buNone/>
            </a:pPr>
            <a:r>
              <a:t>Bürkner, Paul-Christian. 2017. “brms: An R Package for Bayesian Multilevel Models Using Stan.” </a:t>
            </a:r>
            <a:r>
              <a:rPr i="1"/>
              <a:t>Journal of Statistical Software</a:t>
            </a:r>
            <a:r>
              <a:t> 80 (1): 1–28. </a:t>
            </a:r>
            <a:r>
              <a:rPr>
                <a:hlinkClick r:id="rId4"/>
              </a:rPr>
              <a:t>https://doi.org/10.18637/jss.v080.i01</a:t>
            </a:r>
            <a:r>
              <a:t>.</a:t>
            </a:r>
          </a:p>
          <a:p>
            <a:pPr marL="0" indent="0">
              <a:buNone/>
            </a:pPr>
            <a:r>
              <a:t>———. 2018. “Advanced Bayesian Multilevel Modeling with the R Package brms.” </a:t>
            </a:r>
            <a:r>
              <a:rPr i="1"/>
              <a:t>The R Journal</a:t>
            </a:r>
            <a:r>
              <a:t> 10 (1): 395–411. </a:t>
            </a:r>
            <a:r>
              <a:rPr>
                <a:hlinkClick r:id="rId5"/>
              </a:rPr>
              <a:t>https://doi.org/10.32614/RJ-2018-017</a:t>
            </a:r>
            <a:r>
              <a:t>.</a:t>
            </a:r>
          </a:p>
          <a:p>
            <a:pPr marL="0" indent="0">
              <a:buNone/>
            </a:pPr>
            <a:r>
              <a:t>Forster, Kenneth. 1998. “The Pros and Cons of Masked Priming.” </a:t>
            </a:r>
            <a:r>
              <a:rPr i="1"/>
              <a:t>Journal of Psycholinguistic Research</a:t>
            </a:r>
            <a:r>
              <a:t> 27 (2): 203–33.</a:t>
            </a:r>
          </a:p>
          <a:p>
            <a:pPr marL="0" indent="0">
              <a:buNone/>
            </a:pPr>
            <a:r>
              <a:t>Forster, Kenneth, and Chris Davis. 1984. “Repetition Priming and Frequency Attenuation in Lexical Access.” </a:t>
            </a:r>
            <a:r>
              <a:rPr i="1"/>
              <a:t>Journal of Experimental Psychology: Learning, Memory, and Cognition</a:t>
            </a:r>
            <a:r>
              <a:t> 10 (4): 680–98. </a:t>
            </a:r>
            <a:r>
              <a:rPr>
                <a:hlinkClick r:id="rId6"/>
              </a:rPr>
              <a:t>https://doi.org/10.1037/0278-7393.10.4.680</a:t>
            </a:r>
            <a:r>
              <a:t>.</a:t>
            </a:r>
          </a:p>
          <a:p>
            <a:pPr marL="0" indent="0">
              <a:buNone/>
            </a:pPr>
            <a:r>
              <a:t>Peirce, Jonathan, Jeremy R. Gray, Sol Simpson, Michael MacAskill, Richard Höchenberger, Hiroyuki Sogo, Erik Kastman, and Jonas Kristoffer Lindeløv. 2019. “PsychoPy2: Experiments in Behavior Made Easy.” </a:t>
            </a:r>
            <a:r>
              <a:rPr i="1"/>
              <a:t>Behavior Research Methods</a:t>
            </a:r>
            <a:r>
              <a:t> 51 (1): 195–203. </a:t>
            </a:r>
            <a:r>
              <a:rPr>
                <a:hlinkClick r:id="rId7"/>
              </a:rPr>
              <a:t>https://doi.org/10.3758/s13428-018-01193-y</a:t>
            </a:r>
            <a:r>
              <a: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Experiment 1: Results</a:t>
            </a:r>
          </a:p>
        </p:txBody>
      </p:sp>
      <p:graphicFrame>
        <p:nvGraphicFramePr>
          <p:cNvPr id="88140788" name="Table 88140787"/>
          <p:cNvGraphicFramePr>
            <a:graphicFrameLocks noGrp="1"/>
          </p:cNvGraphicFramePr>
          <p:nvPr>
            <p:extLst>
              <p:ext uri="{D42A27DB-BD31-4B8C-83A1-F6EECF244321}">
                <p14:modId xmlns:p14="http://schemas.microsoft.com/office/powerpoint/2010/main" val="3998464916"/>
              </p:ext>
            </p:extLst>
          </p:nvPr>
        </p:nvGraphicFramePr>
        <p:xfrm>
          <a:off x="669890" y="1172308"/>
          <a:ext cx="5788062" cy="2428140"/>
        </p:xfrm>
        <a:graphic>
          <a:graphicData uri="http://schemas.openxmlformats.org/drawingml/2006/table">
            <a:tbl>
              <a:tblPr/>
              <a:tblGrid>
                <a:gridCol w="643118">
                  <a:extLst>
                    <a:ext uri="{9D8B030D-6E8A-4147-A177-3AD203B41FA5}">
                      <a16:colId xmlns:a16="http://schemas.microsoft.com/office/drawing/2014/main" val="20000"/>
                    </a:ext>
                  </a:extLst>
                </a:gridCol>
                <a:gridCol w="643118">
                  <a:extLst>
                    <a:ext uri="{9D8B030D-6E8A-4147-A177-3AD203B41FA5}">
                      <a16:colId xmlns:a16="http://schemas.microsoft.com/office/drawing/2014/main" val="20001"/>
                    </a:ext>
                  </a:extLst>
                </a:gridCol>
                <a:gridCol w="643118">
                  <a:extLst>
                    <a:ext uri="{9D8B030D-6E8A-4147-A177-3AD203B41FA5}">
                      <a16:colId xmlns:a16="http://schemas.microsoft.com/office/drawing/2014/main" val="20002"/>
                    </a:ext>
                  </a:extLst>
                </a:gridCol>
                <a:gridCol w="643118">
                  <a:extLst>
                    <a:ext uri="{9D8B030D-6E8A-4147-A177-3AD203B41FA5}">
                      <a16:colId xmlns:a16="http://schemas.microsoft.com/office/drawing/2014/main" val="20003"/>
                    </a:ext>
                  </a:extLst>
                </a:gridCol>
                <a:gridCol w="643118">
                  <a:extLst>
                    <a:ext uri="{9D8B030D-6E8A-4147-A177-3AD203B41FA5}">
                      <a16:colId xmlns:a16="http://schemas.microsoft.com/office/drawing/2014/main" val="20004"/>
                    </a:ext>
                  </a:extLst>
                </a:gridCol>
                <a:gridCol w="643118">
                  <a:extLst>
                    <a:ext uri="{9D8B030D-6E8A-4147-A177-3AD203B41FA5}">
                      <a16:colId xmlns:a16="http://schemas.microsoft.com/office/drawing/2014/main" val="20005"/>
                    </a:ext>
                  </a:extLst>
                </a:gridCol>
                <a:gridCol w="643118">
                  <a:extLst>
                    <a:ext uri="{9D8B030D-6E8A-4147-A177-3AD203B41FA5}">
                      <a16:colId xmlns:a16="http://schemas.microsoft.com/office/drawing/2014/main" val="20006"/>
                    </a:ext>
                  </a:extLst>
                </a:gridCol>
                <a:gridCol w="643118">
                  <a:extLst>
                    <a:ext uri="{9D8B030D-6E8A-4147-A177-3AD203B41FA5}">
                      <a16:colId xmlns:a16="http://schemas.microsoft.com/office/drawing/2014/main" val="20007"/>
                    </a:ext>
                  </a:extLst>
                </a:gridCol>
                <a:gridCol w="643118">
                  <a:extLst>
                    <a:ext uri="{9D8B030D-6E8A-4147-A177-3AD203B41FA5}">
                      <a16:colId xmlns:a16="http://schemas.microsoft.com/office/drawing/2014/main" val="20008"/>
                    </a:ext>
                  </a:extLst>
                </a:gridCol>
              </a:tblGrid>
              <a:tr h="410916">
                <a:tc>
                  <a:txBody>
                    <a:bodyPr/>
                    <a:lstStyle/>
                    <a:p>
                      <a:pPr marL="63500" marR="63500" algn="l">
                        <a:lnSpc>
                          <a:spcPct val="100000"/>
                        </a:lnSpc>
                        <a:spcBef>
                          <a:spcPts val="500"/>
                        </a:spcBef>
                        <a:spcAft>
                          <a:spcPts val="500"/>
                        </a:spcAft>
                        <a:buNone/>
                      </a:pPr>
                      <a:r>
                        <a:rPr sz="800" b="1">
                          <a:solidFill>
                            <a:srgbClr val="000000">
                              <a:alpha val="100000"/>
                            </a:srgbClr>
                          </a:solidFill>
                          <a:latin typeface="Arial"/>
                          <a:cs typeface="Arial"/>
                          <a:sym typeface="Arial"/>
                        </a:rPr>
                        <a:t>Stimulus Type</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solidFill>
                      <a:srgbClr val="CFCFCF">
                        <a:alpha val="100000"/>
                      </a:srgbClr>
                    </a:solidFill>
                  </a:tcPr>
                </a:tc>
                <a:tc>
                  <a:txBody>
                    <a:bodyPr/>
                    <a:lstStyle/>
                    <a:p>
                      <a:pPr marL="63500" marR="63500" algn="l">
                        <a:lnSpc>
                          <a:spcPct val="100000"/>
                        </a:lnSpc>
                        <a:spcBef>
                          <a:spcPts val="500"/>
                        </a:spcBef>
                        <a:spcAft>
                          <a:spcPts val="500"/>
                        </a:spcAft>
                        <a:buNone/>
                      </a:pPr>
                      <a:r>
                        <a:rPr sz="800" b="1">
                          <a:solidFill>
                            <a:srgbClr val="000000">
                              <a:alpha val="100000"/>
                            </a:srgbClr>
                          </a:solidFill>
                          <a:latin typeface="Arial"/>
                          <a:cs typeface="Arial"/>
                          <a:sym typeface="Arial"/>
                        </a:rPr>
                        <a:t>Prime Duration</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solidFill>
                      <a:srgbClr val="CFCFCF">
                        <a:alpha val="100000"/>
                      </a:srgbClr>
                    </a:solidFill>
                  </a:tcPr>
                </a:tc>
                <a:tc>
                  <a:txBody>
                    <a:bodyPr/>
                    <a:lstStyle/>
                    <a:p>
                      <a:pPr marL="63500" marR="63500" algn="l">
                        <a:lnSpc>
                          <a:spcPct val="100000"/>
                        </a:lnSpc>
                        <a:spcBef>
                          <a:spcPts val="500"/>
                        </a:spcBef>
                        <a:spcAft>
                          <a:spcPts val="500"/>
                        </a:spcAft>
                        <a:buNone/>
                      </a:pPr>
                      <a:r>
                        <a:rPr sz="800" b="1">
                          <a:solidFill>
                            <a:srgbClr val="000000">
                              <a:alpha val="100000"/>
                            </a:srgbClr>
                          </a:solidFill>
                          <a:latin typeface="Arial"/>
                          <a:cs typeface="Arial"/>
                          <a:sym typeface="Arial"/>
                        </a:rPr>
                        <a:t>Relatedness</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solidFill>
                      <a:srgbClr val="CFCFCF">
                        <a:alpha val="100000"/>
                      </a:srgbClr>
                    </a:solidFill>
                  </a:tcPr>
                </a:tc>
                <a:tc>
                  <a:txBody>
                    <a:bodyPr/>
                    <a:lstStyle/>
                    <a:p>
                      <a:pPr marL="63500" marR="63500" algn="l">
                        <a:lnSpc>
                          <a:spcPct val="100000"/>
                        </a:lnSpc>
                        <a:spcBef>
                          <a:spcPts val="500"/>
                        </a:spcBef>
                        <a:spcAft>
                          <a:spcPts val="500"/>
                        </a:spcAft>
                        <a:buNone/>
                      </a:pPr>
                      <a:r>
                        <a:rPr sz="800" b="1">
                          <a:solidFill>
                            <a:srgbClr val="000000">
                              <a:alpha val="100000"/>
                            </a:srgbClr>
                          </a:solidFill>
                          <a:latin typeface="Arial"/>
                          <a:cs typeface="Arial"/>
                          <a:sym typeface="Arial"/>
                        </a:rPr>
                        <a:t>Mean</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solidFill>
                      <a:srgbClr val="CFCFCF">
                        <a:alpha val="100000"/>
                      </a:srgbClr>
                    </a:solidFill>
                  </a:tcPr>
                </a:tc>
                <a:tc>
                  <a:txBody>
                    <a:bodyPr/>
                    <a:lstStyle/>
                    <a:p>
                      <a:pPr marL="63500" marR="63500" algn="l">
                        <a:lnSpc>
                          <a:spcPct val="100000"/>
                        </a:lnSpc>
                        <a:spcBef>
                          <a:spcPts val="500"/>
                        </a:spcBef>
                        <a:spcAft>
                          <a:spcPts val="500"/>
                        </a:spcAft>
                        <a:buNone/>
                      </a:pPr>
                      <a:r>
                        <a:rPr sz="800" b="1">
                          <a:solidFill>
                            <a:srgbClr val="000000">
                              <a:alpha val="100000"/>
                            </a:srgbClr>
                          </a:solidFill>
                          <a:latin typeface="Arial"/>
                          <a:cs typeface="Arial"/>
                          <a:sym typeface="Arial"/>
                        </a:rPr>
                        <a:t>Median</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solidFill>
                      <a:srgbClr val="CFCFCF">
                        <a:alpha val="100000"/>
                      </a:srgbClr>
                    </a:solidFill>
                  </a:tcPr>
                </a:tc>
                <a:tc>
                  <a:txBody>
                    <a:bodyPr/>
                    <a:lstStyle/>
                    <a:p>
                      <a:pPr marL="63500" marR="63500" algn="l">
                        <a:lnSpc>
                          <a:spcPct val="100000"/>
                        </a:lnSpc>
                        <a:spcBef>
                          <a:spcPts val="500"/>
                        </a:spcBef>
                        <a:spcAft>
                          <a:spcPts val="500"/>
                        </a:spcAft>
                        <a:buNone/>
                      </a:pPr>
                      <a:r>
                        <a:rPr sz="800" b="1">
                          <a:solidFill>
                            <a:srgbClr val="000000">
                              <a:alpha val="100000"/>
                            </a:srgbClr>
                          </a:solidFill>
                          <a:latin typeface="Arial"/>
                          <a:cs typeface="Arial"/>
                          <a:sym typeface="Arial"/>
                        </a:rPr>
                        <a:t>SD</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solidFill>
                      <a:srgbClr val="CFCFCF">
                        <a:alpha val="100000"/>
                      </a:srgbClr>
                    </a:solidFill>
                  </a:tcPr>
                </a:tc>
                <a:tc>
                  <a:txBody>
                    <a:bodyPr/>
                    <a:lstStyle/>
                    <a:p>
                      <a:pPr marL="63500" marR="63500" algn="l">
                        <a:lnSpc>
                          <a:spcPct val="100000"/>
                        </a:lnSpc>
                        <a:spcBef>
                          <a:spcPts val="500"/>
                        </a:spcBef>
                        <a:spcAft>
                          <a:spcPts val="500"/>
                        </a:spcAft>
                        <a:buNone/>
                      </a:pPr>
                      <a:r>
                        <a:rPr sz="800" b="1">
                          <a:solidFill>
                            <a:srgbClr val="000000">
                              <a:alpha val="100000"/>
                            </a:srgbClr>
                          </a:solidFill>
                          <a:latin typeface="Arial"/>
                          <a:cs typeface="Arial"/>
                          <a:sym typeface="Arial"/>
                        </a:rPr>
                        <a:t>Min</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solidFill>
                      <a:srgbClr val="CFCFCF">
                        <a:alpha val="100000"/>
                      </a:srgbClr>
                    </a:solidFill>
                  </a:tcPr>
                </a:tc>
                <a:tc>
                  <a:txBody>
                    <a:bodyPr/>
                    <a:lstStyle/>
                    <a:p>
                      <a:pPr marL="63500" marR="63500" algn="l">
                        <a:lnSpc>
                          <a:spcPct val="100000"/>
                        </a:lnSpc>
                        <a:spcBef>
                          <a:spcPts val="500"/>
                        </a:spcBef>
                        <a:spcAft>
                          <a:spcPts val="500"/>
                        </a:spcAft>
                        <a:buNone/>
                      </a:pPr>
                      <a:r>
                        <a:rPr sz="800" b="1">
                          <a:solidFill>
                            <a:srgbClr val="000000">
                              <a:alpha val="100000"/>
                            </a:srgbClr>
                          </a:solidFill>
                          <a:latin typeface="Arial"/>
                          <a:cs typeface="Arial"/>
                          <a:sym typeface="Arial"/>
                        </a:rPr>
                        <a:t>Max</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solidFill>
                      <a:srgbClr val="CFCFCF">
                        <a:alpha val="100000"/>
                      </a:srgbClr>
                    </a:solidFill>
                  </a:tcPr>
                </a:tc>
                <a:tc>
                  <a:txBody>
                    <a:bodyPr/>
                    <a:lstStyle/>
                    <a:p>
                      <a:pPr marL="63500" marR="63500" algn="l">
                        <a:lnSpc>
                          <a:spcPct val="100000"/>
                        </a:lnSpc>
                        <a:spcBef>
                          <a:spcPts val="500"/>
                        </a:spcBef>
                        <a:spcAft>
                          <a:spcPts val="500"/>
                        </a:spcAft>
                        <a:buNone/>
                      </a:pPr>
                      <a:r>
                        <a:rPr sz="800" b="1">
                          <a:solidFill>
                            <a:srgbClr val="000000">
                              <a:alpha val="100000"/>
                            </a:srgbClr>
                          </a:solidFill>
                          <a:latin typeface="Arial"/>
                          <a:cs typeface="Arial"/>
                          <a:sym typeface="Arial"/>
                        </a:rPr>
                        <a:t>Accuracy</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solidFill>
                      <a:srgbClr val="CFCFCF">
                        <a:alpha val="100000"/>
                      </a:srgbClr>
                    </a:solidFill>
                  </a:tcPr>
                </a:tc>
                <a:extLst>
                  <a:ext uri="{0D108BD9-81ED-4DB2-BD59-A6C34878D82A}">
                    <a16:rowId xmlns:a16="http://schemas.microsoft.com/office/drawing/2014/main" val="10000"/>
                  </a:ext>
                </a:extLst>
              </a:tr>
              <a:tr h="273944">
                <a:tc>
                  <a:txBody>
                    <a:bodyPr/>
                    <a:lstStyle/>
                    <a:p>
                      <a:pPr marL="63500" marR="63500" algn="l">
                        <a:lnSpc>
                          <a:spcPct val="100000"/>
                        </a:lnSpc>
                        <a:spcBef>
                          <a:spcPts val="500"/>
                        </a:spcBef>
                        <a:spcAft>
                          <a:spcPts val="500"/>
                        </a:spcAft>
                        <a:buNone/>
                      </a:pPr>
                      <a:r>
                        <a:rPr sz="800" dirty="0">
                          <a:solidFill>
                            <a:srgbClr val="000000">
                              <a:alpha val="100000"/>
                            </a:srgbClr>
                          </a:solidFill>
                          <a:latin typeface="Arial"/>
                          <a:cs typeface="Arial"/>
                          <a:sym typeface="Arial"/>
                        </a:rPr>
                        <a:t>Nonword</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solidFill>
                      <a:srgbClr val="EFEFEF">
                        <a:alpha val="100000"/>
                      </a:srgbClr>
                    </a:solidFill>
                  </a:tcPr>
                </a:tc>
                <a:tc>
                  <a:txBody>
                    <a:bodyPr/>
                    <a:lstStyle/>
                    <a:p>
                      <a:pPr marL="63500" marR="63500" algn="l">
                        <a:lnSpc>
                          <a:spcPct val="100000"/>
                        </a:lnSpc>
                        <a:spcBef>
                          <a:spcPts val="500"/>
                        </a:spcBef>
                        <a:spcAft>
                          <a:spcPts val="500"/>
                        </a:spcAft>
                        <a:buNone/>
                      </a:pPr>
                      <a:r>
                        <a:rPr sz="800">
                          <a:solidFill>
                            <a:srgbClr val="000000">
                              <a:alpha val="100000"/>
                            </a:srgbClr>
                          </a:solidFill>
                          <a:latin typeface="Arial"/>
                          <a:cs typeface="Arial"/>
                          <a:sym typeface="Arial"/>
                        </a:rPr>
                        <a:t>33.3 ms</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solidFill>
                      <a:srgbClr val="EFEFEF">
                        <a:alpha val="100000"/>
                      </a:srgbClr>
                    </a:solidFill>
                  </a:tcPr>
                </a:tc>
                <a:tc>
                  <a:txBody>
                    <a:bodyPr/>
                    <a:lstStyle/>
                    <a:p>
                      <a:pPr marL="63500" marR="63500" algn="l">
                        <a:lnSpc>
                          <a:spcPct val="100000"/>
                        </a:lnSpc>
                        <a:spcBef>
                          <a:spcPts val="500"/>
                        </a:spcBef>
                        <a:spcAft>
                          <a:spcPts val="500"/>
                        </a:spcAft>
                        <a:buNone/>
                      </a:pPr>
                      <a:r>
                        <a:rPr sz="800">
                          <a:solidFill>
                            <a:srgbClr val="000000">
                              <a:alpha val="100000"/>
                            </a:srgbClr>
                          </a:solidFill>
                          <a:latin typeface="Arial"/>
                          <a:cs typeface="Arial"/>
                          <a:sym typeface="Arial"/>
                        </a:rPr>
                        <a:t>Identity</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solidFill>
                      <a:srgbClr val="EFEFEF">
                        <a:alpha val="100000"/>
                      </a:srgbClr>
                    </a:solidFill>
                  </a:tcPr>
                </a:tc>
                <a:tc>
                  <a:txBody>
                    <a:bodyPr/>
                    <a:lstStyle/>
                    <a:p>
                      <a:pPr marL="63500" marR="63500" algn="l">
                        <a:lnSpc>
                          <a:spcPct val="100000"/>
                        </a:lnSpc>
                        <a:spcBef>
                          <a:spcPts val="500"/>
                        </a:spcBef>
                        <a:spcAft>
                          <a:spcPts val="500"/>
                        </a:spcAft>
                        <a:buNone/>
                      </a:pPr>
                      <a:r>
                        <a:rPr sz="800">
                          <a:solidFill>
                            <a:srgbClr val="000000">
                              <a:alpha val="100000"/>
                            </a:srgbClr>
                          </a:solidFill>
                          <a:latin typeface="Arial"/>
                          <a:cs typeface="Arial"/>
                          <a:sym typeface="Arial"/>
                        </a:rPr>
                        <a:t>700</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solidFill>
                      <a:srgbClr val="EFEFEF">
                        <a:alpha val="100000"/>
                      </a:srgbClr>
                    </a:solidFill>
                  </a:tcPr>
                </a:tc>
                <a:tc>
                  <a:txBody>
                    <a:bodyPr/>
                    <a:lstStyle/>
                    <a:p>
                      <a:pPr marL="63500" marR="63500" algn="l">
                        <a:lnSpc>
                          <a:spcPct val="100000"/>
                        </a:lnSpc>
                        <a:spcBef>
                          <a:spcPts val="500"/>
                        </a:spcBef>
                        <a:spcAft>
                          <a:spcPts val="500"/>
                        </a:spcAft>
                        <a:buNone/>
                      </a:pPr>
                      <a:r>
                        <a:rPr sz="800">
                          <a:solidFill>
                            <a:srgbClr val="000000">
                              <a:alpha val="100000"/>
                            </a:srgbClr>
                          </a:solidFill>
                          <a:latin typeface="Arial"/>
                          <a:cs typeface="Arial"/>
                          <a:sym typeface="Arial"/>
                        </a:rPr>
                        <a:t>664</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solidFill>
                      <a:srgbClr val="EFEFEF">
                        <a:alpha val="100000"/>
                      </a:srgbClr>
                    </a:solidFill>
                  </a:tcPr>
                </a:tc>
                <a:tc>
                  <a:txBody>
                    <a:bodyPr/>
                    <a:lstStyle/>
                    <a:p>
                      <a:pPr marL="63500" marR="63500" algn="l">
                        <a:lnSpc>
                          <a:spcPct val="100000"/>
                        </a:lnSpc>
                        <a:spcBef>
                          <a:spcPts val="500"/>
                        </a:spcBef>
                        <a:spcAft>
                          <a:spcPts val="500"/>
                        </a:spcAft>
                        <a:buNone/>
                      </a:pPr>
                      <a:r>
                        <a:rPr sz="800">
                          <a:solidFill>
                            <a:srgbClr val="000000">
                              <a:alpha val="100000"/>
                            </a:srgbClr>
                          </a:solidFill>
                          <a:latin typeface="Arial"/>
                          <a:cs typeface="Arial"/>
                          <a:sym typeface="Arial"/>
                        </a:rPr>
                        <a:t>189</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solidFill>
                      <a:srgbClr val="EFEFEF">
                        <a:alpha val="100000"/>
                      </a:srgbClr>
                    </a:solidFill>
                  </a:tcPr>
                </a:tc>
                <a:tc>
                  <a:txBody>
                    <a:bodyPr/>
                    <a:lstStyle/>
                    <a:p>
                      <a:pPr marL="63500" marR="63500" algn="l">
                        <a:lnSpc>
                          <a:spcPct val="100000"/>
                        </a:lnSpc>
                        <a:spcBef>
                          <a:spcPts val="500"/>
                        </a:spcBef>
                        <a:spcAft>
                          <a:spcPts val="500"/>
                        </a:spcAft>
                        <a:buNone/>
                      </a:pPr>
                      <a:r>
                        <a:rPr sz="800">
                          <a:solidFill>
                            <a:srgbClr val="000000">
                              <a:alpha val="100000"/>
                            </a:srgbClr>
                          </a:solidFill>
                          <a:latin typeface="Arial"/>
                          <a:cs typeface="Arial"/>
                          <a:sym typeface="Arial"/>
                        </a:rPr>
                        <a:t>263</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solidFill>
                      <a:srgbClr val="EFEFEF">
                        <a:alpha val="100000"/>
                      </a:srgbClr>
                    </a:solidFill>
                  </a:tcPr>
                </a:tc>
                <a:tc>
                  <a:txBody>
                    <a:bodyPr/>
                    <a:lstStyle/>
                    <a:p>
                      <a:pPr marL="63500" marR="63500" algn="l">
                        <a:lnSpc>
                          <a:spcPct val="100000"/>
                        </a:lnSpc>
                        <a:spcBef>
                          <a:spcPts val="500"/>
                        </a:spcBef>
                        <a:spcAft>
                          <a:spcPts val="500"/>
                        </a:spcAft>
                        <a:buNone/>
                      </a:pPr>
                      <a:r>
                        <a:rPr sz="800">
                          <a:solidFill>
                            <a:srgbClr val="000000">
                              <a:alpha val="100000"/>
                            </a:srgbClr>
                          </a:solidFill>
                          <a:latin typeface="Arial"/>
                          <a:cs typeface="Arial"/>
                          <a:sym typeface="Arial"/>
                        </a:rPr>
                        <a:t>1,885</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solidFill>
                      <a:srgbClr val="EFEFEF">
                        <a:alpha val="100000"/>
                      </a:srgbClr>
                    </a:solidFill>
                  </a:tcPr>
                </a:tc>
                <a:tc>
                  <a:txBody>
                    <a:bodyPr/>
                    <a:lstStyle/>
                    <a:p>
                      <a:pPr marL="63500" marR="63500" algn="l">
                        <a:lnSpc>
                          <a:spcPct val="100000"/>
                        </a:lnSpc>
                        <a:spcBef>
                          <a:spcPts val="500"/>
                        </a:spcBef>
                        <a:spcAft>
                          <a:spcPts val="500"/>
                        </a:spcAft>
                        <a:buNone/>
                      </a:pPr>
                      <a:r>
                        <a:rPr sz="800">
                          <a:solidFill>
                            <a:srgbClr val="000000">
                              <a:alpha val="100000"/>
                            </a:srgbClr>
                          </a:solidFill>
                          <a:latin typeface="Arial"/>
                          <a:cs typeface="Arial"/>
                          <a:sym typeface="Arial"/>
                        </a:rPr>
                        <a:t>0.91</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solidFill>
                      <a:srgbClr val="EFEFEF">
                        <a:alpha val="100000"/>
                      </a:srgbClr>
                    </a:solidFill>
                  </a:tcPr>
                </a:tc>
                <a:extLst>
                  <a:ext uri="{0D108BD9-81ED-4DB2-BD59-A6C34878D82A}">
                    <a16:rowId xmlns:a16="http://schemas.microsoft.com/office/drawing/2014/main" val="10001"/>
                  </a:ext>
                </a:extLst>
              </a:tr>
              <a:tr h="273944">
                <a:tc>
                  <a:txBody>
                    <a:bodyPr/>
                    <a:lstStyle/>
                    <a:p>
                      <a:pPr marL="63500" marR="63500" algn="l">
                        <a:lnSpc>
                          <a:spcPct val="100000"/>
                        </a:lnSpc>
                        <a:spcBef>
                          <a:spcPts val="500"/>
                        </a:spcBef>
                        <a:spcAft>
                          <a:spcPts val="500"/>
                        </a:spcAft>
                        <a:buNone/>
                      </a:pPr>
                      <a:r>
                        <a:rPr sz="800">
                          <a:solidFill>
                            <a:srgbClr val="000000">
                              <a:alpha val="100000"/>
                            </a:srgbClr>
                          </a:solidFill>
                          <a:latin typeface="Arial"/>
                          <a:cs typeface="Arial"/>
                          <a:sym typeface="Arial"/>
                        </a:rPr>
                        <a:t>Nonword</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l">
                        <a:lnSpc>
                          <a:spcPct val="100000"/>
                        </a:lnSpc>
                        <a:spcBef>
                          <a:spcPts val="500"/>
                        </a:spcBef>
                        <a:spcAft>
                          <a:spcPts val="500"/>
                        </a:spcAft>
                        <a:buNone/>
                      </a:pPr>
                      <a:r>
                        <a:rPr sz="800">
                          <a:solidFill>
                            <a:srgbClr val="000000">
                              <a:alpha val="100000"/>
                            </a:srgbClr>
                          </a:solidFill>
                          <a:latin typeface="Arial"/>
                          <a:cs typeface="Arial"/>
                          <a:sym typeface="Arial"/>
                        </a:rPr>
                        <a:t>33.3 ms</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l">
                        <a:lnSpc>
                          <a:spcPct val="100000"/>
                        </a:lnSpc>
                        <a:spcBef>
                          <a:spcPts val="500"/>
                        </a:spcBef>
                        <a:spcAft>
                          <a:spcPts val="500"/>
                        </a:spcAft>
                        <a:buNone/>
                      </a:pPr>
                      <a:r>
                        <a:rPr sz="800">
                          <a:solidFill>
                            <a:srgbClr val="000000">
                              <a:alpha val="100000"/>
                            </a:srgbClr>
                          </a:solidFill>
                          <a:latin typeface="Arial"/>
                          <a:cs typeface="Arial"/>
                          <a:sym typeface="Arial"/>
                        </a:rPr>
                        <a:t>Unrelated</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l">
                        <a:lnSpc>
                          <a:spcPct val="100000"/>
                        </a:lnSpc>
                        <a:spcBef>
                          <a:spcPts val="500"/>
                        </a:spcBef>
                        <a:spcAft>
                          <a:spcPts val="500"/>
                        </a:spcAft>
                        <a:buNone/>
                      </a:pPr>
                      <a:r>
                        <a:rPr sz="800">
                          <a:solidFill>
                            <a:srgbClr val="000000">
                              <a:alpha val="100000"/>
                            </a:srgbClr>
                          </a:solidFill>
                          <a:latin typeface="Arial"/>
                          <a:cs typeface="Arial"/>
                          <a:sym typeface="Arial"/>
                        </a:rPr>
                        <a:t>704</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l">
                        <a:lnSpc>
                          <a:spcPct val="100000"/>
                        </a:lnSpc>
                        <a:spcBef>
                          <a:spcPts val="500"/>
                        </a:spcBef>
                        <a:spcAft>
                          <a:spcPts val="500"/>
                        </a:spcAft>
                        <a:buNone/>
                      </a:pPr>
                      <a:r>
                        <a:rPr sz="800">
                          <a:solidFill>
                            <a:srgbClr val="000000">
                              <a:alpha val="100000"/>
                            </a:srgbClr>
                          </a:solidFill>
                          <a:latin typeface="Arial"/>
                          <a:cs typeface="Arial"/>
                          <a:sym typeface="Arial"/>
                        </a:rPr>
                        <a:t>664</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l">
                        <a:lnSpc>
                          <a:spcPct val="100000"/>
                        </a:lnSpc>
                        <a:spcBef>
                          <a:spcPts val="500"/>
                        </a:spcBef>
                        <a:spcAft>
                          <a:spcPts val="500"/>
                        </a:spcAft>
                        <a:buNone/>
                      </a:pPr>
                      <a:r>
                        <a:rPr sz="800">
                          <a:solidFill>
                            <a:srgbClr val="000000">
                              <a:alpha val="100000"/>
                            </a:srgbClr>
                          </a:solidFill>
                          <a:latin typeface="Arial"/>
                          <a:cs typeface="Arial"/>
                          <a:sym typeface="Arial"/>
                        </a:rPr>
                        <a:t>194</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l">
                        <a:lnSpc>
                          <a:spcPct val="100000"/>
                        </a:lnSpc>
                        <a:spcBef>
                          <a:spcPts val="500"/>
                        </a:spcBef>
                        <a:spcAft>
                          <a:spcPts val="500"/>
                        </a:spcAft>
                        <a:buNone/>
                      </a:pPr>
                      <a:r>
                        <a:rPr sz="800">
                          <a:solidFill>
                            <a:srgbClr val="000000">
                              <a:alpha val="100000"/>
                            </a:srgbClr>
                          </a:solidFill>
                          <a:latin typeface="Arial"/>
                          <a:cs typeface="Arial"/>
                          <a:sym typeface="Arial"/>
                        </a:rPr>
                        <a:t>256</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l">
                        <a:lnSpc>
                          <a:spcPct val="100000"/>
                        </a:lnSpc>
                        <a:spcBef>
                          <a:spcPts val="500"/>
                        </a:spcBef>
                        <a:spcAft>
                          <a:spcPts val="500"/>
                        </a:spcAft>
                        <a:buNone/>
                      </a:pPr>
                      <a:r>
                        <a:rPr sz="800">
                          <a:solidFill>
                            <a:srgbClr val="000000">
                              <a:alpha val="100000"/>
                            </a:srgbClr>
                          </a:solidFill>
                          <a:latin typeface="Arial"/>
                          <a:cs typeface="Arial"/>
                          <a:sym typeface="Arial"/>
                        </a:rPr>
                        <a:t>1,949</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l">
                        <a:lnSpc>
                          <a:spcPct val="100000"/>
                        </a:lnSpc>
                        <a:spcBef>
                          <a:spcPts val="500"/>
                        </a:spcBef>
                        <a:spcAft>
                          <a:spcPts val="500"/>
                        </a:spcAft>
                        <a:buNone/>
                      </a:pPr>
                      <a:r>
                        <a:rPr sz="800">
                          <a:solidFill>
                            <a:srgbClr val="000000">
                              <a:alpha val="100000"/>
                            </a:srgbClr>
                          </a:solidFill>
                          <a:latin typeface="Arial"/>
                          <a:cs typeface="Arial"/>
                          <a:sym typeface="Arial"/>
                        </a:rPr>
                        <a:t>0.92</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extLst>
                  <a:ext uri="{0D108BD9-81ED-4DB2-BD59-A6C34878D82A}">
                    <a16:rowId xmlns:a16="http://schemas.microsoft.com/office/drawing/2014/main" val="10002"/>
                  </a:ext>
                </a:extLst>
              </a:tr>
              <a:tr h="273944">
                <a:tc>
                  <a:txBody>
                    <a:bodyPr/>
                    <a:lstStyle/>
                    <a:p>
                      <a:pPr marL="63500" marR="63500" algn="l">
                        <a:lnSpc>
                          <a:spcPct val="100000"/>
                        </a:lnSpc>
                        <a:spcBef>
                          <a:spcPts val="500"/>
                        </a:spcBef>
                        <a:spcAft>
                          <a:spcPts val="500"/>
                        </a:spcAft>
                        <a:buNone/>
                      </a:pPr>
                      <a:r>
                        <a:rPr sz="800">
                          <a:solidFill>
                            <a:srgbClr val="000000">
                              <a:alpha val="100000"/>
                            </a:srgbClr>
                          </a:solidFill>
                          <a:latin typeface="Arial"/>
                          <a:cs typeface="Arial"/>
                          <a:sym typeface="Arial"/>
                        </a:rPr>
                        <a:t>Nonword</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solidFill>
                      <a:srgbClr val="EFEFEF">
                        <a:alpha val="100000"/>
                      </a:srgbClr>
                    </a:solidFill>
                  </a:tcPr>
                </a:tc>
                <a:tc>
                  <a:txBody>
                    <a:bodyPr/>
                    <a:lstStyle/>
                    <a:p>
                      <a:pPr marL="63500" marR="63500" algn="l">
                        <a:lnSpc>
                          <a:spcPct val="100000"/>
                        </a:lnSpc>
                        <a:spcBef>
                          <a:spcPts val="500"/>
                        </a:spcBef>
                        <a:spcAft>
                          <a:spcPts val="500"/>
                        </a:spcAft>
                        <a:buNone/>
                      </a:pPr>
                      <a:r>
                        <a:rPr sz="800">
                          <a:solidFill>
                            <a:srgbClr val="000000">
                              <a:alpha val="100000"/>
                            </a:srgbClr>
                          </a:solidFill>
                          <a:latin typeface="Arial"/>
                          <a:cs typeface="Arial"/>
                          <a:sym typeface="Arial"/>
                        </a:rPr>
                        <a:t>50 ms</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solidFill>
                      <a:srgbClr val="EFEFEF">
                        <a:alpha val="100000"/>
                      </a:srgbClr>
                    </a:solidFill>
                  </a:tcPr>
                </a:tc>
                <a:tc>
                  <a:txBody>
                    <a:bodyPr/>
                    <a:lstStyle/>
                    <a:p>
                      <a:pPr marL="63500" marR="63500" algn="l">
                        <a:lnSpc>
                          <a:spcPct val="100000"/>
                        </a:lnSpc>
                        <a:spcBef>
                          <a:spcPts val="500"/>
                        </a:spcBef>
                        <a:spcAft>
                          <a:spcPts val="500"/>
                        </a:spcAft>
                        <a:buNone/>
                      </a:pPr>
                      <a:r>
                        <a:rPr sz="800">
                          <a:solidFill>
                            <a:srgbClr val="000000">
                              <a:alpha val="100000"/>
                            </a:srgbClr>
                          </a:solidFill>
                          <a:latin typeface="Arial"/>
                          <a:cs typeface="Arial"/>
                          <a:sym typeface="Arial"/>
                        </a:rPr>
                        <a:t>Identity</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solidFill>
                      <a:srgbClr val="EFEFEF">
                        <a:alpha val="100000"/>
                      </a:srgbClr>
                    </a:solidFill>
                  </a:tcPr>
                </a:tc>
                <a:tc>
                  <a:txBody>
                    <a:bodyPr/>
                    <a:lstStyle/>
                    <a:p>
                      <a:pPr marL="63500" marR="63500" algn="l">
                        <a:lnSpc>
                          <a:spcPct val="100000"/>
                        </a:lnSpc>
                        <a:spcBef>
                          <a:spcPts val="500"/>
                        </a:spcBef>
                        <a:spcAft>
                          <a:spcPts val="500"/>
                        </a:spcAft>
                        <a:buNone/>
                      </a:pPr>
                      <a:r>
                        <a:rPr sz="800">
                          <a:solidFill>
                            <a:srgbClr val="000000">
                              <a:alpha val="100000"/>
                            </a:srgbClr>
                          </a:solidFill>
                          <a:latin typeface="Arial"/>
                          <a:cs typeface="Arial"/>
                          <a:sym typeface="Arial"/>
                        </a:rPr>
                        <a:t>699</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solidFill>
                      <a:srgbClr val="EFEFEF">
                        <a:alpha val="100000"/>
                      </a:srgbClr>
                    </a:solidFill>
                  </a:tcPr>
                </a:tc>
                <a:tc>
                  <a:txBody>
                    <a:bodyPr/>
                    <a:lstStyle/>
                    <a:p>
                      <a:pPr marL="63500" marR="63500" algn="l">
                        <a:lnSpc>
                          <a:spcPct val="100000"/>
                        </a:lnSpc>
                        <a:spcBef>
                          <a:spcPts val="500"/>
                        </a:spcBef>
                        <a:spcAft>
                          <a:spcPts val="500"/>
                        </a:spcAft>
                        <a:buNone/>
                      </a:pPr>
                      <a:r>
                        <a:rPr sz="800">
                          <a:solidFill>
                            <a:srgbClr val="000000">
                              <a:alpha val="100000"/>
                            </a:srgbClr>
                          </a:solidFill>
                          <a:latin typeface="Arial"/>
                          <a:cs typeface="Arial"/>
                          <a:sym typeface="Arial"/>
                        </a:rPr>
                        <a:t>657</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solidFill>
                      <a:srgbClr val="EFEFEF">
                        <a:alpha val="100000"/>
                      </a:srgbClr>
                    </a:solidFill>
                  </a:tcPr>
                </a:tc>
                <a:tc>
                  <a:txBody>
                    <a:bodyPr/>
                    <a:lstStyle/>
                    <a:p>
                      <a:pPr marL="63500" marR="63500" algn="l">
                        <a:lnSpc>
                          <a:spcPct val="100000"/>
                        </a:lnSpc>
                        <a:spcBef>
                          <a:spcPts val="500"/>
                        </a:spcBef>
                        <a:spcAft>
                          <a:spcPts val="500"/>
                        </a:spcAft>
                        <a:buNone/>
                      </a:pPr>
                      <a:r>
                        <a:rPr sz="800">
                          <a:solidFill>
                            <a:srgbClr val="000000">
                              <a:alpha val="100000"/>
                            </a:srgbClr>
                          </a:solidFill>
                          <a:latin typeface="Arial"/>
                          <a:cs typeface="Arial"/>
                          <a:sym typeface="Arial"/>
                        </a:rPr>
                        <a:t>191</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solidFill>
                      <a:srgbClr val="EFEFEF">
                        <a:alpha val="100000"/>
                      </a:srgbClr>
                    </a:solidFill>
                  </a:tcPr>
                </a:tc>
                <a:tc>
                  <a:txBody>
                    <a:bodyPr/>
                    <a:lstStyle/>
                    <a:p>
                      <a:pPr marL="63500" marR="63500" algn="l">
                        <a:lnSpc>
                          <a:spcPct val="100000"/>
                        </a:lnSpc>
                        <a:spcBef>
                          <a:spcPts val="500"/>
                        </a:spcBef>
                        <a:spcAft>
                          <a:spcPts val="500"/>
                        </a:spcAft>
                        <a:buNone/>
                      </a:pPr>
                      <a:r>
                        <a:rPr sz="800">
                          <a:solidFill>
                            <a:srgbClr val="000000">
                              <a:alpha val="100000"/>
                            </a:srgbClr>
                          </a:solidFill>
                          <a:latin typeface="Arial"/>
                          <a:cs typeface="Arial"/>
                          <a:sym typeface="Arial"/>
                        </a:rPr>
                        <a:t>256</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solidFill>
                      <a:srgbClr val="EFEFEF">
                        <a:alpha val="100000"/>
                      </a:srgbClr>
                    </a:solidFill>
                  </a:tcPr>
                </a:tc>
                <a:tc>
                  <a:txBody>
                    <a:bodyPr/>
                    <a:lstStyle/>
                    <a:p>
                      <a:pPr marL="63500" marR="63500" algn="l">
                        <a:lnSpc>
                          <a:spcPct val="100000"/>
                        </a:lnSpc>
                        <a:spcBef>
                          <a:spcPts val="500"/>
                        </a:spcBef>
                        <a:spcAft>
                          <a:spcPts val="500"/>
                        </a:spcAft>
                        <a:buNone/>
                      </a:pPr>
                      <a:r>
                        <a:rPr sz="800">
                          <a:solidFill>
                            <a:srgbClr val="000000">
                              <a:alpha val="100000"/>
                            </a:srgbClr>
                          </a:solidFill>
                          <a:latin typeface="Arial"/>
                          <a:cs typeface="Arial"/>
                          <a:sym typeface="Arial"/>
                        </a:rPr>
                        <a:t>1,938</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solidFill>
                      <a:srgbClr val="EFEFEF">
                        <a:alpha val="100000"/>
                      </a:srgbClr>
                    </a:solidFill>
                  </a:tcPr>
                </a:tc>
                <a:tc>
                  <a:txBody>
                    <a:bodyPr/>
                    <a:lstStyle/>
                    <a:p>
                      <a:pPr marL="63500" marR="63500" algn="l">
                        <a:lnSpc>
                          <a:spcPct val="100000"/>
                        </a:lnSpc>
                        <a:spcBef>
                          <a:spcPts val="500"/>
                        </a:spcBef>
                        <a:spcAft>
                          <a:spcPts val="500"/>
                        </a:spcAft>
                        <a:buNone/>
                      </a:pPr>
                      <a:r>
                        <a:rPr sz="800">
                          <a:solidFill>
                            <a:srgbClr val="000000">
                              <a:alpha val="100000"/>
                            </a:srgbClr>
                          </a:solidFill>
                          <a:latin typeface="Arial"/>
                          <a:cs typeface="Arial"/>
                          <a:sym typeface="Arial"/>
                        </a:rPr>
                        <a:t>0.91</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solidFill>
                      <a:srgbClr val="EFEFEF">
                        <a:alpha val="100000"/>
                      </a:srgbClr>
                    </a:solidFill>
                  </a:tcPr>
                </a:tc>
                <a:extLst>
                  <a:ext uri="{0D108BD9-81ED-4DB2-BD59-A6C34878D82A}">
                    <a16:rowId xmlns:a16="http://schemas.microsoft.com/office/drawing/2014/main" val="10003"/>
                  </a:ext>
                </a:extLst>
              </a:tr>
              <a:tr h="273944">
                <a:tc>
                  <a:txBody>
                    <a:bodyPr/>
                    <a:lstStyle/>
                    <a:p>
                      <a:pPr marL="63500" marR="63500" algn="l">
                        <a:lnSpc>
                          <a:spcPct val="100000"/>
                        </a:lnSpc>
                        <a:spcBef>
                          <a:spcPts val="500"/>
                        </a:spcBef>
                        <a:spcAft>
                          <a:spcPts val="500"/>
                        </a:spcAft>
                        <a:buNone/>
                      </a:pPr>
                      <a:r>
                        <a:rPr sz="800">
                          <a:solidFill>
                            <a:srgbClr val="000000">
                              <a:alpha val="100000"/>
                            </a:srgbClr>
                          </a:solidFill>
                          <a:latin typeface="Arial"/>
                          <a:cs typeface="Arial"/>
                          <a:sym typeface="Arial"/>
                        </a:rPr>
                        <a:t>Nonword</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l">
                        <a:lnSpc>
                          <a:spcPct val="100000"/>
                        </a:lnSpc>
                        <a:spcBef>
                          <a:spcPts val="500"/>
                        </a:spcBef>
                        <a:spcAft>
                          <a:spcPts val="500"/>
                        </a:spcAft>
                        <a:buNone/>
                      </a:pPr>
                      <a:r>
                        <a:rPr sz="800">
                          <a:solidFill>
                            <a:srgbClr val="000000">
                              <a:alpha val="100000"/>
                            </a:srgbClr>
                          </a:solidFill>
                          <a:latin typeface="Arial"/>
                          <a:cs typeface="Arial"/>
                          <a:sym typeface="Arial"/>
                        </a:rPr>
                        <a:t>50 ms</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l">
                        <a:lnSpc>
                          <a:spcPct val="100000"/>
                        </a:lnSpc>
                        <a:spcBef>
                          <a:spcPts val="500"/>
                        </a:spcBef>
                        <a:spcAft>
                          <a:spcPts val="500"/>
                        </a:spcAft>
                        <a:buNone/>
                      </a:pPr>
                      <a:r>
                        <a:rPr sz="800">
                          <a:solidFill>
                            <a:srgbClr val="000000">
                              <a:alpha val="100000"/>
                            </a:srgbClr>
                          </a:solidFill>
                          <a:latin typeface="Arial"/>
                          <a:cs typeface="Arial"/>
                          <a:sym typeface="Arial"/>
                        </a:rPr>
                        <a:t>Unrelated</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l">
                        <a:lnSpc>
                          <a:spcPct val="100000"/>
                        </a:lnSpc>
                        <a:spcBef>
                          <a:spcPts val="500"/>
                        </a:spcBef>
                        <a:spcAft>
                          <a:spcPts val="500"/>
                        </a:spcAft>
                        <a:buNone/>
                      </a:pPr>
                      <a:r>
                        <a:rPr sz="800">
                          <a:solidFill>
                            <a:srgbClr val="000000">
                              <a:alpha val="100000"/>
                            </a:srgbClr>
                          </a:solidFill>
                          <a:latin typeface="Arial"/>
                          <a:cs typeface="Arial"/>
                          <a:sym typeface="Arial"/>
                        </a:rPr>
                        <a:t>700</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l">
                        <a:lnSpc>
                          <a:spcPct val="100000"/>
                        </a:lnSpc>
                        <a:spcBef>
                          <a:spcPts val="500"/>
                        </a:spcBef>
                        <a:spcAft>
                          <a:spcPts val="500"/>
                        </a:spcAft>
                        <a:buNone/>
                      </a:pPr>
                      <a:r>
                        <a:rPr sz="800">
                          <a:solidFill>
                            <a:srgbClr val="000000">
                              <a:alpha val="100000"/>
                            </a:srgbClr>
                          </a:solidFill>
                          <a:latin typeface="Arial"/>
                          <a:cs typeface="Arial"/>
                          <a:sym typeface="Arial"/>
                        </a:rPr>
                        <a:t>656</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l">
                        <a:lnSpc>
                          <a:spcPct val="100000"/>
                        </a:lnSpc>
                        <a:spcBef>
                          <a:spcPts val="500"/>
                        </a:spcBef>
                        <a:spcAft>
                          <a:spcPts val="500"/>
                        </a:spcAft>
                        <a:buNone/>
                      </a:pPr>
                      <a:r>
                        <a:rPr sz="800">
                          <a:solidFill>
                            <a:srgbClr val="000000">
                              <a:alpha val="100000"/>
                            </a:srgbClr>
                          </a:solidFill>
                          <a:latin typeface="Arial"/>
                          <a:cs typeface="Arial"/>
                          <a:sym typeface="Arial"/>
                        </a:rPr>
                        <a:t>192</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l">
                        <a:lnSpc>
                          <a:spcPct val="100000"/>
                        </a:lnSpc>
                        <a:spcBef>
                          <a:spcPts val="500"/>
                        </a:spcBef>
                        <a:spcAft>
                          <a:spcPts val="500"/>
                        </a:spcAft>
                        <a:buNone/>
                      </a:pPr>
                      <a:r>
                        <a:rPr sz="800">
                          <a:solidFill>
                            <a:srgbClr val="000000">
                              <a:alpha val="100000"/>
                            </a:srgbClr>
                          </a:solidFill>
                          <a:latin typeface="Arial"/>
                          <a:cs typeface="Arial"/>
                          <a:sym typeface="Arial"/>
                        </a:rPr>
                        <a:t>251</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l">
                        <a:lnSpc>
                          <a:spcPct val="100000"/>
                        </a:lnSpc>
                        <a:spcBef>
                          <a:spcPts val="500"/>
                        </a:spcBef>
                        <a:spcAft>
                          <a:spcPts val="500"/>
                        </a:spcAft>
                        <a:buNone/>
                      </a:pPr>
                      <a:r>
                        <a:rPr sz="800">
                          <a:solidFill>
                            <a:srgbClr val="000000">
                              <a:alpha val="100000"/>
                            </a:srgbClr>
                          </a:solidFill>
                          <a:latin typeface="Arial"/>
                          <a:cs typeface="Arial"/>
                          <a:sym typeface="Arial"/>
                        </a:rPr>
                        <a:t>1,952</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l">
                        <a:lnSpc>
                          <a:spcPct val="100000"/>
                        </a:lnSpc>
                        <a:spcBef>
                          <a:spcPts val="500"/>
                        </a:spcBef>
                        <a:spcAft>
                          <a:spcPts val="500"/>
                        </a:spcAft>
                        <a:buNone/>
                      </a:pPr>
                      <a:r>
                        <a:rPr sz="800">
                          <a:solidFill>
                            <a:srgbClr val="000000">
                              <a:alpha val="100000"/>
                            </a:srgbClr>
                          </a:solidFill>
                          <a:latin typeface="Arial"/>
                          <a:cs typeface="Arial"/>
                          <a:sym typeface="Arial"/>
                        </a:rPr>
                        <a:t>0.93</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extLst>
                  <a:ext uri="{0D108BD9-81ED-4DB2-BD59-A6C34878D82A}">
                    <a16:rowId xmlns:a16="http://schemas.microsoft.com/office/drawing/2014/main" val="10004"/>
                  </a:ext>
                </a:extLst>
              </a:tr>
              <a:tr h="186780">
                <a:tc>
                  <a:txBody>
                    <a:bodyPr/>
                    <a:lstStyle/>
                    <a:p>
                      <a:pPr marL="63500" marR="63500" algn="l">
                        <a:lnSpc>
                          <a:spcPct val="100000"/>
                        </a:lnSpc>
                        <a:spcBef>
                          <a:spcPts val="500"/>
                        </a:spcBef>
                        <a:spcAft>
                          <a:spcPts val="500"/>
                        </a:spcAft>
                        <a:buNone/>
                      </a:pPr>
                      <a:r>
                        <a:rPr sz="800">
                          <a:solidFill>
                            <a:srgbClr val="000000">
                              <a:alpha val="100000"/>
                            </a:srgbClr>
                          </a:solidFill>
                          <a:latin typeface="Arial"/>
                          <a:cs typeface="Arial"/>
                          <a:sym typeface="Arial"/>
                        </a:rPr>
                        <a:t>Word</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solidFill>
                      <a:srgbClr val="EFEFEF">
                        <a:alpha val="100000"/>
                      </a:srgbClr>
                    </a:solidFill>
                  </a:tcPr>
                </a:tc>
                <a:tc>
                  <a:txBody>
                    <a:bodyPr/>
                    <a:lstStyle/>
                    <a:p>
                      <a:pPr marL="63500" marR="63500" algn="l">
                        <a:lnSpc>
                          <a:spcPct val="100000"/>
                        </a:lnSpc>
                        <a:spcBef>
                          <a:spcPts val="500"/>
                        </a:spcBef>
                        <a:spcAft>
                          <a:spcPts val="500"/>
                        </a:spcAft>
                        <a:buNone/>
                      </a:pPr>
                      <a:r>
                        <a:rPr sz="800">
                          <a:solidFill>
                            <a:srgbClr val="000000">
                              <a:alpha val="100000"/>
                            </a:srgbClr>
                          </a:solidFill>
                          <a:latin typeface="Arial"/>
                          <a:cs typeface="Arial"/>
                          <a:sym typeface="Arial"/>
                        </a:rPr>
                        <a:t>33.3 ms</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solidFill>
                      <a:srgbClr val="EFEFEF">
                        <a:alpha val="100000"/>
                      </a:srgbClr>
                    </a:solidFill>
                  </a:tcPr>
                </a:tc>
                <a:tc>
                  <a:txBody>
                    <a:bodyPr/>
                    <a:lstStyle/>
                    <a:p>
                      <a:pPr marL="63500" marR="63500" algn="l">
                        <a:lnSpc>
                          <a:spcPct val="100000"/>
                        </a:lnSpc>
                        <a:spcBef>
                          <a:spcPts val="500"/>
                        </a:spcBef>
                        <a:spcAft>
                          <a:spcPts val="500"/>
                        </a:spcAft>
                        <a:buNone/>
                      </a:pPr>
                      <a:r>
                        <a:rPr sz="800">
                          <a:solidFill>
                            <a:srgbClr val="000000">
                              <a:alpha val="100000"/>
                            </a:srgbClr>
                          </a:solidFill>
                          <a:latin typeface="Arial"/>
                          <a:cs typeface="Arial"/>
                          <a:sym typeface="Arial"/>
                        </a:rPr>
                        <a:t>Identity</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solidFill>
                      <a:srgbClr val="EFEFEF">
                        <a:alpha val="100000"/>
                      </a:srgbClr>
                    </a:solidFill>
                  </a:tcPr>
                </a:tc>
                <a:tc>
                  <a:txBody>
                    <a:bodyPr/>
                    <a:lstStyle/>
                    <a:p>
                      <a:pPr marL="63500" marR="63500" algn="l">
                        <a:lnSpc>
                          <a:spcPct val="100000"/>
                        </a:lnSpc>
                        <a:spcBef>
                          <a:spcPts val="500"/>
                        </a:spcBef>
                        <a:spcAft>
                          <a:spcPts val="500"/>
                        </a:spcAft>
                        <a:buNone/>
                      </a:pPr>
                      <a:r>
                        <a:rPr sz="800">
                          <a:solidFill>
                            <a:srgbClr val="000000">
                              <a:alpha val="100000"/>
                            </a:srgbClr>
                          </a:solidFill>
                          <a:latin typeface="Arial"/>
                          <a:cs typeface="Arial"/>
                          <a:sym typeface="Arial"/>
                        </a:rPr>
                        <a:t>630</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solidFill>
                      <a:srgbClr val="EFEFEF">
                        <a:alpha val="100000"/>
                      </a:srgbClr>
                    </a:solidFill>
                  </a:tcPr>
                </a:tc>
                <a:tc>
                  <a:txBody>
                    <a:bodyPr/>
                    <a:lstStyle/>
                    <a:p>
                      <a:pPr marL="63500" marR="63500" algn="l">
                        <a:lnSpc>
                          <a:spcPct val="100000"/>
                        </a:lnSpc>
                        <a:spcBef>
                          <a:spcPts val="500"/>
                        </a:spcBef>
                        <a:spcAft>
                          <a:spcPts val="500"/>
                        </a:spcAft>
                        <a:buNone/>
                      </a:pPr>
                      <a:r>
                        <a:rPr sz="800">
                          <a:solidFill>
                            <a:srgbClr val="000000">
                              <a:alpha val="100000"/>
                            </a:srgbClr>
                          </a:solidFill>
                          <a:latin typeface="Arial"/>
                          <a:cs typeface="Arial"/>
                          <a:sym typeface="Arial"/>
                        </a:rPr>
                        <a:t>598</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solidFill>
                      <a:srgbClr val="EFEFEF">
                        <a:alpha val="100000"/>
                      </a:srgbClr>
                    </a:solidFill>
                  </a:tcPr>
                </a:tc>
                <a:tc>
                  <a:txBody>
                    <a:bodyPr/>
                    <a:lstStyle/>
                    <a:p>
                      <a:pPr marL="63500" marR="63500" algn="l">
                        <a:lnSpc>
                          <a:spcPct val="100000"/>
                        </a:lnSpc>
                        <a:spcBef>
                          <a:spcPts val="500"/>
                        </a:spcBef>
                        <a:spcAft>
                          <a:spcPts val="500"/>
                        </a:spcAft>
                        <a:buNone/>
                      </a:pPr>
                      <a:r>
                        <a:rPr sz="800">
                          <a:solidFill>
                            <a:srgbClr val="000000">
                              <a:alpha val="100000"/>
                            </a:srgbClr>
                          </a:solidFill>
                          <a:latin typeface="Arial"/>
                          <a:cs typeface="Arial"/>
                          <a:sym typeface="Arial"/>
                        </a:rPr>
                        <a:t>168</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solidFill>
                      <a:srgbClr val="EFEFEF">
                        <a:alpha val="100000"/>
                      </a:srgbClr>
                    </a:solidFill>
                  </a:tcPr>
                </a:tc>
                <a:tc>
                  <a:txBody>
                    <a:bodyPr/>
                    <a:lstStyle/>
                    <a:p>
                      <a:pPr marL="63500" marR="63500" algn="l">
                        <a:lnSpc>
                          <a:spcPct val="100000"/>
                        </a:lnSpc>
                        <a:spcBef>
                          <a:spcPts val="500"/>
                        </a:spcBef>
                        <a:spcAft>
                          <a:spcPts val="500"/>
                        </a:spcAft>
                        <a:buNone/>
                      </a:pPr>
                      <a:r>
                        <a:rPr sz="800">
                          <a:solidFill>
                            <a:srgbClr val="000000">
                              <a:alpha val="100000"/>
                            </a:srgbClr>
                          </a:solidFill>
                          <a:latin typeface="Arial"/>
                          <a:cs typeface="Arial"/>
                          <a:sym typeface="Arial"/>
                        </a:rPr>
                        <a:t>254</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solidFill>
                      <a:srgbClr val="EFEFEF">
                        <a:alpha val="100000"/>
                      </a:srgbClr>
                    </a:solidFill>
                  </a:tcPr>
                </a:tc>
                <a:tc>
                  <a:txBody>
                    <a:bodyPr/>
                    <a:lstStyle/>
                    <a:p>
                      <a:pPr marL="63500" marR="63500" algn="l">
                        <a:lnSpc>
                          <a:spcPct val="100000"/>
                        </a:lnSpc>
                        <a:spcBef>
                          <a:spcPts val="500"/>
                        </a:spcBef>
                        <a:spcAft>
                          <a:spcPts val="500"/>
                        </a:spcAft>
                        <a:buNone/>
                      </a:pPr>
                      <a:r>
                        <a:rPr sz="800">
                          <a:solidFill>
                            <a:srgbClr val="000000">
                              <a:alpha val="100000"/>
                            </a:srgbClr>
                          </a:solidFill>
                          <a:latin typeface="Arial"/>
                          <a:cs typeface="Arial"/>
                          <a:sym typeface="Arial"/>
                        </a:rPr>
                        <a:t>1,942</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solidFill>
                      <a:srgbClr val="EFEFEF">
                        <a:alpha val="100000"/>
                      </a:srgbClr>
                    </a:solidFill>
                  </a:tcPr>
                </a:tc>
                <a:tc>
                  <a:txBody>
                    <a:bodyPr/>
                    <a:lstStyle/>
                    <a:p>
                      <a:pPr marL="63500" marR="63500" algn="l">
                        <a:lnSpc>
                          <a:spcPct val="100000"/>
                        </a:lnSpc>
                        <a:spcBef>
                          <a:spcPts val="500"/>
                        </a:spcBef>
                        <a:spcAft>
                          <a:spcPts val="500"/>
                        </a:spcAft>
                        <a:buNone/>
                      </a:pPr>
                      <a:r>
                        <a:rPr sz="800">
                          <a:solidFill>
                            <a:srgbClr val="000000">
                              <a:alpha val="100000"/>
                            </a:srgbClr>
                          </a:solidFill>
                          <a:latin typeface="Arial"/>
                          <a:cs typeface="Arial"/>
                          <a:sym typeface="Arial"/>
                        </a:rPr>
                        <a:t>0.94</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solidFill>
                      <a:srgbClr val="EFEFEF">
                        <a:alpha val="100000"/>
                      </a:srgbClr>
                    </a:solidFill>
                  </a:tcPr>
                </a:tc>
                <a:extLst>
                  <a:ext uri="{0D108BD9-81ED-4DB2-BD59-A6C34878D82A}">
                    <a16:rowId xmlns:a16="http://schemas.microsoft.com/office/drawing/2014/main" val="10005"/>
                  </a:ext>
                </a:extLst>
              </a:tr>
              <a:tr h="273944">
                <a:tc>
                  <a:txBody>
                    <a:bodyPr/>
                    <a:lstStyle/>
                    <a:p>
                      <a:pPr marL="63500" marR="63500" algn="l">
                        <a:lnSpc>
                          <a:spcPct val="100000"/>
                        </a:lnSpc>
                        <a:spcBef>
                          <a:spcPts val="500"/>
                        </a:spcBef>
                        <a:spcAft>
                          <a:spcPts val="500"/>
                        </a:spcAft>
                        <a:buNone/>
                      </a:pPr>
                      <a:r>
                        <a:rPr sz="800">
                          <a:solidFill>
                            <a:srgbClr val="000000">
                              <a:alpha val="100000"/>
                            </a:srgbClr>
                          </a:solidFill>
                          <a:latin typeface="Arial"/>
                          <a:cs typeface="Arial"/>
                          <a:sym typeface="Arial"/>
                        </a:rPr>
                        <a:t>Word</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l">
                        <a:lnSpc>
                          <a:spcPct val="100000"/>
                        </a:lnSpc>
                        <a:spcBef>
                          <a:spcPts val="500"/>
                        </a:spcBef>
                        <a:spcAft>
                          <a:spcPts val="500"/>
                        </a:spcAft>
                        <a:buNone/>
                      </a:pPr>
                      <a:r>
                        <a:rPr sz="800">
                          <a:solidFill>
                            <a:srgbClr val="000000">
                              <a:alpha val="100000"/>
                            </a:srgbClr>
                          </a:solidFill>
                          <a:latin typeface="Arial"/>
                          <a:cs typeface="Arial"/>
                          <a:sym typeface="Arial"/>
                        </a:rPr>
                        <a:t>33.3 ms</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l">
                        <a:lnSpc>
                          <a:spcPct val="100000"/>
                        </a:lnSpc>
                        <a:spcBef>
                          <a:spcPts val="500"/>
                        </a:spcBef>
                        <a:spcAft>
                          <a:spcPts val="500"/>
                        </a:spcAft>
                        <a:buNone/>
                      </a:pPr>
                      <a:r>
                        <a:rPr sz="800">
                          <a:solidFill>
                            <a:srgbClr val="000000">
                              <a:alpha val="100000"/>
                            </a:srgbClr>
                          </a:solidFill>
                          <a:latin typeface="Arial"/>
                          <a:cs typeface="Arial"/>
                          <a:sym typeface="Arial"/>
                        </a:rPr>
                        <a:t>Unrelated</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l">
                        <a:lnSpc>
                          <a:spcPct val="100000"/>
                        </a:lnSpc>
                        <a:spcBef>
                          <a:spcPts val="500"/>
                        </a:spcBef>
                        <a:spcAft>
                          <a:spcPts val="500"/>
                        </a:spcAft>
                        <a:buNone/>
                      </a:pPr>
                      <a:r>
                        <a:rPr sz="800">
                          <a:solidFill>
                            <a:srgbClr val="000000">
                              <a:alpha val="100000"/>
                            </a:srgbClr>
                          </a:solidFill>
                          <a:latin typeface="Arial"/>
                          <a:cs typeface="Arial"/>
                          <a:sym typeface="Arial"/>
                        </a:rPr>
                        <a:t>652</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l">
                        <a:lnSpc>
                          <a:spcPct val="100000"/>
                        </a:lnSpc>
                        <a:spcBef>
                          <a:spcPts val="500"/>
                        </a:spcBef>
                        <a:spcAft>
                          <a:spcPts val="500"/>
                        </a:spcAft>
                        <a:buNone/>
                      </a:pPr>
                      <a:r>
                        <a:rPr sz="800">
                          <a:solidFill>
                            <a:srgbClr val="000000">
                              <a:alpha val="100000"/>
                            </a:srgbClr>
                          </a:solidFill>
                          <a:latin typeface="Arial"/>
                          <a:cs typeface="Arial"/>
                          <a:sym typeface="Arial"/>
                        </a:rPr>
                        <a:t>618</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l">
                        <a:lnSpc>
                          <a:spcPct val="100000"/>
                        </a:lnSpc>
                        <a:spcBef>
                          <a:spcPts val="500"/>
                        </a:spcBef>
                        <a:spcAft>
                          <a:spcPts val="500"/>
                        </a:spcAft>
                        <a:buNone/>
                      </a:pPr>
                      <a:r>
                        <a:rPr sz="800">
                          <a:solidFill>
                            <a:srgbClr val="000000">
                              <a:alpha val="100000"/>
                            </a:srgbClr>
                          </a:solidFill>
                          <a:latin typeface="Arial"/>
                          <a:cs typeface="Arial"/>
                          <a:sym typeface="Arial"/>
                        </a:rPr>
                        <a:t>170</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l">
                        <a:lnSpc>
                          <a:spcPct val="100000"/>
                        </a:lnSpc>
                        <a:spcBef>
                          <a:spcPts val="500"/>
                        </a:spcBef>
                        <a:spcAft>
                          <a:spcPts val="500"/>
                        </a:spcAft>
                        <a:buNone/>
                      </a:pPr>
                      <a:r>
                        <a:rPr sz="800">
                          <a:solidFill>
                            <a:srgbClr val="000000">
                              <a:alpha val="100000"/>
                            </a:srgbClr>
                          </a:solidFill>
                          <a:latin typeface="Arial"/>
                          <a:cs typeface="Arial"/>
                          <a:sym typeface="Arial"/>
                        </a:rPr>
                        <a:t>254</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l">
                        <a:lnSpc>
                          <a:spcPct val="100000"/>
                        </a:lnSpc>
                        <a:spcBef>
                          <a:spcPts val="500"/>
                        </a:spcBef>
                        <a:spcAft>
                          <a:spcPts val="500"/>
                        </a:spcAft>
                        <a:buNone/>
                      </a:pPr>
                      <a:r>
                        <a:rPr sz="800">
                          <a:solidFill>
                            <a:srgbClr val="000000">
                              <a:alpha val="100000"/>
                            </a:srgbClr>
                          </a:solidFill>
                          <a:latin typeface="Arial"/>
                          <a:cs typeface="Arial"/>
                          <a:sym typeface="Arial"/>
                        </a:rPr>
                        <a:t>1,887</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l">
                        <a:lnSpc>
                          <a:spcPct val="100000"/>
                        </a:lnSpc>
                        <a:spcBef>
                          <a:spcPts val="500"/>
                        </a:spcBef>
                        <a:spcAft>
                          <a:spcPts val="500"/>
                        </a:spcAft>
                        <a:buNone/>
                      </a:pPr>
                      <a:r>
                        <a:rPr sz="800">
                          <a:solidFill>
                            <a:srgbClr val="000000">
                              <a:alpha val="100000"/>
                            </a:srgbClr>
                          </a:solidFill>
                          <a:latin typeface="Arial"/>
                          <a:cs typeface="Arial"/>
                          <a:sym typeface="Arial"/>
                        </a:rPr>
                        <a:t>0.93</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extLst>
                  <a:ext uri="{0D108BD9-81ED-4DB2-BD59-A6C34878D82A}">
                    <a16:rowId xmlns:a16="http://schemas.microsoft.com/office/drawing/2014/main" val="10006"/>
                  </a:ext>
                </a:extLst>
              </a:tr>
              <a:tr h="186780">
                <a:tc>
                  <a:txBody>
                    <a:bodyPr/>
                    <a:lstStyle/>
                    <a:p>
                      <a:pPr marL="63500" marR="63500" algn="l">
                        <a:lnSpc>
                          <a:spcPct val="100000"/>
                        </a:lnSpc>
                        <a:spcBef>
                          <a:spcPts val="500"/>
                        </a:spcBef>
                        <a:spcAft>
                          <a:spcPts val="500"/>
                        </a:spcAft>
                        <a:buNone/>
                      </a:pPr>
                      <a:r>
                        <a:rPr sz="800">
                          <a:solidFill>
                            <a:srgbClr val="000000">
                              <a:alpha val="100000"/>
                            </a:srgbClr>
                          </a:solidFill>
                          <a:latin typeface="Arial"/>
                          <a:cs typeface="Arial"/>
                          <a:sym typeface="Arial"/>
                        </a:rPr>
                        <a:t>Word</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solidFill>
                      <a:srgbClr val="EFEFEF">
                        <a:alpha val="100000"/>
                      </a:srgbClr>
                    </a:solidFill>
                  </a:tcPr>
                </a:tc>
                <a:tc>
                  <a:txBody>
                    <a:bodyPr/>
                    <a:lstStyle/>
                    <a:p>
                      <a:pPr marL="63500" marR="63500" algn="l">
                        <a:lnSpc>
                          <a:spcPct val="100000"/>
                        </a:lnSpc>
                        <a:spcBef>
                          <a:spcPts val="500"/>
                        </a:spcBef>
                        <a:spcAft>
                          <a:spcPts val="500"/>
                        </a:spcAft>
                        <a:buNone/>
                      </a:pPr>
                      <a:r>
                        <a:rPr sz="800">
                          <a:solidFill>
                            <a:srgbClr val="000000">
                              <a:alpha val="100000"/>
                            </a:srgbClr>
                          </a:solidFill>
                          <a:latin typeface="Arial"/>
                          <a:cs typeface="Arial"/>
                          <a:sym typeface="Arial"/>
                        </a:rPr>
                        <a:t>50 ms</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solidFill>
                      <a:srgbClr val="EFEFEF">
                        <a:alpha val="100000"/>
                      </a:srgbClr>
                    </a:solidFill>
                  </a:tcPr>
                </a:tc>
                <a:tc>
                  <a:txBody>
                    <a:bodyPr/>
                    <a:lstStyle/>
                    <a:p>
                      <a:pPr marL="63500" marR="63500" algn="l">
                        <a:lnSpc>
                          <a:spcPct val="100000"/>
                        </a:lnSpc>
                        <a:spcBef>
                          <a:spcPts val="500"/>
                        </a:spcBef>
                        <a:spcAft>
                          <a:spcPts val="500"/>
                        </a:spcAft>
                        <a:buNone/>
                      </a:pPr>
                      <a:r>
                        <a:rPr sz="800">
                          <a:solidFill>
                            <a:srgbClr val="000000">
                              <a:alpha val="100000"/>
                            </a:srgbClr>
                          </a:solidFill>
                          <a:latin typeface="Arial"/>
                          <a:cs typeface="Arial"/>
                          <a:sym typeface="Arial"/>
                        </a:rPr>
                        <a:t>Identity</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solidFill>
                      <a:srgbClr val="EFEFEF">
                        <a:alpha val="100000"/>
                      </a:srgbClr>
                    </a:solidFill>
                  </a:tcPr>
                </a:tc>
                <a:tc>
                  <a:txBody>
                    <a:bodyPr/>
                    <a:lstStyle/>
                    <a:p>
                      <a:pPr marL="63500" marR="63500" algn="l">
                        <a:lnSpc>
                          <a:spcPct val="100000"/>
                        </a:lnSpc>
                        <a:spcBef>
                          <a:spcPts val="500"/>
                        </a:spcBef>
                        <a:spcAft>
                          <a:spcPts val="500"/>
                        </a:spcAft>
                        <a:buNone/>
                      </a:pPr>
                      <a:r>
                        <a:rPr sz="800">
                          <a:solidFill>
                            <a:srgbClr val="000000">
                              <a:alpha val="100000"/>
                            </a:srgbClr>
                          </a:solidFill>
                          <a:latin typeface="Arial"/>
                          <a:cs typeface="Arial"/>
                          <a:sym typeface="Arial"/>
                        </a:rPr>
                        <a:t>608</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solidFill>
                      <a:srgbClr val="EFEFEF">
                        <a:alpha val="100000"/>
                      </a:srgbClr>
                    </a:solidFill>
                  </a:tcPr>
                </a:tc>
                <a:tc>
                  <a:txBody>
                    <a:bodyPr/>
                    <a:lstStyle/>
                    <a:p>
                      <a:pPr marL="63500" marR="63500" algn="l">
                        <a:lnSpc>
                          <a:spcPct val="100000"/>
                        </a:lnSpc>
                        <a:spcBef>
                          <a:spcPts val="500"/>
                        </a:spcBef>
                        <a:spcAft>
                          <a:spcPts val="500"/>
                        </a:spcAft>
                        <a:buNone/>
                      </a:pPr>
                      <a:r>
                        <a:rPr sz="800">
                          <a:solidFill>
                            <a:srgbClr val="000000">
                              <a:alpha val="100000"/>
                            </a:srgbClr>
                          </a:solidFill>
                          <a:latin typeface="Arial"/>
                          <a:cs typeface="Arial"/>
                          <a:sym typeface="Arial"/>
                        </a:rPr>
                        <a:t>574</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solidFill>
                      <a:srgbClr val="EFEFEF">
                        <a:alpha val="100000"/>
                      </a:srgbClr>
                    </a:solidFill>
                  </a:tcPr>
                </a:tc>
                <a:tc>
                  <a:txBody>
                    <a:bodyPr/>
                    <a:lstStyle/>
                    <a:p>
                      <a:pPr marL="63500" marR="63500" algn="l">
                        <a:lnSpc>
                          <a:spcPct val="100000"/>
                        </a:lnSpc>
                        <a:spcBef>
                          <a:spcPts val="500"/>
                        </a:spcBef>
                        <a:spcAft>
                          <a:spcPts val="500"/>
                        </a:spcAft>
                        <a:buNone/>
                      </a:pPr>
                      <a:r>
                        <a:rPr sz="800">
                          <a:solidFill>
                            <a:srgbClr val="000000">
                              <a:alpha val="100000"/>
                            </a:srgbClr>
                          </a:solidFill>
                          <a:latin typeface="Arial"/>
                          <a:cs typeface="Arial"/>
                          <a:sym typeface="Arial"/>
                        </a:rPr>
                        <a:t>161</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solidFill>
                      <a:srgbClr val="EFEFEF">
                        <a:alpha val="100000"/>
                      </a:srgbClr>
                    </a:solidFill>
                  </a:tcPr>
                </a:tc>
                <a:tc>
                  <a:txBody>
                    <a:bodyPr/>
                    <a:lstStyle/>
                    <a:p>
                      <a:pPr marL="63500" marR="63500" algn="l">
                        <a:lnSpc>
                          <a:spcPct val="100000"/>
                        </a:lnSpc>
                        <a:spcBef>
                          <a:spcPts val="500"/>
                        </a:spcBef>
                        <a:spcAft>
                          <a:spcPts val="500"/>
                        </a:spcAft>
                        <a:buNone/>
                      </a:pPr>
                      <a:r>
                        <a:rPr sz="800">
                          <a:solidFill>
                            <a:srgbClr val="000000">
                              <a:alpha val="100000"/>
                            </a:srgbClr>
                          </a:solidFill>
                          <a:latin typeface="Arial"/>
                          <a:cs typeface="Arial"/>
                          <a:sym typeface="Arial"/>
                        </a:rPr>
                        <a:t>265</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solidFill>
                      <a:srgbClr val="EFEFEF">
                        <a:alpha val="100000"/>
                      </a:srgbClr>
                    </a:solidFill>
                  </a:tcPr>
                </a:tc>
                <a:tc>
                  <a:txBody>
                    <a:bodyPr/>
                    <a:lstStyle/>
                    <a:p>
                      <a:pPr marL="63500" marR="63500" algn="l">
                        <a:lnSpc>
                          <a:spcPct val="100000"/>
                        </a:lnSpc>
                        <a:spcBef>
                          <a:spcPts val="500"/>
                        </a:spcBef>
                        <a:spcAft>
                          <a:spcPts val="500"/>
                        </a:spcAft>
                        <a:buNone/>
                      </a:pPr>
                      <a:r>
                        <a:rPr sz="800">
                          <a:solidFill>
                            <a:srgbClr val="000000">
                              <a:alpha val="100000"/>
                            </a:srgbClr>
                          </a:solidFill>
                          <a:latin typeface="Arial"/>
                          <a:cs typeface="Arial"/>
                          <a:sym typeface="Arial"/>
                        </a:rPr>
                        <a:t>1,866</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solidFill>
                      <a:srgbClr val="EFEFEF">
                        <a:alpha val="100000"/>
                      </a:srgbClr>
                    </a:solidFill>
                  </a:tcPr>
                </a:tc>
                <a:tc>
                  <a:txBody>
                    <a:bodyPr/>
                    <a:lstStyle/>
                    <a:p>
                      <a:pPr marL="63500" marR="63500" algn="l">
                        <a:lnSpc>
                          <a:spcPct val="100000"/>
                        </a:lnSpc>
                        <a:spcBef>
                          <a:spcPts val="500"/>
                        </a:spcBef>
                        <a:spcAft>
                          <a:spcPts val="500"/>
                        </a:spcAft>
                        <a:buNone/>
                      </a:pPr>
                      <a:r>
                        <a:rPr sz="800">
                          <a:solidFill>
                            <a:srgbClr val="000000">
                              <a:alpha val="100000"/>
                            </a:srgbClr>
                          </a:solidFill>
                          <a:latin typeface="Arial"/>
                          <a:cs typeface="Arial"/>
                          <a:sym typeface="Arial"/>
                        </a:rPr>
                        <a:t>0.96</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solidFill>
                      <a:srgbClr val="EFEFEF">
                        <a:alpha val="100000"/>
                      </a:srgbClr>
                    </a:solidFill>
                  </a:tcPr>
                </a:tc>
                <a:extLst>
                  <a:ext uri="{0D108BD9-81ED-4DB2-BD59-A6C34878D82A}">
                    <a16:rowId xmlns:a16="http://schemas.microsoft.com/office/drawing/2014/main" val="10007"/>
                  </a:ext>
                </a:extLst>
              </a:tr>
              <a:tr h="273944">
                <a:tc>
                  <a:txBody>
                    <a:bodyPr/>
                    <a:lstStyle/>
                    <a:p>
                      <a:pPr marL="63500" marR="63500" algn="l">
                        <a:lnSpc>
                          <a:spcPct val="100000"/>
                        </a:lnSpc>
                        <a:spcBef>
                          <a:spcPts val="500"/>
                        </a:spcBef>
                        <a:spcAft>
                          <a:spcPts val="500"/>
                        </a:spcAft>
                        <a:buNone/>
                      </a:pPr>
                      <a:r>
                        <a:rPr sz="800">
                          <a:solidFill>
                            <a:srgbClr val="000000">
                              <a:alpha val="100000"/>
                            </a:srgbClr>
                          </a:solidFill>
                          <a:latin typeface="Arial"/>
                          <a:cs typeface="Arial"/>
                          <a:sym typeface="Arial"/>
                        </a:rPr>
                        <a:t>Word</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l">
                        <a:lnSpc>
                          <a:spcPct val="100000"/>
                        </a:lnSpc>
                        <a:spcBef>
                          <a:spcPts val="500"/>
                        </a:spcBef>
                        <a:spcAft>
                          <a:spcPts val="500"/>
                        </a:spcAft>
                        <a:buNone/>
                      </a:pPr>
                      <a:r>
                        <a:rPr sz="800">
                          <a:solidFill>
                            <a:srgbClr val="000000">
                              <a:alpha val="100000"/>
                            </a:srgbClr>
                          </a:solidFill>
                          <a:latin typeface="Arial"/>
                          <a:cs typeface="Arial"/>
                          <a:sym typeface="Arial"/>
                        </a:rPr>
                        <a:t>50 ms</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l">
                        <a:lnSpc>
                          <a:spcPct val="100000"/>
                        </a:lnSpc>
                        <a:spcBef>
                          <a:spcPts val="500"/>
                        </a:spcBef>
                        <a:spcAft>
                          <a:spcPts val="500"/>
                        </a:spcAft>
                        <a:buNone/>
                      </a:pPr>
                      <a:r>
                        <a:rPr sz="800">
                          <a:solidFill>
                            <a:srgbClr val="000000">
                              <a:alpha val="100000"/>
                            </a:srgbClr>
                          </a:solidFill>
                          <a:latin typeface="Arial"/>
                          <a:cs typeface="Arial"/>
                          <a:sym typeface="Arial"/>
                        </a:rPr>
                        <a:t>Unrelated</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l">
                        <a:lnSpc>
                          <a:spcPct val="100000"/>
                        </a:lnSpc>
                        <a:spcBef>
                          <a:spcPts val="500"/>
                        </a:spcBef>
                        <a:spcAft>
                          <a:spcPts val="500"/>
                        </a:spcAft>
                        <a:buNone/>
                      </a:pPr>
                      <a:r>
                        <a:rPr sz="800">
                          <a:solidFill>
                            <a:srgbClr val="000000">
                              <a:alpha val="100000"/>
                            </a:srgbClr>
                          </a:solidFill>
                          <a:latin typeface="Arial"/>
                          <a:cs typeface="Arial"/>
                          <a:sym typeface="Arial"/>
                        </a:rPr>
                        <a:t>648</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l">
                        <a:lnSpc>
                          <a:spcPct val="100000"/>
                        </a:lnSpc>
                        <a:spcBef>
                          <a:spcPts val="500"/>
                        </a:spcBef>
                        <a:spcAft>
                          <a:spcPts val="500"/>
                        </a:spcAft>
                        <a:buNone/>
                      </a:pPr>
                      <a:r>
                        <a:rPr sz="800">
                          <a:solidFill>
                            <a:srgbClr val="000000">
                              <a:alpha val="100000"/>
                            </a:srgbClr>
                          </a:solidFill>
                          <a:latin typeface="Arial"/>
                          <a:cs typeface="Arial"/>
                          <a:sym typeface="Arial"/>
                        </a:rPr>
                        <a:t>619</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l">
                        <a:lnSpc>
                          <a:spcPct val="100000"/>
                        </a:lnSpc>
                        <a:spcBef>
                          <a:spcPts val="500"/>
                        </a:spcBef>
                        <a:spcAft>
                          <a:spcPts val="500"/>
                        </a:spcAft>
                        <a:buNone/>
                      </a:pPr>
                      <a:r>
                        <a:rPr sz="800">
                          <a:solidFill>
                            <a:srgbClr val="000000">
                              <a:alpha val="100000"/>
                            </a:srgbClr>
                          </a:solidFill>
                          <a:latin typeface="Arial"/>
                          <a:cs typeface="Arial"/>
                          <a:sym typeface="Arial"/>
                        </a:rPr>
                        <a:t>158</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l">
                        <a:lnSpc>
                          <a:spcPct val="100000"/>
                        </a:lnSpc>
                        <a:spcBef>
                          <a:spcPts val="500"/>
                        </a:spcBef>
                        <a:spcAft>
                          <a:spcPts val="500"/>
                        </a:spcAft>
                        <a:buNone/>
                      </a:pPr>
                      <a:r>
                        <a:rPr sz="800">
                          <a:solidFill>
                            <a:srgbClr val="000000">
                              <a:alpha val="100000"/>
                            </a:srgbClr>
                          </a:solidFill>
                          <a:latin typeface="Arial"/>
                          <a:cs typeface="Arial"/>
                          <a:sym typeface="Arial"/>
                        </a:rPr>
                        <a:t>294</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l">
                        <a:lnSpc>
                          <a:spcPct val="100000"/>
                        </a:lnSpc>
                        <a:spcBef>
                          <a:spcPts val="500"/>
                        </a:spcBef>
                        <a:spcAft>
                          <a:spcPts val="500"/>
                        </a:spcAft>
                        <a:buNone/>
                      </a:pPr>
                      <a:r>
                        <a:rPr sz="800">
                          <a:solidFill>
                            <a:srgbClr val="000000">
                              <a:alpha val="100000"/>
                            </a:srgbClr>
                          </a:solidFill>
                          <a:latin typeface="Arial"/>
                          <a:cs typeface="Arial"/>
                          <a:sym typeface="Arial"/>
                        </a:rPr>
                        <a:t>1,801</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l">
                        <a:lnSpc>
                          <a:spcPct val="100000"/>
                        </a:lnSpc>
                        <a:spcBef>
                          <a:spcPts val="500"/>
                        </a:spcBef>
                        <a:spcAft>
                          <a:spcPts val="500"/>
                        </a:spcAft>
                        <a:buNone/>
                      </a:pPr>
                      <a:r>
                        <a:rPr sz="800" dirty="0">
                          <a:solidFill>
                            <a:srgbClr val="000000">
                              <a:alpha val="100000"/>
                            </a:srgbClr>
                          </a:solidFill>
                          <a:latin typeface="Arial"/>
                          <a:cs typeface="Arial"/>
                          <a:sym typeface="Arial"/>
                        </a:rPr>
                        <a:t>0.93</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28458792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Experiment 1: Bayesian LMM results</a:t>
            </a:r>
          </a:p>
        </p:txBody>
      </p:sp>
      <p:graphicFrame>
        <p:nvGraphicFramePr>
          <p:cNvPr id="998262261" name="Table 998262260"/>
          <p:cNvGraphicFramePr>
            <a:graphicFrameLocks noGrp="1"/>
          </p:cNvGraphicFramePr>
          <p:nvPr/>
        </p:nvGraphicFramePr>
        <p:xfrm>
          <a:off x="1828800" y="1371600"/>
          <a:ext cx="3086100" cy="3268980"/>
        </p:xfrm>
        <a:graphic>
          <a:graphicData uri="http://schemas.openxmlformats.org/drawingml/2006/table">
            <a:tbl>
              <a:tblPr/>
              <a:tblGrid>
                <a:gridCol w="514350">
                  <a:extLst>
                    <a:ext uri="{9D8B030D-6E8A-4147-A177-3AD203B41FA5}">
                      <a16:colId xmlns:a16="http://schemas.microsoft.com/office/drawing/2014/main" val="20000"/>
                    </a:ext>
                  </a:extLst>
                </a:gridCol>
                <a:gridCol w="514350">
                  <a:extLst>
                    <a:ext uri="{9D8B030D-6E8A-4147-A177-3AD203B41FA5}">
                      <a16:colId xmlns:a16="http://schemas.microsoft.com/office/drawing/2014/main" val="20001"/>
                    </a:ext>
                  </a:extLst>
                </a:gridCol>
                <a:gridCol w="514350">
                  <a:extLst>
                    <a:ext uri="{9D8B030D-6E8A-4147-A177-3AD203B41FA5}">
                      <a16:colId xmlns:a16="http://schemas.microsoft.com/office/drawing/2014/main" val="20002"/>
                    </a:ext>
                  </a:extLst>
                </a:gridCol>
                <a:gridCol w="514350">
                  <a:extLst>
                    <a:ext uri="{9D8B030D-6E8A-4147-A177-3AD203B41FA5}">
                      <a16:colId xmlns:a16="http://schemas.microsoft.com/office/drawing/2014/main" val="20003"/>
                    </a:ext>
                  </a:extLst>
                </a:gridCol>
                <a:gridCol w="514350">
                  <a:extLst>
                    <a:ext uri="{9D8B030D-6E8A-4147-A177-3AD203B41FA5}">
                      <a16:colId xmlns:a16="http://schemas.microsoft.com/office/drawing/2014/main" val="20004"/>
                    </a:ext>
                  </a:extLst>
                </a:gridCol>
                <a:gridCol w="514350">
                  <a:extLst>
                    <a:ext uri="{9D8B030D-6E8A-4147-A177-3AD203B41FA5}">
                      <a16:colId xmlns:a16="http://schemas.microsoft.com/office/drawing/2014/main" val="20005"/>
                    </a:ext>
                  </a:extLst>
                </a:gridCol>
              </a:tblGrid>
              <a:tr h="251460">
                <a:tc>
                  <a:txBody>
                    <a:bodyPr/>
                    <a:lstStyle/>
                    <a:p>
                      <a:pPr marL="63500" marR="63500" algn="l">
                        <a:lnSpc>
                          <a:spcPct val="100000"/>
                        </a:lnSpc>
                        <a:spcBef>
                          <a:spcPts val="500"/>
                        </a:spcBef>
                        <a:spcAft>
                          <a:spcPts val="500"/>
                        </a:spcAft>
                        <a:buNone/>
                      </a:pPr>
                      <a:r>
                        <a:rPr sz="800" b="1">
                          <a:solidFill>
                            <a:srgbClr val="000000">
                              <a:alpha val="100000"/>
                            </a:srgbClr>
                          </a:solidFill>
                          <a:latin typeface="Arial"/>
                          <a:cs typeface="Arial"/>
                          <a:sym typeface="Arial"/>
                        </a:rPr>
                        <a:t>Parameter</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solidFill>
                      <a:srgbClr val="CFCFCF">
                        <a:alpha val="100000"/>
                      </a:srgbClr>
                    </a:solidFill>
                  </a:tcPr>
                </a:tc>
                <a:tc>
                  <a:txBody>
                    <a:bodyPr/>
                    <a:lstStyle/>
                    <a:p>
                      <a:pPr marL="63500" marR="63500" algn="r">
                        <a:lnSpc>
                          <a:spcPct val="100000"/>
                        </a:lnSpc>
                        <a:spcBef>
                          <a:spcPts val="500"/>
                        </a:spcBef>
                        <a:spcAft>
                          <a:spcPts val="500"/>
                        </a:spcAft>
                        <a:buNone/>
                      </a:pPr>
                      <a:r>
                        <a:rPr sz="800" b="1">
                          <a:solidFill>
                            <a:srgbClr val="000000">
                              <a:alpha val="100000"/>
                            </a:srgbClr>
                          </a:solidFill>
                          <a:latin typeface="Arial"/>
                          <a:cs typeface="Arial"/>
                          <a:sym typeface="Arial"/>
                        </a:rPr>
                        <a:t>mean</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solidFill>
                      <a:srgbClr val="CFCFCF">
                        <a:alpha val="100000"/>
                      </a:srgbClr>
                    </a:solidFill>
                  </a:tcPr>
                </a:tc>
                <a:tc>
                  <a:txBody>
                    <a:bodyPr/>
                    <a:lstStyle/>
                    <a:p>
                      <a:pPr marL="63500" marR="63500" algn="r">
                        <a:lnSpc>
                          <a:spcPct val="100000"/>
                        </a:lnSpc>
                        <a:spcBef>
                          <a:spcPts val="500"/>
                        </a:spcBef>
                        <a:spcAft>
                          <a:spcPts val="500"/>
                        </a:spcAft>
                        <a:buNone/>
                      </a:pPr>
                      <a:r>
                        <a:rPr sz="800" b="1">
                          <a:solidFill>
                            <a:srgbClr val="000000">
                              <a:alpha val="100000"/>
                            </a:srgbClr>
                          </a:solidFill>
                          <a:latin typeface="Arial"/>
                          <a:cs typeface="Arial"/>
                          <a:sym typeface="Arial"/>
                        </a:rPr>
                        <a:t>SE</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solidFill>
                      <a:srgbClr val="CFCFCF">
                        <a:alpha val="100000"/>
                      </a:srgbClr>
                    </a:solidFill>
                  </a:tcPr>
                </a:tc>
                <a:tc>
                  <a:txBody>
                    <a:bodyPr/>
                    <a:lstStyle/>
                    <a:p>
                      <a:pPr marL="63500" marR="63500" algn="r">
                        <a:lnSpc>
                          <a:spcPct val="100000"/>
                        </a:lnSpc>
                        <a:spcBef>
                          <a:spcPts val="500"/>
                        </a:spcBef>
                        <a:spcAft>
                          <a:spcPts val="500"/>
                        </a:spcAft>
                        <a:buNone/>
                      </a:pPr>
                      <a:r>
                        <a:rPr sz="800" b="1">
                          <a:solidFill>
                            <a:srgbClr val="000000">
                              <a:alpha val="100000"/>
                            </a:srgbClr>
                          </a:solidFill>
                          <a:latin typeface="Arial"/>
                          <a:cs typeface="Arial"/>
                          <a:sym typeface="Arial"/>
                        </a:rPr>
                        <a:t>lower bound</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solidFill>
                      <a:srgbClr val="CFCFCF">
                        <a:alpha val="100000"/>
                      </a:srgbClr>
                    </a:solidFill>
                  </a:tcPr>
                </a:tc>
                <a:tc>
                  <a:txBody>
                    <a:bodyPr/>
                    <a:lstStyle/>
                    <a:p>
                      <a:pPr marL="63500" marR="63500" algn="r">
                        <a:lnSpc>
                          <a:spcPct val="100000"/>
                        </a:lnSpc>
                        <a:spcBef>
                          <a:spcPts val="500"/>
                        </a:spcBef>
                        <a:spcAft>
                          <a:spcPts val="500"/>
                        </a:spcAft>
                        <a:buNone/>
                      </a:pPr>
                      <a:r>
                        <a:rPr sz="800" b="1">
                          <a:solidFill>
                            <a:srgbClr val="000000">
                              <a:alpha val="100000"/>
                            </a:srgbClr>
                          </a:solidFill>
                          <a:latin typeface="Arial"/>
                          <a:cs typeface="Arial"/>
                          <a:sym typeface="Arial"/>
                        </a:rPr>
                        <a:t>upper bound</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solidFill>
                      <a:srgbClr val="CFCFCF">
                        <a:alpha val="100000"/>
                      </a:srgbClr>
                    </a:solidFill>
                  </a:tcPr>
                </a:tc>
                <a:tc>
                  <a:txBody>
                    <a:bodyPr/>
                    <a:lstStyle/>
                    <a:p>
                      <a:pPr marL="63500" marR="63500" algn="r">
                        <a:lnSpc>
                          <a:spcPct val="100000"/>
                        </a:lnSpc>
                        <a:spcBef>
                          <a:spcPts val="500"/>
                        </a:spcBef>
                        <a:spcAft>
                          <a:spcPts val="500"/>
                        </a:spcAft>
                        <a:buNone/>
                      </a:pPr>
                      <a:r>
                        <a:rPr sz="800" b="1">
                          <a:solidFill>
                            <a:srgbClr val="000000">
                              <a:alpha val="100000"/>
                            </a:srgbClr>
                          </a:solidFill>
                          <a:latin typeface="Arial"/>
                          <a:cs typeface="Arial"/>
                          <a:sym typeface="Arial"/>
                        </a:rPr>
                        <a:t>R_Hat</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solidFill>
                      <a:srgbClr val="CFCFCF">
                        <a:alpha val="100000"/>
                      </a:srgbClr>
                    </a:solidFill>
                  </a:tcPr>
                </a:tc>
                <a:extLst>
                  <a:ext uri="{0D108BD9-81ED-4DB2-BD59-A6C34878D82A}">
                    <a16:rowId xmlns:a16="http://schemas.microsoft.com/office/drawing/2014/main" val="10000"/>
                  </a:ext>
                </a:extLst>
              </a:tr>
              <a:tr h="251460">
                <a:tc>
                  <a:txBody>
                    <a:bodyPr/>
                    <a:lstStyle/>
                    <a:p>
                      <a:pPr marL="63500" marR="63500" algn="l">
                        <a:lnSpc>
                          <a:spcPct val="100000"/>
                        </a:lnSpc>
                        <a:spcBef>
                          <a:spcPts val="500"/>
                        </a:spcBef>
                        <a:spcAft>
                          <a:spcPts val="500"/>
                        </a:spcAft>
                        <a:buNone/>
                      </a:pPr>
                      <a:r>
                        <a:rPr sz="800">
                          <a:solidFill>
                            <a:srgbClr val="000000">
                              <a:alpha val="100000"/>
                            </a:srgbClr>
                          </a:solidFill>
                          <a:latin typeface="Arial"/>
                          <a:cs typeface="Arial"/>
                          <a:sym typeface="Arial"/>
                        </a:rPr>
                        <a:t>Intercept (µ)</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solidFill>
                      <a:srgbClr val="EFEFEF">
                        <a:alpha val="100000"/>
                      </a:srgbClr>
                    </a:solidFill>
                  </a:tcPr>
                </a:tc>
                <a:tc>
                  <a:txBody>
                    <a:bodyPr/>
                    <a:lstStyle/>
                    <a:p>
                      <a:pPr marL="63500" marR="63500" algn="r">
                        <a:lnSpc>
                          <a:spcPct val="100000"/>
                        </a:lnSpc>
                        <a:spcBef>
                          <a:spcPts val="500"/>
                        </a:spcBef>
                        <a:spcAft>
                          <a:spcPts val="500"/>
                        </a:spcAft>
                        <a:buNone/>
                      </a:pPr>
                      <a:r>
                        <a:rPr sz="800">
                          <a:solidFill>
                            <a:srgbClr val="000000">
                              <a:alpha val="100000"/>
                            </a:srgbClr>
                          </a:solidFill>
                          <a:latin typeface="Arial"/>
                          <a:cs typeface="Arial"/>
                          <a:sym typeface="Arial"/>
                        </a:rPr>
                        <a:t>633.620</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solidFill>
                      <a:srgbClr val="EFEFEF">
                        <a:alpha val="100000"/>
                      </a:srgbClr>
                    </a:solidFill>
                  </a:tcPr>
                </a:tc>
                <a:tc>
                  <a:txBody>
                    <a:bodyPr/>
                    <a:lstStyle/>
                    <a:p>
                      <a:pPr marL="63500" marR="63500" algn="r">
                        <a:lnSpc>
                          <a:spcPct val="100000"/>
                        </a:lnSpc>
                        <a:spcBef>
                          <a:spcPts val="500"/>
                        </a:spcBef>
                        <a:spcAft>
                          <a:spcPts val="500"/>
                        </a:spcAft>
                        <a:buNone/>
                      </a:pPr>
                      <a:r>
                        <a:rPr sz="800">
                          <a:solidFill>
                            <a:srgbClr val="000000">
                              <a:alpha val="100000"/>
                            </a:srgbClr>
                          </a:solidFill>
                          <a:latin typeface="Arial"/>
                          <a:cs typeface="Arial"/>
                          <a:sym typeface="Arial"/>
                        </a:rPr>
                        <a:t>6.504</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solidFill>
                      <a:srgbClr val="EFEFEF">
                        <a:alpha val="100000"/>
                      </a:srgbClr>
                    </a:solidFill>
                  </a:tcPr>
                </a:tc>
                <a:tc>
                  <a:txBody>
                    <a:bodyPr/>
                    <a:lstStyle/>
                    <a:p>
                      <a:pPr marL="63500" marR="63500" algn="r">
                        <a:lnSpc>
                          <a:spcPct val="100000"/>
                        </a:lnSpc>
                        <a:spcBef>
                          <a:spcPts val="500"/>
                        </a:spcBef>
                        <a:spcAft>
                          <a:spcPts val="500"/>
                        </a:spcAft>
                        <a:buNone/>
                      </a:pPr>
                      <a:r>
                        <a:rPr sz="800">
                          <a:solidFill>
                            <a:srgbClr val="000000">
                              <a:alpha val="100000"/>
                            </a:srgbClr>
                          </a:solidFill>
                          <a:latin typeface="Arial"/>
                          <a:cs typeface="Arial"/>
                          <a:sym typeface="Arial"/>
                        </a:rPr>
                        <a:t>620.936</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solidFill>
                      <a:srgbClr val="EFEFEF">
                        <a:alpha val="100000"/>
                      </a:srgbClr>
                    </a:solidFill>
                  </a:tcPr>
                </a:tc>
                <a:tc>
                  <a:txBody>
                    <a:bodyPr/>
                    <a:lstStyle/>
                    <a:p>
                      <a:pPr marL="63500" marR="63500" algn="r">
                        <a:lnSpc>
                          <a:spcPct val="100000"/>
                        </a:lnSpc>
                        <a:spcBef>
                          <a:spcPts val="500"/>
                        </a:spcBef>
                        <a:spcAft>
                          <a:spcPts val="500"/>
                        </a:spcAft>
                        <a:buNone/>
                      </a:pPr>
                      <a:r>
                        <a:rPr sz="800">
                          <a:solidFill>
                            <a:srgbClr val="000000">
                              <a:alpha val="100000"/>
                            </a:srgbClr>
                          </a:solidFill>
                          <a:latin typeface="Arial"/>
                          <a:cs typeface="Arial"/>
                          <a:sym typeface="Arial"/>
                        </a:rPr>
                        <a:t>646.430</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solidFill>
                      <a:srgbClr val="EFEFEF">
                        <a:alpha val="100000"/>
                      </a:srgbClr>
                    </a:solidFill>
                  </a:tcPr>
                </a:tc>
                <a:tc>
                  <a:txBody>
                    <a:bodyPr/>
                    <a:lstStyle/>
                    <a:p>
                      <a:pPr marL="63500" marR="63500" algn="r">
                        <a:lnSpc>
                          <a:spcPct val="100000"/>
                        </a:lnSpc>
                        <a:spcBef>
                          <a:spcPts val="500"/>
                        </a:spcBef>
                        <a:spcAft>
                          <a:spcPts val="500"/>
                        </a:spcAft>
                        <a:buNone/>
                      </a:pPr>
                      <a:r>
                        <a:rPr sz="800">
                          <a:solidFill>
                            <a:srgbClr val="000000">
                              <a:alpha val="100000"/>
                            </a:srgbClr>
                          </a:solidFill>
                          <a:latin typeface="Arial"/>
                          <a:cs typeface="Arial"/>
                          <a:sym typeface="Arial"/>
                        </a:rPr>
                        <a:t>1.009</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solidFill>
                      <a:srgbClr val="EFEFEF">
                        <a:alpha val="100000"/>
                      </a:srgbClr>
                    </a:solidFill>
                  </a:tcPr>
                </a:tc>
                <a:extLst>
                  <a:ext uri="{0D108BD9-81ED-4DB2-BD59-A6C34878D82A}">
                    <a16:rowId xmlns:a16="http://schemas.microsoft.com/office/drawing/2014/main" val="10001"/>
                  </a:ext>
                </a:extLst>
              </a:tr>
              <a:tr h="251460">
                <a:tc>
                  <a:txBody>
                    <a:bodyPr/>
                    <a:lstStyle/>
                    <a:p>
                      <a:pPr marL="63500" marR="63500" algn="l">
                        <a:lnSpc>
                          <a:spcPct val="100000"/>
                        </a:lnSpc>
                        <a:spcBef>
                          <a:spcPts val="500"/>
                        </a:spcBef>
                        <a:spcAft>
                          <a:spcPts val="500"/>
                        </a:spcAft>
                        <a:buNone/>
                      </a:pPr>
                      <a:r>
                        <a:rPr sz="800">
                          <a:solidFill>
                            <a:srgbClr val="000000">
                              <a:alpha val="100000"/>
                            </a:srgbClr>
                          </a:solidFill>
                          <a:latin typeface="Arial"/>
                          <a:cs typeface="Arial"/>
                          <a:sym typeface="Arial"/>
                        </a:rPr>
                        <a:t>Intercept (ß)</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r">
                        <a:lnSpc>
                          <a:spcPct val="100000"/>
                        </a:lnSpc>
                        <a:spcBef>
                          <a:spcPts val="500"/>
                        </a:spcBef>
                        <a:spcAft>
                          <a:spcPts val="500"/>
                        </a:spcAft>
                        <a:buNone/>
                      </a:pPr>
                      <a:r>
                        <a:rPr sz="800">
                          <a:solidFill>
                            <a:srgbClr val="000000">
                              <a:alpha val="100000"/>
                            </a:srgbClr>
                          </a:solidFill>
                          <a:latin typeface="Arial"/>
                          <a:cs typeface="Arial"/>
                          <a:sym typeface="Arial"/>
                        </a:rPr>
                        <a:t>4.669</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r">
                        <a:lnSpc>
                          <a:spcPct val="100000"/>
                        </a:lnSpc>
                        <a:spcBef>
                          <a:spcPts val="500"/>
                        </a:spcBef>
                        <a:spcAft>
                          <a:spcPts val="500"/>
                        </a:spcAft>
                        <a:buNone/>
                      </a:pPr>
                      <a:r>
                        <a:rPr sz="800">
                          <a:solidFill>
                            <a:srgbClr val="000000">
                              <a:alpha val="100000"/>
                            </a:srgbClr>
                          </a:solidFill>
                          <a:latin typeface="Arial"/>
                          <a:cs typeface="Arial"/>
                          <a:sym typeface="Arial"/>
                        </a:rPr>
                        <a:t>0.031</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r">
                        <a:lnSpc>
                          <a:spcPct val="100000"/>
                        </a:lnSpc>
                        <a:spcBef>
                          <a:spcPts val="500"/>
                        </a:spcBef>
                        <a:spcAft>
                          <a:spcPts val="500"/>
                        </a:spcAft>
                        <a:buNone/>
                      </a:pPr>
                      <a:r>
                        <a:rPr sz="800">
                          <a:solidFill>
                            <a:srgbClr val="000000">
                              <a:alpha val="100000"/>
                            </a:srgbClr>
                          </a:solidFill>
                          <a:latin typeface="Arial"/>
                          <a:cs typeface="Arial"/>
                          <a:sym typeface="Arial"/>
                        </a:rPr>
                        <a:t>4.607</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r">
                        <a:lnSpc>
                          <a:spcPct val="100000"/>
                        </a:lnSpc>
                        <a:spcBef>
                          <a:spcPts val="500"/>
                        </a:spcBef>
                        <a:spcAft>
                          <a:spcPts val="500"/>
                        </a:spcAft>
                        <a:buNone/>
                      </a:pPr>
                      <a:r>
                        <a:rPr sz="800">
                          <a:solidFill>
                            <a:srgbClr val="000000">
                              <a:alpha val="100000"/>
                            </a:srgbClr>
                          </a:solidFill>
                          <a:latin typeface="Arial"/>
                          <a:cs typeface="Arial"/>
                          <a:sym typeface="Arial"/>
                        </a:rPr>
                        <a:t>4.729</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r">
                        <a:lnSpc>
                          <a:spcPct val="100000"/>
                        </a:lnSpc>
                        <a:spcBef>
                          <a:spcPts val="500"/>
                        </a:spcBef>
                        <a:spcAft>
                          <a:spcPts val="500"/>
                        </a:spcAft>
                        <a:buNone/>
                      </a:pPr>
                      <a:r>
                        <a:rPr sz="800">
                          <a:solidFill>
                            <a:srgbClr val="000000">
                              <a:alpha val="100000"/>
                            </a:srgbClr>
                          </a:solidFill>
                          <a:latin typeface="Arial"/>
                          <a:cs typeface="Arial"/>
                          <a:sym typeface="Arial"/>
                        </a:rPr>
                        <a:t>1.003</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extLst>
                  <a:ext uri="{0D108BD9-81ED-4DB2-BD59-A6C34878D82A}">
                    <a16:rowId xmlns:a16="http://schemas.microsoft.com/office/drawing/2014/main" val="10002"/>
                  </a:ext>
                </a:extLst>
              </a:tr>
              <a:tr h="251460">
                <a:tc>
                  <a:txBody>
                    <a:bodyPr/>
                    <a:lstStyle/>
                    <a:p>
                      <a:pPr marL="63500" marR="63500" algn="l">
                        <a:lnSpc>
                          <a:spcPct val="100000"/>
                        </a:lnSpc>
                        <a:spcBef>
                          <a:spcPts val="500"/>
                        </a:spcBef>
                        <a:spcAft>
                          <a:spcPts val="500"/>
                        </a:spcAft>
                        <a:buNone/>
                      </a:pPr>
                      <a:r>
                        <a:rPr sz="800">
                          <a:solidFill>
                            <a:srgbClr val="000000">
                              <a:alpha val="100000"/>
                            </a:srgbClr>
                          </a:solidFill>
                          <a:latin typeface="Arial"/>
                          <a:cs typeface="Arial"/>
                          <a:sym typeface="Arial"/>
                        </a:rPr>
                        <a:t>Relatedness (µ)</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solidFill>
                      <a:srgbClr val="EFEFEF">
                        <a:alpha val="100000"/>
                      </a:srgbClr>
                    </a:solidFill>
                  </a:tcPr>
                </a:tc>
                <a:tc>
                  <a:txBody>
                    <a:bodyPr/>
                    <a:lstStyle/>
                    <a:p>
                      <a:pPr marL="63500" marR="63500" algn="r">
                        <a:lnSpc>
                          <a:spcPct val="100000"/>
                        </a:lnSpc>
                        <a:spcBef>
                          <a:spcPts val="500"/>
                        </a:spcBef>
                        <a:spcAft>
                          <a:spcPts val="500"/>
                        </a:spcAft>
                        <a:buNone/>
                      </a:pPr>
                      <a:r>
                        <a:rPr sz="800">
                          <a:solidFill>
                            <a:srgbClr val="000000">
                              <a:alpha val="100000"/>
                            </a:srgbClr>
                          </a:solidFill>
                          <a:latin typeface="Arial"/>
                          <a:cs typeface="Arial"/>
                          <a:sym typeface="Arial"/>
                        </a:rPr>
                        <a:t>31.353</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solidFill>
                      <a:srgbClr val="EFEFEF">
                        <a:alpha val="100000"/>
                      </a:srgbClr>
                    </a:solidFill>
                  </a:tcPr>
                </a:tc>
                <a:tc>
                  <a:txBody>
                    <a:bodyPr/>
                    <a:lstStyle/>
                    <a:p>
                      <a:pPr marL="63500" marR="63500" algn="r">
                        <a:lnSpc>
                          <a:spcPct val="100000"/>
                        </a:lnSpc>
                        <a:spcBef>
                          <a:spcPts val="500"/>
                        </a:spcBef>
                        <a:spcAft>
                          <a:spcPts val="500"/>
                        </a:spcAft>
                        <a:buNone/>
                      </a:pPr>
                      <a:r>
                        <a:rPr sz="800">
                          <a:solidFill>
                            <a:srgbClr val="000000">
                              <a:alpha val="100000"/>
                            </a:srgbClr>
                          </a:solidFill>
                          <a:latin typeface="Arial"/>
                          <a:cs typeface="Arial"/>
                          <a:sym typeface="Arial"/>
                        </a:rPr>
                        <a:t>1.878</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solidFill>
                      <a:srgbClr val="EFEFEF">
                        <a:alpha val="100000"/>
                      </a:srgbClr>
                    </a:solidFill>
                  </a:tcPr>
                </a:tc>
                <a:tc>
                  <a:txBody>
                    <a:bodyPr/>
                    <a:lstStyle/>
                    <a:p>
                      <a:pPr marL="63500" marR="63500" algn="r">
                        <a:lnSpc>
                          <a:spcPct val="100000"/>
                        </a:lnSpc>
                        <a:spcBef>
                          <a:spcPts val="500"/>
                        </a:spcBef>
                        <a:spcAft>
                          <a:spcPts val="500"/>
                        </a:spcAft>
                        <a:buNone/>
                      </a:pPr>
                      <a:r>
                        <a:rPr sz="800">
                          <a:solidFill>
                            <a:srgbClr val="000000">
                              <a:alpha val="100000"/>
                            </a:srgbClr>
                          </a:solidFill>
                          <a:latin typeface="Arial"/>
                          <a:cs typeface="Arial"/>
                          <a:sym typeface="Arial"/>
                        </a:rPr>
                        <a:t>27.659</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solidFill>
                      <a:srgbClr val="EFEFEF">
                        <a:alpha val="100000"/>
                      </a:srgbClr>
                    </a:solidFill>
                  </a:tcPr>
                </a:tc>
                <a:tc>
                  <a:txBody>
                    <a:bodyPr/>
                    <a:lstStyle/>
                    <a:p>
                      <a:pPr marL="63500" marR="63500" algn="r">
                        <a:lnSpc>
                          <a:spcPct val="100000"/>
                        </a:lnSpc>
                        <a:spcBef>
                          <a:spcPts val="500"/>
                        </a:spcBef>
                        <a:spcAft>
                          <a:spcPts val="500"/>
                        </a:spcAft>
                        <a:buNone/>
                      </a:pPr>
                      <a:r>
                        <a:rPr sz="800">
                          <a:solidFill>
                            <a:srgbClr val="000000">
                              <a:alpha val="100000"/>
                            </a:srgbClr>
                          </a:solidFill>
                          <a:latin typeface="Arial"/>
                          <a:cs typeface="Arial"/>
                          <a:sym typeface="Arial"/>
                        </a:rPr>
                        <a:t>35.006</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solidFill>
                      <a:srgbClr val="EFEFEF">
                        <a:alpha val="100000"/>
                      </a:srgbClr>
                    </a:solidFill>
                  </a:tcPr>
                </a:tc>
                <a:tc>
                  <a:txBody>
                    <a:bodyPr/>
                    <a:lstStyle/>
                    <a:p>
                      <a:pPr marL="63500" marR="63500" algn="r">
                        <a:lnSpc>
                          <a:spcPct val="100000"/>
                        </a:lnSpc>
                        <a:spcBef>
                          <a:spcPts val="500"/>
                        </a:spcBef>
                        <a:spcAft>
                          <a:spcPts val="500"/>
                        </a:spcAft>
                        <a:buNone/>
                      </a:pPr>
                      <a:r>
                        <a:rPr sz="800">
                          <a:solidFill>
                            <a:srgbClr val="000000">
                              <a:alpha val="100000"/>
                            </a:srgbClr>
                          </a:solidFill>
                          <a:latin typeface="Arial"/>
                          <a:cs typeface="Arial"/>
                          <a:sym typeface="Arial"/>
                        </a:rPr>
                        <a:t>1.001</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solidFill>
                      <a:srgbClr val="EFEFEF">
                        <a:alpha val="100000"/>
                      </a:srgbClr>
                    </a:solidFill>
                  </a:tcPr>
                </a:tc>
                <a:extLst>
                  <a:ext uri="{0D108BD9-81ED-4DB2-BD59-A6C34878D82A}">
                    <a16:rowId xmlns:a16="http://schemas.microsoft.com/office/drawing/2014/main" val="10003"/>
                  </a:ext>
                </a:extLst>
              </a:tr>
              <a:tr h="377190">
                <a:tc>
                  <a:txBody>
                    <a:bodyPr/>
                    <a:lstStyle/>
                    <a:p>
                      <a:pPr marL="63500" marR="63500" algn="l">
                        <a:lnSpc>
                          <a:spcPct val="100000"/>
                        </a:lnSpc>
                        <a:spcBef>
                          <a:spcPts val="500"/>
                        </a:spcBef>
                        <a:spcAft>
                          <a:spcPts val="500"/>
                        </a:spcAft>
                        <a:buNone/>
                      </a:pPr>
                      <a:r>
                        <a:rPr sz="800">
                          <a:solidFill>
                            <a:srgbClr val="000000">
                              <a:alpha val="100000"/>
                            </a:srgbClr>
                          </a:solidFill>
                          <a:latin typeface="Arial"/>
                          <a:cs typeface="Arial"/>
                          <a:sym typeface="Arial"/>
                        </a:rPr>
                        <a:t>Prime Duration (µ)</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r">
                        <a:lnSpc>
                          <a:spcPct val="100000"/>
                        </a:lnSpc>
                        <a:spcBef>
                          <a:spcPts val="500"/>
                        </a:spcBef>
                        <a:spcAft>
                          <a:spcPts val="500"/>
                        </a:spcAft>
                        <a:buNone/>
                      </a:pPr>
                      <a:r>
                        <a:rPr sz="800">
                          <a:solidFill>
                            <a:srgbClr val="000000">
                              <a:alpha val="100000"/>
                            </a:srgbClr>
                          </a:solidFill>
                          <a:latin typeface="Arial"/>
                          <a:cs typeface="Arial"/>
                          <a:sym typeface="Arial"/>
                        </a:rPr>
                        <a:t>-11.382</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r">
                        <a:lnSpc>
                          <a:spcPct val="100000"/>
                        </a:lnSpc>
                        <a:spcBef>
                          <a:spcPts val="500"/>
                        </a:spcBef>
                        <a:spcAft>
                          <a:spcPts val="500"/>
                        </a:spcAft>
                        <a:buNone/>
                      </a:pPr>
                      <a:r>
                        <a:rPr sz="800">
                          <a:solidFill>
                            <a:srgbClr val="000000">
                              <a:alpha val="100000"/>
                            </a:srgbClr>
                          </a:solidFill>
                          <a:latin typeface="Arial"/>
                          <a:cs typeface="Arial"/>
                          <a:sym typeface="Arial"/>
                        </a:rPr>
                        <a:t>1.704</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r">
                        <a:lnSpc>
                          <a:spcPct val="100000"/>
                        </a:lnSpc>
                        <a:spcBef>
                          <a:spcPts val="500"/>
                        </a:spcBef>
                        <a:spcAft>
                          <a:spcPts val="500"/>
                        </a:spcAft>
                        <a:buNone/>
                      </a:pPr>
                      <a:r>
                        <a:rPr sz="800">
                          <a:solidFill>
                            <a:srgbClr val="000000">
                              <a:alpha val="100000"/>
                            </a:srgbClr>
                          </a:solidFill>
                          <a:latin typeface="Arial"/>
                          <a:cs typeface="Arial"/>
                          <a:sym typeface="Arial"/>
                        </a:rPr>
                        <a:t>-14.746</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r">
                        <a:lnSpc>
                          <a:spcPct val="100000"/>
                        </a:lnSpc>
                        <a:spcBef>
                          <a:spcPts val="500"/>
                        </a:spcBef>
                        <a:spcAft>
                          <a:spcPts val="500"/>
                        </a:spcAft>
                        <a:buNone/>
                      </a:pPr>
                      <a:r>
                        <a:rPr sz="800">
                          <a:solidFill>
                            <a:srgbClr val="000000">
                              <a:alpha val="100000"/>
                            </a:srgbClr>
                          </a:solidFill>
                          <a:latin typeface="Arial"/>
                          <a:cs typeface="Arial"/>
                          <a:sym typeface="Arial"/>
                        </a:rPr>
                        <a:t>-8.018</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r">
                        <a:lnSpc>
                          <a:spcPct val="100000"/>
                        </a:lnSpc>
                        <a:spcBef>
                          <a:spcPts val="500"/>
                        </a:spcBef>
                        <a:spcAft>
                          <a:spcPts val="500"/>
                        </a:spcAft>
                        <a:buNone/>
                      </a:pPr>
                      <a:r>
                        <a:rPr sz="800">
                          <a:solidFill>
                            <a:srgbClr val="000000">
                              <a:alpha val="100000"/>
                            </a:srgbClr>
                          </a:solidFill>
                          <a:latin typeface="Arial"/>
                          <a:cs typeface="Arial"/>
                          <a:sym typeface="Arial"/>
                        </a:rPr>
                        <a:t>1.001</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extLst>
                  <a:ext uri="{0D108BD9-81ED-4DB2-BD59-A6C34878D82A}">
                    <a16:rowId xmlns:a16="http://schemas.microsoft.com/office/drawing/2014/main" val="10004"/>
                  </a:ext>
                </a:extLst>
              </a:tr>
              <a:tr h="628650">
                <a:tc>
                  <a:txBody>
                    <a:bodyPr/>
                    <a:lstStyle/>
                    <a:p>
                      <a:pPr marL="63500" marR="63500" algn="l">
                        <a:lnSpc>
                          <a:spcPct val="100000"/>
                        </a:lnSpc>
                        <a:spcBef>
                          <a:spcPts val="500"/>
                        </a:spcBef>
                        <a:spcAft>
                          <a:spcPts val="500"/>
                        </a:spcAft>
                        <a:buNone/>
                      </a:pPr>
                      <a:r>
                        <a:rPr sz="800">
                          <a:solidFill>
                            <a:srgbClr val="000000">
                              <a:alpha val="100000"/>
                            </a:srgbClr>
                          </a:solidFill>
                          <a:latin typeface="Arial"/>
                          <a:cs typeface="Arial"/>
                          <a:sym typeface="Arial"/>
                        </a:rPr>
                        <a:t>Relatedness:Prime Duration (µ)</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solidFill>
                      <a:srgbClr val="EFEFEF">
                        <a:alpha val="100000"/>
                      </a:srgbClr>
                    </a:solidFill>
                  </a:tcPr>
                </a:tc>
                <a:tc>
                  <a:txBody>
                    <a:bodyPr/>
                    <a:lstStyle/>
                    <a:p>
                      <a:pPr marL="63500" marR="63500" algn="r">
                        <a:lnSpc>
                          <a:spcPct val="100000"/>
                        </a:lnSpc>
                        <a:spcBef>
                          <a:spcPts val="500"/>
                        </a:spcBef>
                        <a:spcAft>
                          <a:spcPts val="500"/>
                        </a:spcAft>
                        <a:buNone/>
                      </a:pPr>
                      <a:r>
                        <a:rPr sz="800">
                          <a:solidFill>
                            <a:srgbClr val="000000">
                              <a:alpha val="100000"/>
                            </a:srgbClr>
                          </a:solidFill>
                          <a:latin typeface="Arial"/>
                          <a:cs typeface="Arial"/>
                          <a:sym typeface="Arial"/>
                        </a:rPr>
                        <a:t>19.309</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solidFill>
                      <a:srgbClr val="EFEFEF">
                        <a:alpha val="100000"/>
                      </a:srgbClr>
                    </a:solidFill>
                  </a:tcPr>
                </a:tc>
                <a:tc>
                  <a:txBody>
                    <a:bodyPr/>
                    <a:lstStyle/>
                    <a:p>
                      <a:pPr marL="63500" marR="63500" algn="r">
                        <a:lnSpc>
                          <a:spcPct val="100000"/>
                        </a:lnSpc>
                        <a:spcBef>
                          <a:spcPts val="500"/>
                        </a:spcBef>
                        <a:spcAft>
                          <a:spcPts val="500"/>
                        </a:spcAft>
                        <a:buNone/>
                      </a:pPr>
                      <a:r>
                        <a:rPr sz="800">
                          <a:solidFill>
                            <a:srgbClr val="000000">
                              <a:alpha val="100000"/>
                            </a:srgbClr>
                          </a:solidFill>
                          <a:latin typeface="Arial"/>
                          <a:cs typeface="Arial"/>
                          <a:sym typeface="Arial"/>
                        </a:rPr>
                        <a:t>3.699</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solidFill>
                      <a:srgbClr val="EFEFEF">
                        <a:alpha val="100000"/>
                      </a:srgbClr>
                    </a:solidFill>
                  </a:tcPr>
                </a:tc>
                <a:tc>
                  <a:txBody>
                    <a:bodyPr/>
                    <a:lstStyle/>
                    <a:p>
                      <a:pPr marL="63500" marR="63500" algn="r">
                        <a:lnSpc>
                          <a:spcPct val="100000"/>
                        </a:lnSpc>
                        <a:spcBef>
                          <a:spcPts val="500"/>
                        </a:spcBef>
                        <a:spcAft>
                          <a:spcPts val="500"/>
                        </a:spcAft>
                        <a:buNone/>
                      </a:pPr>
                      <a:r>
                        <a:rPr sz="800">
                          <a:solidFill>
                            <a:srgbClr val="000000">
                              <a:alpha val="100000"/>
                            </a:srgbClr>
                          </a:solidFill>
                          <a:latin typeface="Arial"/>
                          <a:cs typeface="Arial"/>
                          <a:sym typeface="Arial"/>
                        </a:rPr>
                        <a:t>12.141</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solidFill>
                      <a:srgbClr val="EFEFEF">
                        <a:alpha val="100000"/>
                      </a:srgbClr>
                    </a:solidFill>
                  </a:tcPr>
                </a:tc>
                <a:tc>
                  <a:txBody>
                    <a:bodyPr/>
                    <a:lstStyle/>
                    <a:p>
                      <a:pPr marL="63500" marR="63500" algn="r">
                        <a:lnSpc>
                          <a:spcPct val="100000"/>
                        </a:lnSpc>
                        <a:spcBef>
                          <a:spcPts val="500"/>
                        </a:spcBef>
                        <a:spcAft>
                          <a:spcPts val="500"/>
                        </a:spcAft>
                        <a:buNone/>
                      </a:pPr>
                      <a:r>
                        <a:rPr sz="800">
                          <a:solidFill>
                            <a:srgbClr val="000000">
                              <a:alpha val="100000"/>
                            </a:srgbClr>
                          </a:solidFill>
                          <a:latin typeface="Arial"/>
                          <a:cs typeface="Arial"/>
                          <a:sym typeface="Arial"/>
                        </a:rPr>
                        <a:t>26.455</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solidFill>
                      <a:srgbClr val="EFEFEF">
                        <a:alpha val="100000"/>
                      </a:srgbClr>
                    </a:solidFill>
                  </a:tcPr>
                </a:tc>
                <a:tc>
                  <a:txBody>
                    <a:bodyPr/>
                    <a:lstStyle/>
                    <a:p>
                      <a:pPr marL="63500" marR="63500" algn="r">
                        <a:lnSpc>
                          <a:spcPct val="100000"/>
                        </a:lnSpc>
                        <a:spcBef>
                          <a:spcPts val="500"/>
                        </a:spcBef>
                        <a:spcAft>
                          <a:spcPts val="500"/>
                        </a:spcAft>
                        <a:buNone/>
                      </a:pPr>
                      <a:r>
                        <a:rPr sz="800">
                          <a:solidFill>
                            <a:srgbClr val="000000">
                              <a:alpha val="100000"/>
                            </a:srgbClr>
                          </a:solidFill>
                          <a:latin typeface="Arial"/>
                          <a:cs typeface="Arial"/>
                          <a:sym typeface="Arial"/>
                        </a:rPr>
                        <a:t>1.000</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solidFill>
                      <a:srgbClr val="EFEFEF">
                        <a:alpha val="100000"/>
                      </a:srgbClr>
                    </a:solidFill>
                  </a:tcPr>
                </a:tc>
                <a:extLst>
                  <a:ext uri="{0D108BD9-81ED-4DB2-BD59-A6C34878D82A}">
                    <a16:rowId xmlns:a16="http://schemas.microsoft.com/office/drawing/2014/main" val="10005"/>
                  </a:ext>
                </a:extLst>
              </a:tr>
              <a:tr h="251460">
                <a:tc>
                  <a:txBody>
                    <a:bodyPr/>
                    <a:lstStyle/>
                    <a:p>
                      <a:pPr marL="63500" marR="63500" algn="l">
                        <a:lnSpc>
                          <a:spcPct val="100000"/>
                        </a:lnSpc>
                        <a:spcBef>
                          <a:spcPts val="500"/>
                        </a:spcBef>
                        <a:spcAft>
                          <a:spcPts val="500"/>
                        </a:spcAft>
                        <a:buNone/>
                      </a:pPr>
                      <a:r>
                        <a:rPr sz="800">
                          <a:solidFill>
                            <a:srgbClr val="000000">
                              <a:alpha val="100000"/>
                            </a:srgbClr>
                          </a:solidFill>
                          <a:latin typeface="Arial"/>
                          <a:cs typeface="Arial"/>
                          <a:sym typeface="Arial"/>
                        </a:rPr>
                        <a:t>Relatedness (ß)</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r">
                        <a:lnSpc>
                          <a:spcPct val="100000"/>
                        </a:lnSpc>
                        <a:spcBef>
                          <a:spcPts val="500"/>
                        </a:spcBef>
                        <a:spcAft>
                          <a:spcPts val="500"/>
                        </a:spcAft>
                        <a:buNone/>
                      </a:pPr>
                      <a:r>
                        <a:rPr sz="800">
                          <a:solidFill>
                            <a:srgbClr val="000000">
                              <a:alpha val="100000"/>
                            </a:srgbClr>
                          </a:solidFill>
                          <a:latin typeface="Arial"/>
                          <a:cs typeface="Arial"/>
                          <a:sym typeface="Arial"/>
                        </a:rPr>
                        <a:t>0.032</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r">
                        <a:lnSpc>
                          <a:spcPct val="100000"/>
                        </a:lnSpc>
                        <a:spcBef>
                          <a:spcPts val="500"/>
                        </a:spcBef>
                        <a:spcAft>
                          <a:spcPts val="500"/>
                        </a:spcAft>
                        <a:buNone/>
                      </a:pPr>
                      <a:r>
                        <a:rPr sz="800">
                          <a:solidFill>
                            <a:srgbClr val="000000">
                              <a:alpha val="100000"/>
                            </a:srgbClr>
                          </a:solidFill>
                          <a:latin typeface="Arial"/>
                          <a:cs typeface="Arial"/>
                          <a:sym typeface="Arial"/>
                        </a:rPr>
                        <a:t>0.020</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r">
                        <a:lnSpc>
                          <a:spcPct val="100000"/>
                        </a:lnSpc>
                        <a:spcBef>
                          <a:spcPts val="500"/>
                        </a:spcBef>
                        <a:spcAft>
                          <a:spcPts val="500"/>
                        </a:spcAft>
                        <a:buNone/>
                      </a:pPr>
                      <a:r>
                        <a:rPr sz="800">
                          <a:solidFill>
                            <a:srgbClr val="000000">
                              <a:alpha val="100000"/>
                            </a:srgbClr>
                          </a:solidFill>
                          <a:latin typeface="Arial"/>
                          <a:cs typeface="Arial"/>
                          <a:sym typeface="Arial"/>
                        </a:rPr>
                        <a:t>-0.007</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r">
                        <a:lnSpc>
                          <a:spcPct val="100000"/>
                        </a:lnSpc>
                        <a:spcBef>
                          <a:spcPts val="500"/>
                        </a:spcBef>
                        <a:spcAft>
                          <a:spcPts val="500"/>
                        </a:spcAft>
                        <a:buNone/>
                      </a:pPr>
                      <a:r>
                        <a:rPr sz="800">
                          <a:solidFill>
                            <a:srgbClr val="000000">
                              <a:alpha val="100000"/>
                            </a:srgbClr>
                          </a:solidFill>
                          <a:latin typeface="Arial"/>
                          <a:cs typeface="Arial"/>
                          <a:sym typeface="Arial"/>
                        </a:rPr>
                        <a:t>0.070</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r">
                        <a:lnSpc>
                          <a:spcPct val="100000"/>
                        </a:lnSpc>
                        <a:spcBef>
                          <a:spcPts val="500"/>
                        </a:spcBef>
                        <a:spcAft>
                          <a:spcPts val="500"/>
                        </a:spcAft>
                        <a:buNone/>
                      </a:pPr>
                      <a:r>
                        <a:rPr sz="800">
                          <a:solidFill>
                            <a:srgbClr val="000000">
                              <a:alpha val="100000"/>
                            </a:srgbClr>
                          </a:solidFill>
                          <a:latin typeface="Arial"/>
                          <a:cs typeface="Arial"/>
                          <a:sym typeface="Arial"/>
                        </a:rPr>
                        <a:t>1.000</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extLst>
                  <a:ext uri="{0D108BD9-81ED-4DB2-BD59-A6C34878D82A}">
                    <a16:rowId xmlns:a16="http://schemas.microsoft.com/office/drawing/2014/main" val="10006"/>
                  </a:ext>
                </a:extLst>
              </a:tr>
              <a:tr h="377190">
                <a:tc>
                  <a:txBody>
                    <a:bodyPr/>
                    <a:lstStyle/>
                    <a:p>
                      <a:pPr marL="63500" marR="63500" algn="l">
                        <a:lnSpc>
                          <a:spcPct val="100000"/>
                        </a:lnSpc>
                        <a:spcBef>
                          <a:spcPts val="500"/>
                        </a:spcBef>
                        <a:spcAft>
                          <a:spcPts val="500"/>
                        </a:spcAft>
                        <a:buNone/>
                      </a:pPr>
                      <a:r>
                        <a:rPr sz="800">
                          <a:solidFill>
                            <a:srgbClr val="000000">
                              <a:alpha val="100000"/>
                            </a:srgbClr>
                          </a:solidFill>
                          <a:latin typeface="Arial"/>
                          <a:cs typeface="Arial"/>
                          <a:sym typeface="Arial"/>
                        </a:rPr>
                        <a:t>Prime Duration (ß)</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solidFill>
                      <a:srgbClr val="EFEFEF">
                        <a:alpha val="100000"/>
                      </a:srgbClr>
                    </a:solidFill>
                  </a:tcPr>
                </a:tc>
                <a:tc>
                  <a:txBody>
                    <a:bodyPr/>
                    <a:lstStyle/>
                    <a:p>
                      <a:pPr marL="63500" marR="63500" algn="r">
                        <a:lnSpc>
                          <a:spcPct val="100000"/>
                        </a:lnSpc>
                        <a:spcBef>
                          <a:spcPts val="500"/>
                        </a:spcBef>
                        <a:spcAft>
                          <a:spcPts val="500"/>
                        </a:spcAft>
                        <a:buNone/>
                      </a:pPr>
                      <a:r>
                        <a:rPr sz="800">
                          <a:solidFill>
                            <a:srgbClr val="000000">
                              <a:alpha val="100000"/>
                            </a:srgbClr>
                          </a:solidFill>
                          <a:latin typeface="Arial"/>
                          <a:cs typeface="Arial"/>
                          <a:sym typeface="Arial"/>
                        </a:rPr>
                        <a:t>-0.081</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solidFill>
                      <a:srgbClr val="EFEFEF">
                        <a:alpha val="100000"/>
                      </a:srgbClr>
                    </a:solidFill>
                  </a:tcPr>
                </a:tc>
                <a:tc>
                  <a:txBody>
                    <a:bodyPr/>
                    <a:lstStyle/>
                    <a:p>
                      <a:pPr marL="63500" marR="63500" algn="r">
                        <a:lnSpc>
                          <a:spcPct val="100000"/>
                        </a:lnSpc>
                        <a:spcBef>
                          <a:spcPts val="500"/>
                        </a:spcBef>
                        <a:spcAft>
                          <a:spcPts val="500"/>
                        </a:spcAft>
                        <a:buNone/>
                      </a:pPr>
                      <a:r>
                        <a:rPr sz="800">
                          <a:solidFill>
                            <a:srgbClr val="000000">
                              <a:alpha val="100000"/>
                            </a:srgbClr>
                          </a:solidFill>
                          <a:latin typeface="Arial"/>
                          <a:cs typeface="Arial"/>
                          <a:sym typeface="Arial"/>
                        </a:rPr>
                        <a:t>0.022</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solidFill>
                      <a:srgbClr val="EFEFEF">
                        <a:alpha val="100000"/>
                      </a:srgbClr>
                    </a:solidFill>
                  </a:tcPr>
                </a:tc>
                <a:tc>
                  <a:txBody>
                    <a:bodyPr/>
                    <a:lstStyle/>
                    <a:p>
                      <a:pPr marL="63500" marR="63500" algn="r">
                        <a:lnSpc>
                          <a:spcPct val="100000"/>
                        </a:lnSpc>
                        <a:spcBef>
                          <a:spcPts val="500"/>
                        </a:spcBef>
                        <a:spcAft>
                          <a:spcPts val="500"/>
                        </a:spcAft>
                        <a:buNone/>
                      </a:pPr>
                      <a:r>
                        <a:rPr sz="800">
                          <a:solidFill>
                            <a:srgbClr val="000000">
                              <a:alpha val="100000"/>
                            </a:srgbClr>
                          </a:solidFill>
                          <a:latin typeface="Arial"/>
                          <a:cs typeface="Arial"/>
                          <a:sym typeface="Arial"/>
                        </a:rPr>
                        <a:t>-0.124</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solidFill>
                      <a:srgbClr val="EFEFEF">
                        <a:alpha val="100000"/>
                      </a:srgbClr>
                    </a:solidFill>
                  </a:tcPr>
                </a:tc>
                <a:tc>
                  <a:txBody>
                    <a:bodyPr/>
                    <a:lstStyle/>
                    <a:p>
                      <a:pPr marL="63500" marR="63500" algn="r">
                        <a:lnSpc>
                          <a:spcPct val="100000"/>
                        </a:lnSpc>
                        <a:spcBef>
                          <a:spcPts val="500"/>
                        </a:spcBef>
                        <a:spcAft>
                          <a:spcPts val="500"/>
                        </a:spcAft>
                        <a:buNone/>
                      </a:pPr>
                      <a:r>
                        <a:rPr sz="800">
                          <a:solidFill>
                            <a:srgbClr val="000000">
                              <a:alpha val="100000"/>
                            </a:srgbClr>
                          </a:solidFill>
                          <a:latin typeface="Arial"/>
                          <a:cs typeface="Arial"/>
                          <a:sym typeface="Arial"/>
                        </a:rPr>
                        <a:t>-0.038</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solidFill>
                      <a:srgbClr val="EFEFEF">
                        <a:alpha val="100000"/>
                      </a:srgbClr>
                    </a:solidFill>
                  </a:tcPr>
                </a:tc>
                <a:tc>
                  <a:txBody>
                    <a:bodyPr/>
                    <a:lstStyle/>
                    <a:p>
                      <a:pPr marL="63500" marR="63500" algn="r">
                        <a:lnSpc>
                          <a:spcPct val="100000"/>
                        </a:lnSpc>
                        <a:spcBef>
                          <a:spcPts val="500"/>
                        </a:spcBef>
                        <a:spcAft>
                          <a:spcPts val="500"/>
                        </a:spcAft>
                        <a:buNone/>
                      </a:pPr>
                      <a:r>
                        <a:rPr sz="800">
                          <a:solidFill>
                            <a:srgbClr val="000000">
                              <a:alpha val="100000"/>
                            </a:srgbClr>
                          </a:solidFill>
                          <a:latin typeface="Arial"/>
                          <a:cs typeface="Arial"/>
                          <a:sym typeface="Arial"/>
                        </a:rPr>
                        <a:t>1.000</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solidFill>
                      <a:srgbClr val="EFEFEF">
                        <a:alpha val="100000"/>
                      </a:srgbClr>
                    </a:solidFill>
                  </a:tcPr>
                </a:tc>
                <a:extLst>
                  <a:ext uri="{0D108BD9-81ED-4DB2-BD59-A6C34878D82A}">
                    <a16:rowId xmlns:a16="http://schemas.microsoft.com/office/drawing/2014/main" val="10007"/>
                  </a:ext>
                </a:extLst>
              </a:tr>
              <a:tr h="628650">
                <a:tc>
                  <a:txBody>
                    <a:bodyPr/>
                    <a:lstStyle/>
                    <a:p>
                      <a:pPr marL="63500" marR="63500" algn="l">
                        <a:lnSpc>
                          <a:spcPct val="100000"/>
                        </a:lnSpc>
                        <a:spcBef>
                          <a:spcPts val="500"/>
                        </a:spcBef>
                        <a:spcAft>
                          <a:spcPts val="500"/>
                        </a:spcAft>
                        <a:buNone/>
                      </a:pPr>
                      <a:r>
                        <a:rPr sz="800">
                          <a:solidFill>
                            <a:srgbClr val="000000">
                              <a:alpha val="100000"/>
                            </a:srgbClr>
                          </a:solidFill>
                          <a:latin typeface="Arial"/>
                          <a:cs typeface="Arial"/>
                          <a:sym typeface="Arial"/>
                        </a:rPr>
                        <a:t>Relatedness:Prime Duration (ß)</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r">
                        <a:lnSpc>
                          <a:spcPct val="100000"/>
                        </a:lnSpc>
                        <a:spcBef>
                          <a:spcPts val="500"/>
                        </a:spcBef>
                        <a:spcAft>
                          <a:spcPts val="500"/>
                        </a:spcAft>
                        <a:buNone/>
                      </a:pPr>
                      <a:r>
                        <a:rPr sz="800">
                          <a:solidFill>
                            <a:srgbClr val="000000">
                              <a:alpha val="100000"/>
                            </a:srgbClr>
                          </a:solidFill>
                          <a:latin typeface="Arial"/>
                          <a:cs typeface="Arial"/>
                          <a:sym typeface="Arial"/>
                        </a:rPr>
                        <a:t>0.029</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r">
                        <a:lnSpc>
                          <a:spcPct val="100000"/>
                        </a:lnSpc>
                        <a:spcBef>
                          <a:spcPts val="500"/>
                        </a:spcBef>
                        <a:spcAft>
                          <a:spcPts val="500"/>
                        </a:spcAft>
                        <a:buNone/>
                      </a:pPr>
                      <a:r>
                        <a:rPr sz="800">
                          <a:solidFill>
                            <a:srgbClr val="000000">
                              <a:alpha val="100000"/>
                            </a:srgbClr>
                          </a:solidFill>
                          <a:latin typeface="Arial"/>
                          <a:cs typeface="Arial"/>
                          <a:sym typeface="Arial"/>
                        </a:rPr>
                        <a:t>0.041</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r">
                        <a:lnSpc>
                          <a:spcPct val="100000"/>
                        </a:lnSpc>
                        <a:spcBef>
                          <a:spcPts val="500"/>
                        </a:spcBef>
                        <a:spcAft>
                          <a:spcPts val="500"/>
                        </a:spcAft>
                        <a:buNone/>
                      </a:pPr>
                      <a:r>
                        <a:rPr sz="800">
                          <a:solidFill>
                            <a:srgbClr val="000000">
                              <a:alpha val="100000"/>
                            </a:srgbClr>
                          </a:solidFill>
                          <a:latin typeface="Arial"/>
                          <a:cs typeface="Arial"/>
                          <a:sym typeface="Arial"/>
                        </a:rPr>
                        <a:t>-0.052</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r">
                        <a:lnSpc>
                          <a:spcPct val="100000"/>
                        </a:lnSpc>
                        <a:spcBef>
                          <a:spcPts val="500"/>
                        </a:spcBef>
                        <a:spcAft>
                          <a:spcPts val="500"/>
                        </a:spcAft>
                        <a:buNone/>
                      </a:pPr>
                      <a:r>
                        <a:rPr sz="800">
                          <a:solidFill>
                            <a:srgbClr val="000000">
                              <a:alpha val="100000"/>
                            </a:srgbClr>
                          </a:solidFill>
                          <a:latin typeface="Arial"/>
                          <a:cs typeface="Arial"/>
                          <a:sym typeface="Arial"/>
                        </a:rPr>
                        <a:t>0.110</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r">
                        <a:lnSpc>
                          <a:spcPct val="100000"/>
                        </a:lnSpc>
                        <a:spcBef>
                          <a:spcPts val="500"/>
                        </a:spcBef>
                        <a:spcAft>
                          <a:spcPts val="500"/>
                        </a:spcAft>
                        <a:buNone/>
                      </a:pPr>
                      <a:r>
                        <a:rPr sz="800">
                          <a:solidFill>
                            <a:srgbClr val="000000">
                              <a:alpha val="100000"/>
                            </a:srgbClr>
                          </a:solidFill>
                          <a:latin typeface="Arial"/>
                          <a:cs typeface="Arial"/>
                          <a:sym typeface="Arial"/>
                        </a:rPr>
                        <a:t>1.000</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23419003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t>Experiment 1: Bayesian LMM results (accuracy)</a:t>
            </a:r>
          </a:p>
        </p:txBody>
      </p:sp>
      <p:graphicFrame>
        <p:nvGraphicFramePr>
          <p:cNvPr id="860598949" name="Table 860598948"/>
          <p:cNvGraphicFramePr>
            <a:graphicFrameLocks noGrp="1"/>
          </p:cNvGraphicFramePr>
          <p:nvPr/>
        </p:nvGraphicFramePr>
        <p:xfrm>
          <a:off x="1828800" y="1371600"/>
          <a:ext cx="3086100" cy="1501140"/>
        </p:xfrm>
        <a:graphic>
          <a:graphicData uri="http://schemas.openxmlformats.org/drawingml/2006/table">
            <a:tbl>
              <a:tblPr/>
              <a:tblGrid>
                <a:gridCol w="514350">
                  <a:extLst>
                    <a:ext uri="{9D8B030D-6E8A-4147-A177-3AD203B41FA5}">
                      <a16:colId xmlns:a16="http://schemas.microsoft.com/office/drawing/2014/main" val="20000"/>
                    </a:ext>
                  </a:extLst>
                </a:gridCol>
                <a:gridCol w="514350">
                  <a:extLst>
                    <a:ext uri="{9D8B030D-6E8A-4147-A177-3AD203B41FA5}">
                      <a16:colId xmlns:a16="http://schemas.microsoft.com/office/drawing/2014/main" val="20001"/>
                    </a:ext>
                  </a:extLst>
                </a:gridCol>
                <a:gridCol w="514350">
                  <a:extLst>
                    <a:ext uri="{9D8B030D-6E8A-4147-A177-3AD203B41FA5}">
                      <a16:colId xmlns:a16="http://schemas.microsoft.com/office/drawing/2014/main" val="20002"/>
                    </a:ext>
                  </a:extLst>
                </a:gridCol>
                <a:gridCol w="514350">
                  <a:extLst>
                    <a:ext uri="{9D8B030D-6E8A-4147-A177-3AD203B41FA5}">
                      <a16:colId xmlns:a16="http://schemas.microsoft.com/office/drawing/2014/main" val="20003"/>
                    </a:ext>
                  </a:extLst>
                </a:gridCol>
                <a:gridCol w="514350">
                  <a:extLst>
                    <a:ext uri="{9D8B030D-6E8A-4147-A177-3AD203B41FA5}">
                      <a16:colId xmlns:a16="http://schemas.microsoft.com/office/drawing/2014/main" val="20004"/>
                    </a:ext>
                  </a:extLst>
                </a:gridCol>
                <a:gridCol w="514350">
                  <a:extLst>
                    <a:ext uri="{9D8B030D-6E8A-4147-A177-3AD203B41FA5}">
                      <a16:colId xmlns:a16="http://schemas.microsoft.com/office/drawing/2014/main" val="20005"/>
                    </a:ext>
                  </a:extLst>
                </a:gridCol>
              </a:tblGrid>
              <a:tr h="251460">
                <a:tc>
                  <a:txBody>
                    <a:bodyPr/>
                    <a:lstStyle/>
                    <a:p>
                      <a:pPr marL="63500" marR="63500" algn="l">
                        <a:lnSpc>
                          <a:spcPct val="100000"/>
                        </a:lnSpc>
                        <a:spcBef>
                          <a:spcPts val="500"/>
                        </a:spcBef>
                        <a:spcAft>
                          <a:spcPts val="500"/>
                        </a:spcAft>
                        <a:buNone/>
                      </a:pPr>
                      <a:r>
                        <a:rPr sz="800" b="1">
                          <a:solidFill>
                            <a:srgbClr val="000000">
                              <a:alpha val="100000"/>
                            </a:srgbClr>
                          </a:solidFill>
                          <a:latin typeface="Arial"/>
                          <a:cs typeface="Arial"/>
                          <a:sym typeface="Arial"/>
                        </a:rPr>
                        <a:t>Parameter</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solidFill>
                      <a:srgbClr val="CFCFCF">
                        <a:alpha val="100000"/>
                      </a:srgbClr>
                    </a:solidFill>
                  </a:tcPr>
                </a:tc>
                <a:tc>
                  <a:txBody>
                    <a:bodyPr/>
                    <a:lstStyle/>
                    <a:p>
                      <a:pPr marL="63500" marR="63500" algn="r">
                        <a:lnSpc>
                          <a:spcPct val="100000"/>
                        </a:lnSpc>
                        <a:spcBef>
                          <a:spcPts val="500"/>
                        </a:spcBef>
                        <a:spcAft>
                          <a:spcPts val="500"/>
                        </a:spcAft>
                        <a:buNone/>
                      </a:pPr>
                      <a:r>
                        <a:rPr sz="800" b="1">
                          <a:solidFill>
                            <a:srgbClr val="000000">
                              <a:alpha val="100000"/>
                            </a:srgbClr>
                          </a:solidFill>
                          <a:latin typeface="Arial"/>
                          <a:cs typeface="Arial"/>
                          <a:sym typeface="Arial"/>
                        </a:rPr>
                        <a:t>mean</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solidFill>
                      <a:srgbClr val="CFCFCF">
                        <a:alpha val="100000"/>
                      </a:srgbClr>
                    </a:solidFill>
                  </a:tcPr>
                </a:tc>
                <a:tc>
                  <a:txBody>
                    <a:bodyPr/>
                    <a:lstStyle/>
                    <a:p>
                      <a:pPr marL="63500" marR="63500" algn="r">
                        <a:lnSpc>
                          <a:spcPct val="100000"/>
                        </a:lnSpc>
                        <a:spcBef>
                          <a:spcPts val="500"/>
                        </a:spcBef>
                        <a:spcAft>
                          <a:spcPts val="500"/>
                        </a:spcAft>
                        <a:buNone/>
                      </a:pPr>
                      <a:r>
                        <a:rPr sz="800" b="1">
                          <a:solidFill>
                            <a:srgbClr val="000000">
                              <a:alpha val="100000"/>
                            </a:srgbClr>
                          </a:solidFill>
                          <a:latin typeface="Arial"/>
                          <a:cs typeface="Arial"/>
                          <a:sym typeface="Arial"/>
                        </a:rPr>
                        <a:t>SE</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solidFill>
                      <a:srgbClr val="CFCFCF">
                        <a:alpha val="100000"/>
                      </a:srgbClr>
                    </a:solidFill>
                  </a:tcPr>
                </a:tc>
                <a:tc>
                  <a:txBody>
                    <a:bodyPr/>
                    <a:lstStyle/>
                    <a:p>
                      <a:pPr marL="63500" marR="63500" algn="r">
                        <a:lnSpc>
                          <a:spcPct val="100000"/>
                        </a:lnSpc>
                        <a:spcBef>
                          <a:spcPts val="500"/>
                        </a:spcBef>
                        <a:spcAft>
                          <a:spcPts val="500"/>
                        </a:spcAft>
                        <a:buNone/>
                      </a:pPr>
                      <a:r>
                        <a:rPr sz="800" b="1">
                          <a:solidFill>
                            <a:srgbClr val="000000">
                              <a:alpha val="100000"/>
                            </a:srgbClr>
                          </a:solidFill>
                          <a:latin typeface="Arial"/>
                          <a:cs typeface="Arial"/>
                          <a:sym typeface="Arial"/>
                        </a:rPr>
                        <a:t>lower bound</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solidFill>
                      <a:srgbClr val="CFCFCF">
                        <a:alpha val="100000"/>
                      </a:srgbClr>
                    </a:solidFill>
                  </a:tcPr>
                </a:tc>
                <a:tc>
                  <a:txBody>
                    <a:bodyPr/>
                    <a:lstStyle/>
                    <a:p>
                      <a:pPr marL="63500" marR="63500" algn="r">
                        <a:lnSpc>
                          <a:spcPct val="100000"/>
                        </a:lnSpc>
                        <a:spcBef>
                          <a:spcPts val="500"/>
                        </a:spcBef>
                        <a:spcAft>
                          <a:spcPts val="500"/>
                        </a:spcAft>
                        <a:buNone/>
                      </a:pPr>
                      <a:r>
                        <a:rPr sz="800" b="1">
                          <a:solidFill>
                            <a:srgbClr val="000000">
                              <a:alpha val="100000"/>
                            </a:srgbClr>
                          </a:solidFill>
                          <a:latin typeface="Arial"/>
                          <a:cs typeface="Arial"/>
                          <a:sym typeface="Arial"/>
                        </a:rPr>
                        <a:t>upper bound</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solidFill>
                      <a:srgbClr val="CFCFCF">
                        <a:alpha val="100000"/>
                      </a:srgbClr>
                    </a:solidFill>
                  </a:tcPr>
                </a:tc>
                <a:tc>
                  <a:txBody>
                    <a:bodyPr/>
                    <a:lstStyle/>
                    <a:p>
                      <a:pPr marL="63500" marR="63500" algn="r">
                        <a:lnSpc>
                          <a:spcPct val="100000"/>
                        </a:lnSpc>
                        <a:spcBef>
                          <a:spcPts val="500"/>
                        </a:spcBef>
                        <a:spcAft>
                          <a:spcPts val="500"/>
                        </a:spcAft>
                        <a:buNone/>
                      </a:pPr>
                      <a:r>
                        <a:rPr sz="800" b="1">
                          <a:solidFill>
                            <a:srgbClr val="000000">
                              <a:alpha val="100000"/>
                            </a:srgbClr>
                          </a:solidFill>
                          <a:latin typeface="Arial"/>
                          <a:cs typeface="Arial"/>
                          <a:sym typeface="Arial"/>
                        </a:rPr>
                        <a:t>R_hat</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solidFill>
                      <a:srgbClr val="CFCFCF">
                        <a:alpha val="100000"/>
                      </a:srgbClr>
                    </a:solidFill>
                  </a:tcPr>
                </a:tc>
                <a:extLst>
                  <a:ext uri="{0D108BD9-81ED-4DB2-BD59-A6C34878D82A}">
                    <a16:rowId xmlns:a16="http://schemas.microsoft.com/office/drawing/2014/main" val="10000"/>
                  </a:ext>
                </a:extLst>
              </a:tr>
              <a:tr h="171450">
                <a:tc>
                  <a:txBody>
                    <a:bodyPr/>
                    <a:lstStyle/>
                    <a:p>
                      <a:pPr marL="63500" marR="63500" algn="l">
                        <a:lnSpc>
                          <a:spcPct val="100000"/>
                        </a:lnSpc>
                        <a:spcBef>
                          <a:spcPts val="500"/>
                        </a:spcBef>
                        <a:spcAft>
                          <a:spcPts val="500"/>
                        </a:spcAft>
                        <a:buNone/>
                      </a:pPr>
                      <a:r>
                        <a:rPr sz="800">
                          <a:solidFill>
                            <a:srgbClr val="000000">
                              <a:alpha val="100000"/>
                            </a:srgbClr>
                          </a:solidFill>
                          <a:latin typeface="Arial"/>
                          <a:cs typeface="Arial"/>
                          <a:sym typeface="Arial"/>
                        </a:rPr>
                        <a:t>Intercept</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solidFill>
                      <a:srgbClr val="EFEFEF">
                        <a:alpha val="100000"/>
                      </a:srgbClr>
                    </a:solidFill>
                  </a:tcPr>
                </a:tc>
                <a:tc>
                  <a:txBody>
                    <a:bodyPr/>
                    <a:lstStyle/>
                    <a:p>
                      <a:pPr marL="63500" marR="63500" algn="r">
                        <a:lnSpc>
                          <a:spcPct val="100000"/>
                        </a:lnSpc>
                        <a:spcBef>
                          <a:spcPts val="500"/>
                        </a:spcBef>
                        <a:spcAft>
                          <a:spcPts val="500"/>
                        </a:spcAft>
                        <a:buNone/>
                      </a:pPr>
                      <a:r>
                        <a:rPr sz="800">
                          <a:solidFill>
                            <a:srgbClr val="000000">
                              <a:alpha val="100000"/>
                            </a:srgbClr>
                          </a:solidFill>
                          <a:latin typeface="Arial"/>
                          <a:cs typeface="Arial"/>
                          <a:sym typeface="Arial"/>
                        </a:rPr>
                        <a:t>3.451</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solidFill>
                      <a:srgbClr val="EFEFEF">
                        <a:alpha val="100000"/>
                      </a:srgbClr>
                    </a:solidFill>
                  </a:tcPr>
                </a:tc>
                <a:tc>
                  <a:txBody>
                    <a:bodyPr/>
                    <a:lstStyle/>
                    <a:p>
                      <a:pPr marL="63500" marR="63500" algn="r">
                        <a:lnSpc>
                          <a:spcPct val="100000"/>
                        </a:lnSpc>
                        <a:spcBef>
                          <a:spcPts val="500"/>
                        </a:spcBef>
                        <a:spcAft>
                          <a:spcPts val="500"/>
                        </a:spcAft>
                        <a:buNone/>
                      </a:pPr>
                      <a:r>
                        <a:rPr sz="800">
                          <a:solidFill>
                            <a:srgbClr val="000000">
                              <a:alpha val="100000"/>
                            </a:srgbClr>
                          </a:solidFill>
                          <a:latin typeface="Arial"/>
                          <a:cs typeface="Arial"/>
                          <a:sym typeface="Arial"/>
                        </a:rPr>
                        <a:t>0.122</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solidFill>
                      <a:srgbClr val="EFEFEF">
                        <a:alpha val="100000"/>
                      </a:srgbClr>
                    </a:solidFill>
                  </a:tcPr>
                </a:tc>
                <a:tc>
                  <a:txBody>
                    <a:bodyPr/>
                    <a:lstStyle/>
                    <a:p>
                      <a:pPr marL="63500" marR="63500" algn="r">
                        <a:lnSpc>
                          <a:spcPct val="100000"/>
                        </a:lnSpc>
                        <a:spcBef>
                          <a:spcPts val="500"/>
                        </a:spcBef>
                        <a:spcAft>
                          <a:spcPts val="500"/>
                        </a:spcAft>
                        <a:buNone/>
                      </a:pPr>
                      <a:r>
                        <a:rPr sz="800">
                          <a:solidFill>
                            <a:srgbClr val="000000">
                              <a:alpha val="100000"/>
                            </a:srgbClr>
                          </a:solidFill>
                          <a:latin typeface="Arial"/>
                          <a:cs typeface="Arial"/>
                          <a:sym typeface="Arial"/>
                        </a:rPr>
                        <a:t>3.217</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solidFill>
                      <a:srgbClr val="EFEFEF">
                        <a:alpha val="100000"/>
                      </a:srgbClr>
                    </a:solidFill>
                  </a:tcPr>
                </a:tc>
                <a:tc>
                  <a:txBody>
                    <a:bodyPr/>
                    <a:lstStyle/>
                    <a:p>
                      <a:pPr marL="63500" marR="63500" algn="r">
                        <a:lnSpc>
                          <a:spcPct val="100000"/>
                        </a:lnSpc>
                        <a:spcBef>
                          <a:spcPts val="500"/>
                        </a:spcBef>
                        <a:spcAft>
                          <a:spcPts val="500"/>
                        </a:spcAft>
                        <a:buNone/>
                      </a:pPr>
                      <a:r>
                        <a:rPr sz="800">
                          <a:solidFill>
                            <a:srgbClr val="000000">
                              <a:alpha val="100000"/>
                            </a:srgbClr>
                          </a:solidFill>
                          <a:latin typeface="Arial"/>
                          <a:cs typeface="Arial"/>
                          <a:sym typeface="Arial"/>
                        </a:rPr>
                        <a:t>3.695</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solidFill>
                      <a:srgbClr val="EFEFEF">
                        <a:alpha val="100000"/>
                      </a:srgbClr>
                    </a:solidFill>
                  </a:tcPr>
                </a:tc>
                <a:tc>
                  <a:txBody>
                    <a:bodyPr/>
                    <a:lstStyle/>
                    <a:p>
                      <a:pPr marL="63500" marR="63500" algn="r">
                        <a:lnSpc>
                          <a:spcPct val="100000"/>
                        </a:lnSpc>
                        <a:spcBef>
                          <a:spcPts val="500"/>
                        </a:spcBef>
                        <a:spcAft>
                          <a:spcPts val="500"/>
                        </a:spcAft>
                        <a:buNone/>
                      </a:pPr>
                      <a:r>
                        <a:rPr sz="800">
                          <a:solidFill>
                            <a:srgbClr val="000000">
                              <a:alpha val="100000"/>
                            </a:srgbClr>
                          </a:solidFill>
                          <a:latin typeface="Arial"/>
                          <a:cs typeface="Arial"/>
                          <a:sym typeface="Arial"/>
                        </a:rPr>
                        <a:t>1.000</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solidFill>
                      <a:srgbClr val="EFEFEF">
                        <a:alpha val="100000"/>
                      </a:srgbClr>
                    </a:solidFill>
                  </a:tcPr>
                </a:tc>
                <a:extLst>
                  <a:ext uri="{0D108BD9-81ED-4DB2-BD59-A6C34878D82A}">
                    <a16:rowId xmlns:a16="http://schemas.microsoft.com/office/drawing/2014/main" val="10001"/>
                  </a:ext>
                </a:extLst>
              </a:tr>
              <a:tr h="251460">
                <a:tc>
                  <a:txBody>
                    <a:bodyPr/>
                    <a:lstStyle/>
                    <a:p>
                      <a:pPr marL="63500" marR="63500" algn="l">
                        <a:lnSpc>
                          <a:spcPct val="100000"/>
                        </a:lnSpc>
                        <a:spcBef>
                          <a:spcPts val="500"/>
                        </a:spcBef>
                        <a:spcAft>
                          <a:spcPts val="500"/>
                        </a:spcAft>
                        <a:buNone/>
                      </a:pPr>
                      <a:r>
                        <a:rPr sz="800">
                          <a:solidFill>
                            <a:srgbClr val="000000">
                              <a:alpha val="100000"/>
                            </a:srgbClr>
                          </a:solidFill>
                          <a:latin typeface="Arial"/>
                          <a:cs typeface="Arial"/>
                          <a:sym typeface="Arial"/>
                        </a:rPr>
                        <a:t>Relatedness</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r">
                        <a:lnSpc>
                          <a:spcPct val="100000"/>
                        </a:lnSpc>
                        <a:spcBef>
                          <a:spcPts val="500"/>
                        </a:spcBef>
                        <a:spcAft>
                          <a:spcPts val="500"/>
                        </a:spcAft>
                        <a:buNone/>
                      </a:pPr>
                      <a:r>
                        <a:rPr sz="800">
                          <a:solidFill>
                            <a:srgbClr val="000000">
                              <a:alpha val="100000"/>
                            </a:srgbClr>
                          </a:solidFill>
                          <a:latin typeface="Arial"/>
                          <a:cs typeface="Arial"/>
                          <a:sym typeface="Arial"/>
                        </a:rPr>
                        <a:t>-0.496</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r">
                        <a:lnSpc>
                          <a:spcPct val="100000"/>
                        </a:lnSpc>
                        <a:spcBef>
                          <a:spcPts val="500"/>
                        </a:spcBef>
                        <a:spcAft>
                          <a:spcPts val="500"/>
                        </a:spcAft>
                        <a:buNone/>
                      </a:pPr>
                      <a:r>
                        <a:rPr sz="800">
                          <a:solidFill>
                            <a:srgbClr val="000000">
                              <a:alpha val="100000"/>
                            </a:srgbClr>
                          </a:solidFill>
                          <a:latin typeface="Arial"/>
                          <a:cs typeface="Arial"/>
                          <a:sym typeface="Arial"/>
                        </a:rPr>
                        <a:t>0.105</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r">
                        <a:lnSpc>
                          <a:spcPct val="100000"/>
                        </a:lnSpc>
                        <a:spcBef>
                          <a:spcPts val="500"/>
                        </a:spcBef>
                        <a:spcAft>
                          <a:spcPts val="500"/>
                        </a:spcAft>
                        <a:buNone/>
                      </a:pPr>
                      <a:r>
                        <a:rPr sz="800">
                          <a:solidFill>
                            <a:srgbClr val="000000">
                              <a:alpha val="100000"/>
                            </a:srgbClr>
                          </a:solidFill>
                          <a:latin typeface="Arial"/>
                          <a:cs typeface="Arial"/>
                          <a:sym typeface="Arial"/>
                        </a:rPr>
                        <a:t>-0.714</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r">
                        <a:lnSpc>
                          <a:spcPct val="100000"/>
                        </a:lnSpc>
                        <a:spcBef>
                          <a:spcPts val="500"/>
                        </a:spcBef>
                        <a:spcAft>
                          <a:spcPts val="500"/>
                        </a:spcAft>
                        <a:buNone/>
                      </a:pPr>
                      <a:r>
                        <a:rPr sz="800">
                          <a:solidFill>
                            <a:srgbClr val="000000">
                              <a:alpha val="100000"/>
                            </a:srgbClr>
                          </a:solidFill>
                          <a:latin typeface="Arial"/>
                          <a:cs typeface="Arial"/>
                          <a:sym typeface="Arial"/>
                        </a:rPr>
                        <a:t>-0.301</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r">
                        <a:lnSpc>
                          <a:spcPct val="100000"/>
                        </a:lnSpc>
                        <a:spcBef>
                          <a:spcPts val="500"/>
                        </a:spcBef>
                        <a:spcAft>
                          <a:spcPts val="500"/>
                        </a:spcAft>
                        <a:buNone/>
                      </a:pPr>
                      <a:r>
                        <a:rPr sz="800">
                          <a:solidFill>
                            <a:srgbClr val="000000">
                              <a:alpha val="100000"/>
                            </a:srgbClr>
                          </a:solidFill>
                          <a:latin typeface="Arial"/>
                          <a:cs typeface="Arial"/>
                          <a:sym typeface="Arial"/>
                        </a:rPr>
                        <a:t>1.000</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extLst>
                  <a:ext uri="{0D108BD9-81ED-4DB2-BD59-A6C34878D82A}">
                    <a16:rowId xmlns:a16="http://schemas.microsoft.com/office/drawing/2014/main" val="10002"/>
                  </a:ext>
                </a:extLst>
              </a:tr>
              <a:tr h="251460">
                <a:tc>
                  <a:txBody>
                    <a:bodyPr/>
                    <a:lstStyle/>
                    <a:p>
                      <a:pPr marL="63500" marR="63500" algn="l">
                        <a:lnSpc>
                          <a:spcPct val="100000"/>
                        </a:lnSpc>
                        <a:spcBef>
                          <a:spcPts val="500"/>
                        </a:spcBef>
                        <a:spcAft>
                          <a:spcPts val="500"/>
                        </a:spcAft>
                        <a:buNone/>
                      </a:pPr>
                      <a:r>
                        <a:rPr sz="800">
                          <a:solidFill>
                            <a:srgbClr val="000000">
                              <a:alpha val="100000"/>
                            </a:srgbClr>
                          </a:solidFill>
                          <a:latin typeface="Arial"/>
                          <a:cs typeface="Arial"/>
                          <a:sym typeface="Arial"/>
                        </a:rPr>
                        <a:t>Prime Duration</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solidFill>
                      <a:srgbClr val="EFEFEF">
                        <a:alpha val="100000"/>
                      </a:srgbClr>
                    </a:solidFill>
                  </a:tcPr>
                </a:tc>
                <a:tc>
                  <a:txBody>
                    <a:bodyPr/>
                    <a:lstStyle/>
                    <a:p>
                      <a:pPr marL="63500" marR="63500" algn="r">
                        <a:lnSpc>
                          <a:spcPct val="100000"/>
                        </a:lnSpc>
                        <a:spcBef>
                          <a:spcPts val="500"/>
                        </a:spcBef>
                        <a:spcAft>
                          <a:spcPts val="500"/>
                        </a:spcAft>
                        <a:buNone/>
                      </a:pPr>
                      <a:r>
                        <a:rPr sz="800">
                          <a:solidFill>
                            <a:srgbClr val="000000">
                              <a:alpha val="100000"/>
                            </a:srgbClr>
                          </a:solidFill>
                          <a:latin typeface="Arial"/>
                          <a:cs typeface="Arial"/>
                          <a:sym typeface="Arial"/>
                        </a:rPr>
                        <a:t>0.195</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solidFill>
                      <a:srgbClr val="EFEFEF">
                        <a:alpha val="100000"/>
                      </a:srgbClr>
                    </a:solidFill>
                  </a:tcPr>
                </a:tc>
                <a:tc>
                  <a:txBody>
                    <a:bodyPr/>
                    <a:lstStyle/>
                    <a:p>
                      <a:pPr marL="63500" marR="63500" algn="r">
                        <a:lnSpc>
                          <a:spcPct val="100000"/>
                        </a:lnSpc>
                        <a:spcBef>
                          <a:spcPts val="500"/>
                        </a:spcBef>
                        <a:spcAft>
                          <a:spcPts val="500"/>
                        </a:spcAft>
                        <a:buNone/>
                      </a:pPr>
                      <a:r>
                        <a:rPr sz="800">
                          <a:solidFill>
                            <a:srgbClr val="000000">
                              <a:alpha val="100000"/>
                            </a:srgbClr>
                          </a:solidFill>
                          <a:latin typeface="Arial"/>
                          <a:cs typeface="Arial"/>
                          <a:sym typeface="Arial"/>
                        </a:rPr>
                        <a:t>0.109</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solidFill>
                      <a:srgbClr val="EFEFEF">
                        <a:alpha val="100000"/>
                      </a:srgbClr>
                    </a:solidFill>
                  </a:tcPr>
                </a:tc>
                <a:tc>
                  <a:txBody>
                    <a:bodyPr/>
                    <a:lstStyle/>
                    <a:p>
                      <a:pPr marL="63500" marR="63500" algn="r">
                        <a:lnSpc>
                          <a:spcPct val="100000"/>
                        </a:lnSpc>
                        <a:spcBef>
                          <a:spcPts val="500"/>
                        </a:spcBef>
                        <a:spcAft>
                          <a:spcPts val="500"/>
                        </a:spcAft>
                        <a:buNone/>
                      </a:pPr>
                      <a:r>
                        <a:rPr sz="800">
                          <a:solidFill>
                            <a:srgbClr val="000000">
                              <a:alpha val="100000"/>
                            </a:srgbClr>
                          </a:solidFill>
                          <a:latin typeface="Arial"/>
                          <a:cs typeface="Arial"/>
                          <a:sym typeface="Arial"/>
                        </a:rPr>
                        <a:t>-0.012</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solidFill>
                      <a:srgbClr val="EFEFEF">
                        <a:alpha val="100000"/>
                      </a:srgbClr>
                    </a:solidFill>
                  </a:tcPr>
                </a:tc>
                <a:tc>
                  <a:txBody>
                    <a:bodyPr/>
                    <a:lstStyle/>
                    <a:p>
                      <a:pPr marL="63500" marR="63500" algn="r">
                        <a:lnSpc>
                          <a:spcPct val="100000"/>
                        </a:lnSpc>
                        <a:spcBef>
                          <a:spcPts val="500"/>
                        </a:spcBef>
                        <a:spcAft>
                          <a:spcPts val="500"/>
                        </a:spcAft>
                        <a:buNone/>
                      </a:pPr>
                      <a:r>
                        <a:rPr sz="800">
                          <a:solidFill>
                            <a:srgbClr val="000000">
                              <a:alpha val="100000"/>
                            </a:srgbClr>
                          </a:solidFill>
                          <a:latin typeface="Arial"/>
                          <a:cs typeface="Arial"/>
                          <a:sym typeface="Arial"/>
                        </a:rPr>
                        <a:t>0.417</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solidFill>
                      <a:srgbClr val="EFEFEF">
                        <a:alpha val="100000"/>
                      </a:srgbClr>
                    </a:solidFill>
                  </a:tcPr>
                </a:tc>
                <a:tc>
                  <a:txBody>
                    <a:bodyPr/>
                    <a:lstStyle/>
                    <a:p>
                      <a:pPr marL="63500" marR="63500" algn="r">
                        <a:lnSpc>
                          <a:spcPct val="100000"/>
                        </a:lnSpc>
                        <a:spcBef>
                          <a:spcPts val="500"/>
                        </a:spcBef>
                        <a:spcAft>
                          <a:spcPts val="500"/>
                        </a:spcAft>
                        <a:buNone/>
                      </a:pPr>
                      <a:r>
                        <a:rPr sz="800">
                          <a:solidFill>
                            <a:srgbClr val="000000">
                              <a:alpha val="100000"/>
                            </a:srgbClr>
                          </a:solidFill>
                          <a:latin typeface="Arial"/>
                          <a:cs typeface="Arial"/>
                          <a:sym typeface="Arial"/>
                        </a:rPr>
                        <a:t>1.000</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solidFill>
                      <a:srgbClr val="EFEFEF">
                        <a:alpha val="100000"/>
                      </a:srgbClr>
                    </a:solidFill>
                  </a:tcPr>
                </a:tc>
                <a:extLst>
                  <a:ext uri="{0D108BD9-81ED-4DB2-BD59-A6C34878D82A}">
                    <a16:rowId xmlns:a16="http://schemas.microsoft.com/office/drawing/2014/main" val="10003"/>
                  </a:ext>
                </a:extLst>
              </a:tr>
              <a:tr h="502920">
                <a:tc>
                  <a:txBody>
                    <a:bodyPr/>
                    <a:lstStyle/>
                    <a:p>
                      <a:pPr marL="63500" marR="63500" algn="l">
                        <a:lnSpc>
                          <a:spcPct val="100000"/>
                        </a:lnSpc>
                        <a:spcBef>
                          <a:spcPts val="500"/>
                        </a:spcBef>
                        <a:spcAft>
                          <a:spcPts val="500"/>
                        </a:spcAft>
                        <a:buNone/>
                      </a:pPr>
                      <a:r>
                        <a:rPr sz="800">
                          <a:solidFill>
                            <a:srgbClr val="000000">
                              <a:alpha val="100000"/>
                            </a:srgbClr>
                          </a:solidFill>
                          <a:latin typeface="Arial"/>
                          <a:cs typeface="Arial"/>
                          <a:sym typeface="Arial"/>
                        </a:rPr>
                        <a:t>Relatedness:Prime Duration</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r">
                        <a:lnSpc>
                          <a:spcPct val="100000"/>
                        </a:lnSpc>
                        <a:spcBef>
                          <a:spcPts val="500"/>
                        </a:spcBef>
                        <a:spcAft>
                          <a:spcPts val="500"/>
                        </a:spcAft>
                        <a:buNone/>
                      </a:pPr>
                      <a:r>
                        <a:rPr sz="800">
                          <a:solidFill>
                            <a:srgbClr val="000000">
                              <a:alpha val="100000"/>
                            </a:srgbClr>
                          </a:solidFill>
                          <a:latin typeface="Arial"/>
                          <a:cs typeface="Arial"/>
                          <a:sym typeface="Arial"/>
                        </a:rPr>
                        <a:t>-0.533</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r">
                        <a:lnSpc>
                          <a:spcPct val="100000"/>
                        </a:lnSpc>
                        <a:spcBef>
                          <a:spcPts val="500"/>
                        </a:spcBef>
                        <a:spcAft>
                          <a:spcPts val="500"/>
                        </a:spcAft>
                        <a:buNone/>
                      </a:pPr>
                      <a:r>
                        <a:rPr sz="800">
                          <a:solidFill>
                            <a:srgbClr val="000000">
                              <a:alpha val="100000"/>
                            </a:srgbClr>
                          </a:solidFill>
                          <a:latin typeface="Arial"/>
                          <a:cs typeface="Arial"/>
                          <a:sym typeface="Arial"/>
                        </a:rPr>
                        <a:t>0.204</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r">
                        <a:lnSpc>
                          <a:spcPct val="100000"/>
                        </a:lnSpc>
                        <a:spcBef>
                          <a:spcPts val="500"/>
                        </a:spcBef>
                        <a:spcAft>
                          <a:spcPts val="500"/>
                        </a:spcAft>
                        <a:buNone/>
                      </a:pPr>
                      <a:r>
                        <a:rPr sz="800">
                          <a:solidFill>
                            <a:srgbClr val="000000">
                              <a:alpha val="100000"/>
                            </a:srgbClr>
                          </a:solidFill>
                          <a:latin typeface="Arial"/>
                          <a:cs typeface="Arial"/>
                          <a:sym typeface="Arial"/>
                        </a:rPr>
                        <a:t>-0.943</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r">
                        <a:lnSpc>
                          <a:spcPct val="100000"/>
                        </a:lnSpc>
                        <a:spcBef>
                          <a:spcPts val="500"/>
                        </a:spcBef>
                        <a:spcAft>
                          <a:spcPts val="500"/>
                        </a:spcAft>
                        <a:buNone/>
                      </a:pPr>
                      <a:r>
                        <a:rPr sz="800">
                          <a:solidFill>
                            <a:srgbClr val="000000">
                              <a:alpha val="100000"/>
                            </a:srgbClr>
                          </a:solidFill>
                          <a:latin typeface="Arial"/>
                          <a:cs typeface="Arial"/>
                          <a:sym typeface="Arial"/>
                        </a:rPr>
                        <a:t>-0.145</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r">
                        <a:lnSpc>
                          <a:spcPct val="100000"/>
                        </a:lnSpc>
                        <a:spcBef>
                          <a:spcPts val="500"/>
                        </a:spcBef>
                        <a:spcAft>
                          <a:spcPts val="500"/>
                        </a:spcAft>
                        <a:buNone/>
                      </a:pPr>
                      <a:r>
                        <a:rPr sz="800">
                          <a:solidFill>
                            <a:srgbClr val="000000">
                              <a:alpha val="100000"/>
                            </a:srgbClr>
                          </a:solidFill>
                          <a:latin typeface="Arial"/>
                          <a:cs typeface="Arial"/>
                          <a:sym typeface="Arial"/>
                        </a:rPr>
                        <a:t>1.000</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4619713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Experiment 2: Results</a:t>
            </a:r>
          </a:p>
        </p:txBody>
      </p:sp>
      <p:graphicFrame>
        <p:nvGraphicFramePr>
          <p:cNvPr id="139781249" name="Table 139781248"/>
          <p:cNvGraphicFramePr>
            <a:graphicFrameLocks noGrp="1"/>
          </p:cNvGraphicFramePr>
          <p:nvPr>
            <p:extLst>
              <p:ext uri="{D42A27DB-BD31-4B8C-83A1-F6EECF244321}">
                <p14:modId xmlns:p14="http://schemas.microsoft.com/office/powerpoint/2010/main" val="1161660282"/>
              </p:ext>
            </p:extLst>
          </p:nvPr>
        </p:nvGraphicFramePr>
        <p:xfrm>
          <a:off x="730180" y="1071824"/>
          <a:ext cx="5727771" cy="2528627"/>
        </p:xfrm>
        <a:graphic>
          <a:graphicData uri="http://schemas.openxmlformats.org/drawingml/2006/table">
            <a:tbl>
              <a:tblPr/>
              <a:tblGrid>
                <a:gridCol w="636419">
                  <a:extLst>
                    <a:ext uri="{9D8B030D-6E8A-4147-A177-3AD203B41FA5}">
                      <a16:colId xmlns:a16="http://schemas.microsoft.com/office/drawing/2014/main" val="20000"/>
                    </a:ext>
                  </a:extLst>
                </a:gridCol>
                <a:gridCol w="636419">
                  <a:extLst>
                    <a:ext uri="{9D8B030D-6E8A-4147-A177-3AD203B41FA5}">
                      <a16:colId xmlns:a16="http://schemas.microsoft.com/office/drawing/2014/main" val="20001"/>
                    </a:ext>
                  </a:extLst>
                </a:gridCol>
                <a:gridCol w="636419">
                  <a:extLst>
                    <a:ext uri="{9D8B030D-6E8A-4147-A177-3AD203B41FA5}">
                      <a16:colId xmlns:a16="http://schemas.microsoft.com/office/drawing/2014/main" val="20002"/>
                    </a:ext>
                  </a:extLst>
                </a:gridCol>
                <a:gridCol w="636419">
                  <a:extLst>
                    <a:ext uri="{9D8B030D-6E8A-4147-A177-3AD203B41FA5}">
                      <a16:colId xmlns:a16="http://schemas.microsoft.com/office/drawing/2014/main" val="20003"/>
                    </a:ext>
                  </a:extLst>
                </a:gridCol>
                <a:gridCol w="636419">
                  <a:extLst>
                    <a:ext uri="{9D8B030D-6E8A-4147-A177-3AD203B41FA5}">
                      <a16:colId xmlns:a16="http://schemas.microsoft.com/office/drawing/2014/main" val="20004"/>
                    </a:ext>
                  </a:extLst>
                </a:gridCol>
                <a:gridCol w="636419">
                  <a:extLst>
                    <a:ext uri="{9D8B030D-6E8A-4147-A177-3AD203B41FA5}">
                      <a16:colId xmlns:a16="http://schemas.microsoft.com/office/drawing/2014/main" val="20005"/>
                    </a:ext>
                  </a:extLst>
                </a:gridCol>
                <a:gridCol w="636419">
                  <a:extLst>
                    <a:ext uri="{9D8B030D-6E8A-4147-A177-3AD203B41FA5}">
                      <a16:colId xmlns:a16="http://schemas.microsoft.com/office/drawing/2014/main" val="20006"/>
                    </a:ext>
                  </a:extLst>
                </a:gridCol>
                <a:gridCol w="636419">
                  <a:extLst>
                    <a:ext uri="{9D8B030D-6E8A-4147-A177-3AD203B41FA5}">
                      <a16:colId xmlns:a16="http://schemas.microsoft.com/office/drawing/2014/main" val="20007"/>
                    </a:ext>
                  </a:extLst>
                </a:gridCol>
                <a:gridCol w="636419">
                  <a:extLst>
                    <a:ext uri="{9D8B030D-6E8A-4147-A177-3AD203B41FA5}">
                      <a16:colId xmlns:a16="http://schemas.microsoft.com/office/drawing/2014/main" val="20008"/>
                    </a:ext>
                  </a:extLst>
                </a:gridCol>
              </a:tblGrid>
              <a:tr h="427921">
                <a:tc>
                  <a:txBody>
                    <a:bodyPr/>
                    <a:lstStyle/>
                    <a:p>
                      <a:pPr marL="63500" marR="63500" algn="l">
                        <a:lnSpc>
                          <a:spcPct val="100000"/>
                        </a:lnSpc>
                        <a:spcBef>
                          <a:spcPts val="500"/>
                        </a:spcBef>
                        <a:spcAft>
                          <a:spcPts val="500"/>
                        </a:spcAft>
                        <a:buNone/>
                      </a:pPr>
                      <a:r>
                        <a:rPr sz="800" b="1" dirty="0">
                          <a:solidFill>
                            <a:srgbClr val="000000">
                              <a:alpha val="100000"/>
                            </a:srgbClr>
                          </a:solidFill>
                          <a:latin typeface="Arial"/>
                          <a:cs typeface="Arial"/>
                          <a:sym typeface="Arial"/>
                        </a:rPr>
                        <a:t>Stimulus Type</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solidFill>
                      <a:srgbClr val="CFCFCF">
                        <a:alpha val="100000"/>
                      </a:srgbClr>
                    </a:solidFill>
                  </a:tcPr>
                </a:tc>
                <a:tc>
                  <a:txBody>
                    <a:bodyPr/>
                    <a:lstStyle/>
                    <a:p>
                      <a:pPr marL="63500" marR="63500" algn="l">
                        <a:lnSpc>
                          <a:spcPct val="100000"/>
                        </a:lnSpc>
                        <a:spcBef>
                          <a:spcPts val="500"/>
                        </a:spcBef>
                        <a:spcAft>
                          <a:spcPts val="500"/>
                        </a:spcAft>
                        <a:buNone/>
                      </a:pPr>
                      <a:r>
                        <a:rPr sz="800" b="1">
                          <a:solidFill>
                            <a:srgbClr val="000000">
                              <a:alpha val="100000"/>
                            </a:srgbClr>
                          </a:solidFill>
                          <a:latin typeface="Arial"/>
                          <a:cs typeface="Arial"/>
                          <a:sym typeface="Arial"/>
                        </a:rPr>
                        <a:t>Prime Duration</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solidFill>
                      <a:srgbClr val="CFCFCF">
                        <a:alpha val="100000"/>
                      </a:srgbClr>
                    </a:solidFill>
                  </a:tcPr>
                </a:tc>
                <a:tc>
                  <a:txBody>
                    <a:bodyPr/>
                    <a:lstStyle/>
                    <a:p>
                      <a:pPr marL="63500" marR="63500" algn="l">
                        <a:lnSpc>
                          <a:spcPct val="100000"/>
                        </a:lnSpc>
                        <a:spcBef>
                          <a:spcPts val="500"/>
                        </a:spcBef>
                        <a:spcAft>
                          <a:spcPts val="500"/>
                        </a:spcAft>
                        <a:buNone/>
                      </a:pPr>
                      <a:r>
                        <a:rPr sz="800" b="1">
                          <a:solidFill>
                            <a:srgbClr val="000000">
                              <a:alpha val="100000"/>
                            </a:srgbClr>
                          </a:solidFill>
                          <a:latin typeface="Arial"/>
                          <a:cs typeface="Arial"/>
                          <a:sym typeface="Arial"/>
                        </a:rPr>
                        <a:t>Relatedness</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solidFill>
                      <a:srgbClr val="CFCFCF">
                        <a:alpha val="100000"/>
                      </a:srgbClr>
                    </a:solidFill>
                  </a:tcPr>
                </a:tc>
                <a:tc>
                  <a:txBody>
                    <a:bodyPr/>
                    <a:lstStyle/>
                    <a:p>
                      <a:pPr marL="63500" marR="63500" algn="l">
                        <a:lnSpc>
                          <a:spcPct val="100000"/>
                        </a:lnSpc>
                        <a:spcBef>
                          <a:spcPts val="500"/>
                        </a:spcBef>
                        <a:spcAft>
                          <a:spcPts val="500"/>
                        </a:spcAft>
                        <a:buNone/>
                      </a:pPr>
                      <a:r>
                        <a:rPr sz="800" b="1">
                          <a:solidFill>
                            <a:srgbClr val="000000">
                              <a:alpha val="100000"/>
                            </a:srgbClr>
                          </a:solidFill>
                          <a:latin typeface="Arial"/>
                          <a:cs typeface="Arial"/>
                          <a:sym typeface="Arial"/>
                        </a:rPr>
                        <a:t>Mean</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solidFill>
                      <a:srgbClr val="CFCFCF">
                        <a:alpha val="100000"/>
                      </a:srgbClr>
                    </a:solidFill>
                  </a:tcPr>
                </a:tc>
                <a:tc>
                  <a:txBody>
                    <a:bodyPr/>
                    <a:lstStyle/>
                    <a:p>
                      <a:pPr marL="63500" marR="63500" algn="l">
                        <a:lnSpc>
                          <a:spcPct val="100000"/>
                        </a:lnSpc>
                        <a:spcBef>
                          <a:spcPts val="500"/>
                        </a:spcBef>
                        <a:spcAft>
                          <a:spcPts val="500"/>
                        </a:spcAft>
                        <a:buNone/>
                      </a:pPr>
                      <a:r>
                        <a:rPr sz="800" b="1">
                          <a:solidFill>
                            <a:srgbClr val="000000">
                              <a:alpha val="100000"/>
                            </a:srgbClr>
                          </a:solidFill>
                          <a:latin typeface="Arial"/>
                          <a:cs typeface="Arial"/>
                          <a:sym typeface="Arial"/>
                        </a:rPr>
                        <a:t>Median</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solidFill>
                      <a:srgbClr val="CFCFCF">
                        <a:alpha val="100000"/>
                      </a:srgbClr>
                    </a:solidFill>
                  </a:tcPr>
                </a:tc>
                <a:tc>
                  <a:txBody>
                    <a:bodyPr/>
                    <a:lstStyle/>
                    <a:p>
                      <a:pPr marL="63500" marR="63500" algn="l">
                        <a:lnSpc>
                          <a:spcPct val="100000"/>
                        </a:lnSpc>
                        <a:spcBef>
                          <a:spcPts val="500"/>
                        </a:spcBef>
                        <a:spcAft>
                          <a:spcPts val="500"/>
                        </a:spcAft>
                        <a:buNone/>
                      </a:pPr>
                      <a:r>
                        <a:rPr sz="800" b="1">
                          <a:solidFill>
                            <a:srgbClr val="000000">
                              <a:alpha val="100000"/>
                            </a:srgbClr>
                          </a:solidFill>
                          <a:latin typeface="Arial"/>
                          <a:cs typeface="Arial"/>
                          <a:sym typeface="Arial"/>
                        </a:rPr>
                        <a:t>SD</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solidFill>
                      <a:srgbClr val="CFCFCF">
                        <a:alpha val="100000"/>
                      </a:srgbClr>
                    </a:solidFill>
                  </a:tcPr>
                </a:tc>
                <a:tc>
                  <a:txBody>
                    <a:bodyPr/>
                    <a:lstStyle/>
                    <a:p>
                      <a:pPr marL="63500" marR="63500" algn="l">
                        <a:lnSpc>
                          <a:spcPct val="100000"/>
                        </a:lnSpc>
                        <a:spcBef>
                          <a:spcPts val="500"/>
                        </a:spcBef>
                        <a:spcAft>
                          <a:spcPts val="500"/>
                        </a:spcAft>
                        <a:buNone/>
                      </a:pPr>
                      <a:r>
                        <a:rPr sz="800" b="1">
                          <a:solidFill>
                            <a:srgbClr val="000000">
                              <a:alpha val="100000"/>
                            </a:srgbClr>
                          </a:solidFill>
                          <a:latin typeface="Arial"/>
                          <a:cs typeface="Arial"/>
                          <a:sym typeface="Arial"/>
                        </a:rPr>
                        <a:t>Min</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solidFill>
                      <a:srgbClr val="CFCFCF">
                        <a:alpha val="100000"/>
                      </a:srgbClr>
                    </a:solidFill>
                  </a:tcPr>
                </a:tc>
                <a:tc>
                  <a:txBody>
                    <a:bodyPr/>
                    <a:lstStyle/>
                    <a:p>
                      <a:pPr marL="63500" marR="63500" algn="l">
                        <a:lnSpc>
                          <a:spcPct val="100000"/>
                        </a:lnSpc>
                        <a:spcBef>
                          <a:spcPts val="500"/>
                        </a:spcBef>
                        <a:spcAft>
                          <a:spcPts val="500"/>
                        </a:spcAft>
                        <a:buNone/>
                      </a:pPr>
                      <a:r>
                        <a:rPr sz="800" b="1">
                          <a:solidFill>
                            <a:srgbClr val="000000">
                              <a:alpha val="100000"/>
                            </a:srgbClr>
                          </a:solidFill>
                          <a:latin typeface="Arial"/>
                          <a:cs typeface="Arial"/>
                          <a:sym typeface="Arial"/>
                        </a:rPr>
                        <a:t>Max</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solidFill>
                      <a:srgbClr val="CFCFCF">
                        <a:alpha val="100000"/>
                      </a:srgbClr>
                    </a:solidFill>
                  </a:tcPr>
                </a:tc>
                <a:tc>
                  <a:txBody>
                    <a:bodyPr/>
                    <a:lstStyle/>
                    <a:p>
                      <a:pPr marL="63500" marR="63500" algn="l">
                        <a:lnSpc>
                          <a:spcPct val="100000"/>
                        </a:lnSpc>
                        <a:spcBef>
                          <a:spcPts val="500"/>
                        </a:spcBef>
                        <a:spcAft>
                          <a:spcPts val="500"/>
                        </a:spcAft>
                        <a:buNone/>
                      </a:pPr>
                      <a:r>
                        <a:rPr sz="800" b="1">
                          <a:solidFill>
                            <a:srgbClr val="000000">
                              <a:alpha val="100000"/>
                            </a:srgbClr>
                          </a:solidFill>
                          <a:latin typeface="Arial"/>
                          <a:cs typeface="Arial"/>
                          <a:sym typeface="Arial"/>
                        </a:rPr>
                        <a:t>Accuracy</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solidFill>
                      <a:srgbClr val="CFCFCF">
                        <a:alpha val="100000"/>
                      </a:srgbClr>
                    </a:solidFill>
                  </a:tcPr>
                </a:tc>
                <a:extLst>
                  <a:ext uri="{0D108BD9-81ED-4DB2-BD59-A6C34878D82A}">
                    <a16:rowId xmlns:a16="http://schemas.microsoft.com/office/drawing/2014/main" val="10000"/>
                  </a:ext>
                </a:extLst>
              </a:tr>
              <a:tr h="285281">
                <a:tc>
                  <a:txBody>
                    <a:bodyPr/>
                    <a:lstStyle/>
                    <a:p>
                      <a:pPr marL="63500" marR="63500" algn="l">
                        <a:lnSpc>
                          <a:spcPct val="100000"/>
                        </a:lnSpc>
                        <a:spcBef>
                          <a:spcPts val="500"/>
                        </a:spcBef>
                        <a:spcAft>
                          <a:spcPts val="500"/>
                        </a:spcAft>
                        <a:buNone/>
                      </a:pPr>
                      <a:r>
                        <a:rPr sz="800">
                          <a:solidFill>
                            <a:srgbClr val="000000">
                              <a:alpha val="100000"/>
                            </a:srgbClr>
                          </a:solidFill>
                          <a:latin typeface="Arial"/>
                          <a:cs typeface="Arial"/>
                          <a:sym typeface="Arial"/>
                        </a:rPr>
                        <a:t>Nonword</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solidFill>
                      <a:srgbClr val="EFEFEF">
                        <a:alpha val="100000"/>
                      </a:srgbClr>
                    </a:solidFill>
                  </a:tcPr>
                </a:tc>
                <a:tc>
                  <a:txBody>
                    <a:bodyPr/>
                    <a:lstStyle/>
                    <a:p>
                      <a:pPr marL="63500" marR="63500" algn="l">
                        <a:lnSpc>
                          <a:spcPct val="100000"/>
                        </a:lnSpc>
                        <a:spcBef>
                          <a:spcPts val="500"/>
                        </a:spcBef>
                        <a:spcAft>
                          <a:spcPts val="500"/>
                        </a:spcAft>
                        <a:buNone/>
                      </a:pPr>
                      <a:r>
                        <a:rPr sz="800">
                          <a:solidFill>
                            <a:srgbClr val="000000">
                              <a:alpha val="100000"/>
                            </a:srgbClr>
                          </a:solidFill>
                          <a:latin typeface="Arial"/>
                          <a:cs typeface="Arial"/>
                          <a:sym typeface="Arial"/>
                        </a:rPr>
                        <a:t>16 ms</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solidFill>
                      <a:srgbClr val="EFEFEF">
                        <a:alpha val="100000"/>
                      </a:srgbClr>
                    </a:solidFill>
                  </a:tcPr>
                </a:tc>
                <a:tc>
                  <a:txBody>
                    <a:bodyPr/>
                    <a:lstStyle/>
                    <a:p>
                      <a:pPr marL="63500" marR="63500" algn="l">
                        <a:lnSpc>
                          <a:spcPct val="100000"/>
                        </a:lnSpc>
                        <a:spcBef>
                          <a:spcPts val="500"/>
                        </a:spcBef>
                        <a:spcAft>
                          <a:spcPts val="500"/>
                        </a:spcAft>
                        <a:buNone/>
                      </a:pPr>
                      <a:r>
                        <a:rPr sz="800">
                          <a:solidFill>
                            <a:srgbClr val="000000">
                              <a:alpha val="100000"/>
                            </a:srgbClr>
                          </a:solidFill>
                          <a:latin typeface="Arial"/>
                          <a:cs typeface="Arial"/>
                          <a:sym typeface="Arial"/>
                        </a:rPr>
                        <a:t>Identical</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solidFill>
                      <a:srgbClr val="EFEFEF">
                        <a:alpha val="100000"/>
                      </a:srgbClr>
                    </a:solidFill>
                  </a:tcPr>
                </a:tc>
                <a:tc>
                  <a:txBody>
                    <a:bodyPr/>
                    <a:lstStyle/>
                    <a:p>
                      <a:pPr marL="63500" marR="63500" algn="l">
                        <a:lnSpc>
                          <a:spcPct val="100000"/>
                        </a:lnSpc>
                        <a:spcBef>
                          <a:spcPts val="500"/>
                        </a:spcBef>
                        <a:spcAft>
                          <a:spcPts val="500"/>
                        </a:spcAft>
                        <a:buNone/>
                      </a:pPr>
                      <a:r>
                        <a:rPr sz="800">
                          <a:solidFill>
                            <a:srgbClr val="000000">
                              <a:alpha val="100000"/>
                            </a:srgbClr>
                          </a:solidFill>
                          <a:latin typeface="Arial"/>
                          <a:cs typeface="Arial"/>
                          <a:sym typeface="Arial"/>
                        </a:rPr>
                        <a:t>721</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solidFill>
                      <a:srgbClr val="EFEFEF">
                        <a:alpha val="100000"/>
                      </a:srgbClr>
                    </a:solidFill>
                  </a:tcPr>
                </a:tc>
                <a:tc>
                  <a:txBody>
                    <a:bodyPr/>
                    <a:lstStyle/>
                    <a:p>
                      <a:pPr marL="63500" marR="63500" algn="l">
                        <a:lnSpc>
                          <a:spcPct val="100000"/>
                        </a:lnSpc>
                        <a:spcBef>
                          <a:spcPts val="500"/>
                        </a:spcBef>
                        <a:spcAft>
                          <a:spcPts val="500"/>
                        </a:spcAft>
                        <a:buNone/>
                      </a:pPr>
                      <a:r>
                        <a:rPr sz="800">
                          <a:solidFill>
                            <a:srgbClr val="000000">
                              <a:alpha val="100000"/>
                            </a:srgbClr>
                          </a:solidFill>
                          <a:latin typeface="Arial"/>
                          <a:cs typeface="Arial"/>
                          <a:sym typeface="Arial"/>
                        </a:rPr>
                        <a:t>680</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solidFill>
                      <a:srgbClr val="EFEFEF">
                        <a:alpha val="100000"/>
                      </a:srgbClr>
                    </a:solidFill>
                  </a:tcPr>
                </a:tc>
                <a:tc>
                  <a:txBody>
                    <a:bodyPr/>
                    <a:lstStyle/>
                    <a:p>
                      <a:pPr marL="63500" marR="63500" algn="l">
                        <a:lnSpc>
                          <a:spcPct val="100000"/>
                        </a:lnSpc>
                        <a:spcBef>
                          <a:spcPts val="500"/>
                        </a:spcBef>
                        <a:spcAft>
                          <a:spcPts val="500"/>
                        </a:spcAft>
                        <a:buNone/>
                      </a:pPr>
                      <a:r>
                        <a:rPr sz="800">
                          <a:solidFill>
                            <a:srgbClr val="000000">
                              <a:alpha val="100000"/>
                            </a:srgbClr>
                          </a:solidFill>
                          <a:latin typeface="Arial"/>
                          <a:cs typeface="Arial"/>
                          <a:sym typeface="Arial"/>
                        </a:rPr>
                        <a:t>191</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solidFill>
                      <a:srgbClr val="EFEFEF">
                        <a:alpha val="100000"/>
                      </a:srgbClr>
                    </a:solidFill>
                  </a:tcPr>
                </a:tc>
                <a:tc>
                  <a:txBody>
                    <a:bodyPr/>
                    <a:lstStyle/>
                    <a:p>
                      <a:pPr marL="63500" marR="63500" algn="l">
                        <a:lnSpc>
                          <a:spcPct val="100000"/>
                        </a:lnSpc>
                        <a:spcBef>
                          <a:spcPts val="500"/>
                        </a:spcBef>
                        <a:spcAft>
                          <a:spcPts val="500"/>
                        </a:spcAft>
                        <a:buNone/>
                      </a:pPr>
                      <a:r>
                        <a:rPr sz="800">
                          <a:solidFill>
                            <a:srgbClr val="000000">
                              <a:alpha val="100000"/>
                            </a:srgbClr>
                          </a:solidFill>
                          <a:latin typeface="Arial"/>
                          <a:cs typeface="Arial"/>
                          <a:sym typeface="Arial"/>
                        </a:rPr>
                        <a:t>330</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solidFill>
                      <a:srgbClr val="EFEFEF">
                        <a:alpha val="100000"/>
                      </a:srgbClr>
                    </a:solidFill>
                  </a:tcPr>
                </a:tc>
                <a:tc>
                  <a:txBody>
                    <a:bodyPr/>
                    <a:lstStyle/>
                    <a:p>
                      <a:pPr marL="63500" marR="63500" algn="l">
                        <a:lnSpc>
                          <a:spcPct val="100000"/>
                        </a:lnSpc>
                        <a:spcBef>
                          <a:spcPts val="500"/>
                        </a:spcBef>
                        <a:spcAft>
                          <a:spcPts val="500"/>
                        </a:spcAft>
                        <a:buNone/>
                      </a:pPr>
                      <a:r>
                        <a:rPr sz="800">
                          <a:solidFill>
                            <a:srgbClr val="000000">
                              <a:alpha val="100000"/>
                            </a:srgbClr>
                          </a:solidFill>
                          <a:latin typeface="Arial"/>
                          <a:cs typeface="Arial"/>
                          <a:sym typeface="Arial"/>
                        </a:rPr>
                        <a:t>1,929</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solidFill>
                      <a:srgbClr val="EFEFEF">
                        <a:alpha val="100000"/>
                      </a:srgbClr>
                    </a:solidFill>
                  </a:tcPr>
                </a:tc>
                <a:tc>
                  <a:txBody>
                    <a:bodyPr/>
                    <a:lstStyle/>
                    <a:p>
                      <a:pPr marL="63500" marR="63500" algn="l">
                        <a:lnSpc>
                          <a:spcPct val="100000"/>
                        </a:lnSpc>
                        <a:spcBef>
                          <a:spcPts val="500"/>
                        </a:spcBef>
                        <a:spcAft>
                          <a:spcPts val="500"/>
                        </a:spcAft>
                        <a:buNone/>
                      </a:pPr>
                      <a:r>
                        <a:rPr sz="800">
                          <a:solidFill>
                            <a:srgbClr val="000000">
                              <a:alpha val="100000"/>
                            </a:srgbClr>
                          </a:solidFill>
                          <a:latin typeface="Arial"/>
                          <a:cs typeface="Arial"/>
                          <a:sym typeface="Arial"/>
                        </a:rPr>
                        <a:t>0.93</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solidFill>
                      <a:srgbClr val="EFEFEF">
                        <a:alpha val="100000"/>
                      </a:srgbClr>
                    </a:solidFill>
                  </a:tcPr>
                </a:tc>
                <a:extLst>
                  <a:ext uri="{0D108BD9-81ED-4DB2-BD59-A6C34878D82A}">
                    <a16:rowId xmlns:a16="http://schemas.microsoft.com/office/drawing/2014/main" val="10001"/>
                  </a:ext>
                </a:extLst>
              </a:tr>
              <a:tr h="285281">
                <a:tc>
                  <a:txBody>
                    <a:bodyPr/>
                    <a:lstStyle/>
                    <a:p>
                      <a:pPr marL="63500" marR="63500" algn="l">
                        <a:lnSpc>
                          <a:spcPct val="100000"/>
                        </a:lnSpc>
                        <a:spcBef>
                          <a:spcPts val="500"/>
                        </a:spcBef>
                        <a:spcAft>
                          <a:spcPts val="500"/>
                        </a:spcAft>
                        <a:buNone/>
                      </a:pPr>
                      <a:r>
                        <a:rPr sz="800">
                          <a:solidFill>
                            <a:srgbClr val="000000">
                              <a:alpha val="100000"/>
                            </a:srgbClr>
                          </a:solidFill>
                          <a:latin typeface="Arial"/>
                          <a:cs typeface="Arial"/>
                          <a:sym typeface="Arial"/>
                        </a:rPr>
                        <a:t>Nonword</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l">
                        <a:lnSpc>
                          <a:spcPct val="100000"/>
                        </a:lnSpc>
                        <a:spcBef>
                          <a:spcPts val="500"/>
                        </a:spcBef>
                        <a:spcAft>
                          <a:spcPts val="500"/>
                        </a:spcAft>
                        <a:buNone/>
                      </a:pPr>
                      <a:r>
                        <a:rPr sz="800">
                          <a:solidFill>
                            <a:srgbClr val="000000">
                              <a:alpha val="100000"/>
                            </a:srgbClr>
                          </a:solidFill>
                          <a:latin typeface="Arial"/>
                          <a:cs typeface="Arial"/>
                          <a:sym typeface="Arial"/>
                        </a:rPr>
                        <a:t>16 ms</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l">
                        <a:lnSpc>
                          <a:spcPct val="100000"/>
                        </a:lnSpc>
                        <a:spcBef>
                          <a:spcPts val="500"/>
                        </a:spcBef>
                        <a:spcAft>
                          <a:spcPts val="500"/>
                        </a:spcAft>
                        <a:buNone/>
                      </a:pPr>
                      <a:r>
                        <a:rPr sz="800">
                          <a:solidFill>
                            <a:srgbClr val="000000">
                              <a:alpha val="100000"/>
                            </a:srgbClr>
                          </a:solidFill>
                          <a:latin typeface="Arial"/>
                          <a:cs typeface="Arial"/>
                          <a:sym typeface="Arial"/>
                        </a:rPr>
                        <a:t>Unrelated</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l">
                        <a:lnSpc>
                          <a:spcPct val="100000"/>
                        </a:lnSpc>
                        <a:spcBef>
                          <a:spcPts val="500"/>
                        </a:spcBef>
                        <a:spcAft>
                          <a:spcPts val="500"/>
                        </a:spcAft>
                        <a:buNone/>
                      </a:pPr>
                      <a:r>
                        <a:rPr sz="800" dirty="0">
                          <a:solidFill>
                            <a:srgbClr val="000000">
                              <a:alpha val="100000"/>
                            </a:srgbClr>
                          </a:solidFill>
                          <a:latin typeface="Arial"/>
                          <a:cs typeface="Arial"/>
                          <a:sym typeface="Arial"/>
                        </a:rPr>
                        <a:t>719</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l">
                        <a:lnSpc>
                          <a:spcPct val="100000"/>
                        </a:lnSpc>
                        <a:spcBef>
                          <a:spcPts val="500"/>
                        </a:spcBef>
                        <a:spcAft>
                          <a:spcPts val="500"/>
                        </a:spcAft>
                        <a:buNone/>
                      </a:pPr>
                      <a:r>
                        <a:rPr sz="800">
                          <a:solidFill>
                            <a:srgbClr val="000000">
                              <a:alpha val="100000"/>
                            </a:srgbClr>
                          </a:solidFill>
                          <a:latin typeface="Arial"/>
                          <a:cs typeface="Arial"/>
                          <a:sym typeface="Arial"/>
                        </a:rPr>
                        <a:t>677</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l">
                        <a:lnSpc>
                          <a:spcPct val="100000"/>
                        </a:lnSpc>
                        <a:spcBef>
                          <a:spcPts val="500"/>
                        </a:spcBef>
                        <a:spcAft>
                          <a:spcPts val="500"/>
                        </a:spcAft>
                        <a:buNone/>
                      </a:pPr>
                      <a:r>
                        <a:rPr sz="800">
                          <a:solidFill>
                            <a:srgbClr val="000000">
                              <a:alpha val="100000"/>
                            </a:srgbClr>
                          </a:solidFill>
                          <a:latin typeface="Arial"/>
                          <a:cs typeface="Arial"/>
                          <a:sym typeface="Arial"/>
                        </a:rPr>
                        <a:t>187</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l">
                        <a:lnSpc>
                          <a:spcPct val="100000"/>
                        </a:lnSpc>
                        <a:spcBef>
                          <a:spcPts val="500"/>
                        </a:spcBef>
                        <a:spcAft>
                          <a:spcPts val="500"/>
                        </a:spcAft>
                        <a:buNone/>
                      </a:pPr>
                      <a:r>
                        <a:rPr sz="800">
                          <a:solidFill>
                            <a:srgbClr val="000000">
                              <a:alpha val="100000"/>
                            </a:srgbClr>
                          </a:solidFill>
                          <a:latin typeface="Arial"/>
                          <a:cs typeface="Arial"/>
                          <a:sym typeface="Arial"/>
                        </a:rPr>
                        <a:t>284</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l">
                        <a:lnSpc>
                          <a:spcPct val="100000"/>
                        </a:lnSpc>
                        <a:spcBef>
                          <a:spcPts val="500"/>
                        </a:spcBef>
                        <a:spcAft>
                          <a:spcPts val="500"/>
                        </a:spcAft>
                        <a:buNone/>
                      </a:pPr>
                      <a:r>
                        <a:rPr sz="800">
                          <a:solidFill>
                            <a:srgbClr val="000000">
                              <a:alpha val="100000"/>
                            </a:srgbClr>
                          </a:solidFill>
                          <a:latin typeface="Arial"/>
                          <a:cs typeface="Arial"/>
                          <a:sym typeface="Arial"/>
                        </a:rPr>
                        <a:t>1,920</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l">
                        <a:lnSpc>
                          <a:spcPct val="100000"/>
                        </a:lnSpc>
                        <a:spcBef>
                          <a:spcPts val="500"/>
                        </a:spcBef>
                        <a:spcAft>
                          <a:spcPts val="500"/>
                        </a:spcAft>
                        <a:buNone/>
                      </a:pPr>
                      <a:r>
                        <a:rPr sz="800">
                          <a:solidFill>
                            <a:srgbClr val="000000">
                              <a:alpha val="100000"/>
                            </a:srgbClr>
                          </a:solidFill>
                          <a:latin typeface="Arial"/>
                          <a:cs typeface="Arial"/>
                          <a:sym typeface="Arial"/>
                        </a:rPr>
                        <a:t>0.94</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extLst>
                  <a:ext uri="{0D108BD9-81ED-4DB2-BD59-A6C34878D82A}">
                    <a16:rowId xmlns:a16="http://schemas.microsoft.com/office/drawing/2014/main" val="10002"/>
                  </a:ext>
                </a:extLst>
              </a:tr>
              <a:tr h="285281">
                <a:tc>
                  <a:txBody>
                    <a:bodyPr/>
                    <a:lstStyle/>
                    <a:p>
                      <a:pPr marL="63500" marR="63500" algn="l">
                        <a:lnSpc>
                          <a:spcPct val="100000"/>
                        </a:lnSpc>
                        <a:spcBef>
                          <a:spcPts val="500"/>
                        </a:spcBef>
                        <a:spcAft>
                          <a:spcPts val="500"/>
                        </a:spcAft>
                        <a:buNone/>
                      </a:pPr>
                      <a:r>
                        <a:rPr sz="800">
                          <a:solidFill>
                            <a:srgbClr val="000000">
                              <a:alpha val="100000"/>
                            </a:srgbClr>
                          </a:solidFill>
                          <a:latin typeface="Arial"/>
                          <a:cs typeface="Arial"/>
                          <a:sym typeface="Arial"/>
                        </a:rPr>
                        <a:t>Nonword</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solidFill>
                      <a:srgbClr val="EFEFEF">
                        <a:alpha val="100000"/>
                      </a:srgbClr>
                    </a:solidFill>
                  </a:tcPr>
                </a:tc>
                <a:tc>
                  <a:txBody>
                    <a:bodyPr/>
                    <a:lstStyle/>
                    <a:p>
                      <a:pPr marL="63500" marR="63500" algn="l">
                        <a:lnSpc>
                          <a:spcPct val="100000"/>
                        </a:lnSpc>
                        <a:spcBef>
                          <a:spcPts val="500"/>
                        </a:spcBef>
                        <a:spcAft>
                          <a:spcPts val="500"/>
                        </a:spcAft>
                        <a:buNone/>
                      </a:pPr>
                      <a:r>
                        <a:rPr sz="800">
                          <a:solidFill>
                            <a:srgbClr val="000000">
                              <a:alpha val="100000"/>
                            </a:srgbClr>
                          </a:solidFill>
                          <a:latin typeface="Arial"/>
                          <a:cs typeface="Arial"/>
                          <a:sym typeface="Arial"/>
                        </a:rPr>
                        <a:t>33 ms</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solidFill>
                      <a:srgbClr val="EFEFEF">
                        <a:alpha val="100000"/>
                      </a:srgbClr>
                    </a:solidFill>
                  </a:tcPr>
                </a:tc>
                <a:tc>
                  <a:txBody>
                    <a:bodyPr/>
                    <a:lstStyle/>
                    <a:p>
                      <a:pPr marL="63500" marR="63500" algn="l">
                        <a:lnSpc>
                          <a:spcPct val="100000"/>
                        </a:lnSpc>
                        <a:spcBef>
                          <a:spcPts val="500"/>
                        </a:spcBef>
                        <a:spcAft>
                          <a:spcPts val="500"/>
                        </a:spcAft>
                        <a:buNone/>
                      </a:pPr>
                      <a:r>
                        <a:rPr sz="800">
                          <a:solidFill>
                            <a:srgbClr val="000000">
                              <a:alpha val="100000"/>
                            </a:srgbClr>
                          </a:solidFill>
                          <a:latin typeface="Arial"/>
                          <a:cs typeface="Arial"/>
                          <a:sym typeface="Arial"/>
                        </a:rPr>
                        <a:t>Identical</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solidFill>
                      <a:srgbClr val="EFEFEF">
                        <a:alpha val="100000"/>
                      </a:srgbClr>
                    </a:solidFill>
                  </a:tcPr>
                </a:tc>
                <a:tc>
                  <a:txBody>
                    <a:bodyPr/>
                    <a:lstStyle/>
                    <a:p>
                      <a:pPr marL="63500" marR="63500" algn="l">
                        <a:lnSpc>
                          <a:spcPct val="100000"/>
                        </a:lnSpc>
                        <a:spcBef>
                          <a:spcPts val="500"/>
                        </a:spcBef>
                        <a:spcAft>
                          <a:spcPts val="500"/>
                        </a:spcAft>
                        <a:buNone/>
                      </a:pPr>
                      <a:r>
                        <a:rPr sz="800">
                          <a:solidFill>
                            <a:srgbClr val="000000">
                              <a:alpha val="100000"/>
                            </a:srgbClr>
                          </a:solidFill>
                          <a:latin typeface="Arial"/>
                          <a:cs typeface="Arial"/>
                          <a:sym typeface="Arial"/>
                        </a:rPr>
                        <a:t>719</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solidFill>
                      <a:srgbClr val="EFEFEF">
                        <a:alpha val="100000"/>
                      </a:srgbClr>
                    </a:solidFill>
                  </a:tcPr>
                </a:tc>
                <a:tc>
                  <a:txBody>
                    <a:bodyPr/>
                    <a:lstStyle/>
                    <a:p>
                      <a:pPr marL="63500" marR="63500" algn="l">
                        <a:lnSpc>
                          <a:spcPct val="100000"/>
                        </a:lnSpc>
                        <a:spcBef>
                          <a:spcPts val="500"/>
                        </a:spcBef>
                        <a:spcAft>
                          <a:spcPts val="500"/>
                        </a:spcAft>
                        <a:buNone/>
                      </a:pPr>
                      <a:r>
                        <a:rPr sz="800">
                          <a:solidFill>
                            <a:srgbClr val="000000">
                              <a:alpha val="100000"/>
                            </a:srgbClr>
                          </a:solidFill>
                          <a:latin typeface="Arial"/>
                          <a:cs typeface="Arial"/>
                          <a:sym typeface="Arial"/>
                        </a:rPr>
                        <a:t>668</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solidFill>
                      <a:srgbClr val="EFEFEF">
                        <a:alpha val="100000"/>
                      </a:srgbClr>
                    </a:solidFill>
                  </a:tcPr>
                </a:tc>
                <a:tc>
                  <a:txBody>
                    <a:bodyPr/>
                    <a:lstStyle/>
                    <a:p>
                      <a:pPr marL="63500" marR="63500" algn="l">
                        <a:lnSpc>
                          <a:spcPct val="100000"/>
                        </a:lnSpc>
                        <a:spcBef>
                          <a:spcPts val="500"/>
                        </a:spcBef>
                        <a:spcAft>
                          <a:spcPts val="500"/>
                        </a:spcAft>
                        <a:buNone/>
                      </a:pPr>
                      <a:r>
                        <a:rPr sz="800">
                          <a:solidFill>
                            <a:srgbClr val="000000">
                              <a:alpha val="100000"/>
                            </a:srgbClr>
                          </a:solidFill>
                          <a:latin typeface="Arial"/>
                          <a:cs typeface="Arial"/>
                          <a:sym typeface="Arial"/>
                        </a:rPr>
                        <a:t>198</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solidFill>
                      <a:srgbClr val="EFEFEF">
                        <a:alpha val="100000"/>
                      </a:srgbClr>
                    </a:solidFill>
                  </a:tcPr>
                </a:tc>
                <a:tc>
                  <a:txBody>
                    <a:bodyPr/>
                    <a:lstStyle/>
                    <a:p>
                      <a:pPr marL="63500" marR="63500" algn="l">
                        <a:lnSpc>
                          <a:spcPct val="100000"/>
                        </a:lnSpc>
                        <a:spcBef>
                          <a:spcPts val="500"/>
                        </a:spcBef>
                        <a:spcAft>
                          <a:spcPts val="500"/>
                        </a:spcAft>
                        <a:buNone/>
                      </a:pPr>
                      <a:r>
                        <a:rPr sz="800">
                          <a:solidFill>
                            <a:srgbClr val="000000">
                              <a:alpha val="100000"/>
                            </a:srgbClr>
                          </a:solidFill>
                          <a:latin typeface="Arial"/>
                          <a:cs typeface="Arial"/>
                          <a:sym typeface="Arial"/>
                        </a:rPr>
                        <a:t>351</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solidFill>
                      <a:srgbClr val="EFEFEF">
                        <a:alpha val="100000"/>
                      </a:srgbClr>
                    </a:solidFill>
                  </a:tcPr>
                </a:tc>
                <a:tc>
                  <a:txBody>
                    <a:bodyPr/>
                    <a:lstStyle/>
                    <a:p>
                      <a:pPr marL="63500" marR="63500" algn="l">
                        <a:lnSpc>
                          <a:spcPct val="100000"/>
                        </a:lnSpc>
                        <a:spcBef>
                          <a:spcPts val="500"/>
                        </a:spcBef>
                        <a:spcAft>
                          <a:spcPts val="500"/>
                        </a:spcAft>
                        <a:buNone/>
                      </a:pPr>
                      <a:r>
                        <a:rPr sz="800">
                          <a:solidFill>
                            <a:srgbClr val="000000">
                              <a:alpha val="100000"/>
                            </a:srgbClr>
                          </a:solidFill>
                          <a:latin typeface="Arial"/>
                          <a:cs typeface="Arial"/>
                          <a:sym typeface="Arial"/>
                        </a:rPr>
                        <a:t>1,924</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solidFill>
                      <a:srgbClr val="EFEFEF">
                        <a:alpha val="100000"/>
                      </a:srgbClr>
                    </a:solidFill>
                  </a:tcPr>
                </a:tc>
                <a:tc>
                  <a:txBody>
                    <a:bodyPr/>
                    <a:lstStyle/>
                    <a:p>
                      <a:pPr marL="63500" marR="63500" algn="l">
                        <a:lnSpc>
                          <a:spcPct val="100000"/>
                        </a:lnSpc>
                        <a:spcBef>
                          <a:spcPts val="500"/>
                        </a:spcBef>
                        <a:spcAft>
                          <a:spcPts val="500"/>
                        </a:spcAft>
                        <a:buNone/>
                      </a:pPr>
                      <a:r>
                        <a:rPr sz="800">
                          <a:solidFill>
                            <a:srgbClr val="000000">
                              <a:alpha val="100000"/>
                            </a:srgbClr>
                          </a:solidFill>
                          <a:latin typeface="Arial"/>
                          <a:cs typeface="Arial"/>
                          <a:sym typeface="Arial"/>
                        </a:rPr>
                        <a:t>0.94</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solidFill>
                      <a:srgbClr val="EFEFEF">
                        <a:alpha val="100000"/>
                      </a:srgbClr>
                    </a:solidFill>
                  </a:tcPr>
                </a:tc>
                <a:extLst>
                  <a:ext uri="{0D108BD9-81ED-4DB2-BD59-A6C34878D82A}">
                    <a16:rowId xmlns:a16="http://schemas.microsoft.com/office/drawing/2014/main" val="10003"/>
                  </a:ext>
                </a:extLst>
              </a:tr>
              <a:tr h="285281">
                <a:tc>
                  <a:txBody>
                    <a:bodyPr/>
                    <a:lstStyle/>
                    <a:p>
                      <a:pPr marL="63500" marR="63500" algn="l">
                        <a:lnSpc>
                          <a:spcPct val="100000"/>
                        </a:lnSpc>
                        <a:spcBef>
                          <a:spcPts val="500"/>
                        </a:spcBef>
                        <a:spcAft>
                          <a:spcPts val="500"/>
                        </a:spcAft>
                        <a:buNone/>
                      </a:pPr>
                      <a:r>
                        <a:rPr sz="800">
                          <a:solidFill>
                            <a:srgbClr val="000000">
                              <a:alpha val="100000"/>
                            </a:srgbClr>
                          </a:solidFill>
                          <a:latin typeface="Arial"/>
                          <a:cs typeface="Arial"/>
                          <a:sym typeface="Arial"/>
                        </a:rPr>
                        <a:t>Nonword</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l">
                        <a:lnSpc>
                          <a:spcPct val="100000"/>
                        </a:lnSpc>
                        <a:spcBef>
                          <a:spcPts val="500"/>
                        </a:spcBef>
                        <a:spcAft>
                          <a:spcPts val="500"/>
                        </a:spcAft>
                        <a:buNone/>
                      </a:pPr>
                      <a:r>
                        <a:rPr sz="800">
                          <a:solidFill>
                            <a:srgbClr val="000000">
                              <a:alpha val="100000"/>
                            </a:srgbClr>
                          </a:solidFill>
                          <a:latin typeface="Arial"/>
                          <a:cs typeface="Arial"/>
                          <a:sym typeface="Arial"/>
                        </a:rPr>
                        <a:t>33 ms</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l">
                        <a:lnSpc>
                          <a:spcPct val="100000"/>
                        </a:lnSpc>
                        <a:spcBef>
                          <a:spcPts val="500"/>
                        </a:spcBef>
                        <a:spcAft>
                          <a:spcPts val="500"/>
                        </a:spcAft>
                        <a:buNone/>
                      </a:pPr>
                      <a:r>
                        <a:rPr sz="800">
                          <a:solidFill>
                            <a:srgbClr val="000000">
                              <a:alpha val="100000"/>
                            </a:srgbClr>
                          </a:solidFill>
                          <a:latin typeface="Arial"/>
                          <a:cs typeface="Arial"/>
                          <a:sym typeface="Arial"/>
                        </a:rPr>
                        <a:t>Unrelated</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l">
                        <a:lnSpc>
                          <a:spcPct val="100000"/>
                        </a:lnSpc>
                        <a:spcBef>
                          <a:spcPts val="500"/>
                        </a:spcBef>
                        <a:spcAft>
                          <a:spcPts val="500"/>
                        </a:spcAft>
                        <a:buNone/>
                      </a:pPr>
                      <a:r>
                        <a:rPr sz="800">
                          <a:solidFill>
                            <a:srgbClr val="000000">
                              <a:alpha val="100000"/>
                            </a:srgbClr>
                          </a:solidFill>
                          <a:latin typeface="Arial"/>
                          <a:cs typeface="Arial"/>
                          <a:sym typeface="Arial"/>
                        </a:rPr>
                        <a:t>718</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l">
                        <a:lnSpc>
                          <a:spcPct val="100000"/>
                        </a:lnSpc>
                        <a:spcBef>
                          <a:spcPts val="500"/>
                        </a:spcBef>
                        <a:spcAft>
                          <a:spcPts val="500"/>
                        </a:spcAft>
                        <a:buNone/>
                      </a:pPr>
                      <a:r>
                        <a:rPr sz="800">
                          <a:solidFill>
                            <a:srgbClr val="000000">
                              <a:alpha val="100000"/>
                            </a:srgbClr>
                          </a:solidFill>
                          <a:latin typeface="Arial"/>
                          <a:cs typeface="Arial"/>
                          <a:sym typeface="Arial"/>
                        </a:rPr>
                        <a:t>672</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l">
                        <a:lnSpc>
                          <a:spcPct val="100000"/>
                        </a:lnSpc>
                        <a:spcBef>
                          <a:spcPts val="500"/>
                        </a:spcBef>
                        <a:spcAft>
                          <a:spcPts val="500"/>
                        </a:spcAft>
                        <a:buNone/>
                      </a:pPr>
                      <a:r>
                        <a:rPr sz="800">
                          <a:solidFill>
                            <a:srgbClr val="000000">
                              <a:alpha val="100000"/>
                            </a:srgbClr>
                          </a:solidFill>
                          <a:latin typeface="Arial"/>
                          <a:cs typeface="Arial"/>
                          <a:sym typeface="Arial"/>
                        </a:rPr>
                        <a:t>197</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l">
                        <a:lnSpc>
                          <a:spcPct val="100000"/>
                        </a:lnSpc>
                        <a:spcBef>
                          <a:spcPts val="500"/>
                        </a:spcBef>
                        <a:spcAft>
                          <a:spcPts val="500"/>
                        </a:spcAft>
                        <a:buNone/>
                      </a:pPr>
                      <a:r>
                        <a:rPr sz="800">
                          <a:solidFill>
                            <a:srgbClr val="000000">
                              <a:alpha val="100000"/>
                            </a:srgbClr>
                          </a:solidFill>
                          <a:latin typeface="Arial"/>
                          <a:cs typeface="Arial"/>
                          <a:sym typeface="Arial"/>
                        </a:rPr>
                        <a:t>281</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l">
                        <a:lnSpc>
                          <a:spcPct val="100000"/>
                        </a:lnSpc>
                        <a:spcBef>
                          <a:spcPts val="500"/>
                        </a:spcBef>
                        <a:spcAft>
                          <a:spcPts val="500"/>
                        </a:spcAft>
                        <a:buNone/>
                      </a:pPr>
                      <a:r>
                        <a:rPr sz="800">
                          <a:solidFill>
                            <a:srgbClr val="000000">
                              <a:alpha val="100000"/>
                            </a:srgbClr>
                          </a:solidFill>
                          <a:latin typeface="Arial"/>
                          <a:cs typeface="Arial"/>
                          <a:sym typeface="Arial"/>
                        </a:rPr>
                        <a:t>1,912</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l">
                        <a:lnSpc>
                          <a:spcPct val="100000"/>
                        </a:lnSpc>
                        <a:spcBef>
                          <a:spcPts val="500"/>
                        </a:spcBef>
                        <a:spcAft>
                          <a:spcPts val="500"/>
                        </a:spcAft>
                        <a:buNone/>
                      </a:pPr>
                      <a:r>
                        <a:rPr sz="800">
                          <a:solidFill>
                            <a:srgbClr val="000000">
                              <a:alpha val="100000"/>
                            </a:srgbClr>
                          </a:solidFill>
                          <a:latin typeface="Arial"/>
                          <a:cs typeface="Arial"/>
                          <a:sym typeface="Arial"/>
                        </a:rPr>
                        <a:t>0.94</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extLst>
                  <a:ext uri="{0D108BD9-81ED-4DB2-BD59-A6C34878D82A}">
                    <a16:rowId xmlns:a16="http://schemas.microsoft.com/office/drawing/2014/main" val="10004"/>
                  </a:ext>
                </a:extLst>
              </a:tr>
              <a:tr h="194510">
                <a:tc>
                  <a:txBody>
                    <a:bodyPr/>
                    <a:lstStyle/>
                    <a:p>
                      <a:pPr marL="63500" marR="63500" algn="l">
                        <a:lnSpc>
                          <a:spcPct val="100000"/>
                        </a:lnSpc>
                        <a:spcBef>
                          <a:spcPts val="500"/>
                        </a:spcBef>
                        <a:spcAft>
                          <a:spcPts val="500"/>
                        </a:spcAft>
                        <a:buNone/>
                      </a:pPr>
                      <a:r>
                        <a:rPr sz="800">
                          <a:solidFill>
                            <a:srgbClr val="000000">
                              <a:alpha val="100000"/>
                            </a:srgbClr>
                          </a:solidFill>
                          <a:latin typeface="Arial"/>
                          <a:cs typeface="Arial"/>
                          <a:sym typeface="Arial"/>
                        </a:rPr>
                        <a:t>Word</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solidFill>
                      <a:srgbClr val="EFEFEF">
                        <a:alpha val="100000"/>
                      </a:srgbClr>
                    </a:solidFill>
                  </a:tcPr>
                </a:tc>
                <a:tc>
                  <a:txBody>
                    <a:bodyPr/>
                    <a:lstStyle/>
                    <a:p>
                      <a:pPr marL="63500" marR="63500" algn="l">
                        <a:lnSpc>
                          <a:spcPct val="100000"/>
                        </a:lnSpc>
                        <a:spcBef>
                          <a:spcPts val="500"/>
                        </a:spcBef>
                        <a:spcAft>
                          <a:spcPts val="500"/>
                        </a:spcAft>
                        <a:buNone/>
                      </a:pPr>
                      <a:r>
                        <a:rPr sz="800">
                          <a:solidFill>
                            <a:srgbClr val="000000">
                              <a:alpha val="100000"/>
                            </a:srgbClr>
                          </a:solidFill>
                          <a:latin typeface="Arial"/>
                          <a:cs typeface="Arial"/>
                          <a:sym typeface="Arial"/>
                        </a:rPr>
                        <a:t>16 ms</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solidFill>
                      <a:srgbClr val="EFEFEF">
                        <a:alpha val="100000"/>
                      </a:srgbClr>
                    </a:solidFill>
                  </a:tcPr>
                </a:tc>
                <a:tc>
                  <a:txBody>
                    <a:bodyPr/>
                    <a:lstStyle/>
                    <a:p>
                      <a:pPr marL="63500" marR="63500" algn="l">
                        <a:lnSpc>
                          <a:spcPct val="100000"/>
                        </a:lnSpc>
                        <a:spcBef>
                          <a:spcPts val="500"/>
                        </a:spcBef>
                        <a:spcAft>
                          <a:spcPts val="500"/>
                        </a:spcAft>
                        <a:buNone/>
                      </a:pPr>
                      <a:r>
                        <a:rPr sz="800">
                          <a:solidFill>
                            <a:srgbClr val="000000">
                              <a:alpha val="100000"/>
                            </a:srgbClr>
                          </a:solidFill>
                          <a:latin typeface="Arial"/>
                          <a:cs typeface="Arial"/>
                          <a:sym typeface="Arial"/>
                        </a:rPr>
                        <a:t>Identical</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solidFill>
                      <a:srgbClr val="EFEFEF">
                        <a:alpha val="100000"/>
                      </a:srgbClr>
                    </a:solidFill>
                  </a:tcPr>
                </a:tc>
                <a:tc>
                  <a:txBody>
                    <a:bodyPr/>
                    <a:lstStyle/>
                    <a:p>
                      <a:pPr marL="63500" marR="63500" algn="l">
                        <a:lnSpc>
                          <a:spcPct val="100000"/>
                        </a:lnSpc>
                        <a:spcBef>
                          <a:spcPts val="500"/>
                        </a:spcBef>
                        <a:spcAft>
                          <a:spcPts val="500"/>
                        </a:spcAft>
                        <a:buNone/>
                      </a:pPr>
                      <a:r>
                        <a:rPr sz="800">
                          <a:solidFill>
                            <a:srgbClr val="000000">
                              <a:alpha val="100000"/>
                            </a:srgbClr>
                          </a:solidFill>
                          <a:latin typeface="Arial"/>
                          <a:cs typeface="Arial"/>
                          <a:sym typeface="Arial"/>
                        </a:rPr>
                        <a:t>660</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solidFill>
                      <a:srgbClr val="EFEFEF">
                        <a:alpha val="100000"/>
                      </a:srgbClr>
                    </a:solidFill>
                  </a:tcPr>
                </a:tc>
                <a:tc>
                  <a:txBody>
                    <a:bodyPr/>
                    <a:lstStyle/>
                    <a:p>
                      <a:pPr marL="63500" marR="63500" algn="l">
                        <a:lnSpc>
                          <a:spcPct val="100000"/>
                        </a:lnSpc>
                        <a:spcBef>
                          <a:spcPts val="500"/>
                        </a:spcBef>
                        <a:spcAft>
                          <a:spcPts val="500"/>
                        </a:spcAft>
                        <a:buNone/>
                      </a:pPr>
                      <a:r>
                        <a:rPr sz="800">
                          <a:solidFill>
                            <a:srgbClr val="000000">
                              <a:alpha val="100000"/>
                            </a:srgbClr>
                          </a:solidFill>
                          <a:latin typeface="Arial"/>
                          <a:cs typeface="Arial"/>
                          <a:sym typeface="Arial"/>
                        </a:rPr>
                        <a:t>625</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solidFill>
                      <a:srgbClr val="EFEFEF">
                        <a:alpha val="100000"/>
                      </a:srgbClr>
                    </a:solidFill>
                  </a:tcPr>
                </a:tc>
                <a:tc>
                  <a:txBody>
                    <a:bodyPr/>
                    <a:lstStyle/>
                    <a:p>
                      <a:pPr marL="63500" marR="63500" algn="l">
                        <a:lnSpc>
                          <a:spcPct val="100000"/>
                        </a:lnSpc>
                        <a:spcBef>
                          <a:spcPts val="500"/>
                        </a:spcBef>
                        <a:spcAft>
                          <a:spcPts val="500"/>
                        </a:spcAft>
                        <a:buNone/>
                      </a:pPr>
                      <a:r>
                        <a:rPr sz="800">
                          <a:solidFill>
                            <a:srgbClr val="000000">
                              <a:alpha val="100000"/>
                            </a:srgbClr>
                          </a:solidFill>
                          <a:latin typeface="Arial"/>
                          <a:cs typeface="Arial"/>
                          <a:sym typeface="Arial"/>
                        </a:rPr>
                        <a:t>162</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solidFill>
                      <a:srgbClr val="EFEFEF">
                        <a:alpha val="100000"/>
                      </a:srgbClr>
                    </a:solidFill>
                  </a:tcPr>
                </a:tc>
                <a:tc>
                  <a:txBody>
                    <a:bodyPr/>
                    <a:lstStyle/>
                    <a:p>
                      <a:pPr marL="63500" marR="63500" algn="l">
                        <a:lnSpc>
                          <a:spcPct val="100000"/>
                        </a:lnSpc>
                        <a:spcBef>
                          <a:spcPts val="500"/>
                        </a:spcBef>
                        <a:spcAft>
                          <a:spcPts val="500"/>
                        </a:spcAft>
                        <a:buNone/>
                      </a:pPr>
                      <a:r>
                        <a:rPr sz="800">
                          <a:solidFill>
                            <a:srgbClr val="000000">
                              <a:alpha val="100000"/>
                            </a:srgbClr>
                          </a:solidFill>
                          <a:latin typeface="Arial"/>
                          <a:cs typeface="Arial"/>
                          <a:sym typeface="Arial"/>
                        </a:rPr>
                        <a:t>311</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solidFill>
                      <a:srgbClr val="EFEFEF">
                        <a:alpha val="100000"/>
                      </a:srgbClr>
                    </a:solidFill>
                  </a:tcPr>
                </a:tc>
                <a:tc>
                  <a:txBody>
                    <a:bodyPr/>
                    <a:lstStyle/>
                    <a:p>
                      <a:pPr marL="63500" marR="63500" algn="l">
                        <a:lnSpc>
                          <a:spcPct val="100000"/>
                        </a:lnSpc>
                        <a:spcBef>
                          <a:spcPts val="500"/>
                        </a:spcBef>
                        <a:spcAft>
                          <a:spcPts val="500"/>
                        </a:spcAft>
                        <a:buNone/>
                      </a:pPr>
                      <a:r>
                        <a:rPr sz="800">
                          <a:solidFill>
                            <a:srgbClr val="000000">
                              <a:alpha val="100000"/>
                            </a:srgbClr>
                          </a:solidFill>
                          <a:latin typeface="Arial"/>
                          <a:cs typeface="Arial"/>
                          <a:sym typeface="Arial"/>
                        </a:rPr>
                        <a:t>1,892</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solidFill>
                      <a:srgbClr val="EFEFEF">
                        <a:alpha val="100000"/>
                      </a:srgbClr>
                    </a:solidFill>
                  </a:tcPr>
                </a:tc>
                <a:tc>
                  <a:txBody>
                    <a:bodyPr/>
                    <a:lstStyle/>
                    <a:p>
                      <a:pPr marL="63500" marR="63500" algn="l">
                        <a:lnSpc>
                          <a:spcPct val="100000"/>
                        </a:lnSpc>
                        <a:spcBef>
                          <a:spcPts val="500"/>
                        </a:spcBef>
                        <a:spcAft>
                          <a:spcPts val="500"/>
                        </a:spcAft>
                        <a:buNone/>
                      </a:pPr>
                      <a:r>
                        <a:rPr sz="800">
                          <a:solidFill>
                            <a:srgbClr val="000000">
                              <a:alpha val="100000"/>
                            </a:srgbClr>
                          </a:solidFill>
                          <a:latin typeface="Arial"/>
                          <a:cs typeface="Arial"/>
                          <a:sym typeface="Arial"/>
                        </a:rPr>
                        <a:t>0.94</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solidFill>
                      <a:srgbClr val="EFEFEF">
                        <a:alpha val="100000"/>
                      </a:srgbClr>
                    </a:solidFill>
                  </a:tcPr>
                </a:tc>
                <a:extLst>
                  <a:ext uri="{0D108BD9-81ED-4DB2-BD59-A6C34878D82A}">
                    <a16:rowId xmlns:a16="http://schemas.microsoft.com/office/drawing/2014/main" val="10005"/>
                  </a:ext>
                </a:extLst>
              </a:tr>
              <a:tr h="285281">
                <a:tc>
                  <a:txBody>
                    <a:bodyPr/>
                    <a:lstStyle/>
                    <a:p>
                      <a:pPr marL="63500" marR="63500" algn="l">
                        <a:lnSpc>
                          <a:spcPct val="100000"/>
                        </a:lnSpc>
                        <a:spcBef>
                          <a:spcPts val="500"/>
                        </a:spcBef>
                        <a:spcAft>
                          <a:spcPts val="500"/>
                        </a:spcAft>
                        <a:buNone/>
                      </a:pPr>
                      <a:r>
                        <a:rPr sz="800">
                          <a:solidFill>
                            <a:srgbClr val="000000">
                              <a:alpha val="100000"/>
                            </a:srgbClr>
                          </a:solidFill>
                          <a:latin typeface="Arial"/>
                          <a:cs typeface="Arial"/>
                          <a:sym typeface="Arial"/>
                        </a:rPr>
                        <a:t>Word</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l">
                        <a:lnSpc>
                          <a:spcPct val="100000"/>
                        </a:lnSpc>
                        <a:spcBef>
                          <a:spcPts val="500"/>
                        </a:spcBef>
                        <a:spcAft>
                          <a:spcPts val="500"/>
                        </a:spcAft>
                        <a:buNone/>
                      </a:pPr>
                      <a:r>
                        <a:rPr sz="800">
                          <a:solidFill>
                            <a:srgbClr val="000000">
                              <a:alpha val="100000"/>
                            </a:srgbClr>
                          </a:solidFill>
                          <a:latin typeface="Arial"/>
                          <a:cs typeface="Arial"/>
                          <a:sym typeface="Arial"/>
                        </a:rPr>
                        <a:t>16 ms</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l">
                        <a:lnSpc>
                          <a:spcPct val="100000"/>
                        </a:lnSpc>
                        <a:spcBef>
                          <a:spcPts val="500"/>
                        </a:spcBef>
                        <a:spcAft>
                          <a:spcPts val="500"/>
                        </a:spcAft>
                        <a:buNone/>
                      </a:pPr>
                      <a:r>
                        <a:rPr sz="800">
                          <a:solidFill>
                            <a:srgbClr val="000000">
                              <a:alpha val="100000"/>
                            </a:srgbClr>
                          </a:solidFill>
                          <a:latin typeface="Arial"/>
                          <a:cs typeface="Arial"/>
                          <a:sym typeface="Arial"/>
                        </a:rPr>
                        <a:t>Unrelated</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l">
                        <a:lnSpc>
                          <a:spcPct val="100000"/>
                        </a:lnSpc>
                        <a:spcBef>
                          <a:spcPts val="500"/>
                        </a:spcBef>
                        <a:spcAft>
                          <a:spcPts val="500"/>
                        </a:spcAft>
                        <a:buNone/>
                      </a:pPr>
                      <a:r>
                        <a:rPr sz="800">
                          <a:solidFill>
                            <a:srgbClr val="000000">
                              <a:alpha val="100000"/>
                            </a:srgbClr>
                          </a:solidFill>
                          <a:latin typeface="Arial"/>
                          <a:cs typeface="Arial"/>
                          <a:sym typeface="Arial"/>
                        </a:rPr>
                        <a:t>662</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l">
                        <a:lnSpc>
                          <a:spcPct val="100000"/>
                        </a:lnSpc>
                        <a:spcBef>
                          <a:spcPts val="500"/>
                        </a:spcBef>
                        <a:spcAft>
                          <a:spcPts val="500"/>
                        </a:spcAft>
                        <a:buNone/>
                      </a:pPr>
                      <a:r>
                        <a:rPr sz="800">
                          <a:solidFill>
                            <a:srgbClr val="000000">
                              <a:alpha val="100000"/>
                            </a:srgbClr>
                          </a:solidFill>
                          <a:latin typeface="Arial"/>
                          <a:cs typeface="Arial"/>
                          <a:sym typeface="Arial"/>
                        </a:rPr>
                        <a:t>623</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l">
                        <a:lnSpc>
                          <a:spcPct val="100000"/>
                        </a:lnSpc>
                        <a:spcBef>
                          <a:spcPts val="500"/>
                        </a:spcBef>
                        <a:spcAft>
                          <a:spcPts val="500"/>
                        </a:spcAft>
                        <a:buNone/>
                      </a:pPr>
                      <a:r>
                        <a:rPr sz="800">
                          <a:solidFill>
                            <a:srgbClr val="000000">
                              <a:alpha val="100000"/>
                            </a:srgbClr>
                          </a:solidFill>
                          <a:latin typeface="Arial"/>
                          <a:cs typeface="Arial"/>
                          <a:sym typeface="Arial"/>
                        </a:rPr>
                        <a:t>169</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l">
                        <a:lnSpc>
                          <a:spcPct val="100000"/>
                        </a:lnSpc>
                        <a:spcBef>
                          <a:spcPts val="500"/>
                        </a:spcBef>
                        <a:spcAft>
                          <a:spcPts val="500"/>
                        </a:spcAft>
                        <a:buNone/>
                      </a:pPr>
                      <a:r>
                        <a:rPr sz="800">
                          <a:solidFill>
                            <a:srgbClr val="000000">
                              <a:alpha val="100000"/>
                            </a:srgbClr>
                          </a:solidFill>
                          <a:latin typeface="Arial"/>
                          <a:cs typeface="Arial"/>
                          <a:sym typeface="Arial"/>
                        </a:rPr>
                        <a:t>308</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l">
                        <a:lnSpc>
                          <a:spcPct val="100000"/>
                        </a:lnSpc>
                        <a:spcBef>
                          <a:spcPts val="500"/>
                        </a:spcBef>
                        <a:spcAft>
                          <a:spcPts val="500"/>
                        </a:spcAft>
                        <a:buNone/>
                      </a:pPr>
                      <a:r>
                        <a:rPr sz="800">
                          <a:solidFill>
                            <a:srgbClr val="000000">
                              <a:alpha val="100000"/>
                            </a:srgbClr>
                          </a:solidFill>
                          <a:latin typeface="Arial"/>
                          <a:cs typeface="Arial"/>
                          <a:sym typeface="Arial"/>
                        </a:rPr>
                        <a:t>1,899</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l">
                        <a:lnSpc>
                          <a:spcPct val="100000"/>
                        </a:lnSpc>
                        <a:spcBef>
                          <a:spcPts val="500"/>
                        </a:spcBef>
                        <a:spcAft>
                          <a:spcPts val="500"/>
                        </a:spcAft>
                        <a:buNone/>
                      </a:pPr>
                      <a:r>
                        <a:rPr sz="800">
                          <a:solidFill>
                            <a:srgbClr val="000000">
                              <a:alpha val="100000"/>
                            </a:srgbClr>
                          </a:solidFill>
                          <a:latin typeface="Arial"/>
                          <a:cs typeface="Arial"/>
                          <a:sym typeface="Arial"/>
                        </a:rPr>
                        <a:t>0.95</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extLst>
                  <a:ext uri="{0D108BD9-81ED-4DB2-BD59-A6C34878D82A}">
                    <a16:rowId xmlns:a16="http://schemas.microsoft.com/office/drawing/2014/main" val="10006"/>
                  </a:ext>
                </a:extLst>
              </a:tr>
              <a:tr h="194510">
                <a:tc>
                  <a:txBody>
                    <a:bodyPr/>
                    <a:lstStyle/>
                    <a:p>
                      <a:pPr marL="63500" marR="63500" algn="l">
                        <a:lnSpc>
                          <a:spcPct val="100000"/>
                        </a:lnSpc>
                        <a:spcBef>
                          <a:spcPts val="500"/>
                        </a:spcBef>
                        <a:spcAft>
                          <a:spcPts val="500"/>
                        </a:spcAft>
                        <a:buNone/>
                      </a:pPr>
                      <a:r>
                        <a:rPr sz="800">
                          <a:solidFill>
                            <a:srgbClr val="000000">
                              <a:alpha val="100000"/>
                            </a:srgbClr>
                          </a:solidFill>
                          <a:latin typeface="Arial"/>
                          <a:cs typeface="Arial"/>
                          <a:sym typeface="Arial"/>
                        </a:rPr>
                        <a:t>Word</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solidFill>
                      <a:srgbClr val="EFEFEF">
                        <a:alpha val="100000"/>
                      </a:srgbClr>
                    </a:solidFill>
                  </a:tcPr>
                </a:tc>
                <a:tc>
                  <a:txBody>
                    <a:bodyPr/>
                    <a:lstStyle/>
                    <a:p>
                      <a:pPr marL="63500" marR="63500" algn="l">
                        <a:lnSpc>
                          <a:spcPct val="100000"/>
                        </a:lnSpc>
                        <a:spcBef>
                          <a:spcPts val="500"/>
                        </a:spcBef>
                        <a:spcAft>
                          <a:spcPts val="500"/>
                        </a:spcAft>
                        <a:buNone/>
                      </a:pPr>
                      <a:r>
                        <a:rPr sz="800">
                          <a:solidFill>
                            <a:srgbClr val="000000">
                              <a:alpha val="100000"/>
                            </a:srgbClr>
                          </a:solidFill>
                          <a:latin typeface="Arial"/>
                          <a:cs typeface="Arial"/>
                          <a:sym typeface="Arial"/>
                        </a:rPr>
                        <a:t>33 ms</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solidFill>
                      <a:srgbClr val="EFEFEF">
                        <a:alpha val="100000"/>
                      </a:srgbClr>
                    </a:solidFill>
                  </a:tcPr>
                </a:tc>
                <a:tc>
                  <a:txBody>
                    <a:bodyPr/>
                    <a:lstStyle/>
                    <a:p>
                      <a:pPr marL="63500" marR="63500" algn="l">
                        <a:lnSpc>
                          <a:spcPct val="100000"/>
                        </a:lnSpc>
                        <a:spcBef>
                          <a:spcPts val="500"/>
                        </a:spcBef>
                        <a:spcAft>
                          <a:spcPts val="500"/>
                        </a:spcAft>
                        <a:buNone/>
                      </a:pPr>
                      <a:r>
                        <a:rPr sz="800">
                          <a:solidFill>
                            <a:srgbClr val="000000">
                              <a:alpha val="100000"/>
                            </a:srgbClr>
                          </a:solidFill>
                          <a:latin typeface="Arial"/>
                          <a:cs typeface="Arial"/>
                          <a:sym typeface="Arial"/>
                        </a:rPr>
                        <a:t>Identical</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solidFill>
                      <a:srgbClr val="EFEFEF">
                        <a:alpha val="100000"/>
                      </a:srgbClr>
                    </a:solidFill>
                  </a:tcPr>
                </a:tc>
                <a:tc>
                  <a:txBody>
                    <a:bodyPr/>
                    <a:lstStyle/>
                    <a:p>
                      <a:pPr marL="63500" marR="63500" algn="l">
                        <a:lnSpc>
                          <a:spcPct val="100000"/>
                        </a:lnSpc>
                        <a:spcBef>
                          <a:spcPts val="500"/>
                        </a:spcBef>
                        <a:spcAft>
                          <a:spcPts val="500"/>
                        </a:spcAft>
                        <a:buNone/>
                      </a:pPr>
                      <a:r>
                        <a:rPr sz="800">
                          <a:solidFill>
                            <a:srgbClr val="000000">
                              <a:alpha val="100000"/>
                            </a:srgbClr>
                          </a:solidFill>
                          <a:latin typeface="Arial"/>
                          <a:cs typeface="Arial"/>
                          <a:sym typeface="Arial"/>
                        </a:rPr>
                        <a:t>650</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solidFill>
                      <a:srgbClr val="EFEFEF">
                        <a:alpha val="100000"/>
                      </a:srgbClr>
                    </a:solidFill>
                  </a:tcPr>
                </a:tc>
                <a:tc>
                  <a:txBody>
                    <a:bodyPr/>
                    <a:lstStyle/>
                    <a:p>
                      <a:pPr marL="63500" marR="63500" algn="l">
                        <a:lnSpc>
                          <a:spcPct val="100000"/>
                        </a:lnSpc>
                        <a:spcBef>
                          <a:spcPts val="500"/>
                        </a:spcBef>
                        <a:spcAft>
                          <a:spcPts val="500"/>
                        </a:spcAft>
                        <a:buNone/>
                      </a:pPr>
                      <a:r>
                        <a:rPr sz="800">
                          <a:solidFill>
                            <a:srgbClr val="000000">
                              <a:alpha val="100000"/>
                            </a:srgbClr>
                          </a:solidFill>
                          <a:latin typeface="Arial"/>
                          <a:cs typeface="Arial"/>
                          <a:sym typeface="Arial"/>
                        </a:rPr>
                        <a:t>618</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solidFill>
                      <a:srgbClr val="EFEFEF">
                        <a:alpha val="100000"/>
                      </a:srgbClr>
                    </a:solidFill>
                  </a:tcPr>
                </a:tc>
                <a:tc>
                  <a:txBody>
                    <a:bodyPr/>
                    <a:lstStyle/>
                    <a:p>
                      <a:pPr marL="63500" marR="63500" algn="l">
                        <a:lnSpc>
                          <a:spcPct val="100000"/>
                        </a:lnSpc>
                        <a:spcBef>
                          <a:spcPts val="500"/>
                        </a:spcBef>
                        <a:spcAft>
                          <a:spcPts val="500"/>
                        </a:spcAft>
                        <a:buNone/>
                      </a:pPr>
                      <a:r>
                        <a:rPr sz="800">
                          <a:solidFill>
                            <a:srgbClr val="000000">
                              <a:alpha val="100000"/>
                            </a:srgbClr>
                          </a:solidFill>
                          <a:latin typeface="Arial"/>
                          <a:cs typeface="Arial"/>
                          <a:sym typeface="Arial"/>
                        </a:rPr>
                        <a:t>158</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solidFill>
                      <a:srgbClr val="EFEFEF">
                        <a:alpha val="100000"/>
                      </a:srgbClr>
                    </a:solidFill>
                  </a:tcPr>
                </a:tc>
                <a:tc>
                  <a:txBody>
                    <a:bodyPr/>
                    <a:lstStyle/>
                    <a:p>
                      <a:pPr marL="63500" marR="63500" algn="l">
                        <a:lnSpc>
                          <a:spcPct val="100000"/>
                        </a:lnSpc>
                        <a:spcBef>
                          <a:spcPts val="500"/>
                        </a:spcBef>
                        <a:spcAft>
                          <a:spcPts val="500"/>
                        </a:spcAft>
                        <a:buNone/>
                      </a:pPr>
                      <a:r>
                        <a:rPr sz="800">
                          <a:solidFill>
                            <a:srgbClr val="000000">
                              <a:alpha val="100000"/>
                            </a:srgbClr>
                          </a:solidFill>
                          <a:latin typeface="Arial"/>
                          <a:cs typeface="Arial"/>
                          <a:sym typeface="Arial"/>
                        </a:rPr>
                        <a:t>280</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solidFill>
                      <a:srgbClr val="EFEFEF">
                        <a:alpha val="100000"/>
                      </a:srgbClr>
                    </a:solidFill>
                  </a:tcPr>
                </a:tc>
                <a:tc>
                  <a:txBody>
                    <a:bodyPr/>
                    <a:lstStyle/>
                    <a:p>
                      <a:pPr marL="63500" marR="63500" algn="l">
                        <a:lnSpc>
                          <a:spcPct val="100000"/>
                        </a:lnSpc>
                        <a:spcBef>
                          <a:spcPts val="500"/>
                        </a:spcBef>
                        <a:spcAft>
                          <a:spcPts val="500"/>
                        </a:spcAft>
                        <a:buNone/>
                      </a:pPr>
                      <a:r>
                        <a:rPr sz="800">
                          <a:solidFill>
                            <a:srgbClr val="000000">
                              <a:alpha val="100000"/>
                            </a:srgbClr>
                          </a:solidFill>
                          <a:latin typeface="Arial"/>
                          <a:cs typeface="Arial"/>
                          <a:sym typeface="Arial"/>
                        </a:rPr>
                        <a:t>1,873</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solidFill>
                      <a:srgbClr val="EFEFEF">
                        <a:alpha val="100000"/>
                      </a:srgbClr>
                    </a:solidFill>
                  </a:tcPr>
                </a:tc>
                <a:tc>
                  <a:txBody>
                    <a:bodyPr/>
                    <a:lstStyle/>
                    <a:p>
                      <a:pPr marL="63500" marR="63500" algn="l">
                        <a:lnSpc>
                          <a:spcPct val="100000"/>
                        </a:lnSpc>
                        <a:spcBef>
                          <a:spcPts val="500"/>
                        </a:spcBef>
                        <a:spcAft>
                          <a:spcPts val="500"/>
                        </a:spcAft>
                        <a:buNone/>
                      </a:pPr>
                      <a:r>
                        <a:rPr sz="800">
                          <a:solidFill>
                            <a:srgbClr val="000000">
                              <a:alpha val="100000"/>
                            </a:srgbClr>
                          </a:solidFill>
                          <a:latin typeface="Arial"/>
                          <a:cs typeface="Arial"/>
                          <a:sym typeface="Arial"/>
                        </a:rPr>
                        <a:t>0.96</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solidFill>
                      <a:srgbClr val="EFEFEF">
                        <a:alpha val="100000"/>
                      </a:srgbClr>
                    </a:solidFill>
                  </a:tcPr>
                </a:tc>
                <a:extLst>
                  <a:ext uri="{0D108BD9-81ED-4DB2-BD59-A6C34878D82A}">
                    <a16:rowId xmlns:a16="http://schemas.microsoft.com/office/drawing/2014/main" val="10007"/>
                  </a:ext>
                </a:extLst>
              </a:tr>
              <a:tr h="285281">
                <a:tc>
                  <a:txBody>
                    <a:bodyPr/>
                    <a:lstStyle/>
                    <a:p>
                      <a:pPr marL="63500" marR="63500" algn="l">
                        <a:lnSpc>
                          <a:spcPct val="100000"/>
                        </a:lnSpc>
                        <a:spcBef>
                          <a:spcPts val="500"/>
                        </a:spcBef>
                        <a:spcAft>
                          <a:spcPts val="500"/>
                        </a:spcAft>
                        <a:buNone/>
                      </a:pPr>
                      <a:r>
                        <a:rPr sz="800">
                          <a:solidFill>
                            <a:srgbClr val="000000">
                              <a:alpha val="100000"/>
                            </a:srgbClr>
                          </a:solidFill>
                          <a:latin typeface="Arial"/>
                          <a:cs typeface="Arial"/>
                          <a:sym typeface="Arial"/>
                        </a:rPr>
                        <a:t>Word</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l">
                        <a:lnSpc>
                          <a:spcPct val="100000"/>
                        </a:lnSpc>
                        <a:spcBef>
                          <a:spcPts val="500"/>
                        </a:spcBef>
                        <a:spcAft>
                          <a:spcPts val="500"/>
                        </a:spcAft>
                        <a:buNone/>
                      </a:pPr>
                      <a:r>
                        <a:rPr sz="800">
                          <a:solidFill>
                            <a:srgbClr val="000000">
                              <a:alpha val="100000"/>
                            </a:srgbClr>
                          </a:solidFill>
                          <a:latin typeface="Arial"/>
                          <a:cs typeface="Arial"/>
                          <a:sym typeface="Arial"/>
                        </a:rPr>
                        <a:t>33 ms</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l">
                        <a:lnSpc>
                          <a:spcPct val="100000"/>
                        </a:lnSpc>
                        <a:spcBef>
                          <a:spcPts val="500"/>
                        </a:spcBef>
                        <a:spcAft>
                          <a:spcPts val="500"/>
                        </a:spcAft>
                        <a:buNone/>
                      </a:pPr>
                      <a:r>
                        <a:rPr sz="800">
                          <a:solidFill>
                            <a:srgbClr val="000000">
                              <a:alpha val="100000"/>
                            </a:srgbClr>
                          </a:solidFill>
                          <a:latin typeface="Arial"/>
                          <a:cs typeface="Arial"/>
                          <a:sym typeface="Arial"/>
                        </a:rPr>
                        <a:t>Unrelated</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l">
                        <a:lnSpc>
                          <a:spcPct val="100000"/>
                        </a:lnSpc>
                        <a:spcBef>
                          <a:spcPts val="500"/>
                        </a:spcBef>
                        <a:spcAft>
                          <a:spcPts val="500"/>
                        </a:spcAft>
                        <a:buNone/>
                      </a:pPr>
                      <a:r>
                        <a:rPr sz="800">
                          <a:solidFill>
                            <a:srgbClr val="000000">
                              <a:alpha val="100000"/>
                            </a:srgbClr>
                          </a:solidFill>
                          <a:latin typeface="Arial"/>
                          <a:cs typeface="Arial"/>
                          <a:sym typeface="Arial"/>
                        </a:rPr>
                        <a:t>667</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l">
                        <a:lnSpc>
                          <a:spcPct val="100000"/>
                        </a:lnSpc>
                        <a:spcBef>
                          <a:spcPts val="500"/>
                        </a:spcBef>
                        <a:spcAft>
                          <a:spcPts val="500"/>
                        </a:spcAft>
                        <a:buNone/>
                      </a:pPr>
                      <a:r>
                        <a:rPr sz="800">
                          <a:solidFill>
                            <a:srgbClr val="000000">
                              <a:alpha val="100000"/>
                            </a:srgbClr>
                          </a:solidFill>
                          <a:latin typeface="Arial"/>
                          <a:cs typeface="Arial"/>
                          <a:sym typeface="Arial"/>
                        </a:rPr>
                        <a:t>633</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l">
                        <a:lnSpc>
                          <a:spcPct val="100000"/>
                        </a:lnSpc>
                        <a:spcBef>
                          <a:spcPts val="500"/>
                        </a:spcBef>
                        <a:spcAft>
                          <a:spcPts val="500"/>
                        </a:spcAft>
                        <a:buNone/>
                      </a:pPr>
                      <a:r>
                        <a:rPr sz="800">
                          <a:solidFill>
                            <a:srgbClr val="000000">
                              <a:alpha val="100000"/>
                            </a:srgbClr>
                          </a:solidFill>
                          <a:latin typeface="Arial"/>
                          <a:cs typeface="Arial"/>
                          <a:sym typeface="Arial"/>
                        </a:rPr>
                        <a:t>164</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l">
                        <a:lnSpc>
                          <a:spcPct val="100000"/>
                        </a:lnSpc>
                        <a:spcBef>
                          <a:spcPts val="500"/>
                        </a:spcBef>
                        <a:spcAft>
                          <a:spcPts val="500"/>
                        </a:spcAft>
                        <a:buNone/>
                      </a:pPr>
                      <a:r>
                        <a:rPr sz="800">
                          <a:solidFill>
                            <a:srgbClr val="000000">
                              <a:alpha val="100000"/>
                            </a:srgbClr>
                          </a:solidFill>
                          <a:latin typeface="Arial"/>
                          <a:cs typeface="Arial"/>
                          <a:sym typeface="Arial"/>
                        </a:rPr>
                        <a:t>269</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l">
                        <a:lnSpc>
                          <a:spcPct val="100000"/>
                        </a:lnSpc>
                        <a:spcBef>
                          <a:spcPts val="500"/>
                        </a:spcBef>
                        <a:spcAft>
                          <a:spcPts val="500"/>
                        </a:spcAft>
                        <a:buNone/>
                      </a:pPr>
                      <a:r>
                        <a:rPr sz="800">
                          <a:solidFill>
                            <a:srgbClr val="000000">
                              <a:alpha val="100000"/>
                            </a:srgbClr>
                          </a:solidFill>
                          <a:latin typeface="Arial"/>
                          <a:cs typeface="Arial"/>
                          <a:sym typeface="Arial"/>
                        </a:rPr>
                        <a:t>1,920</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l">
                        <a:lnSpc>
                          <a:spcPct val="100000"/>
                        </a:lnSpc>
                        <a:spcBef>
                          <a:spcPts val="500"/>
                        </a:spcBef>
                        <a:spcAft>
                          <a:spcPts val="500"/>
                        </a:spcAft>
                        <a:buNone/>
                      </a:pPr>
                      <a:r>
                        <a:rPr sz="800" dirty="0">
                          <a:solidFill>
                            <a:srgbClr val="000000">
                              <a:alpha val="100000"/>
                            </a:srgbClr>
                          </a:solidFill>
                          <a:latin typeface="Arial"/>
                          <a:cs typeface="Arial"/>
                          <a:sym typeface="Arial"/>
                        </a:rPr>
                        <a:t>0.94</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20134033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Experiment 2: Bayesian LMM results</a:t>
            </a:r>
          </a:p>
        </p:txBody>
      </p:sp>
      <p:graphicFrame>
        <p:nvGraphicFramePr>
          <p:cNvPr id="113848254" name="Table 113848253"/>
          <p:cNvGraphicFramePr>
            <a:graphicFrameLocks noGrp="1"/>
          </p:cNvGraphicFramePr>
          <p:nvPr>
            <p:extLst>
              <p:ext uri="{D42A27DB-BD31-4B8C-83A1-F6EECF244321}">
                <p14:modId xmlns:p14="http://schemas.microsoft.com/office/powerpoint/2010/main" val="3319965766"/>
              </p:ext>
            </p:extLst>
          </p:nvPr>
        </p:nvGraphicFramePr>
        <p:xfrm>
          <a:off x="1828800" y="1371600"/>
          <a:ext cx="4438020" cy="3268980"/>
        </p:xfrm>
        <a:graphic>
          <a:graphicData uri="http://schemas.openxmlformats.org/drawingml/2006/table">
            <a:tbl>
              <a:tblPr/>
              <a:tblGrid>
                <a:gridCol w="739670">
                  <a:extLst>
                    <a:ext uri="{9D8B030D-6E8A-4147-A177-3AD203B41FA5}">
                      <a16:colId xmlns:a16="http://schemas.microsoft.com/office/drawing/2014/main" val="20000"/>
                    </a:ext>
                  </a:extLst>
                </a:gridCol>
                <a:gridCol w="739670">
                  <a:extLst>
                    <a:ext uri="{9D8B030D-6E8A-4147-A177-3AD203B41FA5}">
                      <a16:colId xmlns:a16="http://schemas.microsoft.com/office/drawing/2014/main" val="20001"/>
                    </a:ext>
                  </a:extLst>
                </a:gridCol>
                <a:gridCol w="739670">
                  <a:extLst>
                    <a:ext uri="{9D8B030D-6E8A-4147-A177-3AD203B41FA5}">
                      <a16:colId xmlns:a16="http://schemas.microsoft.com/office/drawing/2014/main" val="20002"/>
                    </a:ext>
                  </a:extLst>
                </a:gridCol>
                <a:gridCol w="739670">
                  <a:extLst>
                    <a:ext uri="{9D8B030D-6E8A-4147-A177-3AD203B41FA5}">
                      <a16:colId xmlns:a16="http://schemas.microsoft.com/office/drawing/2014/main" val="20003"/>
                    </a:ext>
                  </a:extLst>
                </a:gridCol>
                <a:gridCol w="739670">
                  <a:extLst>
                    <a:ext uri="{9D8B030D-6E8A-4147-A177-3AD203B41FA5}">
                      <a16:colId xmlns:a16="http://schemas.microsoft.com/office/drawing/2014/main" val="20004"/>
                    </a:ext>
                  </a:extLst>
                </a:gridCol>
                <a:gridCol w="739670">
                  <a:extLst>
                    <a:ext uri="{9D8B030D-6E8A-4147-A177-3AD203B41FA5}">
                      <a16:colId xmlns:a16="http://schemas.microsoft.com/office/drawing/2014/main" val="20005"/>
                    </a:ext>
                  </a:extLst>
                </a:gridCol>
              </a:tblGrid>
              <a:tr h="251460">
                <a:tc>
                  <a:txBody>
                    <a:bodyPr/>
                    <a:lstStyle/>
                    <a:p>
                      <a:pPr marL="63500" marR="63500" algn="l">
                        <a:lnSpc>
                          <a:spcPct val="100000"/>
                        </a:lnSpc>
                        <a:spcBef>
                          <a:spcPts val="500"/>
                        </a:spcBef>
                        <a:spcAft>
                          <a:spcPts val="500"/>
                        </a:spcAft>
                        <a:buNone/>
                      </a:pPr>
                      <a:r>
                        <a:rPr sz="800" b="1">
                          <a:solidFill>
                            <a:srgbClr val="000000">
                              <a:alpha val="100000"/>
                            </a:srgbClr>
                          </a:solidFill>
                          <a:latin typeface="Arial"/>
                          <a:cs typeface="Arial"/>
                          <a:sym typeface="Arial"/>
                        </a:rPr>
                        <a:t>Parameter</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solidFill>
                      <a:srgbClr val="CFCFCF">
                        <a:alpha val="100000"/>
                      </a:srgbClr>
                    </a:solidFill>
                  </a:tcPr>
                </a:tc>
                <a:tc>
                  <a:txBody>
                    <a:bodyPr/>
                    <a:lstStyle/>
                    <a:p>
                      <a:pPr marL="63500" marR="63500" algn="r">
                        <a:lnSpc>
                          <a:spcPct val="100000"/>
                        </a:lnSpc>
                        <a:spcBef>
                          <a:spcPts val="500"/>
                        </a:spcBef>
                        <a:spcAft>
                          <a:spcPts val="500"/>
                        </a:spcAft>
                        <a:buNone/>
                      </a:pPr>
                      <a:r>
                        <a:rPr sz="800" b="1">
                          <a:solidFill>
                            <a:srgbClr val="000000">
                              <a:alpha val="100000"/>
                            </a:srgbClr>
                          </a:solidFill>
                          <a:latin typeface="Arial"/>
                          <a:cs typeface="Arial"/>
                          <a:sym typeface="Arial"/>
                        </a:rPr>
                        <a:t>mean</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solidFill>
                      <a:srgbClr val="CFCFCF">
                        <a:alpha val="100000"/>
                      </a:srgbClr>
                    </a:solidFill>
                  </a:tcPr>
                </a:tc>
                <a:tc>
                  <a:txBody>
                    <a:bodyPr/>
                    <a:lstStyle/>
                    <a:p>
                      <a:pPr marL="63500" marR="63500" algn="r">
                        <a:lnSpc>
                          <a:spcPct val="100000"/>
                        </a:lnSpc>
                        <a:spcBef>
                          <a:spcPts val="500"/>
                        </a:spcBef>
                        <a:spcAft>
                          <a:spcPts val="500"/>
                        </a:spcAft>
                        <a:buNone/>
                      </a:pPr>
                      <a:r>
                        <a:rPr sz="800" b="1">
                          <a:solidFill>
                            <a:srgbClr val="000000">
                              <a:alpha val="100000"/>
                            </a:srgbClr>
                          </a:solidFill>
                          <a:latin typeface="Arial"/>
                          <a:cs typeface="Arial"/>
                          <a:sym typeface="Arial"/>
                        </a:rPr>
                        <a:t>SE</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solidFill>
                      <a:srgbClr val="CFCFCF">
                        <a:alpha val="100000"/>
                      </a:srgbClr>
                    </a:solidFill>
                  </a:tcPr>
                </a:tc>
                <a:tc>
                  <a:txBody>
                    <a:bodyPr/>
                    <a:lstStyle/>
                    <a:p>
                      <a:pPr marL="63500" marR="63500" algn="r">
                        <a:lnSpc>
                          <a:spcPct val="100000"/>
                        </a:lnSpc>
                        <a:spcBef>
                          <a:spcPts val="500"/>
                        </a:spcBef>
                        <a:spcAft>
                          <a:spcPts val="500"/>
                        </a:spcAft>
                        <a:buNone/>
                      </a:pPr>
                      <a:r>
                        <a:rPr sz="800" b="1">
                          <a:solidFill>
                            <a:srgbClr val="000000">
                              <a:alpha val="100000"/>
                            </a:srgbClr>
                          </a:solidFill>
                          <a:latin typeface="Arial"/>
                          <a:cs typeface="Arial"/>
                          <a:sym typeface="Arial"/>
                        </a:rPr>
                        <a:t>lower bound</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solidFill>
                      <a:srgbClr val="CFCFCF">
                        <a:alpha val="100000"/>
                      </a:srgbClr>
                    </a:solidFill>
                  </a:tcPr>
                </a:tc>
                <a:tc>
                  <a:txBody>
                    <a:bodyPr/>
                    <a:lstStyle/>
                    <a:p>
                      <a:pPr marL="63500" marR="63500" algn="r">
                        <a:lnSpc>
                          <a:spcPct val="100000"/>
                        </a:lnSpc>
                        <a:spcBef>
                          <a:spcPts val="500"/>
                        </a:spcBef>
                        <a:spcAft>
                          <a:spcPts val="500"/>
                        </a:spcAft>
                        <a:buNone/>
                      </a:pPr>
                      <a:r>
                        <a:rPr sz="800" b="1">
                          <a:solidFill>
                            <a:srgbClr val="000000">
                              <a:alpha val="100000"/>
                            </a:srgbClr>
                          </a:solidFill>
                          <a:latin typeface="Arial"/>
                          <a:cs typeface="Arial"/>
                          <a:sym typeface="Arial"/>
                        </a:rPr>
                        <a:t>upper bound</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solidFill>
                      <a:srgbClr val="CFCFCF">
                        <a:alpha val="100000"/>
                      </a:srgbClr>
                    </a:solidFill>
                  </a:tcPr>
                </a:tc>
                <a:tc>
                  <a:txBody>
                    <a:bodyPr/>
                    <a:lstStyle/>
                    <a:p>
                      <a:pPr marL="63500" marR="63500" algn="r">
                        <a:lnSpc>
                          <a:spcPct val="100000"/>
                        </a:lnSpc>
                        <a:spcBef>
                          <a:spcPts val="500"/>
                        </a:spcBef>
                        <a:spcAft>
                          <a:spcPts val="500"/>
                        </a:spcAft>
                        <a:buNone/>
                      </a:pPr>
                      <a:r>
                        <a:rPr sz="800" b="1">
                          <a:solidFill>
                            <a:srgbClr val="000000">
                              <a:alpha val="100000"/>
                            </a:srgbClr>
                          </a:solidFill>
                          <a:latin typeface="Arial"/>
                          <a:cs typeface="Arial"/>
                          <a:sym typeface="Arial"/>
                        </a:rPr>
                        <a:t>R_Hat</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solidFill>
                      <a:srgbClr val="CFCFCF">
                        <a:alpha val="100000"/>
                      </a:srgbClr>
                    </a:solidFill>
                  </a:tcPr>
                </a:tc>
                <a:extLst>
                  <a:ext uri="{0D108BD9-81ED-4DB2-BD59-A6C34878D82A}">
                    <a16:rowId xmlns:a16="http://schemas.microsoft.com/office/drawing/2014/main" val="10000"/>
                  </a:ext>
                </a:extLst>
              </a:tr>
              <a:tr h="251460">
                <a:tc>
                  <a:txBody>
                    <a:bodyPr/>
                    <a:lstStyle/>
                    <a:p>
                      <a:pPr marL="63500" marR="63500" algn="l">
                        <a:lnSpc>
                          <a:spcPct val="100000"/>
                        </a:lnSpc>
                        <a:spcBef>
                          <a:spcPts val="500"/>
                        </a:spcBef>
                        <a:spcAft>
                          <a:spcPts val="500"/>
                        </a:spcAft>
                        <a:buNone/>
                      </a:pPr>
                      <a:r>
                        <a:rPr sz="800">
                          <a:solidFill>
                            <a:srgbClr val="000000">
                              <a:alpha val="100000"/>
                            </a:srgbClr>
                          </a:solidFill>
                          <a:latin typeface="Arial"/>
                          <a:cs typeface="Arial"/>
                          <a:sym typeface="Arial"/>
                        </a:rPr>
                        <a:t>Intercept (µ)</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solidFill>
                      <a:srgbClr val="EFEFEF">
                        <a:alpha val="100000"/>
                      </a:srgbClr>
                    </a:solidFill>
                  </a:tcPr>
                </a:tc>
                <a:tc>
                  <a:txBody>
                    <a:bodyPr/>
                    <a:lstStyle/>
                    <a:p>
                      <a:pPr marL="63500" marR="63500" algn="r">
                        <a:lnSpc>
                          <a:spcPct val="100000"/>
                        </a:lnSpc>
                        <a:spcBef>
                          <a:spcPts val="500"/>
                        </a:spcBef>
                        <a:spcAft>
                          <a:spcPts val="500"/>
                        </a:spcAft>
                        <a:buNone/>
                      </a:pPr>
                      <a:r>
                        <a:rPr sz="800">
                          <a:solidFill>
                            <a:srgbClr val="000000">
                              <a:alpha val="100000"/>
                            </a:srgbClr>
                          </a:solidFill>
                          <a:latin typeface="Arial"/>
                          <a:cs typeface="Arial"/>
                          <a:sym typeface="Arial"/>
                        </a:rPr>
                        <a:t>658.462</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solidFill>
                      <a:srgbClr val="EFEFEF">
                        <a:alpha val="100000"/>
                      </a:srgbClr>
                    </a:solidFill>
                  </a:tcPr>
                </a:tc>
                <a:tc>
                  <a:txBody>
                    <a:bodyPr/>
                    <a:lstStyle/>
                    <a:p>
                      <a:pPr marL="63500" marR="63500" algn="r">
                        <a:lnSpc>
                          <a:spcPct val="100000"/>
                        </a:lnSpc>
                        <a:spcBef>
                          <a:spcPts val="500"/>
                        </a:spcBef>
                        <a:spcAft>
                          <a:spcPts val="500"/>
                        </a:spcAft>
                        <a:buNone/>
                      </a:pPr>
                      <a:r>
                        <a:rPr sz="800">
                          <a:solidFill>
                            <a:srgbClr val="000000">
                              <a:alpha val="100000"/>
                            </a:srgbClr>
                          </a:solidFill>
                          <a:latin typeface="Arial"/>
                          <a:cs typeface="Arial"/>
                          <a:sym typeface="Arial"/>
                        </a:rPr>
                        <a:t>9.372</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solidFill>
                      <a:srgbClr val="EFEFEF">
                        <a:alpha val="100000"/>
                      </a:srgbClr>
                    </a:solidFill>
                  </a:tcPr>
                </a:tc>
                <a:tc>
                  <a:txBody>
                    <a:bodyPr/>
                    <a:lstStyle/>
                    <a:p>
                      <a:pPr marL="63500" marR="63500" algn="r">
                        <a:lnSpc>
                          <a:spcPct val="100000"/>
                        </a:lnSpc>
                        <a:spcBef>
                          <a:spcPts val="500"/>
                        </a:spcBef>
                        <a:spcAft>
                          <a:spcPts val="500"/>
                        </a:spcAft>
                        <a:buNone/>
                      </a:pPr>
                      <a:r>
                        <a:rPr sz="800">
                          <a:solidFill>
                            <a:srgbClr val="000000">
                              <a:alpha val="100000"/>
                            </a:srgbClr>
                          </a:solidFill>
                          <a:latin typeface="Arial"/>
                          <a:cs typeface="Arial"/>
                          <a:sym typeface="Arial"/>
                        </a:rPr>
                        <a:t>640.004</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solidFill>
                      <a:srgbClr val="EFEFEF">
                        <a:alpha val="100000"/>
                      </a:srgbClr>
                    </a:solidFill>
                  </a:tcPr>
                </a:tc>
                <a:tc>
                  <a:txBody>
                    <a:bodyPr/>
                    <a:lstStyle/>
                    <a:p>
                      <a:pPr marL="63500" marR="63500" algn="r">
                        <a:lnSpc>
                          <a:spcPct val="100000"/>
                        </a:lnSpc>
                        <a:spcBef>
                          <a:spcPts val="500"/>
                        </a:spcBef>
                        <a:spcAft>
                          <a:spcPts val="500"/>
                        </a:spcAft>
                        <a:buNone/>
                      </a:pPr>
                      <a:r>
                        <a:rPr sz="800">
                          <a:solidFill>
                            <a:srgbClr val="000000">
                              <a:alpha val="100000"/>
                            </a:srgbClr>
                          </a:solidFill>
                          <a:latin typeface="Arial"/>
                          <a:cs typeface="Arial"/>
                          <a:sym typeface="Arial"/>
                        </a:rPr>
                        <a:t>676.606</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solidFill>
                      <a:srgbClr val="EFEFEF">
                        <a:alpha val="100000"/>
                      </a:srgbClr>
                    </a:solidFill>
                  </a:tcPr>
                </a:tc>
                <a:tc>
                  <a:txBody>
                    <a:bodyPr/>
                    <a:lstStyle/>
                    <a:p>
                      <a:pPr marL="63500" marR="63500" algn="r">
                        <a:lnSpc>
                          <a:spcPct val="100000"/>
                        </a:lnSpc>
                        <a:spcBef>
                          <a:spcPts val="500"/>
                        </a:spcBef>
                        <a:spcAft>
                          <a:spcPts val="500"/>
                        </a:spcAft>
                        <a:buNone/>
                      </a:pPr>
                      <a:r>
                        <a:rPr sz="800">
                          <a:solidFill>
                            <a:srgbClr val="000000">
                              <a:alpha val="100000"/>
                            </a:srgbClr>
                          </a:solidFill>
                          <a:latin typeface="Arial"/>
                          <a:cs typeface="Arial"/>
                          <a:sym typeface="Arial"/>
                        </a:rPr>
                        <a:t>1.002</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solidFill>
                      <a:srgbClr val="EFEFEF">
                        <a:alpha val="100000"/>
                      </a:srgbClr>
                    </a:solidFill>
                  </a:tcPr>
                </a:tc>
                <a:extLst>
                  <a:ext uri="{0D108BD9-81ED-4DB2-BD59-A6C34878D82A}">
                    <a16:rowId xmlns:a16="http://schemas.microsoft.com/office/drawing/2014/main" val="10001"/>
                  </a:ext>
                </a:extLst>
              </a:tr>
              <a:tr h="251460">
                <a:tc>
                  <a:txBody>
                    <a:bodyPr/>
                    <a:lstStyle/>
                    <a:p>
                      <a:pPr marL="63500" marR="63500" algn="l">
                        <a:lnSpc>
                          <a:spcPct val="100000"/>
                        </a:lnSpc>
                        <a:spcBef>
                          <a:spcPts val="500"/>
                        </a:spcBef>
                        <a:spcAft>
                          <a:spcPts val="500"/>
                        </a:spcAft>
                        <a:buNone/>
                      </a:pPr>
                      <a:r>
                        <a:rPr sz="800">
                          <a:solidFill>
                            <a:srgbClr val="000000">
                              <a:alpha val="100000"/>
                            </a:srgbClr>
                          </a:solidFill>
                          <a:latin typeface="Arial"/>
                          <a:cs typeface="Arial"/>
                          <a:sym typeface="Arial"/>
                        </a:rPr>
                        <a:t>Intercept (ß)</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r">
                        <a:lnSpc>
                          <a:spcPct val="100000"/>
                        </a:lnSpc>
                        <a:spcBef>
                          <a:spcPts val="500"/>
                        </a:spcBef>
                        <a:spcAft>
                          <a:spcPts val="500"/>
                        </a:spcAft>
                        <a:buNone/>
                      </a:pPr>
                      <a:r>
                        <a:rPr sz="800">
                          <a:solidFill>
                            <a:srgbClr val="000000">
                              <a:alpha val="100000"/>
                            </a:srgbClr>
                          </a:solidFill>
                          <a:latin typeface="Arial"/>
                          <a:cs typeface="Arial"/>
                          <a:sym typeface="Arial"/>
                        </a:rPr>
                        <a:t>4.668</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r">
                        <a:lnSpc>
                          <a:spcPct val="100000"/>
                        </a:lnSpc>
                        <a:spcBef>
                          <a:spcPts val="500"/>
                        </a:spcBef>
                        <a:spcAft>
                          <a:spcPts val="500"/>
                        </a:spcAft>
                        <a:buNone/>
                      </a:pPr>
                      <a:r>
                        <a:rPr sz="800">
                          <a:solidFill>
                            <a:srgbClr val="000000">
                              <a:alpha val="100000"/>
                            </a:srgbClr>
                          </a:solidFill>
                          <a:latin typeface="Arial"/>
                          <a:cs typeface="Arial"/>
                          <a:sym typeface="Arial"/>
                        </a:rPr>
                        <a:t>0.042</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r">
                        <a:lnSpc>
                          <a:spcPct val="100000"/>
                        </a:lnSpc>
                        <a:spcBef>
                          <a:spcPts val="500"/>
                        </a:spcBef>
                        <a:spcAft>
                          <a:spcPts val="500"/>
                        </a:spcAft>
                        <a:buNone/>
                      </a:pPr>
                      <a:r>
                        <a:rPr sz="800">
                          <a:solidFill>
                            <a:srgbClr val="000000">
                              <a:alpha val="100000"/>
                            </a:srgbClr>
                          </a:solidFill>
                          <a:latin typeface="Arial"/>
                          <a:cs typeface="Arial"/>
                          <a:sym typeface="Arial"/>
                        </a:rPr>
                        <a:t>4.585</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r">
                        <a:lnSpc>
                          <a:spcPct val="100000"/>
                        </a:lnSpc>
                        <a:spcBef>
                          <a:spcPts val="500"/>
                        </a:spcBef>
                        <a:spcAft>
                          <a:spcPts val="500"/>
                        </a:spcAft>
                        <a:buNone/>
                      </a:pPr>
                      <a:r>
                        <a:rPr sz="800">
                          <a:solidFill>
                            <a:srgbClr val="000000">
                              <a:alpha val="100000"/>
                            </a:srgbClr>
                          </a:solidFill>
                          <a:latin typeface="Arial"/>
                          <a:cs typeface="Arial"/>
                          <a:sym typeface="Arial"/>
                        </a:rPr>
                        <a:t>4.749</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r">
                        <a:lnSpc>
                          <a:spcPct val="100000"/>
                        </a:lnSpc>
                        <a:spcBef>
                          <a:spcPts val="500"/>
                        </a:spcBef>
                        <a:spcAft>
                          <a:spcPts val="500"/>
                        </a:spcAft>
                        <a:buNone/>
                      </a:pPr>
                      <a:r>
                        <a:rPr sz="800">
                          <a:solidFill>
                            <a:srgbClr val="000000">
                              <a:alpha val="100000"/>
                            </a:srgbClr>
                          </a:solidFill>
                          <a:latin typeface="Arial"/>
                          <a:cs typeface="Arial"/>
                          <a:sym typeface="Arial"/>
                        </a:rPr>
                        <a:t>1.005</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extLst>
                  <a:ext uri="{0D108BD9-81ED-4DB2-BD59-A6C34878D82A}">
                    <a16:rowId xmlns:a16="http://schemas.microsoft.com/office/drawing/2014/main" val="10002"/>
                  </a:ext>
                </a:extLst>
              </a:tr>
              <a:tr h="251460">
                <a:tc>
                  <a:txBody>
                    <a:bodyPr/>
                    <a:lstStyle/>
                    <a:p>
                      <a:pPr marL="63500" marR="63500" algn="l">
                        <a:lnSpc>
                          <a:spcPct val="100000"/>
                        </a:lnSpc>
                        <a:spcBef>
                          <a:spcPts val="500"/>
                        </a:spcBef>
                        <a:spcAft>
                          <a:spcPts val="500"/>
                        </a:spcAft>
                        <a:buNone/>
                      </a:pPr>
                      <a:r>
                        <a:rPr sz="800">
                          <a:solidFill>
                            <a:srgbClr val="000000">
                              <a:alpha val="100000"/>
                            </a:srgbClr>
                          </a:solidFill>
                          <a:latin typeface="Arial"/>
                          <a:cs typeface="Arial"/>
                          <a:sym typeface="Arial"/>
                        </a:rPr>
                        <a:t>Relatedness (µ)</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solidFill>
                      <a:srgbClr val="EFEFEF">
                        <a:alpha val="100000"/>
                      </a:srgbClr>
                    </a:solidFill>
                  </a:tcPr>
                </a:tc>
                <a:tc>
                  <a:txBody>
                    <a:bodyPr/>
                    <a:lstStyle/>
                    <a:p>
                      <a:pPr marL="63500" marR="63500" algn="r">
                        <a:lnSpc>
                          <a:spcPct val="100000"/>
                        </a:lnSpc>
                        <a:spcBef>
                          <a:spcPts val="500"/>
                        </a:spcBef>
                        <a:spcAft>
                          <a:spcPts val="500"/>
                        </a:spcAft>
                        <a:buNone/>
                      </a:pPr>
                      <a:r>
                        <a:rPr sz="800">
                          <a:solidFill>
                            <a:srgbClr val="000000">
                              <a:alpha val="100000"/>
                            </a:srgbClr>
                          </a:solidFill>
                          <a:latin typeface="Arial"/>
                          <a:cs typeface="Arial"/>
                          <a:sym typeface="Arial"/>
                        </a:rPr>
                        <a:t>8.799</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solidFill>
                      <a:srgbClr val="EFEFEF">
                        <a:alpha val="100000"/>
                      </a:srgbClr>
                    </a:solidFill>
                  </a:tcPr>
                </a:tc>
                <a:tc>
                  <a:txBody>
                    <a:bodyPr/>
                    <a:lstStyle/>
                    <a:p>
                      <a:pPr marL="63500" marR="63500" algn="r">
                        <a:lnSpc>
                          <a:spcPct val="100000"/>
                        </a:lnSpc>
                        <a:spcBef>
                          <a:spcPts val="500"/>
                        </a:spcBef>
                        <a:spcAft>
                          <a:spcPts val="500"/>
                        </a:spcAft>
                        <a:buNone/>
                      </a:pPr>
                      <a:r>
                        <a:rPr sz="800">
                          <a:solidFill>
                            <a:srgbClr val="000000">
                              <a:alpha val="100000"/>
                            </a:srgbClr>
                          </a:solidFill>
                          <a:latin typeface="Arial"/>
                          <a:cs typeface="Arial"/>
                          <a:sym typeface="Arial"/>
                        </a:rPr>
                        <a:t>1.758</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solidFill>
                      <a:srgbClr val="EFEFEF">
                        <a:alpha val="100000"/>
                      </a:srgbClr>
                    </a:solidFill>
                  </a:tcPr>
                </a:tc>
                <a:tc>
                  <a:txBody>
                    <a:bodyPr/>
                    <a:lstStyle/>
                    <a:p>
                      <a:pPr marL="63500" marR="63500" algn="r">
                        <a:lnSpc>
                          <a:spcPct val="100000"/>
                        </a:lnSpc>
                        <a:spcBef>
                          <a:spcPts val="500"/>
                        </a:spcBef>
                        <a:spcAft>
                          <a:spcPts val="500"/>
                        </a:spcAft>
                        <a:buNone/>
                      </a:pPr>
                      <a:r>
                        <a:rPr sz="800">
                          <a:solidFill>
                            <a:srgbClr val="000000">
                              <a:alpha val="100000"/>
                            </a:srgbClr>
                          </a:solidFill>
                          <a:latin typeface="Arial"/>
                          <a:cs typeface="Arial"/>
                          <a:sym typeface="Arial"/>
                        </a:rPr>
                        <a:t>5.420</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solidFill>
                      <a:srgbClr val="EFEFEF">
                        <a:alpha val="100000"/>
                      </a:srgbClr>
                    </a:solidFill>
                  </a:tcPr>
                </a:tc>
                <a:tc>
                  <a:txBody>
                    <a:bodyPr/>
                    <a:lstStyle/>
                    <a:p>
                      <a:pPr marL="63500" marR="63500" algn="r">
                        <a:lnSpc>
                          <a:spcPct val="100000"/>
                        </a:lnSpc>
                        <a:spcBef>
                          <a:spcPts val="500"/>
                        </a:spcBef>
                        <a:spcAft>
                          <a:spcPts val="500"/>
                        </a:spcAft>
                        <a:buNone/>
                      </a:pPr>
                      <a:r>
                        <a:rPr sz="800">
                          <a:solidFill>
                            <a:srgbClr val="000000">
                              <a:alpha val="100000"/>
                            </a:srgbClr>
                          </a:solidFill>
                          <a:latin typeface="Arial"/>
                          <a:cs typeface="Arial"/>
                          <a:sym typeface="Arial"/>
                        </a:rPr>
                        <a:t>12.286</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solidFill>
                      <a:srgbClr val="EFEFEF">
                        <a:alpha val="100000"/>
                      </a:srgbClr>
                    </a:solidFill>
                  </a:tcPr>
                </a:tc>
                <a:tc>
                  <a:txBody>
                    <a:bodyPr/>
                    <a:lstStyle/>
                    <a:p>
                      <a:pPr marL="63500" marR="63500" algn="r">
                        <a:lnSpc>
                          <a:spcPct val="100000"/>
                        </a:lnSpc>
                        <a:spcBef>
                          <a:spcPts val="500"/>
                        </a:spcBef>
                        <a:spcAft>
                          <a:spcPts val="500"/>
                        </a:spcAft>
                        <a:buNone/>
                      </a:pPr>
                      <a:r>
                        <a:rPr sz="800">
                          <a:solidFill>
                            <a:srgbClr val="000000">
                              <a:alpha val="100000"/>
                            </a:srgbClr>
                          </a:solidFill>
                          <a:latin typeface="Arial"/>
                          <a:cs typeface="Arial"/>
                          <a:sym typeface="Arial"/>
                        </a:rPr>
                        <a:t>1.000</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solidFill>
                      <a:srgbClr val="EFEFEF">
                        <a:alpha val="100000"/>
                      </a:srgbClr>
                    </a:solidFill>
                  </a:tcPr>
                </a:tc>
                <a:extLst>
                  <a:ext uri="{0D108BD9-81ED-4DB2-BD59-A6C34878D82A}">
                    <a16:rowId xmlns:a16="http://schemas.microsoft.com/office/drawing/2014/main" val="10003"/>
                  </a:ext>
                </a:extLst>
              </a:tr>
              <a:tr h="377190">
                <a:tc>
                  <a:txBody>
                    <a:bodyPr/>
                    <a:lstStyle/>
                    <a:p>
                      <a:pPr marL="63500" marR="63500" algn="l">
                        <a:lnSpc>
                          <a:spcPct val="100000"/>
                        </a:lnSpc>
                        <a:spcBef>
                          <a:spcPts val="500"/>
                        </a:spcBef>
                        <a:spcAft>
                          <a:spcPts val="500"/>
                        </a:spcAft>
                        <a:buNone/>
                      </a:pPr>
                      <a:r>
                        <a:rPr sz="800">
                          <a:solidFill>
                            <a:srgbClr val="000000">
                              <a:alpha val="100000"/>
                            </a:srgbClr>
                          </a:solidFill>
                          <a:latin typeface="Arial"/>
                          <a:cs typeface="Arial"/>
                          <a:sym typeface="Arial"/>
                        </a:rPr>
                        <a:t>Prime Duration (µ)</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r">
                        <a:lnSpc>
                          <a:spcPct val="100000"/>
                        </a:lnSpc>
                        <a:spcBef>
                          <a:spcPts val="500"/>
                        </a:spcBef>
                        <a:spcAft>
                          <a:spcPts val="500"/>
                        </a:spcAft>
                        <a:buNone/>
                      </a:pPr>
                      <a:r>
                        <a:rPr sz="800">
                          <a:solidFill>
                            <a:srgbClr val="000000">
                              <a:alpha val="100000"/>
                            </a:srgbClr>
                          </a:solidFill>
                          <a:latin typeface="Arial"/>
                          <a:cs typeface="Arial"/>
                          <a:sym typeface="Arial"/>
                        </a:rPr>
                        <a:t>-3.481</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r">
                        <a:lnSpc>
                          <a:spcPct val="100000"/>
                        </a:lnSpc>
                        <a:spcBef>
                          <a:spcPts val="500"/>
                        </a:spcBef>
                        <a:spcAft>
                          <a:spcPts val="500"/>
                        </a:spcAft>
                        <a:buNone/>
                      </a:pPr>
                      <a:r>
                        <a:rPr sz="800">
                          <a:solidFill>
                            <a:srgbClr val="000000">
                              <a:alpha val="100000"/>
                            </a:srgbClr>
                          </a:solidFill>
                          <a:latin typeface="Arial"/>
                          <a:cs typeface="Arial"/>
                          <a:sym typeface="Arial"/>
                        </a:rPr>
                        <a:t>1.841</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r">
                        <a:lnSpc>
                          <a:spcPct val="100000"/>
                        </a:lnSpc>
                        <a:spcBef>
                          <a:spcPts val="500"/>
                        </a:spcBef>
                        <a:spcAft>
                          <a:spcPts val="500"/>
                        </a:spcAft>
                        <a:buNone/>
                      </a:pPr>
                      <a:r>
                        <a:rPr sz="800">
                          <a:solidFill>
                            <a:srgbClr val="000000">
                              <a:alpha val="100000"/>
                            </a:srgbClr>
                          </a:solidFill>
                          <a:latin typeface="Arial"/>
                          <a:cs typeface="Arial"/>
                          <a:sym typeface="Arial"/>
                        </a:rPr>
                        <a:t>-7.095</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r">
                        <a:lnSpc>
                          <a:spcPct val="100000"/>
                        </a:lnSpc>
                        <a:spcBef>
                          <a:spcPts val="500"/>
                        </a:spcBef>
                        <a:spcAft>
                          <a:spcPts val="500"/>
                        </a:spcAft>
                        <a:buNone/>
                      </a:pPr>
                      <a:r>
                        <a:rPr sz="800">
                          <a:solidFill>
                            <a:srgbClr val="000000">
                              <a:alpha val="100000"/>
                            </a:srgbClr>
                          </a:solidFill>
                          <a:latin typeface="Arial"/>
                          <a:cs typeface="Arial"/>
                          <a:sym typeface="Arial"/>
                        </a:rPr>
                        <a:t>0.161</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r">
                        <a:lnSpc>
                          <a:spcPct val="100000"/>
                        </a:lnSpc>
                        <a:spcBef>
                          <a:spcPts val="500"/>
                        </a:spcBef>
                        <a:spcAft>
                          <a:spcPts val="500"/>
                        </a:spcAft>
                        <a:buNone/>
                      </a:pPr>
                      <a:r>
                        <a:rPr sz="800">
                          <a:solidFill>
                            <a:srgbClr val="000000">
                              <a:alpha val="100000"/>
                            </a:srgbClr>
                          </a:solidFill>
                          <a:latin typeface="Arial"/>
                          <a:cs typeface="Arial"/>
                          <a:sym typeface="Arial"/>
                        </a:rPr>
                        <a:t>1.000</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extLst>
                  <a:ext uri="{0D108BD9-81ED-4DB2-BD59-A6C34878D82A}">
                    <a16:rowId xmlns:a16="http://schemas.microsoft.com/office/drawing/2014/main" val="10004"/>
                  </a:ext>
                </a:extLst>
              </a:tr>
              <a:tr h="628650">
                <a:tc>
                  <a:txBody>
                    <a:bodyPr/>
                    <a:lstStyle/>
                    <a:p>
                      <a:pPr marL="63500" marR="63500" algn="l">
                        <a:lnSpc>
                          <a:spcPct val="100000"/>
                        </a:lnSpc>
                        <a:spcBef>
                          <a:spcPts val="500"/>
                        </a:spcBef>
                        <a:spcAft>
                          <a:spcPts val="500"/>
                        </a:spcAft>
                        <a:buNone/>
                      </a:pPr>
                      <a:r>
                        <a:rPr sz="800">
                          <a:solidFill>
                            <a:srgbClr val="000000">
                              <a:alpha val="100000"/>
                            </a:srgbClr>
                          </a:solidFill>
                          <a:latin typeface="Arial"/>
                          <a:cs typeface="Arial"/>
                          <a:sym typeface="Arial"/>
                        </a:rPr>
                        <a:t>Relatedness:Prime Duration (µ)</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solidFill>
                      <a:srgbClr val="EFEFEF">
                        <a:alpha val="100000"/>
                      </a:srgbClr>
                    </a:solidFill>
                  </a:tcPr>
                </a:tc>
                <a:tc>
                  <a:txBody>
                    <a:bodyPr/>
                    <a:lstStyle/>
                    <a:p>
                      <a:pPr marL="63500" marR="63500" algn="r">
                        <a:lnSpc>
                          <a:spcPct val="100000"/>
                        </a:lnSpc>
                        <a:spcBef>
                          <a:spcPts val="500"/>
                        </a:spcBef>
                        <a:spcAft>
                          <a:spcPts val="500"/>
                        </a:spcAft>
                        <a:buNone/>
                      </a:pPr>
                      <a:r>
                        <a:rPr sz="800">
                          <a:solidFill>
                            <a:srgbClr val="000000">
                              <a:alpha val="100000"/>
                            </a:srgbClr>
                          </a:solidFill>
                          <a:latin typeface="Arial"/>
                          <a:cs typeface="Arial"/>
                          <a:sym typeface="Arial"/>
                        </a:rPr>
                        <a:t>15.347</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solidFill>
                      <a:srgbClr val="EFEFEF">
                        <a:alpha val="100000"/>
                      </a:srgbClr>
                    </a:solidFill>
                  </a:tcPr>
                </a:tc>
                <a:tc>
                  <a:txBody>
                    <a:bodyPr/>
                    <a:lstStyle/>
                    <a:p>
                      <a:pPr marL="63500" marR="63500" algn="r">
                        <a:lnSpc>
                          <a:spcPct val="100000"/>
                        </a:lnSpc>
                        <a:spcBef>
                          <a:spcPts val="500"/>
                        </a:spcBef>
                        <a:spcAft>
                          <a:spcPts val="500"/>
                        </a:spcAft>
                        <a:buNone/>
                      </a:pPr>
                      <a:r>
                        <a:rPr sz="800">
                          <a:solidFill>
                            <a:srgbClr val="000000">
                              <a:alpha val="100000"/>
                            </a:srgbClr>
                          </a:solidFill>
                          <a:latin typeface="Arial"/>
                          <a:cs typeface="Arial"/>
                          <a:sym typeface="Arial"/>
                        </a:rPr>
                        <a:t>3.425</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solidFill>
                      <a:srgbClr val="EFEFEF">
                        <a:alpha val="100000"/>
                      </a:srgbClr>
                    </a:solidFill>
                  </a:tcPr>
                </a:tc>
                <a:tc>
                  <a:txBody>
                    <a:bodyPr/>
                    <a:lstStyle/>
                    <a:p>
                      <a:pPr marL="63500" marR="63500" algn="r">
                        <a:lnSpc>
                          <a:spcPct val="100000"/>
                        </a:lnSpc>
                        <a:spcBef>
                          <a:spcPts val="500"/>
                        </a:spcBef>
                        <a:spcAft>
                          <a:spcPts val="500"/>
                        </a:spcAft>
                        <a:buNone/>
                      </a:pPr>
                      <a:r>
                        <a:rPr sz="800">
                          <a:solidFill>
                            <a:srgbClr val="000000">
                              <a:alpha val="100000"/>
                            </a:srgbClr>
                          </a:solidFill>
                          <a:latin typeface="Arial"/>
                          <a:cs typeface="Arial"/>
                          <a:sym typeface="Arial"/>
                        </a:rPr>
                        <a:t>8.639</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solidFill>
                      <a:srgbClr val="EFEFEF">
                        <a:alpha val="100000"/>
                      </a:srgbClr>
                    </a:solidFill>
                  </a:tcPr>
                </a:tc>
                <a:tc>
                  <a:txBody>
                    <a:bodyPr/>
                    <a:lstStyle/>
                    <a:p>
                      <a:pPr marL="63500" marR="63500" algn="r">
                        <a:lnSpc>
                          <a:spcPct val="100000"/>
                        </a:lnSpc>
                        <a:spcBef>
                          <a:spcPts val="500"/>
                        </a:spcBef>
                        <a:spcAft>
                          <a:spcPts val="500"/>
                        </a:spcAft>
                        <a:buNone/>
                      </a:pPr>
                      <a:r>
                        <a:rPr sz="800">
                          <a:solidFill>
                            <a:srgbClr val="000000">
                              <a:alpha val="100000"/>
                            </a:srgbClr>
                          </a:solidFill>
                          <a:latin typeface="Arial"/>
                          <a:cs typeface="Arial"/>
                          <a:sym typeface="Arial"/>
                        </a:rPr>
                        <a:t>22.046</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solidFill>
                      <a:srgbClr val="EFEFEF">
                        <a:alpha val="100000"/>
                      </a:srgbClr>
                    </a:solidFill>
                  </a:tcPr>
                </a:tc>
                <a:tc>
                  <a:txBody>
                    <a:bodyPr/>
                    <a:lstStyle/>
                    <a:p>
                      <a:pPr marL="63500" marR="63500" algn="r">
                        <a:lnSpc>
                          <a:spcPct val="100000"/>
                        </a:lnSpc>
                        <a:spcBef>
                          <a:spcPts val="500"/>
                        </a:spcBef>
                        <a:spcAft>
                          <a:spcPts val="500"/>
                        </a:spcAft>
                        <a:buNone/>
                      </a:pPr>
                      <a:r>
                        <a:rPr sz="800">
                          <a:solidFill>
                            <a:srgbClr val="000000">
                              <a:alpha val="100000"/>
                            </a:srgbClr>
                          </a:solidFill>
                          <a:latin typeface="Arial"/>
                          <a:cs typeface="Arial"/>
                          <a:sym typeface="Arial"/>
                        </a:rPr>
                        <a:t>1.000</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solidFill>
                      <a:srgbClr val="EFEFEF">
                        <a:alpha val="100000"/>
                      </a:srgbClr>
                    </a:solidFill>
                  </a:tcPr>
                </a:tc>
                <a:extLst>
                  <a:ext uri="{0D108BD9-81ED-4DB2-BD59-A6C34878D82A}">
                    <a16:rowId xmlns:a16="http://schemas.microsoft.com/office/drawing/2014/main" val="10005"/>
                  </a:ext>
                </a:extLst>
              </a:tr>
              <a:tr h="251460">
                <a:tc>
                  <a:txBody>
                    <a:bodyPr/>
                    <a:lstStyle/>
                    <a:p>
                      <a:pPr marL="63500" marR="63500" algn="l">
                        <a:lnSpc>
                          <a:spcPct val="100000"/>
                        </a:lnSpc>
                        <a:spcBef>
                          <a:spcPts val="500"/>
                        </a:spcBef>
                        <a:spcAft>
                          <a:spcPts val="500"/>
                        </a:spcAft>
                        <a:buNone/>
                      </a:pPr>
                      <a:r>
                        <a:rPr sz="800">
                          <a:solidFill>
                            <a:srgbClr val="000000">
                              <a:alpha val="100000"/>
                            </a:srgbClr>
                          </a:solidFill>
                          <a:latin typeface="Arial"/>
                          <a:cs typeface="Arial"/>
                          <a:sym typeface="Arial"/>
                        </a:rPr>
                        <a:t>Relatedness (ß)</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r">
                        <a:lnSpc>
                          <a:spcPct val="100000"/>
                        </a:lnSpc>
                        <a:spcBef>
                          <a:spcPts val="500"/>
                        </a:spcBef>
                        <a:spcAft>
                          <a:spcPts val="500"/>
                        </a:spcAft>
                        <a:buNone/>
                      </a:pPr>
                      <a:r>
                        <a:rPr sz="800">
                          <a:solidFill>
                            <a:srgbClr val="000000">
                              <a:alpha val="100000"/>
                            </a:srgbClr>
                          </a:solidFill>
                          <a:latin typeface="Arial"/>
                          <a:cs typeface="Arial"/>
                          <a:sym typeface="Arial"/>
                        </a:rPr>
                        <a:t>0.031</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r">
                        <a:lnSpc>
                          <a:spcPct val="100000"/>
                        </a:lnSpc>
                        <a:spcBef>
                          <a:spcPts val="500"/>
                        </a:spcBef>
                        <a:spcAft>
                          <a:spcPts val="500"/>
                        </a:spcAft>
                        <a:buNone/>
                      </a:pPr>
                      <a:r>
                        <a:rPr sz="800">
                          <a:solidFill>
                            <a:srgbClr val="000000">
                              <a:alpha val="100000"/>
                            </a:srgbClr>
                          </a:solidFill>
                          <a:latin typeface="Arial"/>
                          <a:cs typeface="Arial"/>
                          <a:sym typeface="Arial"/>
                        </a:rPr>
                        <a:t>0.023</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r">
                        <a:lnSpc>
                          <a:spcPct val="100000"/>
                        </a:lnSpc>
                        <a:spcBef>
                          <a:spcPts val="500"/>
                        </a:spcBef>
                        <a:spcAft>
                          <a:spcPts val="500"/>
                        </a:spcAft>
                        <a:buNone/>
                      </a:pPr>
                      <a:r>
                        <a:rPr sz="800">
                          <a:solidFill>
                            <a:srgbClr val="000000">
                              <a:alpha val="100000"/>
                            </a:srgbClr>
                          </a:solidFill>
                          <a:latin typeface="Arial"/>
                          <a:cs typeface="Arial"/>
                          <a:sym typeface="Arial"/>
                        </a:rPr>
                        <a:t>-0.013</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r">
                        <a:lnSpc>
                          <a:spcPct val="100000"/>
                        </a:lnSpc>
                        <a:spcBef>
                          <a:spcPts val="500"/>
                        </a:spcBef>
                        <a:spcAft>
                          <a:spcPts val="500"/>
                        </a:spcAft>
                        <a:buNone/>
                      </a:pPr>
                      <a:r>
                        <a:rPr sz="800">
                          <a:solidFill>
                            <a:srgbClr val="000000">
                              <a:alpha val="100000"/>
                            </a:srgbClr>
                          </a:solidFill>
                          <a:latin typeface="Arial"/>
                          <a:cs typeface="Arial"/>
                          <a:sym typeface="Arial"/>
                        </a:rPr>
                        <a:t>0.076</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r">
                        <a:lnSpc>
                          <a:spcPct val="100000"/>
                        </a:lnSpc>
                        <a:spcBef>
                          <a:spcPts val="500"/>
                        </a:spcBef>
                        <a:spcAft>
                          <a:spcPts val="500"/>
                        </a:spcAft>
                        <a:buNone/>
                      </a:pPr>
                      <a:r>
                        <a:rPr sz="800">
                          <a:solidFill>
                            <a:srgbClr val="000000">
                              <a:alpha val="100000"/>
                            </a:srgbClr>
                          </a:solidFill>
                          <a:latin typeface="Arial"/>
                          <a:cs typeface="Arial"/>
                          <a:sym typeface="Arial"/>
                        </a:rPr>
                        <a:t>1.000</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extLst>
                  <a:ext uri="{0D108BD9-81ED-4DB2-BD59-A6C34878D82A}">
                    <a16:rowId xmlns:a16="http://schemas.microsoft.com/office/drawing/2014/main" val="10006"/>
                  </a:ext>
                </a:extLst>
              </a:tr>
              <a:tr h="377190">
                <a:tc>
                  <a:txBody>
                    <a:bodyPr/>
                    <a:lstStyle/>
                    <a:p>
                      <a:pPr marL="63500" marR="63500" algn="l">
                        <a:lnSpc>
                          <a:spcPct val="100000"/>
                        </a:lnSpc>
                        <a:spcBef>
                          <a:spcPts val="500"/>
                        </a:spcBef>
                        <a:spcAft>
                          <a:spcPts val="500"/>
                        </a:spcAft>
                        <a:buNone/>
                      </a:pPr>
                      <a:r>
                        <a:rPr sz="800">
                          <a:solidFill>
                            <a:srgbClr val="000000">
                              <a:alpha val="100000"/>
                            </a:srgbClr>
                          </a:solidFill>
                          <a:latin typeface="Arial"/>
                          <a:cs typeface="Arial"/>
                          <a:sym typeface="Arial"/>
                        </a:rPr>
                        <a:t>Prime Duration (ß)</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solidFill>
                      <a:srgbClr val="EFEFEF">
                        <a:alpha val="100000"/>
                      </a:srgbClr>
                    </a:solidFill>
                  </a:tcPr>
                </a:tc>
                <a:tc>
                  <a:txBody>
                    <a:bodyPr/>
                    <a:lstStyle/>
                    <a:p>
                      <a:pPr marL="63500" marR="63500" algn="r">
                        <a:lnSpc>
                          <a:spcPct val="100000"/>
                        </a:lnSpc>
                        <a:spcBef>
                          <a:spcPts val="500"/>
                        </a:spcBef>
                        <a:spcAft>
                          <a:spcPts val="500"/>
                        </a:spcAft>
                        <a:buNone/>
                      </a:pPr>
                      <a:r>
                        <a:rPr sz="800">
                          <a:solidFill>
                            <a:srgbClr val="000000">
                              <a:alpha val="100000"/>
                            </a:srgbClr>
                          </a:solidFill>
                          <a:latin typeface="Arial"/>
                          <a:cs typeface="Arial"/>
                          <a:sym typeface="Arial"/>
                        </a:rPr>
                        <a:t>0.013</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solidFill>
                      <a:srgbClr val="EFEFEF">
                        <a:alpha val="100000"/>
                      </a:srgbClr>
                    </a:solidFill>
                  </a:tcPr>
                </a:tc>
                <a:tc>
                  <a:txBody>
                    <a:bodyPr/>
                    <a:lstStyle/>
                    <a:p>
                      <a:pPr marL="63500" marR="63500" algn="r">
                        <a:lnSpc>
                          <a:spcPct val="100000"/>
                        </a:lnSpc>
                        <a:spcBef>
                          <a:spcPts val="500"/>
                        </a:spcBef>
                        <a:spcAft>
                          <a:spcPts val="500"/>
                        </a:spcAft>
                        <a:buNone/>
                      </a:pPr>
                      <a:r>
                        <a:rPr sz="800">
                          <a:solidFill>
                            <a:srgbClr val="000000">
                              <a:alpha val="100000"/>
                            </a:srgbClr>
                          </a:solidFill>
                          <a:latin typeface="Arial"/>
                          <a:cs typeface="Arial"/>
                          <a:sym typeface="Arial"/>
                        </a:rPr>
                        <a:t>0.022</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solidFill>
                      <a:srgbClr val="EFEFEF">
                        <a:alpha val="100000"/>
                      </a:srgbClr>
                    </a:solidFill>
                  </a:tcPr>
                </a:tc>
                <a:tc>
                  <a:txBody>
                    <a:bodyPr/>
                    <a:lstStyle/>
                    <a:p>
                      <a:pPr marL="63500" marR="63500" algn="r">
                        <a:lnSpc>
                          <a:spcPct val="100000"/>
                        </a:lnSpc>
                        <a:spcBef>
                          <a:spcPts val="500"/>
                        </a:spcBef>
                        <a:spcAft>
                          <a:spcPts val="500"/>
                        </a:spcAft>
                        <a:buNone/>
                      </a:pPr>
                      <a:r>
                        <a:rPr sz="800">
                          <a:solidFill>
                            <a:srgbClr val="000000">
                              <a:alpha val="100000"/>
                            </a:srgbClr>
                          </a:solidFill>
                          <a:latin typeface="Arial"/>
                          <a:cs typeface="Arial"/>
                          <a:sym typeface="Arial"/>
                        </a:rPr>
                        <a:t>-0.030</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solidFill>
                      <a:srgbClr val="EFEFEF">
                        <a:alpha val="100000"/>
                      </a:srgbClr>
                    </a:solidFill>
                  </a:tcPr>
                </a:tc>
                <a:tc>
                  <a:txBody>
                    <a:bodyPr/>
                    <a:lstStyle/>
                    <a:p>
                      <a:pPr marL="63500" marR="63500" algn="r">
                        <a:lnSpc>
                          <a:spcPct val="100000"/>
                        </a:lnSpc>
                        <a:spcBef>
                          <a:spcPts val="500"/>
                        </a:spcBef>
                        <a:spcAft>
                          <a:spcPts val="500"/>
                        </a:spcAft>
                        <a:buNone/>
                      </a:pPr>
                      <a:r>
                        <a:rPr sz="800">
                          <a:solidFill>
                            <a:srgbClr val="000000">
                              <a:alpha val="100000"/>
                            </a:srgbClr>
                          </a:solidFill>
                          <a:latin typeface="Arial"/>
                          <a:cs typeface="Arial"/>
                          <a:sym typeface="Arial"/>
                        </a:rPr>
                        <a:t>0.055</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solidFill>
                      <a:srgbClr val="EFEFEF">
                        <a:alpha val="100000"/>
                      </a:srgbClr>
                    </a:solidFill>
                  </a:tcPr>
                </a:tc>
                <a:tc>
                  <a:txBody>
                    <a:bodyPr/>
                    <a:lstStyle/>
                    <a:p>
                      <a:pPr marL="63500" marR="63500" algn="r">
                        <a:lnSpc>
                          <a:spcPct val="100000"/>
                        </a:lnSpc>
                        <a:spcBef>
                          <a:spcPts val="500"/>
                        </a:spcBef>
                        <a:spcAft>
                          <a:spcPts val="500"/>
                        </a:spcAft>
                        <a:buNone/>
                      </a:pPr>
                      <a:r>
                        <a:rPr sz="800">
                          <a:solidFill>
                            <a:srgbClr val="000000">
                              <a:alpha val="100000"/>
                            </a:srgbClr>
                          </a:solidFill>
                          <a:latin typeface="Arial"/>
                          <a:cs typeface="Arial"/>
                          <a:sym typeface="Arial"/>
                        </a:rPr>
                        <a:t>1.000</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solidFill>
                      <a:srgbClr val="EFEFEF">
                        <a:alpha val="100000"/>
                      </a:srgbClr>
                    </a:solidFill>
                  </a:tcPr>
                </a:tc>
                <a:extLst>
                  <a:ext uri="{0D108BD9-81ED-4DB2-BD59-A6C34878D82A}">
                    <a16:rowId xmlns:a16="http://schemas.microsoft.com/office/drawing/2014/main" val="10007"/>
                  </a:ext>
                </a:extLst>
              </a:tr>
              <a:tr h="628650">
                <a:tc>
                  <a:txBody>
                    <a:bodyPr/>
                    <a:lstStyle/>
                    <a:p>
                      <a:pPr marL="63500" marR="63500" algn="l">
                        <a:lnSpc>
                          <a:spcPct val="100000"/>
                        </a:lnSpc>
                        <a:spcBef>
                          <a:spcPts val="500"/>
                        </a:spcBef>
                        <a:spcAft>
                          <a:spcPts val="500"/>
                        </a:spcAft>
                        <a:buNone/>
                      </a:pPr>
                      <a:r>
                        <a:rPr sz="800">
                          <a:solidFill>
                            <a:srgbClr val="000000">
                              <a:alpha val="100000"/>
                            </a:srgbClr>
                          </a:solidFill>
                          <a:latin typeface="Arial"/>
                          <a:cs typeface="Arial"/>
                          <a:sym typeface="Arial"/>
                        </a:rPr>
                        <a:t>Relatedness:Prime Duration (ß)</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r">
                        <a:lnSpc>
                          <a:spcPct val="100000"/>
                        </a:lnSpc>
                        <a:spcBef>
                          <a:spcPts val="500"/>
                        </a:spcBef>
                        <a:spcAft>
                          <a:spcPts val="500"/>
                        </a:spcAft>
                        <a:buNone/>
                      </a:pPr>
                      <a:r>
                        <a:rPr sz="800">
                          <a:solidFill>
                            <a:srgbClr val="000000">
                              <a:alpha val="100000"/>
                            </a:srgbClr>
                          </a:solidFill>
                          <a:latin typeface="Arial"/>
                          <a:cs typeface="Arial"/>
                          <a:sym typeface="Arial"/>
                        </a:rPr>
                        <a:t>-0.030</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r">
                        <a:lnSpc>
                          <a:spcPct val="100000"/>
                        </a:lnSpc>
                        <a:spcBef>
                          <a:spcPts val="500"/>
                        </a:spcBef>
                        <a:spcAft>
                          <a:spcPts val="500"/>
                        </a:spcAft>
                        <a:buNone/>
                      </a:pPr>
                      <a:r>
                        <a:rPr sz="800">
                          <a:solidFill>
                            <a:srgbClr val="000000">
                              <a:alpha val="100000"/>
                            </a:srgbClr>
                          </a:solidFill>
                          <a:latin typeface="Arial"/>
                          <a:cs typeface="Arial"/>
                          <a:sym typeface="Arial"/>
                        </a:rPr>
                        <a:t>0.043</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r">
                        <a:lnSpc>
                          <a:spcPct val="100000"/>
                        </a:lnSpc>
                        <a:spcBef>
                          <a:spcPts val="500"/>
                        </a:spcBef>
                        <a:spcAft>
                          <a:spcPts val="500"/>
                        </a:spcAft>
                        <a:buNone/>
                      </a:pPr>
                      <a:r>
                        <a:rPr sz="800">
                          <a:solidFill>
                            <a:srgbClr val="000000">
                              <a:alpha val="100000"/>
                            </a:srgbClr>
                          </a:solidFill>
                          <a:latin typeface="Arial"/>
                          <a:cs typeface="Arial"/>
                          <a:sym typeface="Arial"/>
                        </a:rPr>
                        <a:t>-0.116</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r">
                        <a:lnSpc>
                          <a:spcPct val="100000"/>
                        </a:lnSpc>
                        <a:spcBef>
                          <a:spcPts val="500"/>
                        </a:spcBef>
                        <a:spcAft>
                          <a:spcPts val="500"/>
                        </a:spcAft>
                        <a:buNone/>
                      </a:pPr>
                      <a:r>
                        <a:rPr sz="800">
                          <a:solidFill>
                            <a:srgbClr val="000000">
                              <a:alpha val="100000"/>
                            </a:srgbClr>
                          </a:solidFill>
                          <a:latin typeface="Arial"/>
                          <a:cs typeface="Arial"/>
                          <a:sym typeface="Arial"/>
                        </a:rPr>
                        <a:t>0.055</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r">
                        <a:lnSpc>
                          <a:spcPct val="100000"/>
                        </a:lnSpc>
                        <a:spcBef>
                          <a:spcPts val="500"/>
                        </a:spcBef>
                        <a:spcAft>
                          <a:spcPts val="500"/>
                        </a:spcAft>
                        <a:buNone/>
                      </a:pPr>
                      <a:r>
                        <a:rPr sz="800" dirty="0">
                          <a:solidFill>
                            <a:srgbClr val="000000">
                              <a:alpha val="100000"/>
                            </a:srgbClr>
                          </a:solidFill>
                          <a:latin typeface="Arial"/>
                          <a:cs typeface="Arial"/>
                          <a:sym typeface="Arial"/>
                        </a:rPr>
                        <a:t>1.000</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38188331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t>Experiment 2: Bayesian LMM results (accuracy)</a:t>
            </a:r>
          </a:p>
        </p:txBody>
      </p:sp>
      <p:graphicFrame>
        <p:nvGraphicFramePr>
          <p:cNvPr id="373105018" name="Table 373105017"/>
          <p:cNvGraphicFramePr>
            <a:graphicFrameLocks noGrp="1"/>
          </p:cNvGraphicFramePr>
          <p:nvPr>
            <p:extLst>
              <p:ext uri="{D42A27DB-BD31-4B8C-83A1-F6EECF244321}">
                <p14:modId xmlns:p14="http://schemas.microsoft.com/office/powerpoint/2010/main" val="2790841778"/>
              </p:ext>
            </p:extLst>
          </p:nvPr>
        </p:nvGraphicFramePr>
        <p:xfrm>
          <a:off x="1828799" y="1371600"/>
          <a:ext cx="5148108" cy="3116665"/>
        </p:xfrm>
        <a:graphic>
          <a:graphicData uri="http://schemas.openxmlformats.org/drawingml/2006/table">
            <a:tbl>
              <a:tblPr/>
              <a:tblGrid>
                <a:gridCol w="858018">
                  <a:extLst>
                    <a:ext uri="{9D8B030D-6E8A-4147-A177-3AD203B41FA5}">
                      <a16:colId xmlns:a16="http://schemas.microsoft.com/office/drawing/2014/main" val="20000"/>
                    </a:ext>
                  </a:extLst>
                </a:gridCol>
                <a:gridCol w="858018">
                  <a:extLst>
                    <a:ext uri="{9D8B030D-6E8A-4147-A177-3AD203B41FA5}">
                      <a16:colId xmlns:a16="http://schemas.microsoft.com/office/drawing/2014/main" val="20001"/>
                    </a:ext>
                  </a:extLst>
                </a:gridCol>
                <a:gridCol w="858018">
                  <a:extLst>
                    <a:ext uri="{9D8B030D-6E8A-4147-A177-3AD203B41FA5}">
                      <a16:colId xmlns:a16="http://schemas.microsoft.com/office/drawing/2014/main" val="20002"/>
                    </a:ext>
                  </a:extLst>
                </a:gridCol>
                <a:gridCol w="858018">
                  <a:extLst>
                    <a:ext uri="{9D8B030D-6E8A-4147-A177-3AD203B41FA5}">
                      <a16:colId xmlns:a16="http://schemas.microsoft.com/office/drawing/2014/main" val="20003"/>
                    </a:ext>
                  </a:extLst>
                </a:gridCol>
                <a:gridCol w="858018">
                  <a:extLst>
                    <a:ext uri="{9D8B030D-6E8A-4147-A177-3AD203B41FA5}">
                      <a16:colId xmlns:a16="http://schemas.microsoft.com/office/drawing/2014/main" val="20004"/>
                    </a:ext>
                  </a:extLst>
                </a:gridCol>
                <a:gridCol w="858018">
                  <a:extLst>
                    <a:ext uri="{9D8B030D-6E8A-4147-A177-3AD203B41FA5}">
                      <a16:colId xmlns:a16="http://schemas.microsoft.com/office/drawing/2014/main" val="20005"/>
                    </a:ext>
                  </a:extLst>
                </a:gridCol>
              </a:tblGrid>
              <a:tr h="522081">
                <a:tc>
                  <a:txBody>
                    <a:bodyPr/>
                    <a:lstStyle/>
                    <a:p>
                      <a:pPr marL="63500" marR="63500" algn="l">
                        <a:lnSpc>
                          <a:spcPct val="100000"/>
                        </a:lnSpc>
                        <a:spcBef>
                          <a:spcPts val="500"/>
                        </a:spcBef>
                        <a:spcAft>
                          <a:spcPts val="500"/>
                        </a:spcAft>
                        <a:buNone/>
                      </a:pPr>
                      <a:r>
                        <a:rPr sz="800" b="1">
                          <a:solidFill>
                            <a:srgbClr val="000000">
                              <a:alpha val="100000"/>
                            </a:srgbClr>
                          </a:solidFill>
                          <a:latin typeface="Arial"/>
                          <a:cs typeface="Arial"/>
                          <a:sym typeface="Arial"/>
                        </a:rPr>
                        <a:t>Parameter</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solidFill>
                      <a:srgbClr val="CFCFCF">
                        <a:alpha val="100000"/>
                      </a:srgbClr>
                    </a:solidFill>
                  </a:tcPr>
                </a:tc>
                <a:tc>
                  <a:txBody>
                    <a:bodyPr/>
                    <a:lstStyle/>
                    <a:p>
                      <a:pPr marL="63500" marR="63500" algn="r">
                        <a:lnSpc>
                          <a:spcPct val="100000"/>
                        </a:lnSpc>
                        <a:spcBef>
                          <a:spcPts val="500"/>
                        </a:spcBef>
                        <a:spcAft>
                          <a:spcPts val="500"/>
                        </a:spcAft>
                        <a:buNone/>
                      </a:pPr>
                      <a:r>
                        <a:rPr sz="800" b="1">
                          <a:solidFill>
                            <a:srgbClr val="000000">
                              <a:alpha val="100000"/>
                            </a:srgbClr>
                          </a:solidFill>
                          <a:latin typeface="Arial"/>
                          <a:cs typeface="Arial"/>
                          <a:sym typeface="Arial"/>
                        </a:rPr>
                        <a:t>mean</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solidFill>
                      <a:srgbClr val="CFCFCF">
                        <a:alpha val="100000"/>
                      </a:srgbClr>
                    </a:solidFill>
                  </a:tcPr>
                </a:tc>
                <a:tc>
                  <a:txBody>
                    <a:bodyPr/>
                    <a:lstStyle/>
                    <a:p>
                      <a:pPr marL="63500" marR="63500" algn="r">
                        <a:lnSpc>
                          <a:spcPct val="100000"/>
                        </a:lnSpc>
                        <a:spcBef>
                          <a:spcPts val="500"/>
                        </a:spcBef>
                        <a:spcAft>
                          <a:spcPts val="500"/>
                        </a:spcAft>
                        <a:buNone/>
                      </a:pPr>
                      <a:r>
                        <a:rPr sz="800" b="1">
                          <a:solidFill>
                            <a:srgbClr val="000000">
                              <a:alpha val="100000"/>
                            </a:srgbClr>
                          </a:solidFill>
                          <a:latin typeface="Arial"/>
                          <a:cs typeface="Arial"/>
                          <a:sym typeface="Arial"/>
                        </a:rPr>
                        <a:t>SE</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solidFill>
                      <a:srgbClr val="CFCFCF">
                        <a:alpha val="100000"/>
                      </a:srgbClr>
                    </a:solidFill>
                  </a:tcPr>
                </a:tc>
                <a:tc>
                  <a:txBody>
                    <a:bodyPr/>
                    <a:lstStyle/>
                    <a:p>
                      <a:pPr marL="63500" marR="63500" algn="r">
                        <a:lnSpc>
                          <a:spcPct val="100000"/>
                        </a:lnSpc>
                        <a:spcBef>
                          <a:spcPts val="500"/>
                        </a:spcBef>
                        <a:spcAft>
                          <a:spcPts val="500"/>
                        </a:spcAft>
                        <a:buNone/>
                      </a:pPr>
                      <a:r>
                        <a:rPr sz="800" b="1">
                          <a:solidFill>
                            <a:srgbClr val="000000">
                              <a:alpha val="100000"/>
                            </a:srgbClr>
                          </a:solidFill>
                          <a:latin typeface="Arial"/>
                          <a:cs typeface="Arial"/>
                          <a:sym typeface="Arial"/>
                        </a:rPr>
                        <a:t>lower bound</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solidFill>
                      <a:srgbClr val="CFCFCF">
                        <a:alpha val="100000"/>
                      </a:srgbClr>
                    </a:solidFill>
                  </a:tcPr>
                </a:tc>
                <a:tc>
                  <a:txBody>
                    <a:bodyPr/>
                    <a:lstStyle/>
                    <a:p>
                      <a:pPr marL="63500" marR="63500" algn="r">
                        <a:lnSpc>
                          <a:spcPct val="100000"/>
                        </a:lnSpc>
                        <a:spcBef>
                          <a:spcPts val="500"/>
                        </a:spcBef>
                        <a:spcAft>
                          <a:spcPts val="500"/>
                        </a:spcAft>
                        <a:buNone/>
                      </a:pPr>
                      <a:r>
                        <a:rPr sz="800" b="1">
                          <a:solidFill>
                            <a:srgbClr val="000000">
                              <a:alpha val="100000"/>
                            </a:srgbClr>
                          </a:solidFill>
                          <a:latin typeface="Arial"/>
                          <a:cs typeface="Arial"/>
                          <a:sym typeface="Arial"/>
                        </a:rPr>
                        <a:t>upper bound</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solidFill>
                      <a:srgbClr val="CFCFCF">
                        <a:alpha val="100000"/>
                      </a:srgbClr>
                    </a:solidFill>
                  </a:tcPr>
                </a:tc>
                <a:tc>
                  <a:txBody>
                    <a:bodyPr/>
                    <a:lstStyle/>
                    <a:p>
                      <a:pPr marL="63500" marR="63500" algn="r">
                        <a:lnSpc>
                          <a:spcPct val="100000"/>
                        </a:lnSpc>
                        <a:spcBef>
                          <a:spcPts val="500"/>
                        </a:spcBef>
                        <a:spcAft>
                          <a:spcPts val="500"/>
                        </a:spcAft>
                        <a:buNone/>
                      </a:pPr>
                      <a:r>
                        <a:rPr sz="800" b="1">
                          <a:solidFill>
                            <a:srgbClr val="000000">
                              <a:alpha val="100000"/>
                            </a:srgbClr>
                          </a:solidFill>
                          <a:latin typeface="Arial"/>
                          <a:cs typeface="Arial"/>
                          <a:sym typeface="Arial"/>
                        </a:rPr>
                        <a:t>R_hat</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solidFill>
                      <a:srgbClr val="CFCFCF">
                        <a:alpha val="100000"/>
                      </a:srgbClr>
                    </a:solidFill>
                  </a:tcPr>
                </a:tc>
                <a:extLst>
                  <a:ext uri="{0D108BD9-81ED-4DB2-BD59-A6C34878D82A}">
                    <a16:rowId xmlns:a16="http://schemas.microsoft.com/office/drawing/2014/main" val="10000"/>
                  </a:ext>
                </a:extLst>
              </a:tr>
              <a:tr h="506260">
                <a:tc>
                  <a:txBody>
                    <a:bodyPr/>
                    <a:lstStyle/>
                    <a:p>
                      <a:pPr marL="63500" marR="63500" algn="l">
                        <a:lnSpc>
                          <a:spcPct val="100000"/>
                        </a:lnSpc>
                        <a:spcBef>
                          <a:spcPts val="500"/>
                        </a:spcBef>
                        <a:spcAft>
                          <a:spcPts val="500"/>
                        </a:spcAft>
                        <a:buNone/>
                      </a:pPr>
                      <a:r>
                        <a:rPr sz="800">
                          <a:solidFill>
                            <a:srgbClr val="000000">
                              <a:alpha val="100000"/>
                            </a:srgbClr>
                          </a:solidFill>
                          <a:latin typeface="Arial"/>
                          <a:cs typeface="Arial"/>
                          <a:sym typeface="Arial"/>
                        </a:rPr>
                        <a:t>Intercept</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solidFill>
                      <a:srgbClr val="EFEFEF">
                        <a:alpha val="100000"/>
                      </a:srgbClr>
                    </a:solidFill>
                  </a:tcPr>
                </a:tc>
                <a:tc>
                  <a:txBody>
                    <a:bodyPr/>
                    <a:lstStyle/>
                    <a:p>
                      <a:pPr marL="63500" marR="63500" algn="r">
                        <a:lnSpc>
                          <a:spcPct val="100000"/>
                        </a:lnSpc>
                        <a:spcBef>
                          <a:spcPts val="500"/>
                        </a:spcBef>
                        <a:spcAft>
                          <a:spcPts val="500"/>
                        </a:spcAft>
                        <a:buNone/>
                      </a:pPr>
                      <a:r>
                        <a:rPr sz="800">
                          <a:solidFill>
                            <a:srgbClr val="000000">
                              <a:alpha val="100000"/>
                            </a:srgbClr>
                          </a:solidFill>
                          <a:latin typeface="Arial"/>
                          <a:cs typeface="Arial"/>
                          <a:sym typeface="Arial"/>
                        </a:rPr>
                        <a:t>3.736</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solidFill>
                      <a:srgbClr val="EFEFEF">
                        <a:alpha val="100000"/>
                      </a:srgbClr>
                    </a:solidFill>
                  </a:tcPr>
                </a:tc>
                <a:tc>
                  <a:txBody>
                    <a:bodyPr/>
                    <a:lstStyle/>
                    <a:p>
                      <a:pPr marL="63500" marR="63500" algn="r">
                        <a:lnSpc>
                          <a:spcPct val="100000"/>
                        </a:lnSpc>
                        <a:spcBef>
                          <a:spcPts val="500"/>
                        </a:spcBef>
                        <a:spcAft>
                          <a:spcPts val="500"/>
                        </a:spcAft>
                        <a:buNone/>
                      </a:pPr>
                      <a:r>
                        <a:rPr sz="800">
                          <a:solidFill>
                            <a:srgbClr val="000000">
                              <a:alpha val="100000"/>
                            </a:srgbClr>
                          </a:solidFill>
                          <a:latin typeface="Arial"/>
                          <a:cs typeface="Arial"/>
                          <a:sym typeface="Arial"/>
                        </a:rPr>
                        <a:t>0.135</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solidFill>
                      <a:srgbClr val="EFEFEF">
                        <a:alpha val="100000"/>
                      </a:srgbClr>
                    </a:solidFill>
                  </a:tcPr>
                </a:tc>
                <a:tc>
                  <a:txBody>
                    <a:bodyPr/>
                    <a:lstStyle/>
                    <a:p>
                      <a:pPr marL="63500" marR="63500" algn="r">
                        <a:lnSpc>
                          <a:spcPct val="100000"/>
                        </a:lnSpc>
                        <a:spcBef>
                          <a:spcPts val="500"/>
                        </a:spcBef>
                        <a:spcAft>
                          <a:spcPts val="500"/>
                        </a:spcAft>
                        <a:buNone/>
                      </a:pPr>
                      <a:r>
                        <a:rPr sz="800">
                          <a:solidFill>
                            <a:srgbClr val="000000">
                              <a:alpha val="100000"/>
                            </a:srgbClr>
                          </a:solidFill>
                          <a:latin typeface="Arial"/>
                          <a:cs typeface="Arial"/>
                          <a:sym typeface="Arial"/>
                        </a:rPr>
                        <a:t>3.475</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solidFill>
                      <a:srgbClr val="EFEFEF">
                        <a:alpha val="100000"/>
                      </a:srgbClr>
                    </a:solidFill>
                  </a:tcPr>
                </a:tc>
                <a:tc>
                  <a:txBody>
                    <a:bodyPr/>
                    <a:lstStyle/>
                    <a:p>
                      <a:pPr marL="63500" marR="63500" algn="r">
                        <a:lnSpc>
                          <a:spcPct val="100000"/>
                        </a:lnSpc>
                        <a:spcBef>
                          <a:spcPts val="500"/>
                        </a:spcBef>
                        <a:spcAft>
                          <a:spcPts val="500"/>
                        </a:spcAft>
                        <a:buNone/>
                      </a:pPr>
                      <a:r>
                        <a:rPr sz="800">
                          <a:solidFill>
                            <a:srgbClr val="000000">
                              <a:alpha val="100000"/>
                            </a:srgbClr>
                          </a:solidFill>
                          <a:latin typeface="Arial"/>
                          <a:cs typeface="Arial"/>
                          <a:sym typeface="Arial"/>
                        </a:rPr>
                        <a:t>4.007</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solidFill>
                      <a:srgbClr val="EFEFEF">
                        <a:alpha val="100000"/>
                      </a:srgbClr>
                    </a:solidFill>
                  </a:tcPr>
                </a:tc>
                <a:tc>
                  <a:txBody>
                    <a:bodyPr/>
                    <a:lstStyle/>
                    <a:p>
                      <a:pPr marL="63500" marR="63500" algn="r">
                        <a:lnSpc>
                          <a:spcPct val="100000"/>
                        </a:lnSpc>
                        <a:spcBef>
                          <a:spcPts val="500"/>
                        </a:spcBef>
                        <a:spcAft>
                          <a:spcPts val="500"/>
                        </a:spcAft>
                        <a:buNone/>
                      </a:pPr>
                      <a:r>
                        <a:rPr sz="800">
                          <a:solidFill>
                            <a:srgbClr val="000000">
                              <a:alpha val="100000"/>
                            </a:srgbClr>
                          </a:solidFill>
                          <a:latin typeface="Arial"/>
                          <a:cs typeface="Arial"/>
                          <a:sym typeface="Arial"/>
                        </a:rPr>
                        <a:t>1.000</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solidFill>
                      <a:srgbClr val="EFEFEF">
                        <a:alpha val="100000"/>
                      </a:srgbClr>
                    </a:solidFill>
                  </a:tcPr>
                </a:tc>
                <a:extLst>
                  <a:ext uri="{0D108BD9-81ED-4DB2-BD59-A6C34878D82A}">
                    <a16:rowId xmlns:a16="http://schemas.microsoft.com/office/drawing/2014/main" val="10001"/>
                  </a:ext>
                </a:extLst>
              </a:tr>
              <a:tr h="522081">
                <a:tc>
                  <a:txBody>
                    <a:bodyPr/>
                    <a:lstStyle/>
                    <a:p>
                      <a:pPr marL="63500" marR="63500" algn="l">
                        <a:lnSpc>
                          <a:spcPct val="100000"/>
                        </a:lnSpc>
                        <a:spcBef>
                          <a:spcPts val="500"/>
                        </a:spcBef>
                        <a:spcAft>
                          <a:spcPts val="500"/>
                        </a:spcAft>
                        <a:buNone/>
                      </a:pPr>
                      <a:r>
                        <a:rPr sz="800">
                          <a:solidFill>
                            <a:srgbClr val="000000">
                              <a:alpha val="100000"/>
                            </a:srgbClr>
                          </a:solidFill>
                          <a:latin typeface="Arial"/>
                          <a:cs typeface="Arial"/>
                          <a:sym typeface="Arial"/>
                        </a:rPr>
                        <a:t>Relatedness</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r">
                        <a:lnSpc>
                          <a:spcPct val="100000"/>
                        </a:lnSpc>
                        <a:spcBef>
                          <a:spcPts val="500"/>
                        </a:spcBef>
                        <a:spcAft>
                          <a:spcPts val="500"/>
                        </a:spcAft>
                        <a:buNone/>
                      </a:pPr>
                      <a:r>
                        <a:rPr sz="800">
                          <a:solidFill>
                            <a:srgbClr val="000000">
                              <a:alpha val="100000"/>
                            </a:srgbClr>
                          </a:solidFill>
                          <a:latin typeface="Arial"/>
                          <a:cs typeface="Arial"/>
                          <a:sym typeface="Arial"/>
                        </a:rPr>
                        <a:t>-0.218</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r">
                        <a:lnSpc>
                          <a:spcPct val="100000"/>
                        </a:lnSpc>
                        <a:spcBef>
                          <a:spcPts val="500"/>
                        </a:spcBef>
                        <a:spcAft>
                          <a:spcPts val="500"/>
                        </a:spcAft>
                        <a:buNone/>
                      </a:pPr>
                      <a:r>
                        <a:rPr sz="800">
                          <a:solidFill>
                            <a:srgbClr val="000000">
                              <a:alpha val="100000"/>
                            </a:srgbClr>
                          </a:solidFill>
                          <a:latin typeface="Arial"/>
                          <a:cs typeface="Arial"/>
                          <a:sym typeface="Arial"/>
                        </a:rPr>
                        <a:t>0.109</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r">
                        <a:lnSpc>
                          <a:spcPct val="100000"/>
                        </a:lnSpc>
                        <a:spcBef>
                          <a:spcPts val="500"/>
                        </a:spcBef>
                        <a:spcAft>
                          <a:spcPts val="500"/>
                        </a:spcAft>
                        <a:buNone/>
                      </a:pPr>
                      <a:r>
                        <a:rPr sz="800">
                          <a:solidFill>
                            <a:srgbClr val="000000">
                              <a:alpha val="100000"/>
                            </a:srgbClr>
                          </a:solidFill>
                          <a:latin typeface="Arial"/>
                          <a:cs typeface="Arial"/>
                          <a:sym typeface="Arial"/>
                        </a:rPr>
                        <a:t>-0.434</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r">
                        <a:lnSpc>
                          <a:spcPct val="100000"/>
                        </a:lnSpc>
                        <a:spcBef>
                          <a:spcPts val="500"/>
                        </a:spcBef>
                        <a:spcAft>
                          <a:spcPts val="500"/>
                        </a:spcAft>
                        <a:buNone/>
                      </a:pPr>
                      <a:r>
                        <a:rPr sz="800">
                          <a:solidFill>
                            <a:srgbClr val="000000">
                              <a:alpha val="100000"/>
                            </a:srgbClr>
                          </a:solidFill>
                          <a:latin typeface="Arial"/>
                          <a:cs typeface="Arial"/>
                          <a:sym typeface="Arial"/>
                        </a:rPr>
                        <a:t>-0.004</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r">
                        <a:lnSpc>
                          <a:spcPct val="100000"/>
                        </a:lnSpc>
                        <a:spcBef>
                          <a:spcPts val="500"/>
                        </a:spcBef>
                        <a:spcAft>
                          <a:spcPts val="500"/>
                        </a:spcAft>
                        <a:buNone/>
                      </a:pPr>
                      <a:r>
                        <a:rPr sz="800">
                          <a:solidFill>
                            <a:srgbClr val="000000">
                              <a:alpha val="100000"/>
                            </a:srgbClr>
                          </a:solidFill>
                          <a:latin typeface="Arial"/>
                          <a:cs typeface="Arial"/>
                          <a:sym typeface="Arial"/>
                        </a:rPr>
                        <a:t>1.000</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extLst>
                  <a:ext uri="{0D108BD9-81ED-4DB2-BD59-A6C34878D82A}">
                    <a16:rowId xmlns:a16="http://schemas.microsoft.com/office/drawing/2014/main" val="10002"/>
                  </a:ext>
                </a:extLst>
              </a:tr>
              <a:tr h="522081">
                <a:tc>
                  <a:txBody>
                    <a:bodyPr/>
                    <a:lstStyle/>
                    <a:p>
                      <a:pPr marL="63500" marR="63500" algn="l">
                        <a:lnSpc>
                          <a:spcPct val="100000"/>
                        </a:lnSpc>
                        <a:spcBef>
                          <a:spcPts val="500"/>
                        </a:spcBef>
                        <a:spcAft>
                          <a:spcPts val="500"/>
                        </a:spcAft>
                        <a:buNone/>
                      </a:pPr>
                      <a:r>
                        <a:rPr sz="800">
                          <a:solidFill>
                            <a:srgbClr val="000000">
                              <a:alpha val="100000"/>
                            </a:srgbClr>
                          </a:solidFill>
                          <a:latin typeface="Arial"/>
                          <a:cs typeface="Arial"/>
                          <a:sym typeface="Arial"/>
                        </a:rPr>
                        <a:t>Prime Duration</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solidFill>
                      <a:srgbClr val="EFEFEF">
                        <a:alpha val="100000"/>
                      </a:srgbClr>
                    </a:solidFill>
                  </a:tcPr>
                </a:tc>
                <a:tc>
                  <a:txBody>
                    <a:bodyPr/>
                    <a:lstStyle/>
                    <a:p>
                      <a:pPr marL="63500" marR="63500" algn="r">
                        <a:lnSpc>
                          <a:spcPct val="100000"/>
                        </a:lnSpc>
                        <a:spcBef>
                          <a:spcPts val="500"/>
                        </a:spcBef>
                        <a:spcAft>
                          <a:spcPts val="500"/>
                        </a:spcAft>
                        <a:buNone/>
                      </a:pPr>
                      <a:r>
                        <a:rPr sz="800">
                          <a:solidFill>
                            <a:srgbClr val="000000">
                              <a:alpha val="100000"/>
                            </a:srgbClr>
                          </a:solidFill>
                          <a:latin typeface="Arial"/>
                          <a:cs typeface="Arial"/>
                          <a:sym typeface="Arial"/>
                        </a:rPr>
                        <a:t>-0.054</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solidFill>
                      <a:srgbClr val="EFEFEF">
                        <a:alpha val="100000"/>
                      </a:srgbClr>
                    </a:solidFill>
                  </a:tcPr>
                </a:tc>
                <a:tc>
                  <a:txBody>
                    <a:bodyPr/>
                    <a:lstStyle/>
                    <a:p>
                      <a:pPr marL="63500" marR="63500" algn="r">
                        <a:lnSpc>
                          <a:spcPct val="100000"/>
                        </a:lnSpc>
                        <a:spcBef>
                          <a:spcPts val="500"/>
                        </a:spcBef>
                        <a:spcAft>
                          <a:spcPts val="500"/>
                        </a:spcAft>
                        <a:buNone/>
                      </a:pPr>
                      <a:r>
                        <a:rPr sz="800">
                          <a:solidFill>
                            <a:srgbClr val="000000">
                              <a:alpha val="100000"/>
                            </a:srgbClr>
                          </a:solidFill>
                          <a:latin typeface="Arial"/>
                          <a:cs typeface="Arial"/>
                          <a:sym typeface="Arial"/>
                        </a:rPr>
                        <a:t>0.126</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solidFill>
                      <a:srgbClr val="EFEFEF">
                        <a:alpha val="100000"/>
                      </a:srgbClr>
                    </a:solidFill>
                  </a:tcPr>
                </a:tc>
                <a:tc>
                  <a:txBody>
                    <a:bodyPr/>
                    <a:lstStyle/>
                    <a:p>
                      <a:pPr marL="63500" marR="63500" algn="r">
                        <a:lnSpc>
                          <a:spcPct val="100000"/>
                        </a:lnSpc>
                        <a:spcBef>
                          <a:spcPts val="500"/>
                        </a:spcBef>
                        <a:spcAft>
                          <a:spcPts val="500"/>
                        </a:spcAft>
                        <a:buNone/>
                      </a:pPr>
                      <a:r>
                        <a:rPr sz="800">
                          <a:solidFill>
                            <a:srgbClr val="000000">
                              <a:alpha val="100000"/>
                            </a:srgbClr>
                          </a:solidFill>
                          <a:latin typeface="Arial"/>
                          <a:cs typeface="Arial"/>
                          <a:sym typeface="Arial"/>
                        </a:rPr>
                        <a:t>-0.313</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solidFill>
                      <a:srgbClr val="EFEFEF">
                        <a:alpha val="100000"/>
                      </a:srgbClr>
                    </a:solidFill>
                  </a:tcPr>
                </a:tc>
                <a:tc>
                  <a:txBody>
                    <a:bodyPr/>
                    <a:lstStyle/>
                    <a:p>
                      <a:pPr marL="63500" marR="63500" algn="r">
                        <a:lnSpc>
                          <a:spcPct val="100000"/>
                        </a:lnSpc>
                        <a:spcBef>
                          <a:spcPts val="500"/>
                        </a:spcBef>
                        <a:spcAft>
                          <a:spcPts val="500"/>
                        </a:spcAft>
                        <a:buNone/>
                      </a:pPr>
                      <a:r>
                        <a:rPr sz="800">
                          <a:solidFill>
                            <a:srgbClr val="000000">
                              <a:alpha val="100000"/>
                            </a:srgbClr>
                          </a:solidFill>
                          <a:latin typeface="Arial"/>
                          <a:cs typeface="Arial"/>
                          <a:sym typeface="Arial"/>
                        </a:rPr>
                        <a:t>0.183</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solidFill>
                      <a:srgbClr val="EFEFEF">
                        <a:alpha val="100000"/>
                      </a:srgbClr>
                    </a:solidFill>
                  </a:tcPr>
                </a:tc>
                <a:tc>
                  <a:txBody>
                    <a:bodyPr/>
                    <a:lstStyle/>
                    <a:p>
                      <a:pPr marL="63500" marR="63500" algn="r">
                        <a:lnSpc>
                          <a:spcPct val="100000"/>
                        </a:lnSpc>
                        <a:spcBef>
                          <a:spcPts val="500"/>
                        </a:spcBef>
                        <a:spcAft>
                          <a:spcPts val="500"/>
                        </a:spcAft>
                        <a:buNone/>
                      </a:pPr>
                      <a:r>
                        <a:rPr sz="800">
                          <a:solidFill>
                            <a:srgbClr val="000000">
                              <a:alpha val="100000"/>
                            </a:srgbClr>
                          </a:solidFill>
                          <a:latin typeface="Arial"/>
                          <a:cs typeface="Arial"/>
                          <a:sym typeface="Arial"/>
                        </a:rPr>
                        <a:t>1.000</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solidFill>
                      <a:srgbClr val="EFEFEF">
                        <a:alpha val="100000"/>
                      </a:srgbClr>
                    </a:solidFill>
                  </a:tcPr>
                </a:tc>
                <a:extLst>
                  <a:ext uri="{0D108BD9-81ED-4DB2-BD59-A6C34878D82A}">
                    <a16:rowId xmlns:a16="http://schemas.microsoft.com/office/drawing/2014/main" val="10003"/>
                  </a:ext>
                </a:extLst>
              </a:tr>
              <a:tr h="1044162">
                <a:tc>
                  <a:txBody>
                    <a:bodyPr/>
                    <a:lstStyle/>
                    <a:p>
                      <a:pPr marL="63500" marR="63500" algn="l">
                        <a:lnSpc>
                          <a:spcPct val="100000"/>
                        </a:lnSpc>
                        <a:spcBef>
                          <a:spcPts val="500"/>
                        </a:spcBef>
                        <a:spcAft>
                          <a:spcPts val="500"/>
                        </a:spcAft>
                        <a:buNone/>
                      </a:pPr>
                      <a:r>
                        <a:rPr sz="800">
                          <a:solidFill>
                            <a:srgbClr val="000000">
                              <a:alpha val="100000"/>
                            </a:srgbClr>
                          </a:solidFill>
                          <a:latin typeface="Arial"/>
                          <a:cs typeface="Arial"/>
                          <a:sym typeface="Arial"/>
                        </a:rPr>
                        <a:t>Relatedness:Prime Duration</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r">
                        <a:lnSpc>
                          <a:spcPct val="100000"/>
                        </a:lnSpc>
                        <a:spcBef>
                          <a:spcPts val="500"/>
                        </a:spcBef>
                        <a:spcAft>
                          <a:spcPts val="500"/>
                        </a:spcAft>
                        <a:buNone/>
                      </a:pPr>
                      <a:r>
                        <a:rPr sz="800">
                          <a:solidFill>
                            <a:srgbClr val="000000">
                              <a:alpha val="100000"/>
                            </a:srgbClr>
                          </a:solidFill>
                          <a:latin typeface="Arial"/>
                          <a:cs typeface="Arial"/>
                          <a:sym typeface="Arial"/>
                        </a:rPr>
                        <a:t>-0.708</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r">
                        <a:lnSpc>
                          <a:spcPct val="100000"/>
                        </a:lnSpc>
                        <a:spcBef>
                          <a:spcPts val="500"/>
                        </a:spcBef>
                        <a:spcAft>
                          <a:spcPts val="500"/>
                        </a:spcAft>
                        <a:buNone/>
                      </a:pPr>
                      <a:r>
                        <a:rPr sz="800">
                          <a:solidFill>
                            <a:srgbClr val="000000">
                              <a:alpha val="100000"/>
                            </a:srgbClr>
                          </a:solidFill>
                          <a:latin typeface="Arial"/>
                          <a:cs typeface="Arial"/>
                          <a:sym typeface="Arial"/>
                        </a:rPr>
                        <a:t>0.219</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r">
                        <a:lnSpc>
                          <a:spcPct val="100000"/>
                        </a:lnSpc>
                        <a:spcBef>
                          <a:spcPts val="500"/>
                        </a:spcBef>
                        <a:spcAft>
                          <a:spcPts val="500"/>
                        </a:spcAft>
                        <a:buNone/>
                      </a:pPr>
                      <a:r>
                        <a:rPr sz="800">
                          <a:solidFill>
                            <a:srgbClr val="000000">
                              <a:alpha val="100000"/>
                            </a:srgbClr>
                          </a:solidFill>
                          <a:latin typeface="Arial"/>
                          <a:cs typeface="Arial"/>
                          <a:sym typeface="Arial"/>
                        </a:rPr>
                        <a:t>-1.165</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r">
                        <a:lnSpc>
                          <a:spcPct val="100000"/>
                        </a:lnSpc>
                        <a:spcBef>
                          <a:spcPts val="500"/>
                        </a:spcBef>
                        <a:spcAft>
                          <a:spcPts val="500"/>
                        </a:spcAft>
                        <a:buNone/>
                      </a:pPr>
                      <a:r>
                        <a:rPr sz="800">
                          <a:solidFill>
                            <a:srgbClr val="000000">
                              <a:alpha val="100000"/>
                            </a:srgbClr>
                          </a:solidFill>
                          <a:latin typeface="Arial"/>
                          <a:cs typeface="Arial"/>
                          <a:sym typeface="Arial"/>
                        </a:rPr>
                        <a:t>-0.302</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r">
                        <a:lnSpc>
                          <a:spcPct val="100000"/>
                        </a:lnSpc>
                        <a:spcBef>
                          <a:spcPts val="500"/>
                        </a:spcBef>
                        <a:spcAft>
                          <a:spcPts val="500"/>
                        </a:spcAft>
                        <a:buNone/>
                      </a:pPr>
                      <a:r>
                        <a:rPr sz="800" dirty="0">
                          <a:solidFill>
                            <a:srgbClr val="000000">
                              <a:alpha val="100000"/>
                            </a:srgbClr>
                          </a:solidFill>
                          <a:latin typeface="Arial"/>
                          <a:cs typeface="Arial"/>
                          <a:sym typeface="Arial"/>
                        </a:rPr>
                        <a:t>1.000</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8053784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Is (masked) priming possible online?</a:t>
            </a:r>
          </a:p>
        </p:txBody>
      </p:sp>
      <p:sp>
        <p:nvSpPr>
          <p:cNvPr id="3" name="Content Placeholder 2"/>
          <p:cNvSpPr>
            <a:spLocks noGrp="1"/>
          </p:cNvSpPr>
          <p:nvPr>
            <p:ph idx="1"/>
          </p:nvPr>
        </p:nvSpPr>
        <p:spPr/>
        <p:txBody>
          <a:bodyPr/>
          <a:lstStyle/>
          <a:p>
            <a:pPr lvl="1"/>
            <a:r>
              <a:t>Overt priming certainly is</a:t>
            </a:r>
          </a:p>
          <a:p>
            <a:pPr lvl="2"/>
            <a:r>
              <a:t>Showing </a:t>
            </a:r>
            <a:r>
              <a:rPr>
                <a:latin typeface="Courier"/>
              </a:rPr>
              <a:t>nurse</a:t>
            </a:r>
            <a:r>
              <a:t> before asking </a:t>
            </a:r>
            <a:r>
              <a:rPr>
                <a:latin typeface="Courier"/>
              </a:rPr>
              <a:t>Is DOCTOR a word?</a:t>
            </a:r>
            <a:r>
              <a:t> results in faster and more accurate responses than showing </a:t>
            </a:r>
            <a:r>
              <a:rPr>
                <a:latin typeface="Courier"/>
              </a:rPr>
              <a:t>horse</a:t>
            </a:r>
            <a:r>
              <a:t>.</a:t>
            </a:r>
          </a:p>
          <a:p>
            <a:pPr lvl="2"/>
            <a:r>
              <a:t>But masked priming relies on very precise timing of the stimuli.</a:t>
            </a:r>
          </a:p>
          <a:p>
            <a:pPr lvl="1"/>
            <a:r>
              <a:t>The prime stimulus needs to be presented very briefly (&lt;60 ms) and is preceded by a pattern mask (e.g., </a:t>
            </a:r>
            <a:r>
              <a:rPr>
                <a:latin typeface="Courier"/>
              </a:rPr>
              <a:t>#####</a:t>
            </a:r>
            <a:r>
              <a:t>).</a:t>
            </a:r>
          </a:p>
          <a:p>
            <a:pPr lvl="1"/>
            <a:r>
              <a:t>Due to the mask, participants are unaware of the identity of the masked prime (Forster and Davis 1984; Forster 1998)</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Which software to use?</a:t>
            </a:r>
          </a:p>
        </p:txBody>
      </p:sp>
      <p:sp>
        <p:nvSpPr>
          <p:cNvPr id="3" name="Content Placeholder 2"/>
          <p:cNvSpPr>
            <a:spLocks noGrp="1"/>
          </p:cNvSpPr>
          <p:nvPr>
            <p:ph idx="1"/>
          </p:nvPr>
        </p:nvSpPr>
        <p:spPr/>
        <p:txBody>
          <a:bodyPr/>
          <a:lstStyle/>
          <a:p>
            <a:pPr lvl="1"/>
            <a:r>
              <a:t>We chose “the three Ps”: </a:t>
            </a:r>
            <a:r>
              <a:rPr i="1"/>
              <a:t>Psychopy</a:t>
            </a:r>
            <a:r>
              <a:t>, </a:t>
            </a:r>
            <a:r>
              <a:rPr i="1"/>
              <a:t>Pavlovia</a:t>
            </a:r>
            <a:r>
              <a:t>, and </a:t>
            </a:r>
            <a:r>
              <a:rPr i="1"/>
              <a:t>Prolific</a:t>
            </a:r>
          </a:p>
          <a:p>
            <a:pPr lvl="2"/>
            <a:r>
              <a:rPr i="1"/>
              <a:t>Psychopy</a:t>
            </a:r>
            <a:r>
              <a:t> (Peirce et al. 2019) is an experiment presentation software allowing precise display of stimuli</a:t>
            </a:r>
          </a:p>
          <a:p>
            <a:pPr lvl="2"/>
            <a:r>
              <a:t>It’s written in Python, but there is now the option of translating the experiments into Javascript (</a:t>
            </a:r>
            <a:r>
              <a:rPr i="1"/>
              <a:t>PsychoJS</a:t>
            </a:r>
            <a:r>
              <a:t>) for online presentation.</a:t>
            </a:r>
          </a:p>
          <a:p>
            <a:pPr lvl="3"/>
            <a:r>
              <a:t>We chose </a:t>
            </a:r>
            <a:r>
              <a:rPr i="1"/>
              <a:t>Psychopy</a:t>
            </a:r>
            <a:r>
              <a:t> because past studies have reported very accurate timing performance in online studies (Bridges et al. 2020).</a:t>
            </a:r>
          </a:p>
          <a:p>
            <a:pPr lvl="2"/>
            <a:r>
              <a:rPr i="1"/>
              <a:t>Pavlovia</a:t>
            </a:r>
            <a:r>
              <a:t> is a paid service that integrates with </a:t>
            </a:r>
            <a:r>
              <a:rPr i="1"/>
              <a:t>Psychopy</a:t>
            </a:r>
            <a:r>
              <a:t> and hosts the experiment code and the collected data</a:t>
            </a:r>
          </a:p>
          <a:p>
            <a:pPr lvl="2"/>
            <a:r>
              <a:rPr i="1"/>
              <a:t>Prolific</a:t>
            </a:r>
            <a:r>
              <a:t> is a participant recruitment service (like Mechanical Turk, but more research-focused and less US-centric)</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Our study</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lvl="1"/>
                <a:r>
                  <a:rPr lang="en-GB" dirty="0"/>
                  <a:t>Based on Gomez, Perea, &amp; Ratcliff (2013), who used the diffusion model to fit data from masked and unmasked prime presentation and found that masked and unmasked priming affect different model parameters:</a:t>
                </a:r>
              </a:p>
              <a:p>
                <a:pPr lvl="2"/>
                <a:r>
                  <a:rPr lang="en-GB" dirty="0"/>
                  <a:t>masked identity priming affects the </a:t>
                </a:r>
                <a14:m>
                  <m:oMath xmlns:m="http://schemas.openxmlformats.org/officeDocument/2006/math">
                    <m:sSub>
                      <m:sSubPr>
                        <m:ctrlPr>
                          <a:rPr lang="ar-AE" i="1">
                            <a:latin typeface="Cambria Math" panose="02040503050406030204" pitchFamily="18" charset="0"/>
                          </a:rPr>
                        </m:ctrlPr>
                      </m:sSubPr>
                      <m:e>
                        <m:r>
                          <a:rPr lang="ar-AE">
                            <a:latin typeface="Cambria Math" panose="02040503050406030204" pitchFamily="18" charset="0"/>
                          </a:rPr>
                          <m:t>𝑇</m:t>
                        </m:r>
                      </m:e>
                      <m:sub>
                        <m:r>
                          <a:rPr lang="ar-AE">
                            <a:latin typeface="Cambria Math" panose="02040503050406030204" pitchFamily="18" charset="0"/>
                          </a:rPr>
                          <m:t>𝑒𝑟</m:t>
                        </m:r>
                      </m:sub>
                    </m:sSub>
                  </m:oMath>
                </a14:m>
                <a:r>
                  <a:rPr lang="ar-AE" dirty="0"/>
                  <a:t> </a:t>
                </a:r>
                <a:r>
                  <a:rPr lang="en-GB" dirty="0"/>
                  <a:t>parameter which represents encoding processes</a:t>
                </a:r>
              </a:p>
              <a:p>
                <a:pPr lvl="3"/>
                <a:r>
                  <a:rPr lang="en-GB" dirty="0"/>
                  <a:t>this leads to a </a:t>
                </a:r>
                <a:r>
                  <a:rPr lang="en-GB" i="1" dirty="0"/>
                  <a:t>shift</a:t>
                </a:r>
                <a:r>
                  <a:rPr lang="en-GB" dirty="0"/>
                  <a:t> in the response time distribution</a:t>
                </a:r>
              </a:p>
              <a:p>
                <a:pPr lvl="2"/>
                <a:r>
                  <a:rPr lang="en-GB" dirty="0"/>
                  <a:t>unmasked priming affects both </a:t>
                </a:r>
                <a14:m>
                  <m:oMath xmlns:m="http://schemas.openxmlformats.org/officeDocument/2006/math">
                    <m:sSub>
                      <m:sSubPr>
                        <m:ctrlPr>
                          <a:rPr lang="ar-AE" i="1">
                            <a:latin typeface="Cambria Math" panose="02040503050406030204" pitchFamily="18" charset="0"/>
                          </a:rPr>
                        </m:ctrlPr>
                      </m:sSubPr>
                      <m:e>
                        <m:r>
                          <a:rPr lang="ar-AE">
                            <a:latin typeface="Cambria Math" panose="02040503050406030204" pitchFamily="18" charset="0"/>
                          </a:rPr>
                          <m:t>𝑇</m:t>
                        </m:r>
                      </m:e>
                      <m:sub>
                        <m:r>
                          <a:rPr lang="en-GB">
                            <a:latin typeface="Cambria Math" panose="02040503050406030204" pitchFamily="18" charset="0"/>
                          </a:rPr>
                          <m:t>𝑒</m:t>
                        </m:r>
                        <m:r>
                          <a:rPr lang="en-GB" b="0" i="1" smtClean="0">
                            <a:latin typeface="Cambria Math" panose="02040503050406030204" pitchFamily="18" charset="0"/>
                          </a:rPr>
                          <m:t>𝑟</m:t>
                        </m:r>
                      </m:sub>
                    </m:sSub>
                  </m:oMath>
                </a14:m>
                <a:r>
                  <a:rPr lang="ar-AE" dirty="0"/>
                  <a:t> </a:t>
                </a:r>
                <a:r>
                  <a:rPr lang="en-GB" dirty="0"/>
                  <a:t>and the drift rates parameter which corresponds to the speed of evidence accumulation</a:t>
                </a:r>
              </a:p>
              <a:p>
                <a:pPr lvl="3"/>
                <a:r>
                  <a:rPr lang="en-GB" dirty="0"/>
                  <a:t>this leads to a change in </a:t>
                </a:r>
                <a:r>
                  <a:rPr lang="en-GB" i="1" dirty="0"/>
                  <a:t>shape</a:t>
                </a:r>
                <a:r>
                  <a:rPr lang="en-GB" dirty="0"/>
                  <a:t> of the RT distribution</a:t>
                </a:r>
              </a:p>
              <a:p>
                <a:pPr lvl="1"/>
                <a:r>
                  <a:rPr lang="en-GB" dirty="0"/>
                  <a:t>If we attempt masked priming but the prime is presented for too long because of timing issues, it will turn into unmasked priming.</a:t>
                </a:r>
                <a:endParaRPr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t="-1984"/>
                </a:stretch>
              </a:blipFill>
            </p:spPr>
            <p:txBody>
              <a:bodyPr/>
              <a:lstStyle/>
              <a:p>
                <a:r>
                  <a:rPr lang="en-GB">
                    <a:noFill/>
                  </a:rPr>
                  <a:t> </a:t>
                </a:r>
              </a:p>
            </p:txBody>
          </p:sp>
        </mc:Fallback>
      </mc:AlternateContent>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Rationale</a:t>
            </a:r>
          </a:p>
        </p:txBody>
      </p:sp>
      <p:sp>
        <p:nvSpPr>
          <p:cNvPr id="3" name="Content Placeholder 2"/>
          <p:cNvSpPr>
            <a:spLocks noGrp="1"/>
          </p:cNvSpPr>
          <p:nvPr>
            <p:ph idx="1"/>
          </p:nvPr>
        </p:nvSpPr>
        <p:spPr/>
        <p:txBody>
          <a:bodyPr/>
          <a:lstStyle/>
          <a:p>
            <a:pPr lvl="1"/>
            <a:r>
              <a:t>If we can show that results from an online experiment are similar to the masked priming data from Gomez et al. rather than the unmasked priming data, that demonstrates the reliability of the online masked priming paradigm.</a:t>
            </a:r>
          </a:p>
          <a:p>
            <a:pPr lvl="1"/>
            <a:r>
              <a:t>Additionally, we can test the accuracy of the timing by manipulating the prime exposure duration:</a:t>
            </a:r>
          </a:p>
          <a:p>
            <a:pPr lvl="2"/>
            <a:r>
              <a:t>If we lower the prime exposure duration from 50 ms to 33.3 ms, the size of the priming effect should decrease</a:t>
            </a:r>
          </a:p>
          <a:p>
            <a:pPr lvl="2"/>
            <a:r>
              <a:t>Can we present a prime that is short enough (16.6 ms) to not give rise to any priming effect?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t>Mapping from hypotheses to data via evidence accumulation models</a:t>
            </a:r>
          </a:p>
        </p:txBody>
      </p:sp>
      <p:grpSp>
        <p:nvGrpSpPr>
          <p:cNvPr id="73" name="Group 72">
            <a:extLst>
              <a:ext uri="{FF2B5EF4-FFF2-40B4-BE49-F238E27FC236}">
                <a16:creationId xmlns:a16="http://schemas.microsoft.com/office/drawing/2014/main" id="{E6C29947-1E23-43B8-BEF8-1F22BCB48AE8}"/>
              </a:ext>
            </a:extLst>
          </p:cNvPr>
          <p:cNvGrpSpPr/>
          <p:nvPr/>
        </p:nvGrpSpPr>
        <p:grpSpPr>
          <a:xfrm>
            <a:off x="1173983" y="1202853"/>
            <a:ext cx="5344795" cy="2904108"/>
            <a:chOff x="457200" y="70739"/>
            <a:chExt cx="5344795" cy="2904108"/>
          </a:xfrm>
        </p:grpSpPr>
        <p:sp>
          <p:nvSpPr>
            <p:cNvPr id="50" name="object 2">
              <a:extLst>
                <a:ext uri="{FF2B5EF4-FFF2-40B4-BE49-F238E27FC236}">
                  <a16:creationId xmlns:a16="http://schemas.microsoft.com/office/drawing/2014/main" id="{831C1178-A9A7-422E-8EB9-82FD167A53BB}"/>
                </a:ext>
              </a:extLst>
            </p:cNvPr>
            <p:cNvSpPr txBox="1"/>
            <p:nvPr/>
          </p:nvSpPr>
          <p:spPr>
            <a:xfrm>
              <a:off x="457200" y="2586227"/>
              <a:ext cx="167005" cy="147320"/>
            </a:xfrm>
            <a:prstGeom prst="rect">
              <a:avLst/>
            </a:prstGeom>
          </p:spPr>
          <p:txBody>
            <a:bodyPr vert="horz" wrap="square" lIns="0" tIns="12700" rIns="0" bIns="0" rtlCol="0">
              <a:spAutoFit/>
            </a:bodyPr>
            <a:lstStyle/>
            <a:p>
              <a:pPr marL="12700">
                <a:spcBef>
                  <a:spcPts val="100"/>
                </a:spcBef>
              </a:pPr>
              <a:r>
                <a:rPr sz="800" dirty="0">
                  <a:solidFill>
                    <a:prstClr val="black"/>
                  </a:solidFill>
                  <a:latin typeface="Arial"/>
                  <a:cs typeface="Arial"/>
                </a:rPr>
                <a:t>0.0</a:t>
              </a:r>
              <a:endParaRPr sz="800">
                <a:solidFill>
                  <a:prstClr val="black"/>
                </a:solidFill>
                <a:latin typeface="Arial"/>
                <a:cs typeface="Arial"/>
              </a:endParaRPr>
            </a:p>
          </p:txBody>
        </p:sp>
        <p:sp>
          <p:nvSpPr>
            <p:cNvPr id="51" name="object 3">
              <a:extLst>
                <a:ext uri="{FF2B5EF4-FFF2-40B4-BE49-F238E27FC236}">
                  <a16:creationId xmlns:a16="http://schemas.microsoft.com/office/drawing/2014/main" id="{882FC8B0-8137-4B6E-AE9E-5CA181EEE2E1}"/>
                </a:ext>
              </a:extLst>
            </p:cNvPr>
            <p:cNvSpPr txBox="1"/>
            <p:nvPr/>
          </p:nvSpPr>
          <p:spPr>
            <a:xfrm>
              <a:off x="837691" y="2586227"/>
              <a:ext cx="547370" cy="388620"/>
            </a:xfrm>
            <a:prstGeom prst="rect">
              <a:avLst/>
            </a:prstGeom>
          </p:spPr>
          <p:txBody>
            <a:bodyPr vert="horz" wrap="square" lIns="0" tIns="12700" rIns="0" bIns="0" rtlCol="0">
              <a:spAutoFit/>
            </a:bodyPr>
            <a:lstStyle/>
            <a:p>
              <a:pPr algn="ctr">
                <a:spcBef>
                  <a:spcPts val="100"/>
                </a:spcBef>
                <a:tabLst>
                  <a:tab pos="380365" algn="l"/>
                </a:tabLst>
              </a:pPr>
              <a:r>
                <a:rPr sz="800" dirty="0">
                  <a:solidFill>
                    <a:prstClr val="black"/>
                  </a:solidFill>
                  <a:latin typeface="Arial"/>
                  <a:cs typeface="Arial"/>
                </a:rPr>
                <a:t>0.4	0.8</a:t>
              </a:r>
              <a:endParaRPr sz="800">
                <a:solidFill>
                  <a:prstClr val="black"/>
                </a:solidFill>
                <a:latin typeface="Arial"/>
                <a:cs typeface="Arial"/>
              </a:endParaRPr>
            </a:p>
            <a:p>
              <a:pPr>
                <a:spcBef>
                  <a:spcPts val="20"/>
                </a:spcBef>
              </a:pPr>
              <a:endParaRPr sz="800">
                <a:solidFill>
                  <a:prstClr val="black"/>
                </a:solidFill>
                <a:latin typeface="Arial"/>
                <a:cs typeface="Arial"/>
              </a:endParaRPr>
            </a:p>
            <a:p>
              <a:pPr algn="ctr"/>
              <a:r>
                <a:rPr sz="800" spc="-25" dirty="0">
                  <a:solidFill>
                    <a:prstClr val="black"/>
                  </a:solidFill>
                  <a:latin typeface="Arial"/>
                  <a:cs typeface="Arial"/>
                </a:rPr>
                <a:t>R</a:t>
              </a:r>
              <a:r>
                <a:rPr sz="800" dirty="0">
                  <a:solidFill>
                    <a:prstClr val="black"/>
                  </a:solidFill>
                  <a:latin typeface="Arial"/>
                  <a:cs typeface="Arial"/>
                </a:rPr>
                <a:t>T (sec)</a:t>
              </a:r>
              <a:endParaRPr sz="800">
                <a:solidFill>
                  <a:prstClr val="black"/>
                </a:solidFill>
                <a:latin typeface="Arial"/>
                <a:cs typeface="Arial"/>
              </a:endParaRPr>
            </a:p>
          </p:txBody>
        </p:sp>
        <p:sp>
          <p:nvSpPr>
            <p:cNvPr id="52" name="object 4">
              <a:extLst>
                <a:ext uri="{FF2B5EF4-FFF2-40B4-BE49-F238E27FC236}">
                  <a16:creationId xmlns:a16="http://schemas.microsoft.com/office/drawing/2014/main" id="{CE756086-5478-4FFA-A02B-73AC5A702E56}"/>
                </a:ext>
              </a:extLst>
            </p:cNvPr>
            <p:cNvSpPr txBox="1"/>
            <p:nvPr/>
          </p:nvSpPr>
          <p:spPr>
            <a:xfrm>
              <a:off x="1598802" y="2586227"/>
              <a:ext cx="167005" cy="147320"/>
            </a:xfrm>
            <a:prstGeom prst="rect">
              <a:avLst/>
            </a:prstGeom>
          </p:spPr>
          <p:txBody>
            <a:bodyPr vert="horz" wrap="square" lIns="0" tIns="12700" rIns="0" bIns="0" rtlCol="0">
              <a:spAutoFit/>
            </a:bodyPr>
            <a:lstStyle/>
            <a:p>
              <a:pPr marL="12700">
                <a:spcBef>
                  <a:spcPts val="100"/>
                </a:spcBef>
              </a:pPr>
              <a:r>
                <a:rPr sz="800" dirty="0">
                  <a:solidFill>
                    <a:prstClr val="black"/>
                  </a:solidFill>
                  <a:latin typeface="Arial"/>
                  <a:cs typeface="Arial"/>
                </a:rPr>
                <a:t>1.2</a:t>
              </a:r>
              <a:endParaRPr sz="800">
                <a:solidFill>
                  <a:prstClr val="black"/>
                </a:solidFill>
                <a:latin typeface="Arial"/>
                <a:cs typeface="Arial"/>
              </a:endParaRPr>
            </a:p>
          </p:txBody>
        </p:sp>
        <p:pic>
          <p:nvPicPr>
            <p:cNvPr id="53" name="object 5">
              <a:extLst>
                <a:ext uri="{FF2B5EF4-FFF2-40B4-BE49-F238E27FC236}">
                  <a16:creationId xmlns:a16="http://schemas.microsoft.com/office/drawing/2014/main" id="{EA0C0007-12B6-4753-8D0C-A43429280AC3}"/>
                </a:ext>
              </a:extLst>
            </p:cNvPr>
            <p:cNvPicPr/>
            <p:nvPr/>
          </p:nvPicPr>
          <p:blipFill>
            <a:blip r:embed="rId2" cstate="print"/>
            <a:stretch>
              <a:fillRect/>
            </a:stretch>
          </p:blipFill>
          <p:spPr>
            <a:xfrm>
              <a:off x="540512" y="951357"/>
              <a:ext cx="1206373" cy="1472120"/>
            </a:xfrm>
            <a:prstGeom prst="rect">
              <a:avLst/>
            </a:prstGeom>
          </p:spPr>
        </p:pic>
        <p:sp>
          <p:nvSpPr>
            <p:cNvPr id="54" name="object 6">
              <a:extLst>
                <a:ext uri="{FF2B5EF4-FFF2-40B4-BE49-F238E27FC236}">
                  <a16:creationId xmlns:a16="http://schemas.microsoft.com/office/drawing/2014/main" id="{2E513EA6-446B-42B2-929C-B4F926AE144C}"/>
                </a:ext>
              </a:extLst>
            </p:cNvPr>
            <p:cNvSpPr txBox="1"/>
            <p:nvPr/>
          </p:nvSpPr>
          <p:spPr>
            <a:xfrm>
              <a:off x="1140841" y="1858898"/>
              <a:ext cx="473709" cy="218440"/>
            </a:xfrm>
            <a:prstGeom prst="rect">
              <a:avLst/>
            </a:prstGeom>
          </p:spPr>
          <p:txBody>
            <a:bodyPr vert="horz" wrap="square" lIns="0" tIns="12700" rIns="0" bIns="0" rtlCol="0">
              <a:spAutoFit/>
            </a:bodyPr>
            <a:lstStyle/>
            <a:p>
              <a:pPr marL="12700" marR="5080" indent="67310">
                <a:lnSpc>
                  <a:spcPct val="105600"/>
                </a:lnSpc>
                <a:spcBef>
                  <a:spcPts val="100"/>
                </a:spcBef>
              </a:pPr>
              <a:r>
                <a:rPr sz="600" dirty="0">
                  <a:solidFill>
                    <a:prstClr val="black"/>
                  </a:solidFill>
                  <a:latin typeface="Arial"/>
                  <a:cs typeface="Arial"/>
                </a:rPr>
                <a:t>Evidence </a:t>
              </a:r>
              <a:r>
                <a:rPr sz="600" spc="5" dirty="0">
                  <a:solidFill>
                    <a:prstClr val="black"/>
                  </a:solidFill>
                  <a:latin typeface="Arial"/>
                  <a:cs typeface="Arial"/>
                </a:rPr>
                <a:t> </a:t>
              </a:r>
              <a:r>
                <a:rPr sz="600" dirty="0">
                  <a:solidFill>
                    <a:prstClr val="black"/>
                  </a:solidFill>
                  <a:latin typeface="Arial"/>
                  <a:cs typeface="Arial"/>
                </a:rPr>
                <a:t>accu</a:t>
              </a:r>
              <a:r>
                <a:rPr sz="600" spc="-10" dirty="0">
                  <a:solidFill>
                    <a:prstClr val="black"/>
                  </a:solidFill>
                  <a:latin typeface="Arial"/>
                  <a:cs typeface="Arial"/>
                </a:rPr>
                <a:t>m</a:t>
              </a:r>
              <a:r>
                <a:rPr sz="600" dirty="0">
                  <a:solidFill>
                    <a:prstClr val="black"/>
                  </a:solidFill>
                  <a:latin typeface="Arial"/>
                  <a:cs typeface="Arial"/>
                </a:rPr>
                <a:t>ulation</a:t>
              </a:r>
              <a:endParaRPr sz="600">
                <a:solidFill>
                  <a:prstClr val="black"/>
                </a:solidFill>
                <a:latin typeface="Arial"/>
                <a:cs typeface="Arial"/>
              </a:endParaRPr>
            </a:p>
          </p:txBody>
        </p:sp>
        <p:sp>
          <p:nvSpPr>
            <p:cNvPr id="55" name="object 7">
              <a:extLst>
                <a:ext uri="{FF2B5EF4-FFF2-40B4-BE49-F238E27FC236}">
                  <a16:creationId xmlns:a16="http://schemas.microsoft.com/office/drawing/2014/main" id="{7707E2FB-E55E-42BE-A51D-2BE4B8A1D818}"/>
                </a:ext>
              </a:extLst>
            </p:cNvPr>
            <p:cNvSpPr txBox="1"/>
            <p:nvPr/>
          </p:nvSpPr>
          <p:spPr>
            <a:xfrm>
              <a:off x="559308" y="1903857"/>
              <a:ext cx="343535" cy="116839"/>
            </a:xfrm>
            <a:prstGeom prst="rect">
              <a:avLst/>
            </a:prstGeom>
          </p:spPr>
          <p:txBody>
            <a:bodyPr vert="horz" wrap="square" lIns="0" tIns="12700" rIns="0" bIns="0" rtlCol="0">
              <a:spAutoFit/>
            </a:bodyPr>
            <a:lstStyle/>
            <a:p>
              <a:pPr marL="12700">
                <a:spcBef>
                  <a:spcPts val="100"/>
                </a:spcBef>
              </a:pPr>
              <a:r>
                <a:rPr sz="600" dirty="0">
                  <a:solidFill>
                    <a:prstClr val="black"/>
                  </a:solidFill>
                  <a:latin typeface="Arial"/>
                  <a:cs typeface="Arial"/>
                </a:rPr>
                <a:t>Encoding</a:t>
              </a:r>
              <a:endParaRPr sz="600">
                <a:solidFill>
                  <a:prstClr val="black"/>
                </a:solidFill>
                <a:latin typeface="Arial"/>
                <a:cs typeface="Arial"/>
              </a:endParaRPr>
            </a:p>
          </p:txBody>
        </p:sp>
        <p:sp>
          <p:nvSpPr>
            <p:cNvPr id="56" name="object 8">
              <a:extLst>
                <a:ext uri="{FF2B5EF4-FFF2-40B4-BE49-F238E27FC236}">
                  <a16:creationId xmlns:a16="http://schemas.microsoft.com/office/drawing/2014/main" id="{5A874B04-D290-45EF-906A-29DBC85363C3}"/>
                </a:ext>
              </a:extLst>
            </p:cNvPr>
            <p:cNvSpPr txBox="1"/>
            <p:nvPr/>
          </p:nvSpPr>
          <p:spPr>
            <a:xfrm>
              <a:off x="785241" y="143129"/>
              <a:ext cx="652145" cy="177800"/>
            </a:xfrm>
            <a:prstGeom prst="rect">
              <a:avLst/>
            </a:prstGeom>
          </p:spPr>
          <p:txBody>
            <a:bodyPr vert="horz" wrap="square" lIns="0" tIns="12700" rIns="0" bIns="0" rtlCol="0">
              <a:spAutoFit/>
            </a:bodyPr>
            <a:lstStyle/>
            <a:p>
              <a:pPr marL="12700">
                <a:spcBef>
                  <a:spcPts val="100"/>
                </a:spcBef>
              </a:pPr>
              <a:r>
                <a:rPr sz="1000" b="1" dirty="0">
                  <a:solidFill>
                    <a:prstClr val="black"/>
                  </a:solidFill>
                  <a:latin typeface="Arial"/>
                  <a:cs typeface="Arial"/>
                </a:rPr>
                <a:t>Null</a:t>
              </a:r>
              <a:r>
                <a:rPr sz="1000" b="1" spc="-60" dirty="0">
                  <a:solidFill>
                    <a:prstClr val="black"/>
                  </a:solidFill>
                  <a:latin typeface="Arial"/>
                  <a:cs typeface="Arial"/>
                </a:rPr>
                <a:t> </a:t>
              </a:r>
              <a:r>
                <a:rPr sz="1000" b="1" spc="-5" dirty="0">
                  <a:solidFill>
                    <a:prstClr val="black"/>
                  </a:solidFill>
                  <a:latin typeface="Arial"/>
                  <a:cs typeface="Arial"/>
                </a:rPr>
                <a:t>Effect</a:t>
              </a:r>
              <a:endParaRPr sz="1000">
                <a:solidFill>
                  <a:prstClr val="black"/>
                </a:solidFill>
                <a:latin typeface="Arial"/>
                <a:cs typeface="Arial"/>
              </a:endParaRPr>
            </a:p>
          </p:txBody>
        </p:sp>
        <p:sp>
          <p:nvSpPr>
            <p:cNvPr id="57" name="object 9">
              <a:extLst>
                <a:ext uri="{FF2B5EF4-FFF2-40B4-BE49-F238E27FC236}">
                  <a16:creationId xmlns:a16="http://schemas.microsoft.com/office/drawing/2014/main" id="{50E66465-BC26-4828-8846-BE9AD9C722C9}"/>
                </a:ext>
              </a:extLst>
            </p:cNvPr>
            <p:cNvSpPr/>
            <p:nvPr/>
          </p:nvSpPr>
          <p:spPr>
            <a:xfrm>
              <a:off x="2521711" y="2483230"/>
              <a:ext cx="1141730" cy="60325"/>
            </a:xfrm>
            <a:custGeom>
              <a:avLst/>
              <a:gdLst/>
              <a:ahLst/>
              <a:cxnLst/>
              <a:rect l="l" t="t" r="r" b="b"/>
              <a:pathLst>
                <a:path w="1141729" h="60325">
                  <a:moveTo>
                    <a:pt x="0" y="0"/>
                  </a:moveTo>
                  <a:lnTo>
                    <a:pt x="1141602" y="0"/>
                  </a:lnTo>
                </a:path>
                <a:path w="1141729" h="60325">
                  <a:moveTo>
                    <a:pt x="0" y="0"/>
                  </a:moveTo>
                  <a:lnTo>
                    <a:pt x="0" y="60325"/>
                  </a:lnTo>
                </a:path>
                <a:path w="1141729" h="60325">
                  <a:moveTo>
                    <a:pt x="190245" y="0"/>
                  </a:moveTo>
                  <a:lnTo>
                    <a:pt x="190245" y="60325"/>
                  </a:lnTo>
                </a:path>
                <a:path w="1141729" h="60325">
                  <a:moveTo>
                    <a:pt x="380492" y="0"/>
                  </a:moveTo>
                  <a:lnTo>
                    <a:pt x="380492" y="60325"/>
                  </a:lnTo>
                </a:path>
                <a:path w="1141729" h="60325">
                  <a:moveTo>
                    <a:pt x="570738" y="0"/>
                  </a:moveTo>
                  <a:lnTo>
                    <a:pt x="570738" y="60325"/>
                  </a:lnTo>
                </a:path>
                <a:path w="1141729" h="60325">
                  <a:moveTo>
                    <a:pt x="760984" y="0"/>
                  </a:moveTo>
                  <a:lnTo>
                    <a:pt x="760984" y="60325"/>
                  </a:lnTo>
                </a:path>
                <a:path w="1141729" h="60325">
                  <a:moveTo>
                    <a:pt x="951357" y="0"/>
                  </a:moveTo>
                  <a:lnTo>
                    <a:pt x="951357" y="60325"/>
                  </a:lnTo>
                </a:path>
                <a:path w="1141729" h="60325">
                  <a:moveTo>
                    <a:pt x="1141602" y="0"/>
                  </a:moveTo>
                  <a:lnTo>
                    <a:pt x="1141602" y="60325"/>
                  </a:lnTo>
                </a:path>
              </a:pathLst>
            </a:custGeom>
            <a:ln w="9525">
              <a:solidFill>
                <a:srgbClr val="000000"/>
              </a:solidFill>
            </a:ln>
          </p:spPr>
          <p:txBody>
            <a:bodyPr wrap="square" lIns="0" tIns="0" rIns="0" bIns="0" rtlCol="0"/>
            <a:lstStyle/>
            <a:p>
              <a:endParaRPr>
                <a:solidFill>
                  <a:prstClr val="black"/>
                </a:solidFill>
                <a:latin typeface="Calibri"/>
              </a:endParaRPr>
            </a:p>
          </p:txBody>
        </p:sp>
        <p:sp>
          <p:nvSpPr>
            <p:cNvPr id="58" name="object 10">
              <a:extLst>
                <a:ext uri="{FF2B5EF4-FFF2-40B4-BE49-F238E27FC236}">
                  <a16:creationId xmlns:a16="http://schemas.microsoft.com/office/drawing/2014/main" id="{2ADEF735-9144-4959-AEAC-56CD399B9DFC}"/>
                </a:ext>
              </a:extLst>
            </p:cNvPr>
            <p:cNvSpPr txBox="1"/>
            <p:nvPr/>
          </p:nvSpPr>
          <p:spPr>
            <a:xfrm>
              <a:off x="2438400" y="2586227"/>
              <a:ext cx="167005" cy="147320"/>
            </a:xfrm>
            <a:prstGeom prst="rect">
              <a:avLst/>
            </a:prstGeom>
          </p:spPr>
          <p:txBody>
            <a:bodyPr vert="horz" wrap="square" lIns="0" tIns="12700" rIns="0" bIns="0" rtlCol="0">
              <a:spAutoFit/>
            </a:bodyPr>
            <a:lstStyle/>
            <a:p>
              <a:pPr marL="12700">
                <a:spcBef>
                  <a:spcPts val="100"/>
                </a:spcBef>
              </a:pPr>
              <a:r>
                <a:rPr sz="800" dirty="0">
                  <a:solidFill>
                    <a:prstClr val="black"/>
                  </a:solidFill>
                  <a:latin typeface="Arial"/>
                  <a:cs typeface="Arial"/>
                </a:rPr>
                <a:t>0.0</a:t>
              </a:r>
              <a:endParaRPr sz="800">
                <a:solidFill>
                  <a:prstClr val="black"/>
                </a:solidFill>
                <a:latin typeface="Arial"/>
                <a:cs typeface="Arial"/>
              </a:endParaRPr>
            </a:p>
          </p:txBody>
        </p:sp>
        <p:sp>
          <p:nvSpPr>
            <p:cNvPr id="59" name="object 11">
              <a:extLst>
                <a:ext uri="{FF2B5EF4-FFF2-40B4-BE49-F238E27FC236}">
                  <a16:creationId xmlns:a16="http://schemas.microsoft.com/office/drawing/2014/main" id="{BAED1298-335B-4A40-A876-EE8F3571F905}"/>
                </a:ext>
              </a:extLst>
            </p:cNvPr>
            <p:cNvSpPr txBox="1"/>
            <p:nvPr/>
          </p:nvSpPr>
          <p:spPr>
            <a:xfrm>
              <a:off x="2818892" y="2586227"/>
              <a:ext cx="547370" cy="388620"/>
            </a:xfrm>
            <a:prstGeom prst="rect">
              <a:avLst/>
            </a:prstGeom>
          </p:spPr>
          <p:txBody>
            <a:bodyPr vert="horz" wrap="square" lIns="0" tIns="12700" rIns="0" bIns="0" rtlCol="0">
              <a:spAutoFit/>
            </a:bodyPr>
            <a:lstStyle/>
            <a:p>
              <a:pPr algn="ctr">
                <a:spcBef>
                  <a:spcPts val="100"/>
                </a:spcBef>
                <a:tabLst>
                  <a:tab pos="380365" algn="l"/>
                </a:tabLst>
              </a:pPr>
              <a:r>
                <a:rPr sz="800" dirty="0">
                  <a:solidFill>
                    <a:prstClr val="black"/>
                  </a:solidFill>
                  <a:latin typeface="Arial"/>
                  <a:cs typeface="Arial"/>
                </a:rPr>
                <a:t>0.4	0.8</a:t>
              </a:r>
              <a:endParaRPr sz="800">
                <a:solidFill>
                  <a:prstClr val="black"/>
                </a:solidFill>
                <a:latin typeface="Arial"/>
                <a:cs typeface="Arial"/>
              </a:endParaRPr>
            </a:p>
            <a:p>
              <a:pPr>
                <a:spcBef>
                  <a:spcPts val="20"/>
                </a:spcBef>
              </a:pPr>
              <a:endParaRPr sz="800">
                <a:solidFill>
                  <a:prstClr val="black"/>
                </a:solidFill>
                <a:latin typeface="Arial"/>
                <a:cs typeface="Arial"/>
              </a:endParaRPr>
            </a:p>
            <a:p>
              <a:pPr algn="ctr"/>
              <a:r>
                <a:rPr sz="800" spc="-25" dirty="0">
                  <a:solidFill>
                    <a:prstClr val="black"/>
                  </a:solidFill>
                  <a:latin typeface="Arial"/>
                  <a:cs typeface="Arial"/>
                </a:rPr>
                <a:t>R</a:t>
              </a:r>
              <a:r>
                <a:rPr sz="800" dirty="0">
                  <a:solidFill>
                    <a:prstClr val="black"/>
                  </a:solidFill>
                  <a:latin typeface="Arial"/>
                  <a:cs typeface="Arial"/>
                </a:rPr>
                <a:t>T (sec)</a:t>
              </a:r>
              <a:endParaRPr sz="800">
                <a:solidFill>
                  <a:prstClr val="black"/>
                </a:solidFill>
                <a:latin typeface="Arial"/>
                <a:cs typeface="Arial"/>
              </a:endParaRPr>
            </a:p>
          </p:txBody>
        </p:sp>
        <p:sp>
          <p:nvSpPr>
            <p:cNvPr id="60" name="object 12">
              <a:extLst>
                <a:ext uri="{FF2B5EF4-FFF2-40B4-BE49-F238E27FC236}">
                  <a16:creationId xmlns:a16="http://schemas.microsoft.com/office/drawing/2014/main" id="{31FA39A5-9D86-4FE4-B074-694E89CF663A}"/>
                </a:ext>
              </a:extLst>
            </p:cNvPr>
            <p:cNvSpPr txBox="1"/>
            <p:nvPr/>
          </p:nvSpPr>
          <p:spPr>
            <a:xfrm>
              <a:off x="3580003" y="2586227"/>
              <a:ext cx="167005" cy="147320"/>
            </a:xfrm>
            <a:prstGeom prst="rect">
              <a:avLst/>
            </a:prstGeom>
          </p:spPr>
          <p:txBody>
            <a:bodyPr vert="horz" wrap="square" lIns="0" tIns="12700" rIns="0" bIns="0" rtlCol="0">
              <a:spAutoFit/>
            </a:bodyPr>
            <a:lstStyle/>
            <a:p>
              <a:pPr marL="12700">
                <a:spcBef>
                  <a:spcPts val="100"/>
                </a:spcBef>
              </a:pPr>
              <a:r>
                <a:rPr sz="800" dirty="0">
                  <a:solidFill>
                    <a:prstClr val="black"/>
                  </a:solidFill>
                  <a:latin typeface="Arial"/>
                  <a:cs typeface="Arial"/>
                </a:rPr>
                <a:t>1.2</a:t>
              </a:r>
              <a:endParaRPr sz="800">
                <a:solidFill>
                  <a:prstClr val="black"/>
                </a:solidFill>
                <a:latin typeface="Arial"/>
                <a:cs typeface="Arial"/>
              </a:endParaRPr>
            </a:p>
          </p:txBody>
        </p:sp>
        <p:pic>
          <p:nvPicPr>
            <p:cNvPr id="61" name="object 13">
              <a:extLst>
                <a:ext uri="{FF2B5EF4-FFF2-40B4-BE49-F238E27FC236}">
                  <a16:creationId xmlns:a16="http://schemas.microsoft.com/office/drawing/2014/main" id="{B1C6ED83-1FC0-4799-960A-B4001B4824C2}"/>
                </a:ext>
              </a:extLst>
            </p:cNvPr>
            <p:cNvPicPr/>
            <p:nvPr/>
          </p:nvPicPr>
          <p:blipFill>
            <a:blip r:embed="rId3" cstate="print"/>
            <a:stretch>
              <a:fillRect/>
            </a:stretch>
          </p:blipFill>
          <p:spPr>
            <a:xfrm>
              <a:off x="2521711" y="960500"/>
              <a:ext cx="1196848" cy="1462976"/>
            </a:xfrm>
            <a:prstGeom prst="rect">
              <a:avLst/>
            </a:prstGeom>
          </p:spPr>
        </p:pic>
        <p:sp>
          <p:nvSpPr>
            <p:cNvPr id="62" name="object 14">
              <a:extLst>
                <a:ext uri="{FF2B5EF4-FFF2-40B4-BE49-F238E27FC236}">
                  <a16:creationId xmlns:a16="http://schemas.microsoft.com/office/drawing/2014/main" id="{139502E5-464E-4520-B74D-A754ABA26E99}"/>
                </a:ext>
              </a:extLst>
            </p:cNvPr>
            <p:cNvSpPr txBox="1"/>
            <p:nvPr/>
          </p:nvSpPr>
          <p:spPr>
            <a:xfrm>
              <a:off x="3122041" y="1858898"/>
              <a:ext cx="473709" cy="218440"/>
            </a:xfrm>
            <a:prstGeom prst="rect">
              <a:avLst/>
            </a:prstGeom>
          </p:spPr>
          <p:txBody>
            <a:bodyPr vert="horz" wrap="square" lIns="0" tIns="12700" rIns="0" bIns="0" rtlCol="0">
              <a:spAutoFit/>
            </a:bodyPr>
            <a:lstStyle/>
            <a:p>
              <a:pPr marL="12700" marR="5080" indent="67310">
                <a:lnSpc>
                  <a:spcPct val="105600"/>
                </a:lnSpc>
                <a:spcBef>
                  <a:spcPts val="100"/>
                </a:spcBef>
              </a:pPr>
              <a:r>
                <a:rPr sz="600" dirty="0">
                  <a:solidFill>
                    <a:prstClr val="black"/>
                  </a:solidFill>
                  <a:latin typeface="Arial"/>
                  <a:cs typeface="Arial"/>
                </a:rPr>
                <a:t>Evidence </a:t>
              </a:r>
              <a:r>
                <a:rPr sz="600" spc="5" dirty="0">
                  <a:solidFill>
                    <a:prstClr val="black"/>
                  </a:solidFill>
                  <a:latin typeface="Arial"/>
                  <a:cs typeface="Arial"/>
                </a:rPr>
                <a:t> </a:t>
              </a:r>
              <a:r>
                <a:rPr sz="600" dirty="0">
                  <a:solidFill>
                    <a:prstClr val="black"/>
                  </a:solidFill>
                  <a:latin typeface="Arial"/>
                  <a:cs typeface="Arial"/>
                </a:rPr>
                <a:t>accu</a:t>
              </a:r>
              <a:r>
                <a:rPr sz="600" spc="-10" dirty="0">
                  <a:solidFill>
                    <a:prstClr val="black"/>
                  </a:solidFill>
                  <a:latin typeface="Arial"/>
                  <a:cs typeface="Arial"/>
                </a:rPr>
                <a:t>m</a:t>
              </a:r>
              <a:r>
                <a:rPr sz="600" dirty="0">
                  <a:solidFill>
                    <a:prstClr val="black"/>
                  </a:solidFill>
                  <a:latin typeface="Arial"/>
                  <a:cs typeface="Arial"/>
                </a:rPr>
                <a:t>ulation</a:t>
              </a:r>
              <a:endParaRPr sz="600">
                <a:solidFill>
                  <a:prstClr val="black"/>
                </a:solidFill>
                <a:latin typeface="Arial"/>
                <a:cs typeface="Arial"/>
              </a:endParaRPr>
            </a:p>
          </p:txBody>
        </p:sp>
        <p:sp>
          <p:nvSpPr>
            <p:cNvPr id="63" name="object 15">
              <a:extLst>
                <a:ext uri="{FF2B5EF4-FFF2-40B4-BE49-F238E27FC236}">
                  <a16:creationId xmlns:a16="http://schemas.microsoft.com/office/drawing/2014/main" id="{09103D40-1CE2-43CF-B1E0-F93FC8E557D5}"/>
                </a:ext>
              </a:extLst>
            </p:cNvPr>
            <p:cNvSpPr txBox="1"/>
            <p:nvPr/>
          </p:nvSpPr>
          <p:spPr>
            <a:xfrm>
              <a:off x="2540507" y="1903857"/>
              <a:ext cx="343535" cy="116839"/>
            </a:xfrm>
            <a:prstGeom prst="rect">
              <a:avLst/>
            </a:prstGeom>
          </p:spPr>
          <p:txBody>
            <a:bodyPr vert="horz" wrap="square" lIns="0" tIns="12700" rIns="0" bIns="0" rtlCol="0">
              <a:spAutoFit/>
            </a:bodyPr>
            <a:lstStyle/>
            <a:p>
              <a:pPr marL="12700">
                <a:spcBef>
                  <a:spcPts val="100"/>
                </a:spcBef>
              </a:pPr>
              <a:r>
                <a:rPr sz="600" dirty="0">
                  <a:solidFill>
                    <a:prstClr val="black"/>
                  </a:solidFill>
                  <a:latin typeface="Arial"/>
                  <a:cs typeface="Arial"/>
                </a:rPr>
                <a:t>Encoding</a:t>
              </a:r>
              <a:endParaRPr sz="600">
                <a:solidFill>
                  <a:prstClr val="black"/>
                </a:solidFill>
                <a:latin typeface="Arial"/>
                <a:cs typeface="Arial"/>
              </a:endParaRPr>
            </a:p>
          </p:txBody>
        </p:sp>
        <p:sp>
          <p:nvSpPr>
            <p:cNvPr id="64" name="object 16">
              <a:extLst>
                <a:ext uri="{FF2B5EF4-FFF2-40B4-BE49-F238E27FC236}">
                  <a16:creationId xmlns:a16="http://schemas.microsoft.com/office/drawing/2014/main" id="{991CB9BB-8300-4F53-8DF7-5842DA7E9640}"/>
                </a:ext>
              </a:extLst>
            </p:cNvPr>
            <p:cNvSpPr txBox="1">
              <a:spLocks/>
            </p:cNvSpPr>
            <p:nvPr/>
          </p:nvSpPr>
          <p:spPr>
            <a:xfrm>
              <a:off x="2790444" y="70739"/>
              <a:ext cx="604520" cy="323215"/>
            </a:xfrm>
            <a:prstGeom prst="rect">
              <a:avLst/>
            </a:prstGeom>
          </p:spPr>
          <p:txBody>
            <a:bodyPr vert="horz" wrap="square" lIns="0" tIns="23495" rIns="0" bIns="0" rtlCol="0">
              <a:spAutoFit/>
            </a:bodyPr>
            <a:lstStyle>
              <a:lvl1pPr>
                <a:defRPr sz="1000" b="1" i="0">
                  <a:solidFill>
                    <a:schemeClr val="tx1"/>
                  </a:solidFill>
                  <a:latin typeface="Arial"/>
                  <a:ea typeface="+mj-ea"/>
                  <a:cs typeface="Arial"/>
                </a:defRPr>
              </a:lvl1pPr>
            </a:lstStyle>
            <a:p>
              <a:pPr marL="12700" marR="5080" lvl="0" indent="39370" defTabSz="914400" eaLnBrk="1" fontAlgn="auto" latinLnBrk="0" hangingPunct="1">
                <a:lnSpc>
                  <a:spcPts val="1140"/>
                </a:lnSpc>
                <a:spcBef>
                  <a:spcPts val="185"/>
                </a:spcBef>
                <a:spcAft>
                  <a:spcPts val="0"/>
                </a:spcAft>
                <a:buClrTx/>
                <a:buSzTx/>
                <a:buFontTx/>
                <a:buNone/>
                <a:tabLst/>
                <a:defRPr/>
              </a:pPr>
              <a:r>
                <a:rPr kumimoji="0" lang="en-GB" sz="1000" b="1" i="0" u="none" strike="noStrike" kern="0" cap="none" spc="-5" normalizeH="0" baseline="0" noProof="0">
                  <a:ln>
                    <a:noFill/>
                  </a:ln>
                  <a:solidFill>
                    <a:sysClr val="windowText" lastClr="000000"/>
                  </a:solidFill>
                  <a:effectLst/>
                  <a:uLnTx/>
                  <a:uFillTx/>
                  <a:latin typeface="Arial"/>
                  <a:ea typeface="+mj-ea"/>
                  <a:cs typeface="Arial"/>
                </a:rPr>
                <a:t>Effect </a:t>
              </a:r>
              <a:r>
                <a:rPr kumimoji="0" lang="en-GB" sz="1000" b="1" i="0" u="none" strike="noStrike" kern="0" cap="none" spc="0" normalizeH="0" baseline="0" noProof="0">
                  <a:ln>
                    <a:noFill/>
                  </a:ln>
                  <a:solidFill>
                    <a:sysClr val="windowText" lastClr="000000"/>
                  </a:solidFill>
                  <a:effectLst/>
                  <a:uLnTx/>
                  <a:uFillTx/>
                  <a:latin typeface="Arial"/>
                  <a:ea typeface="+mj-ea"/>
                  <a:cs typeface="Arial"/>
                </a:rPr>
                <a:t>in </a:t>
              </a:r>
              <a:r>
                <a:rPr kumimoji="0" lang="en-GB" sz="1000" b="1" i="0" u="none" strike="noStrike" kern="0" cap="none" spc="-265" normalizeH="0" baseline="0" noProof="0">
                  <a:ln>
                    <a:noFill/>
                  </a:ln>
                  <a:solidFill>
                    <a:sysClr val="windowText" lastClr="000000"/>
                  </a:solidFill>
                  <a:effectLst/>
                  <a:uLnTx/>
                  <a:uFillTx/>
                  <a:latin typeface="Arial"/>
                  <a:ea typeface="+mj-ea"/>
                  <a:cs typeface="Arial"/>
                </a:rPr>
                <a:t> </a:t>
              </a:r>
              <a:r>
                <a:rPr kumimoji="0" lang="en-GB" sz="1000" b="1" i="0" u="none" strike="noStrike" kern="0" cap="none" spc="0" normalizeH="0" baseline="0" noProof="0">
                  <a:ln>
                    <a:noFill/>
                  </a:ln>
                  <a:solidFill>
                    <a:sysClr val="windowText" lastClr="000000"/>
                  </a:solidFill>
                  <a:effectLst/>
                  <a:uLnTx/>
                  <a:uFillTx/>
                  <a:latin typeface="Arial"/>
                  <a:ea typeface="+mj-ea"/>
                  <a:cs typeface="Arial"/>
                </a:rPr>
                <a:t>Encoding</a:t>
              </a:r>
              <a:endParaRPr kumimoji="0" lang="en-GB" sz="1000" b="1" i="0" u="none" strike="noStrike" kern="0" cap="none" spc="0" normalizeH="0" baseline="0" noProof="0" dirty="0">
                <a:ln>
                  <a:noFill/>
                </a:ln>
                <a:solidFill>
                  <a:sysClr val="windowText" lastClr="000000"/>
                </a:solidFill>
                <a:effectLst/>
                <a:uLnTx/>
                <a:uFillTx/>
                <a:latin typeface="Arial"/>
                <a:ea typeface="+mj-ea"/>
                <a:cs typeface="Arial"/>
              </a:endParaRPr>
            </a:p>
          </p:txBody>
        </p:sp>
        <p:sp>
          <p:nvSpPr>
            <p:cNvPr id="65" name="object 17">
              <a:extLst>
                <a:ext uri="{FF2B5EF4-FFF2-40B4-BE49-F238E27FC236}">
                  <a16:creationId xmlns:a16="http://schemas.microsoft.com/office/drawing/2014/main" id="{1C560FA8-D26F-4E27-95B5-48A49BF2A42A}"/>
                </a:ext>
              </a:extLst>
            </p:cNvPr>
            <p:cNvSpPr/>
            <p:nvPr/>
          </p:nvSpPr>
          <p:spPr>
            <a:xfrm>
              <a:off x="4502911" y="2483230"/>
              <a:ext cx="1141730" cy="60325"/>
            </a:xfrm>
            <a:custGeom>
              <a:avLst/>
              <a:gdLst/>
              <a:ahLst/>
              <a:cxnLst/>
              <a:rect l="l" t="t" r="r" b="b"/>
              <a:pathLst>
                <a:path w="1141729" h="60325">
                  <a:moveTo>
                    <a:pt x="0" y="0"/>
                  </a:moveTo>
                  <a:lnTo>
                    <a:pt x="1141602" y="0"/>
                  </a:lnTo>
                </a:path>
                <a:path w="1141729" h="60325">
                  <a:moveTo>
                    <a:pt x="0" y="0"/>
                  </a:moveTo>
                  <a:lnTo>
                    <a:pt x="0" y="60325"/>
                  </a:lnTo>
                </a:path>
                <a:path w="1141729" h="60325">
                  <a:moveTo>
                    <a:pt x="190246" y="0"/>
                  </a:moveTo>
                  <a:lnTo>
                    <a:pt x="190246" y="60325"/>
                  </a:lnTo>
                </a:path>
                <a:path w="1141729" h="60325">
                  <a:moveTo>
                    <a:pt x="380491" y="0"/>
                  </a:moveTo>
                  <a:lnTo>
                    <a:pt x="380491" y="60325"/>
                  </a:lnTo>
                </a:path>
                <a:path w="1141729" h="60325">
                  <a:moveTo>
                    <a:pt x="570738" y="0"/>
                  </a:moveTo>
                  <a:lnTo>
                    <a:pt x="570738" y="60325"/>
                  </a:lnTo>
                </a:path>
                <a:path w="1141729" h="60325">
                  <a:moveTo>
                    <a:pt x="760984" y="0"/>
                  </a:moveTo>
                  <a:lnTo>
                    <a:pt x="760984" y="60325"/>
                  </a:lnTo>
                </a:path>
                <a:path w="1141729" h="60325">
                  <a:moveTo>
                    <a:pt x="951357" y="0"/>
                  </a:moveTo>
                  <a:lnTo>
                    <a:pt x="951357" y="60325"/>
                  </a:lnTo>
                </a:path>
                <a:path w="1141729" h="60325">
                  <a:moveTo>
                    <a:pt x="1141602" y="0"/>
                  </a:moveTo>
                  <a:lnTo>
                    <a:pt x="1141602" y="60325"/>
                  </a:lnTo>
                </a:path>
              </a:pathLst>
            </a:custGeom>
            <a:ln w="9525">
              <a:solidFill>
                <a:srgbClr val="000000"/>
              </a:solidFill>
            </a:ln>
          </p:spPr>
          <p:txBody>
            <a:bodyPr wrap="square" lIns="0" tIns="0" rIns="0" bIns="0" rtlCol="0"/>
            <a:lstStyle/>
            <a:p>
              <a:endParaRPr>
                <a:solidFill>
                  <a:prstClr val="black"/>
                </a:solidFill>
                <a:latin typeface="Calibri"/>
              </a:endParaRPr>
            </a:p>
          </p:txBody>
        </p:sp>
        <p:sp>
          <p:nvSpPr>
            <p:cNvPr id="66" name="object 18">
              <a:extLst>
                <a:ext uri="{FF2B5EF4-FFF2-40B4-BE49-F238E27FC236}">
                  <a16:creationId xmlns:a16="http://schemas.microsoft.com/office/drawing/2014/main" id="{FB8868B6-7797-4BB2-9535-AD456EE71DF7}"/>
                </a:ext>
              </a:extLst>
            </p:cNvPr>
            <p:cNvSpPr txBox="1"/>
            <p:nvPr/>
          </p:nvSpPr>
          <p:spPr>
            <a:xfrm>
              <a:off x="4419600" y="2586227"/>
              <a:ext cx="167005" cy="147320"/>
            </a:xfrm>
            <a:prstGeom prst="rect">
              <a:avLst/>
            </a:prstGeom>
          </p:spPr>
          <p:txBody>
            <a:bodyPr vert="horz" wrap="square" lIns="0" tIns="12700" rIns="0" bIns="0" rtlCol="0">
              <a:spAutoFit/>
            </a:bodyPr>
            <a:lstStyle/>
            <a:p>
              <a:pPr marL="12700">
                <a:spcBef>
                  <a:spcPts val="100"/>
                </a:spcBef>
              </a:pPr>
              <a:r>
                <a:rPr sz="800" dirty="0">
                  <a:solidFill>
                    <a:prstClr val="black"/>
                  </a:solidFill>
                  <a:latin typeface="Arial"/>
                  <a:cs typeface="Arial"/>
                </a:rPr>
                <a:t>0.0</a:t>
              </a:r>
              <a:endParaRPr sz="800">
                <a:solidFill>
                  <a:prstClr val="black"/>
                </a:solidFill>
                <a:latin typeface="Arial"/>
                <a:cs typeface="Arial"/>
              </a:endParaRPr>
            </a:p>
          </p:txBody>
        </p:sp>
        <p:sp>
          <p:nvSpPr>
            <p:cNvPr id="67" name="object 19">
              <a:extLst>
                <a:ext uri="{FF2B5EF4-FFF2-40B4-BE49-F238E27FC236}">
                  <a16:creationId xmlns:a16="http://schemas.microsoft.com/office/drawing/2014/main" id="{5DF9059C-5AA4-4FBE-AFBC-1FCD8C8B0292}"/>
                </a:ext>
              </a:extLst>
            </p:cNvPr>
            <p:cNvSpPr txBox="1"/>
            <p:nvPr/>
          </p:nvSpPr>
          <p:spPr>
            <a:xfrm>
              <a:off x="4800091" y="2586227"/>
              <a:ext cx="547370" cy="388620"/>
            </a:xfrm>
            <a:prstGeom prst="rect">
              <a:avLst/>
            </a:prstGeom>
          </p:spPr>
          <p:txBody>
            <a:bodyPr vert="horz" wrap="square" lIns="0" tIns="12700" rIns="0" bIns="0" rtlCol="0">
              <a:spAutoFit/>
            </a:bodyPr>
            <a:lstStyle/>
            <a:p>
              <a:pPr algn="ctr">
                <a:spcBef>
                  <a:spcPts val="100"/>
                </a:spcBef>
                <a:tabLst>
                  <a:tab pos="380365" algn="l"/>
                </a:tabLst>
              </a:pPr>
              <a:r>
                <a:rPr sz="800" dirty="0">
                  <a:solidFill>
                    <a:prstClr val="black"/>
                  </a:solidFill>
                  <a:latin typeface="Arial"/>
                  <a:cs typeface="Arial"/>
                </a:rPr>
                <a:t>0.4	0.8</a:t>
              </a:r>
              <a:endParaRPr sz="800">
                <a:solidFill>
                  <a:prstClr val="black"/>
                </a:solidFill>
                <a:latin typeface="Arial"/>
                <a:cs typeface="Arial"/>
              </a:endParaRPr>
            </a:p>
            <a:p>
              <a:pPr>
                <a:spcBef>
                  <a:spcPts val="20"/>
                </a:spcBef>
              </a:pPr>
              <a:endParaRPr sz="800">
                <a:solidFill>
                  <a:prstClr val="black"/>
                </a:solidFill>
                <a:latin typeface="Arial"/>
                <a:cs typeface="Arial"/>
              </a:endParaRPr>
            </a:p>
            <a:p>
              <a:pPr algn="ctr"/>
              <a:r>
                <a:rPr sz="800" spc="-25" dirty="0">
                  <a:solidFill>
                    <a:prstClr val="black"/>
                  </a:solidFill>
                  <a:latin typeface="Arial"/>
                  <a:cs typeface="Arial"/>
                </a:rPr>
                <a:t>R</a:t>
              </a:r>
              <a:r>
                <a:rPr sz="800" dirty="0">
                  <a:solidFill>
                    <a:prstClr val="black"/>
                  </a:solidFill>
                  <a:latin typeface="Arial"/>
                  <a:cs typeface="Arial"/>
                </a:rPr>
                <a:t>T (sec)</a:t>
              </a:r>
              <a:endParaRPr sz="800">
                <a:solidFill>
                  <a:prstClr val="black"/>
                </a:solidFill>
                <a:latin typeface="Arial"/>
                <a:cs typeface="Arial"/>
              </a:endParaRPr>
            </a:p>
          </p:txBody>
        </p:sp>
        <p:sp>
          <p:nvSpPr>
            <p:cNvPr id="68" name="object 20">
              <a:extLst>
                <a:ext uri="{FF2B5EF4-FFF2-40B4-BE49-F238E27FC236}">
                  <a16:creationId xmlns:a16="http://schemas.microsoft.com/office/drawing/2014/main" id="{2420803E-6149-46E0-A2E3-FC91E605D1FC}"/>
                </a:ext>
              </a:extLst>
            </p:cNvPr>
            <p:cNvSpPr txBox="1"/>
            <p:nvPr/>
          </p:nvSpPr>
          <p:spPr>
            <a:xfrm>
              <a:off x="5561203" y="2586227"/>
              <a:ext cx="167005" cy="147320"/>
            </a:xfrm>
            <a:prstGeom prst="rect">
              <a:avLst/>
            </a:prstGeom>
          </p:spPr>
          <p:txBody>
            <a:bodyPr vert="horz" wrap="square" lIns="0" tIns="12700" rIns="0" bIns="0" rtlCol="0">
              <a:spAutoFit/>
            </a:bodyPr>
            <a:lstStyle/>
            <a:p>
              <a:pPr marL="12700">
                <a:spcBef>
                  <a:spcPts val="100"/>
                </a:spcBef>
              </a:pPr>
              <a:r>
                <a:rPr sz="800" dirty="0">
                  <a:solidFill>
                    <a:prstClr val="black"/>
                  </a:solidFill>
                  <a:latin typeface="Arial"/>
                  <a:cs typeface="Arial"/>
                </a:rPr>
                <a:t>1.2</a:t>
              </a:r>
              <a:endParaRPr sz="800">
                <a:solidFill>
                  <a:prstClr val="black"/>
                </a:solidFill>
                <a:latin typeface="Arial"/>
                <a:cs typeface="Arial"/>
              </a:endParaRPr>
            </a:p>
          </p:txBody>
        </p:sp>
        <p:pic>
          <p:nvPicPr>
            <p:cNvPr id="69" name="object 21">
              <a:extLst>
                <a:ext uri="{FF2B5EF4-FFF2-40B4-BE49-F238E27FC236}">
                  <a16:creationId xmlns:a16="http://schemas.microsoft.com/office/drawing/2014/main" id="{F9DD09B2-849F-44C8-AF66-2E68D07728A5}"/>
                </a:ext>
              </a:extLst>
            </p:cNvPr>
            <p:cNvPicPr/>
            <p:nvPr/>
          </p:nvPicPr>
          <p:blipFill>
            <a:blip r:embed="rId4" cstate="print"/>
            <a:stretch>
              <a:fillRect/>
            </a:stretch>
          </p:blipFill>
          <p:spPr>
            <a:xfrm>
              <a:off x="4502911" y="763269"/>
              <a:ext cx="1196848" cy="1660207"/>
            </a:xfrm>
            <a:prstGeom prst="rect">
              <a:avLst/>
            </a:prstGeom>
          </p:spPr>
        </p:pic>
        <p:sp>
          <p:nvSpPr>
            <p:cNvPr id="70" name="object 22">
              <a:extLst>
                <a:ext uri="{FF2B5EF4-FFF2-40B4-BE49-F238E27FC236}">
                  <a16:creationId xmlns:a16="http://schemas.microsoft.com/office/drawing/2014/main" id="{3A4C4C91-AB55-4CED-86CA-A77F61FDEE6C}"/>
                </a:ext>
              </a:extLst>
            </p:cNvPr>
            <p:cNvSpPr txBox="1"/>
            <p:nvPr/>
          </p:nvSpPr>
          <p:spPr>
            <a:xfrm>
              <a:off x="5103240" y="1858898"/>
              <a:ext cx="473709" cy="218440"/>
            </a:xfrm>
            <a:prstGeom prst="rect">
              <a:avLst/>
            </a:prstGeom>
          </p:spPr>
          <p:txBody>
            <a:bodyPr vert="horz" wrap="square" lIns="0" tIns="12700" rIns="0" bIns="0" rtlCol="0">
              <a:spAutoFit/>
            </a:bodyPr>
            <a:lstStyle/>
            <a:p>
              <a:pPr marL="12700" marR="5080" indent="67310">
                <a:lnSpc>
                  <a:spcPct val="105600"/>
                </a:lnSpc>
                <a:spcBef>
                  <a:spcPts val="100"/>
                </a:spcBef>
              </a:pPr>
              <a:r>
                <a:rPr sz="600" dirty="0">
                  <a:solidFill>
                    <a:prstClr val="black"/>
                  </a:solidFill>
                  <a:latin typeface="Arial"/>
                  <a:cs typeface="Arial"/>
                </a:rPr>
                <a:t>Evidence </a:t>
              </a:r>
              <a:r>
                <a:rPr sz="600" spc="5" dirty="0">
                  <a:solidFill>
                    <a:prstClr val="black"/>
                  </a:solidFill>
                  <a:latin typeface="Arial"/>
                  <a:cs typeface="Arial"/>
                </a:rPr>
                <a:t> </a:t>
              </a:r>
              <a:r>
                <a:rPr sz="600" dirty="0">
                  <a:solidFill>
                    <a:prstClr val="black"/>
                  </a:solidFill>
                  <a:latin typeface="Arial"/>
                  <a:cs typeface="Arial"/>
                </a:rPr>
                <a:t>accu</a:t>
              </a:r>
              <a:r>
                <a:rPr sz="600" spc="-10" dirty="0">
                  <a:solidFill>
                    <a:prstClr val="black"/>
                  </a:solidFill>
                  <a:latin typeface="Arial"/>
                  <a:cs typeface="Arial"/>
                </a:rPr>
                <a:t>m</a:t>
              </a:r>
              <a:r>
                <a:rPr sz="600" dirty="0">
                  <a:solidFill>
                    <a:prstClr val="black"/>
                  </a:solidFill>
                  <a:latin typeface="Arial"/>
                  <a:cs typeface="Arial"/>
                </a:rPr>
                <a:t>ulation</a:t>
              </a:r>
              <a:endParaRPr sz="600">
                <a:solidFill>
                  <a:prstClr val="black"/>
                </a:solidFill>
                <a:latin typeface="Arial"/>
                <a:cs typeface="Arial"/>
              </a:endParaRPr>
            </a:p>
          </p:txBody>
        </p:sp>
        <p:sp>
          <p:nvSpPr>
            <p:cNvPr id="71" name="object 23">
              <a:extLst>
                <a:ext uri="{FF2B5EF4-FFF2-40B4-BE49-F238E27FC236}">
                  <a16:creationId xmlns:a16="http://schemas.microsoft.com/office/drawing/2014/main" id="{5687B2B6-F8D6-463F-B959-E5A63819E7D7}"/>
                </a:ext>
              </a:extLst>
            </p:cNvPr>
            <p:cNvSpPr txBox="1"/>
            <p:nvPr/>
          </p:nvSpPr>
          <p:spPr>
            <a:xfrm>
              <a:off x="4521708" y="1903857"/>
              <a:ext cx="343535" cy="116839"/>
            </a:xfrm>
            <a:prstGeom prst="rect">
              <a:avLst/>
            </a:prstGeom>
          </p:spPr>
          <p:txBody>
            <a:bodyPr vert="horz" wrap="square" lIns="0" tIns="12700" rIns="0" bIns="0" rtlCol="0">
              <a:spAutoFit/>
            </a:bodyPr>
            <a:lstStyle/>
            <a:p>
              <a:pPr marL="12700">
                <a:spcBef>
                  <a:spcPts val="100"/>
                </a:spcBef>
              </a:pPr>
              <a:r>
                <a:rPr sz="600" dirty="0">
                  <a:solidFill>
                    <a:prstClr val="black"/>
                  </a:solidFill>
                  <a:latin typeface="Arial"/>
                  <a:cs typeface="Arial"/>
                </a:rPr>
                <a:t>Encoding</a:t>
              </a:r>
              <a:endParaRPr sz="600">
                <a:solidFill>
                  <a:prstClr val="black"/>
                </a:solidFill>
                <a:latin typeface="Arial"/>
                <a:cs typeface="Arial"/>
              </a:endParaRPr>
            </a:p>
          </p:txBody>
        </p:sp>
        <p:sp>
          <p:nvSpPr>
            <p:cNvPr id="72" name="object 24">
              <a:extLst>
                <a:ext uri="{FF2B5EF4-FFF2-40B4-BE49-F238E27FC236}">
                  <a16:creationId xmlns:a16="http://schemas.microsoft.com/office/drawing/2014/main" id="{740D1AF4-D927-416D-859C-2F3ACA69A135}"/>
                </a:ext>
              </a:extLst>
            </p:cNvPr>
            <p:cNvSpPr txBox="1"/>
            <p:nvPr/>
          </p:nvSpPr>
          <p:spPr>
            <a:xfrm>
              <a:off x="4345940" y="70739"/>
              <a:ext cx="1456055" cy="323215"/>
            </a:xfrm>
            <a:prstGeom prst="rect">
              <a:avLst/>
            </a:prstGeom>
          </p:spPr>
          <p:txBody>
            <a:bodyPr vert="horz" wrap="square" lIns="0" tIns="23495" rIns="0" bIns="0" rtlCol="0">
              <a:spAutoFit/>
            </a:bodyPr>
            <a:lstStyle/>
            <a:p>
              <a:pPr marL="12700" marR="5080" indent="9525">
                <a:lnSpc>
                  <a:spcPts val="1140"/>
                </a:lnSpc>
                <a:spcBef>
                  <a:spcPts val="185"/>
                </a:spcBef>
              </a:pPr>
              <a:r>
                <a:rPr sz="1000" b="1" spc="-5" dirty="0">
                  <a:solidFill>
                    <a:prstClr val="black"/>
                  </a:solidFill>
                  <a:latin typeface="Arial"/>
                  <a:cs typeface="Arial"/>
                </a:rPr>
                <a:t>Effect </a:t>
              </a:r>
              <a:r>
                <a:rPr sz="1000" b="1" dirty="0">
                  <a:solidFill>
                    <a:prstClr val="black"/>
                  </a:solidFill>
                  <a:latin typeface="Arial"/>
                  <a:cs typeface="Arial"/>
                </a:rPr>
                <a:t>in Encoding and </a:t>
              </a:r>
              <a:r>
                <a:rPr sz="1000" b="1" spc="5" dirty="0">
                  <a:solidFill>
                    <a:prstClr val="black"/>
                  </a:solidFill>
                  <a:latin typeface="Arial"/>
                  <a:cs typeface="Arial"/>
                </a:rPr>
                <a:t> </a:t>
              </a:r>
              <a:r>
                <a:rPr sz="1000" b="1" dirty="0">
                  <a:solidFill>
                    <a:prstClr val="black"/>
                  </a:solidFill>
                  <a:latin typeface="Arial"/>
                  <a:cs typeface="Arial"/>
                </a:rPr>
                <a:t>Evidence</a:t>
              </a:r>
              <a:r>
                <a:rPr sz="1000" b="1" spc="-60" dirty="0">
                  <a:solidFill>
                    <a:prstClr val="black"/>
                  </a:solidFill>
                  <a:latin typeface="Arial"/>
                  <a:cs typeface="Arial"/>
                </a:rPr>
                <a:t> </a:t>
              </a:r>
              <a:r>
                <a:rPr sz="1000" b="1" spc="-5" dirty="0">
                  <a:solidFill>
                    <a:prstClr val="black"/>
                  </a:solidFill>
                  <a:latin typeface="Arial"/>
                  <a:cs typeface="Arial"/>
                </a:rPr>
                <a:t>Accumulation</a:t>
              </a:r>
              <a:endParaRPr sz="1000">
                <a:solidFill>
                  <a:prstClr val="black"/>
                </a:solidFill>
                <a:latin typeface="Arial"/>
                <a:cs typeface="Arial"/>
              </a:endParaRPr>
            </a:p>
          </p:txBody>
        </p:sp>
      </p:grpSp>
      <p:pic>
        <p:nvPicPr>
          <p:cNvPr id="75" name="Picture 74" descr="Chart, line chart&#10;&#10;Description automatically generated">
            <a:extLst>
              <a:ext uri="{FF2B5EF4-FFF2-40B4-BE49-F238E27FC236}">
                <a16:creationId xmlns:a16="http://schemas.microsoft.com/office/drawing/2014/main" id="{D8FF616D-6338-4DF2-8675-C94F871925D6}"/>
              </a:ext>
            </a:extLst>
          </p:cNvPr>
          <p:cNvPicPr>
            <a:picLocks noChangeAspect="1"/>
          </p:cNvPicPr>
          <p:nvPr/>
        </p:nvPicPr>
        <p:blipFill>
          <a:blip r:embed="rId5"/>
          <a:stretch>
            <a:fillRect/>
          </a:stretch>
        </p:blipFill>
        <p:spPr>
          <a:xfrm>
            <a:off x="781334" y="1202725"/>
            <a:ext cx="5943600" cy="3099816"/>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Experiment 1: Design</a:t>
            </a:r>
          </a:p>
        </p:txBody>
      </p:sp>
      <p:sp>
        <p:nvSpPr>
          <p:cNvPr id="3" name="Content Placeholder 2"/>
          <p:cNvSpPr>
            <a:spLocks noGrp="1"/>
          </p:cNvSpPr>
          <p:nvPr>
            <p:ph idx="1"/>
          </p:nvPr>
        </p:nvSpPr>
        <p:spPr/>
        <p:txBody>
          <a:bodyPr>
            <a:normAutofit/>
          </a:bodyPr>
          <a:lstStyle/>
          <a:p>
            <a:pPr lvl="1"/>
            <a:r>
              <a:rPr sz="2000" dirty="0"/>
              <a:t>Targets: 240 words and 240 nonwords</a:t>
            </a:r>
          </a:p>
          <a:p>
            <a:pPr lvl="1"/>
            <a:r>
              <a:rPr sz="2000" dirty="0"/>
              <a:t>Conditions:</a:t>
            </a:r>
          </a:p>
          <a:p>
            <a:pPr lvl="2"/>
            <a:r>
              <a:rPr sz="1600" dirty="0"/>
              <a:t>prime duration (33 vs. 50 </a:t>
            </a:r>
            <a:r>
              <a:rPr sz="1600" dirty="0" err="1"/>
              <a:t>ms</a:t>
            </a:r>
            <a:r>
              <a:rPr sz="1600" dirty="0"/>
              <a:t>)</a:t>
            </a:r>
          </a:p>
          <a:p>
            <a:pPr lvl="3"/>
            <a:r>
              <a:rPr sz="1600" dirty="0"/>
              <a:t>this corresponds to 2 vs. 3 refresh cycles at 60 Hz</a:t>
            </a:r>
          </a:p>
          <a:p>
            <a:pPr lvl="2"/>
            <a:r>
              <a:rPr sz="1600" dirty="0"/>
              <a:t>prime condition: identical vs. unrelated</a:t>
            </a:r>
          </a:p>
          <a:p>
            <a:pPr lvl="1"/>
            <a:r>
              <a:rPr sz="2000" dirty="0"/>
              <a:t>60 word/nonword stimuli per group</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Experiment 1: Participants</a:t>
            </a:r>
          </a:p>
        </p:txBody>
      </p:sp>
      <p:sp>
        <p:nvSpPr>
          <p:cNvPr id="3" name="Content Placeholder 2"/>
          <p:cNvSpPr>
            <a:spLocks noGrp="1"/>
          </p:cNvSpPr>
          <p:nvPr>
            <p:ph idx="1"/>
          </p:nvPr>
        </p:nvSpPr>
        <p:spPr/>
        <p:txBody>
          <a:bodyPr/>
          <a:lstStyle/>
          <a:p>
            <a:pPr marL="0" indent="0">
              <a:spcBef>
                <a:spcPts val="2250"/>
              </a:spcBef>
              <a:buNone/>
            </a:pPr>
            <a:r>
              <a:rPr b="1"/>
              <a:t>Participants</a:t>
            </a:r>
          </a:p>
          <a:p>
            <a:pPr lvl="1"/>
            <a:r>
              <a:t>77 Prolific participants (41 male, 36 female, mean age: 31.14, ), Range: 18–71).</a:t>
            </a:r>
          </a:p>
          <a:p>
            <a:pPr lvl="1"/>
            <a:r>
              <a:t>The experiment was only shown to participants who indicated that English was their first language in the Prolific screening questions.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1">
      <a:majorFont>
        <a:latin typeface="Bierstadt"/>
        <a:ea typeface=""/>
        <a:cs typeface=""/>
      </a:majorFont>
      <a:minorFont>
        <a:latin typeface="Bierstad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D65B6BEF7AD0D40A4A0B33AFD60AF7A" ma:contentTypeVersion="13" ma:contentTypeDescription="Create a new document." ma:contentTypeScope="" ma:versionID="43e285166662dca3f36b64a8afafffab">
  <xsd:schema xmlns:xsd="http://www.w3.org/2001/XMLSchema" xmlns:xs="http://www.w3.org/2001/XMLSchema" xmlns:p="http://schemas.microsoft.com/office/2006/metadata/properties" xmlns:ns2="acab379d-c436-4626-96ef-8d17a623a02d" xmlns:ns3="22010ab1-1a20-4e5a-abad-bfdaf0b0f010" targetNamespace="http://schemas.microsoft.com/office/2006/metadata/properties" ma:root="true" ma:fieldsID="bb4bc8e27b428962bf2b099bcbecef10" ns2:_="" ns3:_="">
    <xsd:import namespace="acab379d-c436-4626-96ef-8d17a623a02d"/>
    <xsd:import namespace="22010ab1-1a20-4e5a-abad-bfdaf0b0f010"/>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DateTaken" minOccurs="0"/>
                <xsd:element ref="ns3:MediaServiceAutoTags" minOccurs="0"/>
                <xsd:element ref="ns3:MediaServiceGenerationTime" minOccurs="0"/>
                <xsd:element ref="ns3:MediaServiceEventHashCode" minOccurs="0"/>
                <xsd:element ref="ns3:MediaLengthInSeconds" minOccurs="0"/>
                <xsd:element ref="ns3:MediaServiceAutoKeyPoints" minOccurs="0"/>
                <xsd:element ref="ns3:MediaServiceKeyPoints" minOccurs="0"/>
                <xsd:element ref="ns3:MediaServiceOCR"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cab379d-c436-4626-96ef-8d17a623a02d"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2010ab1-1a20-4e5a-abad-bfdaf0b0f010"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LengthInSeconds" ma:index="16" nillable="true" ma:displayName="Length (seconds)" ma:internalName="MediaLengthInSeconds" ma:readOnly="true">
      <xsd:simpleType>
        <xsd:restriction base="dms:Unknown"/>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OCR" ma:index="19" nillable="true" ma:displayName="Extracted Text" ma:internalName="MediaServiceOCR" ma:readOnly="true">
      <xsd:simpleType>
        <xsd:restriction base="dms:Note">
          <xsd:maxLength value="255"/>
        </xsd:restriction>
      </xsd:simpleType>
    </xsd:element>
    <xsd:element name="MediaServiceLocation" ma:index="20"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AE265E0-ACA2-4BBB-A41C-C43B6B3554E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cab379d-c436-4626-96ef-8d17a623a02d"/>
    <ds:schemaRef ds:uri="22010ab1-1a20-4e5a-abad-bfdaf0b0f01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7B2E084-5FF2-4318-AE59-ADB7E6E77294}">
  <ds:schemaRefs>
    <ds:schemaRef ds:uri="http://schemas.microsoft.com/office/2006/metadata/properties"/>
    <ds:schemaRef ds:uri="http://schemas.openxmlformats.org/package/2006/metadata/core-properties"/>
    <ds:schemaRef ds:uri="http://www.w3.org/XML/1998/namespace"/>
    <ds:schemaRef ds:uri="http://schemas.microsoft.com/office/2006/documentManagement/types"/>
    <ds:schemaRef ds:uri="http://purl.org/dc/terms/"/>
    <ds:schemaRef ds:uri="http://purl.org/dc/elements/1.1/"/>
    <ds:schemaRef ds:uri="http://schemas.microsoft.com/office/infopath/2007/PartnerControls"/>
    <ds:schemaRef ds:uri="22010ab1-1a20-4e5a-abad-bfdaf0b0f010"/>
    <ds:schemaRef ds:uri="acab379d-c436-4626-96ef-8d17a623a02d"/>
    <ds:schemaRef ds:uri="http://purl.org/dc/dcmitype/"/>
  </ds:schemaRefs>
</ds:datastoreItem>
</file>

<file path=customXml/itemProps3.xml><?xml version="1.0" encoding="utf-8"?>
<ds:datastoreItem xmlns:ds="http://schemas.openxmlformats.org/officeDocument/2006/customXml" ds:itemID="{B9661F46-9A57-42D5-AF74-815931EB1C1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2052</Words>
  <Application>Microsoft Office PowerPoint</Application>
  <PresentationFormat>On-screen Show (16:9)</PresentationFormat>
  <Paragraphs>473</Paragraphs>
  <Slides>26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Courier</vt:lpstr>
      <vt:lpstr>LMRoman12-Regular</vt:lpstr>
      <vt:lpstr>Arial</vt:lpstr>
      <vt:lpstr>Bierstadt</vt:lpstr>
      <vt:lpstr>Calibri</vt:lpstr>
      <vt:lpstr>Cambria Math</vt:lpstr>
      <vt:lpstr>Office Theme</vt:lpstr>
      <vt:lpstr>Online masked priming  passes the test The effects of prime exposure duration on masked identity priming</vt:lpstr>
      <vt:lpstr>Research is moving online</vt:lpstr>
      <vt:lpstr>Is (masked) priming possible online?</vt:lpstr>
      <vt:lpstr>Which software to use?</vt:lpstr>
      <vt:lpstr>Our study</vt:lpstr>
      <vt:lpstr>Rationale</vt:lpstr>
      <vt:lpstr>Mapping from hypotheses to data via evidence accumulation models</vt:lpstr>
      <vt:lpstr>Experiment 1: Design</vt:lpstr>
      <vt:lpstr>Experiment 1: Participants</vt:lpstr>
      <vt:lpstr>Experiment 1: Materials</vt:lpstr>
      <vt:lpstr>Experiment 1: Data analysis</vt:lpstr>
      <vt:lpstr>Experiment 1: Results</vt:lpstr>
      <vt:lpstr>Experiment 2: Design</vt:lpstr>
      <vt:lpstr>Experiment 2: Participants</vt:lpstr>
      <vt:lpstr>Experiment 2: Results</vt:lpstr>
      <vt:lpstr>Discussion</vt:lpstr>
      <vt:lpstr>Discussion (2)</vt:lpstr>
      <vt:lpstr>Conclusions</vt:lpstr>
      <vt:lpstr>Thank you!</vt:lpstr>
      <vt:lpstr>Thank you!</vt:lpstr>
      <vt:lpstr>Experiment 1: Results</vt:lpstr>
      <vt:lpstr>Experiment 1: Bayesian LMM results</vt:lpstr>
      <vt:lpstr>Experiment 1: Bayesian LMM results (accuracy)</vt:lpstr>
      <vt:lpstr>Experiment 2: Results</vt:lpstr>
      <vt:lpstr>Experiment 2: Bayesian LMM results</vt:lpstr>
      <vt:lpstr>Experiment 2: Bayesian LMM results (accuracy)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Timothy Utesch</dc:creator>
  <cp:lastModifiedBy>Bernhard</cp:lastModifiedBy>
  <cp:revision>14</cp:revision>
  <dcterms:created xsi:type="dcterms:W3CDTF">2020-09-09T13:47:10Z</dcterms:created>
  <dcterms:modified xsi:type="dcterms:W3CDTF">2021-11-06T13:06:35Z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0x0101001D65B6BEF7AD0D40A4A0B33AFD60AF7A</vt:lpwstr>
  </property>
</Properties>
</file>