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4360" y="92556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ES" sz="4400" u="none" cap="none" strike="noStrike">
                <a:latin typeface="Arial"/>
                <a:ea typeface="Arial"/>
                <a:cs typeface="Arial"/>
                <a:sym typeface="Arial"/>
              </a:rPr>
              <a:t>Herencia</a:t>
            </a:r>
            <a:endParaRPr b="0" i="0" sz="4400" u="none" cap="none" strike="noStrike">
              <a:latin typeface="Arial"/>
              <a:ea typeface="Arial"/>
              <a:cs typeface="Arial"/>
              <a:sym typeface="Arial"/>
            </a:endParaRPr>
          </a:p>
        </p:txBody>
      </p:sp>
      <p:sp>
        <p:nvSpPr>
          <p:cNvPr id="64" name="Google Shape;64;p14"/>
          <p:cNvSpPr txBox="1"/>
          <p:nvPr/>
        </p:nvSpPr>
        <p:spPr>
          <a:xfrm>
            <a:off x="504360" y="2071080"/>
            <a:ext cx="9071640" cy="1823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ES" sz="2900" u="none" cap="none" strike="noStrike">
                <a:latin typeface="Arial"/>
                <a:ea typeface="Arial"/>
                <a:cs typeface="Arial"/>
                <a:sym typeface="Arial"/>
              </a:rPr>
              <a:t>Angel Isaac Fonseca Gómez</a:t>
            </a:r>
            <a:br>
              <a:rPr b="0" i="0" lang="es-ES" sz="1500" u="none" cap="none" strike="noStrike"/>
            </a:br>
            <a:r>
              <a:rPr b="0" i="0" lang="es-ES" sz="2900" u="none" cap="none" strike="noStrike">
                <a:latin typeface="Arial"/>
                <a:ea typeface="Arial"/>
                <a:cs typeface="Arial"/>
                <a:sym typeface="Arial"/>
              </a:rPr>
              <a:t>TI3</a:t>
            </a:r>
            <a:br>
              <a:rPr b="0" i="0" lang="es-ES" sz="1500" u="none" cap="none" strike="noStrike"/>
            </a:br>
            <a:r>
              <a:rPr b="0" i="0" lang="es-ES" sz="2900" u="none" cap="none" strike="noStrike">
                <a:latin typeface="Arial"/>
                <a:ea typeface="Arial"/>
                <a:cs typeface="Arial"/>
                <a:sym typeface="Arial"/>
              </a:rPr>
              <a:t>Eduardo Flores Gallegos</a:t>
            </a:r>
            <a:br>
              <a:rPr b="0" i="0" lang="es-ES" sz="1500" u="none" cap="none" strike="noStrike"/>
            </a:br>
            <a:endParaRPr b="0" sz="2900" strike="noStrike">
              <a:latin typeface="Arial"/>
              <a:ea typeface="Arial"/>
              <a:cs typeface="Arial"/>
              <a:sym typeface="Arial"/>
            </a:endParaRPr>
          </a:p>
        </p:txBody>
      </p:sp>
      <p:pic>
        <p:nvPicPr>
          <p:cNvPr id="65" name="Google Shape;65;p14"/>
          <p:cNvPicPr preferRelativeResize="0"/>
          <p:nvPr/>
        </p:nvPicPr>
        <p:blipFill rotWithShape="1">
          <a:blip r:embed="rId3">
            <a:alphaModFix/>
          </a:blip>
          <a:srcRect b="0" l="0" r="0" t="0"/>
          <a:stretch/>
        </p:blipFill>
        <p:spPr>
          <a:xfrm>
            <a:off x="8856000" y="4241880"/>
            <a:ext cx="1313640" cy="14281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s-ES" sz="2800"/>
              <a:t>Definición</a:t>
            </a:r>
            <a:r>
              <a:rPr b="0" lang="es-ES" sz="2800" strike="noStrike">
                <a:latin typeface="Arial"/>
                <a:ea typeface="Arial"/>
                <a:cs typeface="Arial"/>
                <a:sym typeface="Arial"/>
              </a:rPr>
              <a:t>:</a:t>
            </a:r>
            <a:endParaRPr b="0" sz="2800" strike="noStrike">
              <a:latin typeface="Arial"/>
              <a:ea typeface="Arial"/>
              <a:cs typeface="Arial"/>
              <a:sym typeface="Arial"/>
            </a:endParaRPr>
          </a:p>
        </p:txBody>
      </p:sp>
      <p:sp>
        <p:nvSpPr>
          <p:cNvPr id="71" name="Google Shape;71;p15"/>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810"/>
              <a:buChar char="●"/>
            </a:pPr>
            <a:r>
              <a:rPr lang="es-ES" sz="1800" strike="noStrike"/>
              <a:t>Es el acto jurídico mediante el cual una persona transmite sus bienes, derechos y obligaciones a otra u otras personas, que en conjuntos se denominan herederos</a:t>
            </a:r>
            <a:endParaRPr sz="1800"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s-ES" sz="2800"/>
              <a:t>Definición</a:t>
            </a:r>
            <a:r>
              <a:rPr b="0" lang="es-ES" sz="2800" strike="noStrike">
                <a:latin typeface="Arial"/>
                <a:ea typeface="Arial"/>
                <a:cs typeface="Arial"/>
                <a:sym typeface="Arial"/>
              </a:rPr>
              <a:t> en programación:</a:t>
            </a:r>
            <a:endParaRPr b="0" sz="2800" strike="noStrike">
              <a:latin typeface="Arial"/>
              <a:ea typeface="Arial"/>
              <a:cs typeface="Arial"/>
              <a:sym typeface="Arial"/>
            </a:endParaRPr>
          </a:p>
        </p:txBody>
      </p:sp>
      <p:sp>
        <p:nvSpPr>
          <p:cNvPr id="77" name="Google Shape;77;p16"/>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810"/>
              <a:buFont typeface="Noto Sans Symbols"/>
              <a:buChar char="●"/>
            </a:pPr>
            <a:r>
              <a:rPr b="0" lang="es-ES" sz="1800" strike="noStrike">
                <a:latin typeface="Arial"/>
                <a:ea typeface="Arial"/>
                <a:cs typeface="Arial"/>
                <a:sym typeface="Arial"/>
              </a:rPr>
              <a:t>La herencia en programación es, despues de la agregación o composición, el mecanismo mas utilizado para alcanzar algunos de los objetivos más preciados en el desarrollo de software, al igual que la reutilización y la etensibilidad.</a:t>
            </a:r>
            <a:endParaRPr b="0" sz="18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ES" sz="2800" strike="noStrike">
                <a:latin typeface="Arial"/>
                <a:ea typeface="Arial"/>
                <a:cs typeface="Arial"/>
                <a:sym typeface="Arial"/>
              </a:rPr>
              <a:t>Tipos de herencia:</a:t>
            </a:r>
            <a:endParaRPr b="0" sz="2800" strike="noStrike">
              <a:latin typeface="Arial"/>
              <a:ea typeface="Arial"/>
              <a:cs typeface="Arial"/>
              <a:sym typeface="Arial"/>
            </a:endParaRPr>
          </a:p>
        </p:txBody>
      </p:sp>
      <p:sp>
        <p:nvSpPr>
          <p:cNvPr id="83" name="Google Shape;83;p17"/>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just">
              <a:spcBef>
                <a:spcPts val="0"/>
              </a:spcBef>
              <a:spcAft>
                <a:spcPts val="0"/>
              </a:spcAft>
              <a:buClr>
                <a:srgbClr val="000000"/>
              </a:buClr>
              <a:buSzPts val="810"/>
              <a:buFont typeface="Noto Sans Symbols"/>
              <a:buChar char="●"/>
            </a:pPr>
            <a:r>
              <a:rPr b="1" lang="es-ES" sz="1800" strike="noStrike">
                <a:latin typeface="Arial"/>
                <a:ea typeface="Arial"/>
                <a:cs typeface="Arial"/>
                <a:sym typeface="Arial"/>
              </a:rPr>
              <a:t>Herencia única: </a:t>
            </a:r>
            <a:r>
              <a:rPr b="0" lang="es-ES" sz="1800" strike="noStrike">
                <a:latin typeface="Arial"/>
                <a:ea typeface="Arial"/>
                <a:cs typeface="Arial"/>
                <a:sym typeface="Arial"/>
              </a:rPr>
              <a:t>Cuando una clase derivada hereda las propiedades y el comportamiento de una sola clase base. Es decir, una clase se extiende a otra única clase.</a:t>
            </a:r>
            <a:endParaRPr b="0" sz="1800" strike="noStrike">
              <a:latin typeface="Arial"/>
              <a:ea typeface="Arial"/>
              <a:cs typeface="Arial"/>
              <a:sym typeface="Arial"/>
            </a:endParaRPr>
          </a:p>
          <a:p>
            <a:pPr indent="-324000" lvl="0" marL="432000" marR="0" rtl="0" algn="just">
              <a:spcBef>
                <a:spcPts val="1417"/>
              </a:spcBef>
              <a:spcAft>
                <a:spcPts val="0"/>
              </a:spcAft>
              <a:buClr>
                <a:srgbClr val="000000"/>
              </a:buClr>
              <a:buSzPts val="810"/>
              <a:buFont typeface="Noto Sans Symbols"/>
              <a:buChar char="●"/>
            </a:pPr>
            <a:r>
              <a:rPr b="1" lang="es-ES" sz="1800" strike="noStrike">
                <a:latin typeface="Arial"/>
                <a:ea typeface="Arial"/>
                <a:cs typeface="Arial"/>
                <a:sym typeface="Arial"/>
              </a:rPr>
              <a:t>Herencia multinivel:</a:t>
            </a:r>
            <a:r>
              <a:rPr b="0" lang="es-ES" sz="1800" strike="noStrike">
                <a:latin typeface="Arial"/>
                <a:ea typeface="Arial"/>
                <a:cs typeface="Arial"/>
                <a:sym typeface="Arial"/>
              </a:rPr>
              <a:t> Se refiere al artilugio donde se puede heredar de una clase derivada, haciendo que esta clase derivada sea la clase base para una nueva base.</a:t>
            </a:r>
            <a:endParaRPr b="0" sz="1800" strike="noStrike">
              <a:latin typeface="Arial"/>
              <a:ea typeface="Arial"/>
              <a:cs typeface="Arial"/>
              <a:sym typeface="Arial"/>
            </a:endParaRPr>
          </a:p>
          <a:p>
            <a:pPr indent="-324000" lvl="0" marL="432000" marR="0" rtl="0" algn="just">
              <a:spcBef>
                <a:spcPts val="1417"/>
              </a:spcBef>
              <a:spcAft>
                <a:spcPts val="0"/>
              </a:spcAft>
              <a:buClr>
                <a:srgbClr val="000000"/>
              </a:buClr>
              <a:buSzPts val="810"/>
              <a:buFont typeface="Noto Sans Symbols"/>
              <a:buChar char="●"/>
            </a:pPr>
            <a:r>
              <a:rPr b="1" lang="es-ES" sz="1800" strike="noStrike">
                <a:latin typeface="Arial"/>
                <a:ea typeface="Arial"/>
                <a:cs typeface="Arial"/>
                <a:sym typeface="Arial"/>
              </a:rPr>
              <a:t>Herencia jerárquica: </a:t>
            </a:r>
            <a:r>
              <a:rPr b="0" lang="es-ES" sz="1800" strike="noStrike">
                <a:latin typeface="Arial"/>
                <a:ea typeface="Arial"/>
                <a:cs typeface="Arial"/>
                <a:sym typeface="Arial"/>
              </a:rPr>
              <a:t> En esta herencia, muchas subclases heredan de una sola clase.</a:t>
            </a:r>
            <a:endParaRPr b="0" sz="1800" strike="noStrike">
              <a:latin typeface="Arial"/>
              <a:ea typeface="Arial"/>
              <a:cs typeface="Arial"/>
              <a:sym typeface="Arial"/>
            </a:endParaRPr>
          </a:p>
          <a:p>
            <a:pPr indent="-324000" lvl="0" marL="432000" marR="0" rtl="0" algn="just">
              <a:spcBef>
                <a:spcPts val="1417"/>
              </a:spcBef>
              <a:spcAft>
                <a:spcPts val="0"/>
              </a:spcAft>
              <a:buClr>
                <a:srgbClr val="000000"/>
              </a:buClr>
              <a:buSzPts val="810"/>
              <a:buFont typeface="Noto Sans Symbols"/>
              <a:buChar char="●"/>
            </a:pPr>
            <a:r>
              <a:rPr b="1" lang="es-ES" sz="1800" strike="noStrike">
                <a:latin typeface="Arial"/>
                <a:ea typeface="Arial"/>
                <a:cs typeface="Arial"/>
                <a:sym typeface="Arial"/>
              </a:rPr>
              <a:t>Herencia híbrida: </a:t>
            </a:r>
            <a:r>
              <a:rPr b="0" lang="es-ES" sz="1800" strike="noStrike">
                <a:latin typeface="Arial"/>
                <a:ea typeface="Arial"/>
                <a:cs typeface="Arial"/>
                <a:sym typeface="Arial"/>
              </a:rPr>
              <a:t>Es la herencia resultante cuando se convinan cualequiera de las 3 herencias anteriores.</a:t>
            </a:r>
            <a:endParaRPr b="0" sz="1800" strike="noStrike">
              <a:latin typeface="Arial"/>
              <a:ea typeface="Arial"/>
              <a:cs typeface="Arial"/>
              <a:sym typeface="Arial"/>
            </a:endParaRPr>
          </a:p>
          <a:p>
            <a:pPr indent="-324000" lvl="0" marL="432000" marR="0" rtl="0" algn="just">
              <a:spcBef>
                <a:spcPts val="1417"/>
              </a:spcBef>
              <a:spcAft>
                <a:spcPts val="0"/>
              </a:spcAft>
              <a:buClr>
                <a:srgbClr val="000000"/>
              </a:buClr>
              <a:buSzPts val="810"/>
              <a:buFont typeface="Noto Sans Symbols"/>
              <a:buChar char="●"/>
            </a:pPr>
            <a:r>
              <a:rPr b="1" lang="es-ES" sz="1800" strike="noStrike">
                <a:latin typeface="Arial"/>
                <a:ea typeface="Arial"/>
                <a:cs typeface="Arial"/>
                <a:sym typeface="Arial"/>
              </a:rPr>
              <a:t>Herencia multiple: </a:t>
            </a:r>
            <a:r>
              <a:rPr b="0" lang="es-ES" sz="1800" strike="noStrike">
                <a:latin typeface="Arial"/>
                <a:ea typeface="Arial"/>
                <a:cs typeface="Arial"/>
                <a:sym typeface="Arial"/>
              </a:rPr>
              <a:t> Esto ocurre cuando una clase hereda de más de una superclase. El inconveniente de estas herencias es que la clase derivada tendrá que tramitar la dependencia que tiene con dos clases base.</a:t>
            </a:r>
            <a:endParaRPr b="0" sz="18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ES" sz="2800" strike="noStrike">
                <a:latin typeface="Arial"/>
                <a:ea typeface="Arial"/>
                <a:cs typeface="Arial"/>
                <a:sym typeface="Arial"/>
              </a:rPr>
              <a:t>Tipos de herencia desde una clase base:</a:t>
            </a:r>
            <a:endParaRPr b="0" sz="2800" strike="noStrike">
              <a:latin typeface="Arial"/>
              <a:ea typeface="Arial"/>
              <a:cs typeface="Arial"/>
              <a:sym typeface="Arial"/>
            </a:endParaRPr>
          </a:p>
        </p:txBody>
      </p:sp>
      <p:sp>
        <p:nvSpPr>
          <p:cNvPr id="89" name="Google Shape;89;p18"/>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just">
              <a:spcBef>
                <a:spcPts val="0"/>
              </a:spcBef>
              <a:spcAft>
                <a:spcPts val="0"/>
              </a:spcAft>
              <a:buClr>
                <a:srgbClr val="000000"/>
              </a:buClr>
              <a:buSzPts val="810"/>
              <a:buFont typeface="Noto Sans Symbols"/>
              <a:buChar char="●"/>
            </a:pPr>
            <a:r>
              <a:rPr b="1" lang="es-ES" sz="1800" strike="noStrike">
                <a:latin typeface="Arial"/>
                <a:ea typeface="Arial"/>
                <a:cs typeface="Arial"/>
                <a:sym typeface="Arial"/>
              </a:rPr>
              <a:t>Herencia pública: </a:t>
            </a:r>
            <a:r>
              <a:rPr b="0" lang="es-ES" sz="1800" strike="noStrike">
                <a:latin typeface="Arial"/>
                <a:ea typeface="Arial"/>
                <a:cs typeface="Arial"/>
                <a:sym typeface="Arial"/>
              </a:rPr>
              <a:t>Cuando se deriva una clase desde una clase base pública, los miembros públicos de la clase base se convierten en miembros publicos de la clase derivada.</a:t>
            </a:r>
            <a:endParaRPr b="0" sz="1800" strike="noStrike">
              <a:latin typeface="Arial"/>
              <a:ea typeface="Arial"/>
              <a:cs typeface="Arial"/>
              <a:sym typeface="Arial"/>
            </a:endParaRPr>
          </a:p>
          <a:p>
            <a:pPr indent="-324000" lvl="0" marL="432000" marR="0" rtl="0" algn="just">
              <a:spcBef>
                <a:spcPts val="1417"/>
              </a:spcBef>
              <a:spcAft>
                <a:spcPts val="0"/>
              </a:spcAft>
              <a:buClr>
                <a:srgbClr val="000000"/>
              </a:buClr>
              <a:buSzPts val="810"/>
              <a:buFont typeface="Noto Sans Symbols"/>
              <a:buChar char="●"/>
            </a:pPr>
            <a:r>
              <a:rPr b="1" lang="es-ES" sz="1800" strike="noStrike">
                <a:latin typeface="Arial"/>
                <a:ea typeface="Arial"/>
                <a:cs typeface="Arial"/>
                <a:sym typeface="Arial"/>
              </a:rPr>
              <a:t>Herencia protegida: </a:t>
            </a:r>
            <a:r>
              <a:rPr b="0" lang="es-ES" sz="1800" strike="noStrike">
                <a:latin typeface="Arial"/>
                <a:ea typeface="Arial"/>
                <a:cs typeface="Arial"/>
                <a:sym typeface="Arial"/>
              </a:rPr>
              <a:t>Cuando se crea una clase que hereda desde una superclase protegida, tanto los miembros públicos como los que se convertirán en miembros protegidos de la clase derivada.</a:t>
            </a:r>
            <a:endParaRPr b="0" sz="1800" strike="noStrike">
              <a:latin typeface="Arial"/>
              <a:ea typeface="Arial"/>
              <a:cs typeface="Arial"/>
              <a:sym typeface="Arial"/>
            </a:endParaRPr>
          </a:p>
          <a:p>
            <a:pPr indent="-324000" lvl="0" marL="432000" marR="0" rtl="0" algn="just">
              <a:spcBef>
                <a:spcPts val="1417"/>
              </a:spcBef>
              <a:spcAft>
                <a:spcPts val="0"/>
              </a:spcAft>
              <a:buClr>
                <a:srgbClr val="000000"/>
              </a:buClr>
              <a:buSzPts val="810"/>
              <a:buFont typeface="Noto Sans Symbols"/>
              <a:buChar char="●"/>
            </a:pPr>
            <a:r>
              <a:rPr b="1" lang="es-ES" sz="1800" strike="noStrike">
                <a:latin typeface="Arial"/>
                <a:ea typeface="Arial"/>
                <a:cs typeface="Arial"/>
                <a:sym typeface="Arial"/>
              </a:rPr>
              <a:t>Herencia privada: </a:t>
            </a:r>
            <a:r>
              <a:rPr b="0" lang="es-ES" sz="1800" strike="noStrike">
                <a:latin typeface="Arial"/>
                <a:ea typeface="Arial"/>
                <a:cs typeface="Arial"/>
                <a:sym typeface="Arial"/>
              </a:rPr>
              <a:t>Al crearse una subclase a partir de una superclase privada, los miembros que son públicos y protegidos de esta superclase se convertirán en miembros privados de la subclase.</a:t>
            </a:r>
            <a:endParaRPr b="0" sz="18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