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7" r:id="rId9"/>
    <p:sldId id="269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D56ACD-3131-4E14-B816-62D20D60CAA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77682C4-6154-4E9C-8360-B68B3107DDB8}">
      <dgm:prSet/>
      <dgm:spPr/>
      <dgm:t>
        <a:bodyPr/>
        <a:lstStyle/>
        <a:p>
          <a:pPr>
            <a:defRPr cap="all"/>
          </a:pPr>
          <a:r>
            <a:rPr lang="en-US"/>
            <a:t>Explorar patrones de publicación por plataforma y tipo de contenido.</a:t>
          </a:r>
        </a:p>
      </dgm:t>
    </dgm:pt>
    <dgm:pt modelId="{AC731A56-3F32-4B35-A98C-9DEED227FF19}" type="parTrans" cxnId="{68086513-60AC-4C3F-9268-CB211E9A19E2}">
      <dgm:prSet/>
      <dgm:spPr/>
      <dgm:t>
        <a:bodyPr/>
        <a:lstStyle/>
        <a:p>
          <a:endParaRPr lang="en-US"/>
        </a:p>
      </dgm:t>
    </dgm:pt>
    <dgm:pt modelId="{B4634EE1-9567-4BC6-A780-61640A7C7136}" type="sibTrans" cxnId="{68086513-60AC-4C3F-9268-CB211E9A19E2}">
      <dgm:prSet/>
      <dgm:spPr/>
      <dgm:t>
        <a:bodyPr/>
        <a:lstStyle/>
        <a:p>
          <a:endParaRPr lang="en-US"/>
        </a:p>
      </dgm:t>
    </dgm:pt>
    <dgm:pt modelId="{60657671-C3EB-4711-B2F2-3F441510B66D}">
      <dgm:prSet/>
      <dgm:spPr/>
      <dgm:t>
        <a:bodyPr/>
        <a:lstStyle/>
        <a:p>
          <a:pPr>
            <a:defRPr cap="all"/>
          </a:pPr>
          <a:r>
            <a:rPr lang="en-US"/>
            <a:t>Evaluar sentimiento y afinidad política en el contenido.</a:t>
          </a:r>
        </a:p>
      </dgm:t>
    </dgm:pt>
    <dgm:pt modelId="{903B925A-1613-41E3-9F78-5AB2DE955E0C}" type="parTrans" cxnId="{1D396256-BEDE-4B83-8FC5-3E3719B8056B}">
      <dgm:prSet/>
      <dgm:spPr/>
      <dgm:t>
        <a:bodyPr/>
        <a:lstStyle/>
        <a:p>
          <a:endParaRPr lang="en-US"/>
        </a:p>
      </dgm:t>
    </dgm:pt>
    <dgm:pt modelId="{E005F38F-F07F-44E8-BF4D-9E36E0D267EF}" type="sibTrans" cxnId="{1D396256-BEDE-4B83-8FC5-3E3719B8056B}">
      <dgm:prSet/>
      <dgm:spPr/>
      <dgm:t>
        <a:bodyPr/>
        <a:lstStyle/>
        <a:p>
          <a:endParaRPr lang="en-US"/>
        </a:p>
      </dgm:t>
    </dgm:pt>
    <dgm:pt modelId="{DAE629D5-84B2-4F58-B208-417A4596F9A5}">
      <dgm:prSet/>
      <dgm:spPr/>
      <dgm:t>
        <a:bodyPr/>
        <a:lstStyle/>
        <a:p>
          <a:pPr>
            <a:defRPr cap="all"/>
          </a:pPr>
          <a:r>
            <a:rPr lang="en-US"/>
            <a:t>Analizar la relación entre seguidores y engagement.</a:t>
          </a:r>
        </a:p>
      </dgm:t>
    </dgm:pt>
    <dgm:pt modelId="{E95C1619-E10E-4AE1-BB9B-A40886705F75}" type="parTrans" cxnId="{6832FB18-A462-4C67-9255-450F268CBF62}">
      <dgm:prSet/>
      <dgm:spPr/>
      <dgm:t>
        <a:bodyPr/>
        <a:lstStyle/>
        <a:p>
          <a:endParaRPr lang="en-US"/>
        </a:p>
      </dgm:t>
    </dgm:pt>
    <dgm:pt modelId="{22EA6556-6F41-4721-8DBA-723FB7ED88D5}" type="sibTrans" cxnId="{6832FB18-A462-4C67-9255-450F268CBF62}">
      <dgm:prSet/>
      <dgm:spPr/>
      <dgm:t>
        <a:bodyPr/>
        <a:lstStyle/>
        <a:p>
          <a:endParaRPr lang="en-US"/>
        </a:p>
      </dgm:t>
    </dgm:pt>
    <dgm:pt modelId="{0F8EFF25-F196-48A4-9288-07633D8A0A98}" type="pres">
      <dgm:prSet presAssocID="{1BD56ACD-3131-4E14-B816-62D20D60CAA5}" presName="root" presStyleCnt="0">
        <dgm:presLayoutVars>
          <dgm:dir/>
          <dgm:resizeHandles val="exact"/>
        </dgm:presLayoutVars>
      </dgm:prSet>
      <dgm:spPr/>
    </dgm:pt>
    <dgm:pt modelId="{F3EC0157-79D3-49EF-87B6-0A82A6224127}" type="pres">
      <dgm:prSet presAssocID="{877682C4-6154-4E9C-8360-B68B3107DDB8}" presName="compNode" presStyleCnt="0"/>
      <dgm:spPr/>
    </dgm:pt>
    <dgm:pt modelId="{A27CBB30-FB04-49C3-B2AF-201F0ED789B9}" type="pres">
      <dgm:prSet presAssocID="{877682C4-6154-4E9C-8360-B68B3107DDB8}" presName="iconBgRect" presStyleLbl="bgShp" presStyleIdx="0" presStyleCnt="3"/>
      <dgm:spPr/>
    </dgm:pt>
    <dgm:pt modelId="{14187A0A-DA4C-4943-A38E-653CEE7D68F4}" type="pres">
      <dgm:prSet presAssocID="{877682C4-6154-4E9C-8360-B68B3107DD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A52D7BD-15F3-40CE-8F1F-61067E281074}" type="pres">
      <dgm:prSet presAssocID="{877682C4-6154-4E9C-8360-B68B3107DDB8}" presName="spaceRect" presStyleCnt="0"/>
      <dgm:spPr/>
    </dgm:pt>
    <dgm:pt modelId="{FD77B85E-0F7F-4A9E-9C26-DC624D82FE6B}" type="pres">
      <dgm:prSet presAssocID="{877682C4-6154-4E9C-8360-B68B3107DDB8}" presName="textRect" presStyleLbl="revTx" presStyleIdx="0" presStyleCnt="3">
        <dgm:presLayoutVars>
          <dgm:chMax val="1"/>
          <dgm:chPref val="1"/>
        </dgm:presLayoutVars>
      </dgm:prSet>
      <dgm:spPr/>
    </dgm:pt>
    <dgm:pt modelId="{A79C2F58-9C99-4AA2-B3E3-2B76A63D168A}" type="pres">
      <dgm:prSet presAssocID="{B4634EE1-9567-4BC6-A780-61640A7C7136}" presName="sibTrans" presStyleCnt="0"/>
      <dgm:spPr/>
    </dgm:pt>
    <dgm:pt modelId="{40975073-5594-4F91-842C-355F37BDE687}" type="pres">
      <dgm:prSet presAssocID="{60657671-C3EB-4711-B2F2-3F441510B66D}" presName="compNode" presStyleCnt="0"/>
      <dgm:spPr/>
    </dgm:pt>
    <dgm:pt modelId="{4A2DF7D8-D00E-4C22-BBB5-23338FAB2C47}" type="pres">
      <dgm:prSet presAssocID="{60657671-C3EB-4711-B2F2-3F441510B66D}" presName="iconBgRect" presStyleLbl="bgShp" presStyleIdx="1" presStyleCnt="3"/>
      <dgm:spPr/>
    </dgm:pt>
    <dgm:pt modelId="{1C3CCDC5-E8FE-4C83-B285-2CE30A86DF9D}" type="pres">
      <dgm:prSet presAssocID="{60657671-C3EB-4711-B2F2-3F441510B6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8206F86-C070-44BD-AA00-DB473C6C6153}" type="pres">
      <dgm:prSet presAssocID="{60657671-C3EB-4711-B2F2-3F441510B66D}" presName="spaceRect" presStyleCnt="0"/>
      <dgm:spPr/>
    </dgm:pt>
    <dgm:pt modelId="{A6060543-A82A-440D-9F6E-4D18CE3396A0}" type="pres">
      <dgm:prSet presAssocID="{60657671-C3EB-4711-B2F2-3F441510B66D}" presName="textRect" presStyleLbl="revTx" presStyleIdx="1" presStyleCnt="3">
        <dgm:presLayoutVars>
          <dgm:chMax val="1"/>
          <dgm:chPref val="1"/>
        </dgm:presLayoutVars>
      </dgm:prSet>
      <dgm:spPr/>
    </dgm:pt>
    <dgm:pt modelId="{3DBA6A8F-58BA-475A-BAB8-A4BB42C06FC7}" type="pres">
      <dgm:prSet presAssocID="{E005F38F-F07F-44E8-BF4D-9E36E0D267EF}" presName="sibTrans" presStyleCnt="0"/>
      <dgm:spPr/>
    </dgm:pt>
    <dgm:pt modelId="{822E8B73-7DEF-4A6E-9334-1ED21C3150A1}" type="pres">
      <dgm:prSet presAssocID="{DAE629D5-84B2-4F58-B208-417A4596F9A5}" presName="compNode" presStyleCnt="0"/>
      <dgm:spPr/>
    </dgm:pt>
    <dgm:pt modelId="{FD3CE9E2-B0BD-47F0-92FD-513C6334FF3F}" type="pres">
      <dgm:prSet presAssocID="{DAE629D5-84B2-4F58-B208-417A4596F9A5}" presName="iconBgRect" presStyleLbl="bgShp" presStyleIdx="2" presStyleCnt="3"/>
      <dgm:spPr/>
    </dgm:pt>
    <dgm:pt modelId="{CC092B96-C0E8-4C24-B214-B81A50C67A6A}" type="pres">
      <dgm:prSet presAssocID="{DAE629D5-84B2-4F58-B208-417A4596F9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B9D06228-E85C-488E-A608-6188C136B6AA}" type="pres">
      <dgm:prSet presAssocID="{DAE629D5-84B2-4F58-B208-417A4596F9A5}" presName="spaceRect" presStyleCnt="0"/>
      <dgm:spPr/>
    </dgm:pt>
    <dgm:pt modelId="{71591B92-DE86-445C-8D2A-8173C3E4B2DC}" type="pres">
      <dgm:prSet presAssocID="{DAE629D5-84B2-4F58-B208-417A4596F9A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8086513-60AC-4C3F-9268-CB211E9A19E2}" srcId="{1BD56ACD-3131-4E14-B816-62D20D60CAA5}" destId="{877682C4-6154-4E9C-8360-B68B3107DDB8}" srcOrd="0" destOrd="0" parTransId="{AC731A56-3F32-4B35-A98C-9DEED227FF19}" sibTransId="{B4634EE1-9567-4BC6-A780-61640A7C7136}"/>
    <dgm:cxn modelId="{6832FB18-A462-4C67-9255-450F268CBF62}" srcId="{1BD56ACD-3131-4E14-B816-62D20D60CAA5}" destId="{DAE629D5-84B2-4F58-B208-417A4596F9A5}" srcOrd="2" destOrd="0" parTransId="{E95C1619-E10E-4AE1-BB9B-A40886705F75}" sibTransId="{22EA6556-6F41-4721-8DBA-723FB7ED88D5}"/>
    <dgm:cxn modelId="{2B5BB438-27F4-4F4C-AF75-E30152A4F322}" type="presOf" srcId="{877682C4-6154-4E9C-8360-B68B3107DDB8}" destId="{FD77B85E-0F7F-4A9E-9C26-DC624D82FE6B}" srcOrd="0" destOrd="0" presId="urn:microsoft.com/office/officeart/2018/5/layout/IconCircleLabelList"/>
    <dgm:cxn modelId="{07272364-3F44-4B6F-A78C-51C4347C4A0E}" type="presOf" srcId="{1BD56ACD-3131-4E14-B816-62D20D60CAA5}" destId="{0F8EFF25-F196-48A4-9288-07633D8A0A98}" srcOrd="0" destOrd="0" presId="urn:microsoft.com/office/officeart/2018/5/layout/IconCircleLabelList"/>
    <dgm:cxn modelId="{1D396256-BEDE-4B83-8FC5-3E3719B8056B}" srcId="{1BD56ACD-3131-4E14-B816-62D20D60CAA5}" destId="{60657671-C3EB-4711-B2F2-3F441510B66D}" srcOrd="1" destOrd="0" parTransId="{903B925A-1613-41E3-9F78-5AB2DE955E0C}" sibTransId="{E005F38F-F07F-44E8-BF4D-9E36E0D267EF}"/>
    <dgm:cxn modelId="{66F34FAE-7EE0-459E-9E37-A2F51E5923F3}" type="presOf" srcId="{DAE629D5-84B2-4F58-B208-417A4596F9A5}" destId="{71591B92-DE86-445C-8D2A-8173C3E4B2DC}" srcOrd="0" destOrd="0" presId="urn:microsoft.com/office/officeart/2018/5/layout/IconCircleLabelList"/>
    <dgm:cxn modelId="{782FDDC1-3031-4C62-8C9E-227BA1FF4BFB}" type="presOf" srcId="{60657671-C3EB-4711-B2F2-3F441510B66D}" destId="{A6060543-A82A-440D-9F6E-4D18CE3396A0}" srcOrd="0" destOrd="0" presId="urn:microsoft.com/office/officeart/2018/5/layout/IconCircleLabelList"/>
    <dgm:cxn modelId="{5CEF299D-B5B8-47D1-BEE1-E68E93DA1C46}" type="presParOf" srcId="{0F8EFF25-F196-48A4-9288-07633D8A0A98}" destId="{F3EC0157-79D3-49EF-87B6-0A82A6224127}" srcOrd="0" destOrd="0" presId="urn:microsoft.com/office/officeart/2018/5/layout/IconCircleLabelList"/>
    <dgm:cxn modelId="{DC939ED5-08B6-44C3-9EE3-1EB43D3356B7}" type="presParOf" srcId="{F3EC0157-79D3-49EF-87B6-0A82A6224127}" destId="{A27CBB30-FB04-49C3-B2AF-201F0ED789B9}" srcOrd="0" destOrd="0" presId="urn:microsoft.com/office/officeart/2018/5/layout/IconCircleLabelList"/>
    <dgm:cxn modelId="{532908D1-3445-4A04-B357-0A3903E1DBB5}" type="presParOf" srcId="{F3EC0157-79D3-49EF-87B6-0A82A6224127}" destId="{14187A0A-DA4C-4943-A38E-653CEE7D68F4}" srcOrd="1" destOrd="0" presId="urn:microsoft.com/office/officeart/2018/5/layout/IconCircleLabelList"/>
    <dgm:cxn modelId="{EE525B8B-C5BF-4A67-A908-737CBA083C27}" type="presParOf" srcId="{F3EC0157-79D3-49EF-87B6-0A82A6224127}" destId="{6A52D7BD-15F3-40CE-8F1F-61067E281074}" srcOrd="2" destOrd="0" presId="urn:microsoft.com/office/officeart/2018/5/layout/IconCircleLabelList"/>
    <dgm:cxn modelId="{A196C018-9571-4887-811B-4281E01B448C}" type="presParOf" srcId="{F3EC0157-79D3-49EF-87B6-0A82A6224127}" destId="{FD77B85E-0F7F-4A9E-9C26-DC624D82FE6B}" srcOrd="3" destOrd="0" presId="urn:microsoft.com/office/officeart/2018/5/layout/IconCircleLabelList"/>
    <dgm:cxn modelId="{3629B4C2-490D-4C00-BE13-A734183D4C22}" type="presParOf" srcId="{0F8EFF25-F196-48A4-9288-07633D8A0A98}" destId="{A79C2F58-9C99-4AA2-B3E3-2B76A63D168A}" srcOrd="1" destOrd="0" presId="urn:microsoft.com/office/officeart/2018/5/layout/IconCircleLabelList"/>
    <dgm:cxn modelId="{4F14F228-9814-4749-AF9C-D433BE047CD9}" type="presParOf" srcId="{0F8EFF25-F196-48A4-9288-07633D8A0A98}" destId="{40975073-5594-4F91-842C-355F37BDE687}" srcOrd="2" destOrd="0" presId="urn:microsoft.com/office/officeart/2018/5/layout/IconCircleLabelList"/>
    <dgm:cxn modelId="{35AA7BCC-3626-4B02-B75F-4107DF1F15EC}" type="presParOf" srcId="{40975073-5594-4F91-842C-355F37BDE687}" destId="{4A2DF7D8-D00E-4C22-BBB5-23338FAB2C47}" srcOrd="0" destOrd="0" presId="urn:microsoft.com/office/officeart/2018/5/layout/IconCircleLabelList"/>
    <dgm:cxn modelId="{8ADBF2B6-3B39-44E9-A86D-695E676F4963}" type="presParOf" srcId="{40975073-5594-4F91-842C-355F37BDE687}" destId="{1C3CCDC5-E8FE-4C83-B285-2CE30A86DF9D}" srcOrd="1" destOrd="0" presId="urn:microsoft.com/office/officeart/2018/5/layout/IconCircleLabelList"/>
    <dgm:cxn modelId="{F374DDA4-66A1-48F6-B9AC-B3DC0CACB805}" type="presParOf" srcId="{40975073-5594-4F91-842C-355F37BDE687}" destId="{B8206F86-C070-44BD-AA00-DB473C6C6153}" srcOrd="2" destOrd="0" presId="urn:microsoft.com/office/officeart/2018/5/layout/IconCircleLabelList"/>
    <dgm:cxn modelId="{2D852A0D-21DA-4033-BAB7-01B0EA0B65ED}" type="presParOf" srcId="{40975073-5594-4F91-842C-355F37BDE687}" destId="{A6060543-A82A-440D-9F6E-4D18CE3396A0}" srcOrd="3" destOrd="0" presId="urn:microsoft.com/office/officeart/2018/5/layout/IconCircleLabelList"/>
    <dgm:cxn modelId="{60328198-79A1-4044-A144-167D40FB25F3}" type="presParOf" srcId="{0F8EFF25-F196-48A4-9288-07633D8A0A98}" destId="{3DBA6A8F-58BA-475A-BAB8-A4BB42C06FC7}" srcOrd="3" destOrd="0" presId="urn:microsoft.com/office/officeart/2018/5/layout/IconCircleLabelList"/>
    <dgm:cxn modelId="{C0B03EC8-36DE-42DB-9121-8FC71AD49D75}" type="presParOf" srcId="{0F8EFF25-F196-48A4-9288-07633D8A0A98}" destId="{822E8B73-7DEF-4A6E-9334-1ED21C3150A1}" srcOrd="4" destOrd="0" presId="urn:microsoft.com/office/officeart/2018/5/layout/IconCircleLabelList"/>
    <dgm:cxn modelId="{FB8060C5-8943-4D86-80DC-D38CBC4AB04E}" type="presParOf" srcId="{822E8B73-7DEF-4A6E-9334-1ED21C3150A1}" destId="{FD3CE9E2-B0BD-47F0-92FD-513C6334FF3F}" srcOrd="0" destOrd="0" presId="urn:microsoft.com/office/officeart/2018/5/layout/IconCircleLabelList"/>
    <dgm:cxn modelId="{72C5F0D5-3E3B-42CC-9B3F-4A742420BA17}" type="presParOf" srcId="{822E8B73-7DEF-4A6E-9334-1ED21C3150A1}" destId="{CC092B96-C0E8-4C24-B214-B81A50C67A6A}" srcOrd="1" destOrd="0" presId="urn:microsoft.com/office/officeart/2018/5/layout/IconCircleLabelList"/>
    <dgm:cxn modelId="{9BA06B1B-B4AF-4206-819A-E321E14BE1C3}" type="presParOf" srcId="{822E8B73-7DEF-4A6E-9334-1ED21C3150A1}" destId="{B9D06228-E85C-488E-A608-6188C136B6AA}" srcOrd="2" destOrd="0" presId="urn:microsoft.com/office/officeart/2018/5/layout/IconCircleLabelList"/>
    <dgm:cxn modelId="{AB9F8097-B6FE-45B9-BEE4-901A77D3082C}" type="presParOf" srcId="{822E8B73-7DEF-4A6E-9334-1ED21C3150A1}" destId="{71591B92-DE86-445C-8D2A-8173C3E4B2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879469-72D7-467A-BBDB-F15FB1A7A42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4F46AEF-D9FD-498E-B7E3-A9F2D5A24E12}">
      <dgm:prSet/>
      <dgm:spPr/>
      <dgm:t>
        <a:bodyPr/>
        <a:lstStyle/>
        <a:p>
          <a:pPr>
            <a:defRPr cap="all"/>
          </a:pPr>
          <a:r>
            <a:rPr lang="en-US"/>
            <a:t>Observaciones: 40  |  Variables: 28</a:t>
          </a:r>
        </a:p>
      </dgm:t>
    </dgm:pt>
    <dgm:pt modelId="{58963F5F-D9C3-4AFB-A74E-59331849D8D5}" type="parTrans" cxnId="{2C5BE958-76A4-4951-94B0-18B857037887}">
      <dgm:prSet/>
      <dgm:spPr/>
      <dgm:t>
        <a:bodyPr/>
        <a:lstStyle/>
        <a:p>
          <a:endParaRPr lang="en-US"/>
        </a:p>
      </dgm:t>
    </dgm:pt>
    <dgm:pt modelId="{E692EA5B-06F4-4BE3-B781-38EC322361E8}" type="sibTrans" cxnId="{2C5BE958-76A4-4951-94B0-18B857037887}">
      <dgm:prSet/>
      <dgm:spPr/>
      <dgm:t>
        <a:bodyPr/>
        <a:lstStyle/>
        <a:p>
          <a:endParaRPr lang="en-US"/>
        </a:p>
      </dgm:t>
    </dgm:pt>
    <dgm:pt modelId="{7EE35FCB-E1D2-4635-BD84-6D0FBF842B9B}">
      <dgm:prSet/>
      <dgm:spPr/>
      <dgm:t>
        <a:bodyPr/>
        <a:lstStyle/>
        <a:p>
          <a:pPr>
            <a:defRPr cap="all"/>
          </a:pPr>
          <a:r>
            <a:rPr lang="en-US"/>
            <a:t>Principales variables mapeadas: Platform=Platform, Content=Content_Type, Followers=User_Followers, Engagement=Engagement_Score, Sentiment=Sentiment_Score, Political=Political_Leaning.</a:t>
          </a:r>
        </a:p>
      </dgm:t>
    </dgm:pt>
    <dgm:pt modelId="{BE417BAD-9842-4003-9E34-6D1BCB371554}" type="parTrans" cxnId="{0F530429-1D8D-4195-990A-B1FB1AB44CAB}">
      <dgm:prSet/>
      <dgm:spPr/>
      <dgm:t>
        <a:bodyPr/>
        <a:lstStyle/>
        <a:p>
          <a:endParaRPr lang="en-US"/>
        </a:p>
      </dgm:t>
    </dgm:pt>
    <dgm:pt modelId="{FF760A69-821B-458E-8972-13FD039ECA48}" type="sibTrans" cxnId="{0F530429-1D8D-4195-990A-B1FB1AB44CAB}">
      <dgm:prSet/>
      <dgm:spPr/>
      <dgm:t>
        <a:bodyPr/>
        <a:lstStyle/>
        <a:p>
          <a:endParaRPr lang="en-US"/>
        </a:p>
      </dgm:t>
    </dgm:pt>
    <dgm:pt modelId="{4BEAF273-07F4-4E6E-82BC-19A2751E8799}" type="pres">
      <dgm:prSet presAssocID="{52879469-72D7-467A-BBDB-F15FB1A7A42C}" presName="root" presStyleCnt="0">
        <dgm:presLayoutVars>
          <dgm:dir/>
          <dgm:resizeHandles val="exact"/>
        </dgm:presLayoutVars>
      </dgm:prSet>
      <dgm:spPr/>
    </dgm:pt>
    <dgm:pt modelId="{007A7D84-83E3-4241-BF58-CA20D6C70F63}" type="pres">
      <dgm:prSet presAssocID="{94F46AEF-D9FD-498E-B7E3-A9F2D5A24E12}" presName="compNode" presStyleCnt="0"/>
      <dgm:spPr/>
    </dgm:pt>
    <dgm:pt modelId="{C92572E9-7FC1-477C-8648-680A9755F6F4}" type="pres">
      <dgm:prSet presAssocID="{94F46AEF-D9FD-498E-B7E3-A9F2D5A24E1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B4AA8E7-5BDE-46F9-B943-9198D080D2E4}" type="pres">
      <dgm:prSet presAssocID="{94F46AEF-D9FD-498E-B7E3-A9F2D5A24E1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1FE0DFA7-D260-4477-AC32-F8B4CACA268A}" type="pres">
      <dgm:prSet presAssocID="{94F46AEF-D9FD-498E-B7E3-A9F2D5A24E12}" presName="spaceRect" presStyleCnt="0"/>
      <dgm:spPr/>
    </dgm:pt>
    <dgm:pt modelId="{ECA91865-338A-4F3F-A8B6-CA8BE1C0CBAB}" type="pres">
      <dgm:prSet presAssocID="{94F46AEF-D9FD-498E-B7E3-A9F2D5A24E12}" presName="textRect" presStyleLbl="revTx" presStyleIdx="0" presStyleCnt="2">
        <dgm:presLayoutVars>
          <dgm:chMax val="1"/>
          <dgm:chPref val="1"/>
        </dgm:presLayoutVars>
      </dgm:prSet>
      <dgm:spPr/>
    </dgm:pt>
    <dgm:pt modelId="{7FFF782E-F734-4E19-92AA-A955D20FB69B}" type="pres">
      <dgm:prSet presAssocID="{E692EA5B-06F4-4BE3-B781-38EC322361E8}" presName="sibTrans" presStyleCnt="0"/>
      <dgm:spPr/>
    </dgm:pt>
    <dgm:pt modelId="{CBB785D1-6445-478C-B93B-A80F3A4F07FC}" type="pres">
      <dgm:prSet presAssocID="{7EE35FCB-E1D2-4635-BD84-6D0FBF842B9B}" presName="compNode" presStyleCnt="0"/>
      <dgm:spPr/>
    </dgm:pt>
    <dgm:pt modelId="{9AD568F1-9FBA-49E4-998D-7D8CE3349226}" type="pres">
      <dgm:prSet presAssocID="{7EE35FCB-E1D2-4635-BD84-6D0FBF842B9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1496373-EF35-4986-9CB8-EA2AB7DDB292}" type="pres">
      <dgm:prSet presAssocID="{7EE35FCB-E1D2-4635-BD84-6D0FBF842B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ítulos"/>
        </a:ext>
      </dgm:extLst>
    </dgm:pt>
    <dgm:pt modelId="{E8D043D1-2B5F-4E1B-9569-CC1EB0CA5806}" type="pres">
      <dgm:prSet presAssocID="{7EE35FCB-E1D2-4635-BD84-6D0FBF842B9B}" presName="spaceRect" presStyleCnt="0"/>
      <dgm:spPr/>
    </dgm:pt>
    <dgm:pt modelId="{83FB235C-35E7-421E-98F8-3791ACF7881A}" type="pres">
      <dgm:prSet presAssocID="{7EE35FCB-E1D2-4635-BD84-6D0FBF842B9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F530429-1D8D-4195-990A-B1FB1AB44CAB}" srcId="{52879469-72D7-467A-BBDB-F15FB1A7A42C}" destId="{7EE35FCB-E1D2-4635-BD84-6D0FBF842B9B}" srcOrd="1" destOrd="0" parTransId="{BE417BAD-9842-4003-9E34-6D1BCB371554}" sibTransId="{FF760A69-821B-458E-8972-13FD039ECA48}"/>
    <dgm:cxn modelId="{E0F0D648-7A3F-49D8-BCDD-5EF35FA19CCD}" type="presOf" srcId="{52879469-72D7-467A-BBDB-F15FB1A7A42C}" destId="{4BEAF273-07F4-4E6E-82BC-19A2751E8799}" srcOrd="0" destOrd="0" presId="urn:microsoft.com/office/officeart/2018/5/layout/IconLeafLabelList"/>
    <dgm:cxn modelId="{2C5BE958-76A4-4951-94B0-18B857037887}" srcId="{52879469-72D7-467A-BBDB-F15FB1A7A42C}" destId="{94F46AEF-D9FD-498E-B7E3-A9F2D5A24E12}" srcOrd="0" destOrd="0" parTransId="{58963F5F-D9C3-4AFB-A74E-59331849D8D5}" sibTransId="{E692EA5B-06F4-4BE3-B781-38EC322361E8}"/>
    <dgm:cxn modelId="{1AA3C1A1-0DA2-4897-8BF1-F8A6D2EEB23F}" type="presOf" srcId="{94F46AEF-D9FD-498E-B7E3-A9F2D5A24E12}" destId="{ECA91865-338A-4F3F-A8B6-CA8BE1C0CBAB}" srcOrd="0" destOrd="0" presId="urn:microsoft.com/office/officeart/2018/5/layout/IconLeafLabelList"/>
    <dgm:cxn modelId="{5424DFE1-8B49-4AA5-A600-34C1BC650E18}" type="presOf" srcId="{7EE35FCB-E1D2-4635-BD84-6D0FBF842B9B}" destId="{83FB235C-35E7-421E-98F8-3791ACF7881A}" srcOrd="0" destOrd="0" presId="urn:microsoft.com/office/officeart/2018/5/layout/IconLeafLabelList"/>
    <dgm:cxn modelId="{4C58F4B2-AAF1-4FA0-8683-D101EAA368F5}" type="presParOf" srcId="{4BEAF273-07F4-4E6E-82BC-19A2751E8799}" destId="{007A7D84-83E3-4241-BF58-CA20D6C70F63}" srcOrd="0" destOrd="0" presId="urn:microsoft.com/office/officeart/2018/5/layout/IconLeafLabelList"/>
    <dgm:cxn modelId="{D24616D4-4AF9-4AB0-BDA2-67FA93823409}" type="presParOf" srcId="{007A7D84-83E3-4241-BF58-CA20D6C70F63}" destId="{C92572E9-7FC1-477C-8648-680A9755F6F4}" srcOrd="0" destOrd="0" presId="urn:microsoft.com/office/officeart/2018/5/layout/IconLeafLabelList"/>
    <dgm:cxn modelId="{798A2F5C-0BD7-42E0-8F66-D8AB1D9CA0E3}" type="presParOf" srcId="{007A7D84-83E3-4241-BF58-CA20D6C70F63}" destId="{9B4AA8E7-5BDE-46F9-B943-9198D080D2E4}" srcOrd="1" destOrd="0" presId="urn:microsoft.com/office/officeart/2018/5/layout/IconLeafLabelList"/>
    <dgm:cxn modelId="{7915831B-C7EE-41F0-AACE-ECF68E0937F0}" type="presParOf" srcId="{007A7D84-83E3-4241-BF58-CA20D6C70F63}" destId="{1FE0DFA7-D260-4477-AC32-F8B4CACA268A}" srcOrd="2" destOrd="0" presId="urn:microsoft.com/office/officeart/2018/5/layout/IconLeafLabelList"/>
    <dgm:cxn modelId="{4542062A-F3E5-46F6-8EC6-1ABF7482C556}" type="presParOf" srcId="{007A7D84-83E3-4241-BF58-CA20D6C70F63}" destId="{ECA91865-338A-4F3F-A8B6-CA8BE1C0CBAB}" srcOrd="3" destOrd="0" presId="urn:microsoft.com/office/officeart/2018/5/layout/IconLeafLabelList"/>
    <dgm:cxn modelId="{C2A3E70D-DF3C-4F74-9C6E-6D67BC3509D5}" type="presParOf" srcId="{4BEAF273-07F4-4E6E-82BC-19A2751E8799}" destId="{7FFF782E-F734-4E19-92AA-A955D20FB69B}" srcOrd="1" destOrd="0" presId="urn:microsoft.com/office/officeart/2018/5/layout/IconLeafLabelList"/>
    <dgm:cxn modelId="{6531B58F-7706-467D-A597-4B6C8131CF00}" type="presParOf" srcId="{4BEAF273-07F4-4E6E-82BC-19A2751E8799}" destId="{CBB785D1-6445-478C-B93B-A80F3A4F07FC}" srcOrd="2" destOrd="0" presId="urn:microsoft.com/office/officeart/2018/5/layout/IconLeafLabelList"/>
    <dgm:cxn modelId="{543BFAC5-F3F8-438E-AD61-52DF0418755A}" type="presParOf" srcId="{CBB785D1-6445-478C-B93B-A80F3A4F07FC}" destId="{9AD568F1-9FBA-49E4-998D-7D8CE3349226}" srcOrd="0" destOrd="0" presId="urn:microsoft.com/office/officeart/2018/5/layout/IconLeafLabelList"/>
    <dgm:cxn modelId="{FCDF993B-FF68-47FE-A7DD-5F7F4C019D2F}" type="presParOf" srcId="{CBB785D1-6445-478C-B93B-A80F3A4F07FC}" destId="{F1496373-EF35-4986-9CB8-EA2AB7DDB292}" srcOrd="1" destOrd="0" presId="urn:microsoft.com/office/officeart/2018/5/layout/IconLeafLabelList"/>
    <dgm:cxn modelId="{F8C0281A-D3FF-494E-B467-F2CAC2904DCC}" type="presParOf" srcId="{CBB785D1-6445-478C-B93B-A80F3A4F07FC}" destId="{E8D043D1-2B5F-4E1B-9569-CC1EB0CA5806}" srcOrd="2" destOrd="0" presId="urn:microsoft.com/office/officeart/2018/5/layout/IconLeafLabelList"/>
    <dgm:cxn modelId="{417CB9B2-779E-45A0-917B-8A0020312C86}" type="presParOf" srcId="{CBB785D1-6445-478C-B93B-A80F3A4F07FC}" destId="{83FB235C-35E7-421E-98F8-3791ACF7881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4DD942-31D7-4F92-BC72-A09854074173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4F813A-64C3-42C2-A899-10EC0AE8600E}">
      <dgm:prSet/>
      <dgm:spPr/>
      <dgm:t>
        <a:bodyPr/>
        <a:lstStyle/>
        <a:p>
          <a:r>
            <a:rPr lang="en-US" baseline="0"/>
            <a:t>• La plataforma con mayor mediana de engagement es Instagram</a:t>
          </a:r>
          <a:r>
            <a:rPr lang="es-CO" baseline="0"/>
            <a:t>.</a:t>
          </a:r>
          <a:endParaRPr lang="en-US"/>
        </a:p>
      </dgm:t>
    </dgm:pt>
    <dgm:pt modelId="{B7DA3158-AEB5-46E3-B73D-A9B074CEDF4C}" type="parTrans" cxnId="{09F42484-5698-4CE9-BAF9-B8BF8C853286}">
      <dgm:prSet/>
      <dgm:spPr/>
      <dgm:t>
        <a:bodyPr/>
        <a:lstStyle/>
        <a:p>
          <a:endParaRPr lang="en-US"/>
        </a:p>
      </dgm:t>
    </dgm:pt>
    <dgm:pt modelId="{0AD234BE-8104-4984-A9F2-9433D0C18448}" type="sibTrans" cxnId="{09F42484-5698-4CE9-BAF9-B8BF8C853286}">
      <dgm:prSet/>
      <dgm:spPr/>
      <dgm:t>
        <a:bodyPr/>
        <a:lstStyle/>
        <a:p>
          <a:endParaRPr lang="en-US"/>
        </a:p>
      </dgm:t>
    </dgm:pt>
    <dgm:pt modelId="{DBF40D43-0BA4-4A7B-B9A9-98075D4B8DDE}">
      <dgm:prSet/>
      <dgm:spPr/>
      <dgm:t>
        <a:bodyPr/>
        <a:lstStyle/>
        <a:p>
          <a:r>
            <a:rPr lang="en-US" baseline="0"/>
            <a:t>• El tipo de contenido con mejor mediana de engagement es Story</a:t>
          </a:r>
          <a:r>
            <a:rPr lang="es-CO" baseline="0"/>
            <a:t>.</a:t>
          </a:r>
          <a:endParaRPr lang="en-US"/>
        </a:p>
      </dgm:t>
    </dgm:pt>
    <dgm:pt modelId="{4D31F707-9FB2-449F-8CDE-6D77FFC133D5}" type="parTrans" cxnId="{C3F30121-B8F4-4EF1-BD5C-8379A3EBFC62}">
      <dgm:prSet/>
      <dgm:spPr/>
      <dgm:t>
        <a:bodyPr/>
        <a:lstStyle/>
        <a:p>
          <a:endParaRPr lang="en-US"/>
        </a:p>
      </dgm:t>
    </dgm:pt>
    <dgm:pt modelId="{13EC91D2-F31D-497B-95BA-301A026E6F1F}" type="sibTrans" cxnId="{C3F30121-B8F4-4EF1-BD5C-8379A3EBFC62}">
      <dgm:prSet/>
      <dgm:spPr/>
      <dgm:t>
        <a:bodyPr/>
        <a:lstStyle/>
        <a:p>
          <a:endParaRPr lang="en-US"/>
        </a:p>
      </dgm:t>
    </dgm:pt>
    <dgm:pt modelId="{5A3D00E4-0DC8-4F98-93D0-F4FF3EBE5483}">
      <dgm:prSet/>
      <dgm:spPr/>
      <dgm:t>
        <a:bodyPr/>
        <a:lstStyle/>
        <a:p>
          <a:r>
            <a:rPr lang="en-US" baseline="0"/>
            <a:t>• Se observa correlación débil entre seguidores y engagement.</a:t>
          </a:r>
          <a:endParaRPr lang="en-US"/>
        </a:p>
      </dgm:t>
    </dgm:pt>
    <dgm:pt modelId="{ED1F4886-DF74-4C98-917E-0DBE5394B2DF}" type="parTrans" cxnId="{5D5E8456-4403-47BE-AEF1-13F7C0FE29F7}">
      <dgm:prSet/>
      <dgm:spPr/>
      <dgm:t>
        <a:bodyPr/>
        <a:lstStyle/>
        <a:p>
          <a:endParaRPr lang="en-US"/>
        </a:p>
      </dgm:t>
    </dgm:pt>
    <dgm:pt modelId="{17B1D7F4-B98E-49B6-ACC6-081946E4B4EB}" type="sibTrans" cxnId="{5D5E8456-4403-47BE-AEF1-13F7C0FE29F7}">
      <dgm:prSet/>
      <dgm:spPr/>
      <dgm:t>
        <a:bodyPr/>
        <a:lstStyle/>
        <a:p>
          <a:endParaRPr lang="en-US"/>
        </a:p>
      </dgm:t>
    </dgm:pt>
    <dgm:pt modelId="{32B80E39-131E-4CB0-9E5D-D070D18A830E}">
      <dgm:prSet/>
      <dgm:spPr/>
      <dgm:t>
        <a:bodyPr/>
        <a:lstStyle/>
        <a:p>
          <a:r>
            <a:rPr lang="en-US" baseline="0"/>
            <a:t>• Existen diferencias de afinidad política entre plataformas</a:t>
          </a:r>
          <a:r>
            <a:rPr lang="es-CO" baseline="0"/>
            <a:t>.</a:t>
          </a:r>
          <a:endParaRPr lang="en-US"/>
        </a:p>
      </dgm:t>
    </dgm:pt>
    <dgm:pt modelId="{ED8D55D4-4AC5-4D3E-BF1C-F9BC5983BF35}" type="parTrans" cxnId="{B77DBC49-5AA8-4D63-8112-7DA9415120AD}">
      <dgm:prSet/>
      <dgm:spPr/>
      <dgm:t>
        <a:bodyPr/>
        <a:lstStyle/>
        <a:p>
          <a:endParaRPr lang="en-US"/>
        </a:p>
      </dgm:t>
    </dgm:pt>
    <dgm:pt modelId="{458FA10E-DC08-4FE8-B370-F2479064757E}" type="sibTrans" cxnId="{B77DBC49-5AA8-4D63-8112-7DA9415120AD}">
      <dgm:prSet/>
      <dgm:spPr/>
      <dgm:t>
        <a:bodyPr/>
        <a:lstStyle/>
        <a:p>
          <a:endParaRPr lang="en-US"/>
        </a:p>
      </dgm:t>
    </dgm:pt>
    <dgm:pt modelId="{F1A0073B-02F7-44C4-822D-2B38EC74965E}" type="pres">
      <dgm:prSet presAssocID="{364DD942-31D7-4F92-BC72-A09854074173}" presName="matrix" presStyleCnt="0">
        <dgm:presLayoutVars>
          <dgm:chMax val="1"/>
          <dgm:dir/>
          <dgm:resizeHandles val="exact"/>
        </dgm:presLayoutVars>
      </dgm:prSet>
      <dgm:spPr/>
    </dgm:pt>
    <dgm:pt modelId="{BBA39DBE-7E19-4756-B860-B426097A765C}" type="pres">
      <dgm:prSet presAssocID="{364DD942-31D7-4F92-BC72-A09854074173}" presName="diamond" presStyleLbl="bgShp" presStyleIdx="0" presStyleCnt="1"/>
      <dgm:spPr/>
    </dgm:pt>
    <dgm:pt modelId="{DF64758D-A766-4A79-9F47-784A64D04385}" type="pres">
      <dgm:prSet presAssocID="{364DD942-31D7-4F92-BC72-A0985407417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03AF2D4-D088-4976-B0A2-32A22D0E57F3}" type="pres">
      <dgm:prSet presAssocID="{364DD942-31D7-4F92-BC72-A0985407417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97D60E4-4EED-4040-AE25-760BBB217171}" type="pres">
      <dgm:prSet presAssocID="{364DD942-31D7-4F92-BC72-A0985407417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EFCD022-C486-4086-8449-E659831FCA2B}" type="pres">
      <dgm:prSet presAssocID="{364DD942-31D7-4F92-BC72-A0985407417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9BB601D-C702-46F9-A87A-AABE5651B728}" type="presOf" srcId="{32B80E39-131E-4CB0-9E5D-D070D18A830E}" destId="{4EFCD022-C486-4086-8449-E659831FCA2B}" srcOrd="0" destOrd="0" presId="urn:microsoft.com/office/officeart/2005/8/layout/matrix3"/>
    <dgm:cxn modelId="{C3F30121-B8F4-4EF1-BD5C-8379A3EBFC62}" srcId="{364DD942-31D7-4F92-BC72-A09854074173}" destId="{DBF40D43-0BA4-4A7B-B9A9-98075D4B8DDE}" srcOrd="1" destOrd="0" parTransId="{4D31F707-9FB2-449F-8CDE-6D77FFC133D5}" sibTransId="{13EC91D2-F31D-497B-95BA-301A026E6F1F}"/>
    <dgm:cxn modelId="{756A012D-A80E-4724-BAE6-341B391C7813}" type="presOf" srcId="{364DD942-31D7-4F92-BC72-A09854074173}" destId="{F1A0073B-02F7-44C4-822D-2B38EC74965E}" srcOrd="0" destOrd="0" presId="urn:microsoft.com/office/officeart/2005/8/layout/matrix3"/>
    <dgm:cxn modelId="{B77DBC49-5AA8-4D63-8112-7DA9415120AD}" srcId="{364DD942-31D7-4F92-BC72-A09854074173}" destId="{32B80E39-131E-4CB0-9E5D-D070D18A830E}" srcOrd="3" destOrd="0" parTransId="{ED8D55D4-4AC5-4D3E-BF1C-F9BC5983BF35}" sibTransId="{458FA10E-DC08-4FE8-B370-F2479064757E}"/>
    <dgm:cxn modelId="{5D5E8456-4403-47BE-AEF1-13F7C0FE29F7}" srcId="{364DD942-31D7-4F92-BC72-A09854074173}" destId="{5A3D00E4-0DC8-4F98-93D0-F4FF3EBE5483}" srcOrd="2" destOrd="0" parTransId="{ED1F4886-DF74-4C98-917E-0DBE5394B2DF}" sibTransId="{17B1D7F4-B98E-49B6-ACC6-081946E4B4EB}"/>
    <dgm:cxn modelId="{09F42484-5698-4CE9-BAF9-B8BF8C853286}" srcId="{364DD942-31D7-4F92-BC72-A09854074173}" destId="{4F4F813A-64C3-42C2-A899-10EC0AE8600E}" srcOrd="0" destOrd="0" parTransId="{B7DA3158-AEB5-46E3-B73D-A9B074CEDF4C}" sibTransId="{0AD234BE-8104-4984-A9F2-9433D0C18448}"/>
    <dgm:cxn modelId="{1B705BA3-E50E-48FE-B492-8984B9564F29}" type="presOf" srcId="{5A3D00E4-0DC8-4F98-93D0-F4FF3EBE5483}" destId="{397D60E4-4EED-4040-AE25-760BBB217171}" srcOrd="0" destOrd="0" presId="urn:microsoft.com/office/officeart/2005/8/layout/matrix3"/>
    <dgm:cxn modelId="{039D93BD-0D4E-4AC2-973E-8B312DCEBA7D}" type="presOf" srcId="{4F4F813A-64C3-42C2-A899-10EC0AE8600E}" destId="{DF64758D-A766-4A79-9F47-784A64D04385}" srcOrd="0" destOrd="0" presId="urn:microsoft.com/office/officeart/2005/8/layout/matrix3"/>
    <dgm:cxn modelId="{40FC9FC9-E5C3-4402-8641-AC05EDC29D64}" type="presOf" srcId="{DBF40D43-0BA4-4A7B-B9A9-98075D4B8DDE}" destId="{D03AF2D4-D088-4976-B0A2-32A22D0E57F3}" srcOrd="0" destOrd="0" presId="urn:microsoft.com/office/officeart/2005/8/layout/matrix3"/>
    <dgm:cxn modelId="{4993680B-21EF-4BD6-9FB3-D9453FDEC60D}" type="presParOf" srcId="{F1A0073B-02F7-44C4-822D-2B38EC74965E}" destId="{BBA39DBE-7E19-4756-B860-B426097A765C}" srcOrd="0" destOrd="0" presId="urn:microsoft.com/office/officeart/2005/8/layout/matrix3"/>
    <dgm:cxn modelId="{292E12F0-85EE-4215-AB0F-0AA025B66B46}" type="presParOf" srcId="{F1A0073B-02F7-44C4-822D-2B38EC74965E}" destId="{DF64758D-A766-4A79-9F47-784A64D04385}" srcOrd="1" destOrd="0" presId="urn:microsoft.com/office/officeart/2005/8/layout/matrix3"/>
    <dgm:cxn modelId="{1F1A3CB3-0D70-4FB9-BB48-412AEECBC854}" type="presParOf" srcId="{F1A0073B-02F7-44C4-822D-2B38EC74965E}" destId="{D03AF2D4-D088-4976-B0A2-32A22D0E57F3}" srcOrd="2" destOrd="0" presId="urn:microsoft.com/office/officeart/2005/8/layout/matrix3"/>
    <dgm:cxn modelId="{5091A1C1-7668-4D36-BCA8-543A950DA654}" type="presParOf" srcId="{F1A0073B-02F7-44C4-822D-2B38EC74965E}" destId="{397D60E4-4EED-4040-AE25-760BBB217171}" srcOrd="3" destOrd="0" presId="urn:microsoft.com/office/officeart/2005/8/layout/matrix3"/>
    <dgm:cxn modelId="{B4D87117-46C5-4F99-9DA1-E3803B8EB387}" type="presParOf" srcId="{F1A0073B-02F7-44C4-822D-2B38EC74965E}" destId="{4EFCD022-C486-4086-8449-E659831FCA2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CBB30-FB04-49C3-B2AF-201F0ED789B9}">
      <dsp:nvSpPr>
        <dsp:cNvPr id="0" name=""/>
        <dsp:cNvSpPr/>
      </dsp:nvSpPr>
      <dsp:spPr>
        <a:xfrm>
          <a:off x="450071" y="863238"/>
          <a:ext cx="1338187" cy="1338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187A0A-DA4C-4943-A38E-653CEE7D68F4}">
      <dsp:nvSpPr>
        <dsp:cNvPr id="0" name=""/>
        <dsp:cNvSpPr/>
      </dsp:nvSpPr>
      <dsp:spPr>
        <a:xfrm>
          <a:off x="735258" y="1148426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7B85E-0F7F-4A9E-9C26-DC624D82FE6B}">
      <dsp:nvSpPr>
        <dsp:cNvPr id="0" name=""/>
        <dsp:cNvSpPr/>
      </dsp:nvSpPr>
      <dsp:spPr>
        <a:xfrm>
          <a:off x="22290" y="2618239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Explorar patrones de publicación por plataforma y tipo de contenido.</a:t>
          </a:r>
        </a:p>
      </dsp:txBody>
      <dsp:txXfrm>
        <a:off x="22290" y="2618239"/>
        <a:ext cx="2193750" cy="720000"/>
      </dsp:txXfrm>
    </dsp:sp>
    <dsp:sp modelId="{4A2DF7D8-D00E-4C22-BBB5-23338FAB2C47}">
      <dsp:nvSpPr>
        <dsp:cNvPr id="0" name=""/>
        <dsp:cNvSpPr/>
      </dsp:nvSpPr>
      <dsp:spPr>
        <a:xfrm>
          <a:off x="3027727" y="863238"/>
          <a:ext cx="1338187" cy="1338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CCDC5-E8FE-4C83-B285-2CE30A86DF9D}">
      <dsp:nvSpPr>
        <dsp:cNvPr id="0" name=""/>
        <dsp:cNvSpPr/>
      </dsp:nvSpPr>
      <dsp:spPr>
        <a:xfrm>
          <a:off x="3312915" y="1148426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60543-A82A-440D-9F6E-4D18CE3396A0}">
      <dsp:nvSpPr>
        <dsp:cNvPr id="0" name=""/>
        <dsp:cNvSpPr/>
      </dsp:nvSpPr>
      <dsp:spPr>
        <a:xfrm>
          <a:off x="2599946" y="2618239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Evaluar sentimiento y afinidad política en el contenido.</a:t>
          </a:r>
        </a:p>
      </dsp:txBody>
      <dsp:txXfrm>
        <a:off x="2599946" y="2618239"/>
        <a:ext cx="2193750" cy="720000"/>
      </dsp:txXfrm>
    </dsp:sp>
    <dsp:sp modelId="{FD3CE9E2-B0BD-47F0-92FD-513C6334FF3F}">
      <dsp:nvSpPr>
        <dsp:cNvPr id="0" name=""/>
        <dsp:cNvSpPr/>
      </dsp:nvSpPr>
      <dsp:spPr>
        <a:xfrm>
          <a:off x="5605384" y="863238"/>
          <a:ext cx="1338187" cy="1338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92B96-C0E8-4C24-B214-B81A50C67A6A}">
      <dsp:nvSpPr>
        <dsp:cNvPr id="0" name=""/>
        <dsp:cNvSpPr/>
      </dsp:nvSpPr>
      <dsp:spPr>
        <a:xfrm>
          <a:off x="5890571" y="1148426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91B92-DE86-445C-8D2A-8173C3E4B2DC}">
      <dsp:nvSpPr>
        <dsp:cNvPr id="0" name=""/>
        <dsp:cNvSpPr/>
      </dsp:nvSpPr>
      <dsp:spPr>
        <a:xfrm>
          <a:off x="5177602" y="2618239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Analizar la relación entre seguidores y engagement.</a:t>
          </a:r>
        </a:p>
      </dsp:txBody>
      <dsp:txXfrm>
        <a:off x="5177602" y="2618239"/>
        <a:ext cx="21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572E9-7FC1-477C-8648-680A9755F6F4}">
      <dsp:nvSpPr>
        <dsp:cNvPr id="0" name=""/>
        <dsp:cNvSpPr/>
      </dsp:nvSpPr>
      <dsp:spPr>
        <a:xfrm>
          <a:off x="633884" y="368238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AA8E7-5BDE-46F9-B943-9198D080D2E4}">
      <dsp:nvSpPr>
        <dsp:cNvPr id="0" name=""/>
        <dsp:cNvSpPr/>
      </dsp:nvSpPr>
      <dsp:spPr>
        <a:xfrm>
          <a:off x="1021447" y="755801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91865-338A-4F3F-A8B6-CA8BE1C0CBAB}">
      <dsp:nvSpPr>
        <dsp:cNvPr id="0" name=""/>
        <dsp:cNvSpPr/>
      </dsp:nvSpPr>
      <dsp:spPr>
        <a:xfrm>
          <a:off x="52541" y="2753239"/>
          <a:ext cx="298125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Observaciones: 40  |  Variables: 28</a:t>
          </a:r>
        </a:p>
      </dsp:txBody>
      <dsp:txXfrm>
        <a:off x="52541" y="2753239"/>
        <a:ext cx="2981250" cy="1080000"/>
      </dsp:txXfrm>
    </dsp:sp>
    <dsp:sp modelId="{9AD568F1-9FBA-49E4-998D-7D8CE3349226}">
      <dsp:nvSpPr>
        <dsp:cNvPr id="0" name=""/>
        <dsp:cNvSpPr/>
      </dsp:nvSpPr>
      <dsp:spPr>
        <a:xfrm>
          <a:off x="4136853" y="368238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96373-EF35-4986-9CB8-EA2AB7DDB292}">
      <dsp:nvSpPr>
        <dsp:cNvPr id="0" name=""/>
        <dsp:cNvSpPr/>
      </dsp:nvSpPr>
      <dsp:spPr>
        <a:xfrm>
          <a:off x="4524416" y="755801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B235C-35E7-421E-98F8-3791ACF7881A}">
      <dsp:nvSpPr>
        <dsp:cNvPr id="0" name=""/>
        <dsp:cNvSpPr/>
      </dsp:nvSpPr>
      <dsp:spPr>
        <a:xfrm>
          <a:off x="3555509" y="2753239"/>
          <a:ext cx="298125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Principales variables mapeadas: Platform=Platform, Content=Content_Type, Followers=User_Followers, Engagement=Engagement_Score, Sentiment=Sentiment_Score, Political=Political_Leaning.</a:t>
          </a:r>
        </a:p>
      </dsp:txBody>
      <dsp:txXfrm>
        <a:off x="3555509" y="2753239"/>
        <a:ext cx="2981250" cy="108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39DBE-7E19-4756-B860-B426097A765C}">
      <dsp:nvSpPr>
        <dsp:cNvPr id="0" name=""/>
        <dsp:cNvSpPr/>
      </dsp:nvSpPr>
      <dsp:spPr>
        <a:xfrm>
          <a:off x="0" y="384726"/>
          <a:ext cx="4492602" cy="449260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4758D-A766-4A79-9F47-784A64D04385}">
      <dsp:nvSpPr>
        <dsp:cNvPr id="0" name=""/>
        <dsp:cNvSpPr/>
      </dsp:nvSpPr>
      <dsp:spPr>
        <a:xfrm>
          <a:off x="426797" y="811523"/>
          <a:ext cx="1752114" cy="17521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• La plataforma con mayor mediana de engagement es Instagram</a:t>
          </a:r>
          <a:r>
            <a:rPr lang="es-CO" sz="1700" kern="1200" baseline="0"/>
            <a:t>.</a:t>
          </a:r>
          <a:endParaRPr lang="en-US" sz="1700" kern="1200"/>
        </a:p>
      </dsp:txBody>
      <dsp:txXfrm>
        <a:off x="512328" y="897054"/>
        <a:ext cx="1581052" cy="1581052"/>
      </dsp:txXfrm>
    </dsp:sp>
    <dsp:sp modelId="{D03AF2D4-D088-4976-B0A2-32A22D0E57F3}">
      <dsp:nvSpPr>
        <dsp:cNvPr id="0" name=""/>
        <dsp:cNvSpPr/>
      </dsp:nvSpPr>
      <dsp:spPr>
        <a:xfrm>
          <a:off x="2313690" y="811523"/>
          <a:ext cx="1752114" cy="175211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• El tipo de contenido con mejor mediana de engagement es Story</a:t>
          </a:r>
          <a:r>
            <a:rPr lang="es-CO" sz="1700" kern="1200" baseline="0"/>
            <a:t>.</a:t>
          </a:r>
          <a:endParaRPr lang="en-US" sz="1700" kern="1200"/>
        </a:p>
      </dsp:txBody>
      <dsp:txXfrm>
        <a:off x="2399221" y="897054"/>
        <a:ext cx="1581052" cy="1581052"/>
      </dsp:txXfrm>
    </dsp:sp>
    <dsp:sp modelId="{397D60E4-4EED-4040-AE25-760BBB217171}">
      <dsp:nvSpPr>
        <dsp:cNvPr id="0" name=""/>
        <dsp:cNvSpPr/>
      </dsp:nvSpPr>
      <dsp:spPr>
        <a:xfrm>
          <a:off x="426797" y="2698416"/>
          <a:ext cx="1752114" cy="175211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• Se observa correlación débil entre seguidores y engagement.</a:t>
          </a:r>
          <a:endParaRPr lang="en-US" sz="1700" kern="1200"/>
        </a:p>
      </dsp:txBody>
      <dsp:txXfrm>
        <a:off x="512328" y="2783947"/>
        <a:ext cx="1581052" cy="1581052"/>
      </dsp:txXfrm>
    </dsp:sp>
    <dsp:sp modelId="{4EFCD022-C486-4086-8449-E659831FCA2B}">
      <dsp:nvSpPr>
        <dsp:cNvPr id="0" name=""/>
        <dsp:cNvSpPr/>
      </dsp:nvSpPr>
      <dsp:spPr>
        <a:xfrm>
          <a:off x="2313690" y="2698416"/>
          <a:ext cx="1752114" cy="17521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• Existen diferencias de afinidad política entre plataformas</a:t>
          </a:r>
          <a:r>
            <a:rPr lang="es-CO" sz="1700" kern="1200" baseline="0"/>
            <a:t>.</a:t>
          </a:r>
          <a:endParaRPr lang="en-US" sz="1700" kern="1200"/>
        </a:p>
      </dsp:txBody>
      <dsp:txXfrm>
        <a:off x="2399221" y="2783947"/>
        <a:ext cx="1581052" cy="15810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47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7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7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385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5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6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9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0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9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475" y="1828800"/>
            <a:ext cx="9059050" cy="2576052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14633" y="2468880"/>
            <a:ext cx="867205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800" b="1" dirty="0" err="1">
                <a:solidFill>
                  <a:srgbClr val="FFFFFF"/>
                </a:solidFill>
              </a:rPr>
              <a:t>Análisis</a:t>
            </a:r>
            <a:r>
              <a:rPr sz="2800" b="1" dirty="0">
                <a:solidFill>
                  <a:srgbClr val="FFFFFF"/>
                </a:solidFill>
              </a:rPr>
              <a:t> de </a:t>
            </a:r>
            <a:r>
              <a:rPr sz="2800" b="1" dirty="0" err="1">
                <a:solidFill>
                  <a:srgbClr val="FFFFFF"/>
                </a:solidFill>
              </a:rPr>
              <a:t>Contenido</a:t>
            </a:r>
            <a:r>
              <a:rPr sz="2800" b="1" dirty="0">
                <a:solidFill>
                  <a:srgbClr val="FFFFFF"/>
                </a:solidFill>
              </a:rPr>
              <a:t> y </a:t>
            </a:r>
            <a:r>
              <a:rPr lang="es-CO" sz="2800" b="1" dirty="0">
                <a:solidFill>
                  <a:srgbClr val="FFFFFF"/>
                </a:solidFill>
              </a:rPr>
              <a:t>Desinformación</a:t>
            </a:r>
            <a:r>
              <a:rPr sz="2800" b="1" dirty="0">
                <a:solidFill>
                  <a:srgbClr val="FFFFFF"/>
                </a:solidFill>
              </a:rPr>
              <a:t> </a:t>
            </a:r>
            <a:r>
              <a:rPr sz="2800" b="1" dirty="0" err="1">
                <a:solidFill>
                  <a:srgbClr val="FFFFFF"/>
                </a:solidFill>
              </a:rPr>
              <a:t>en</a:t>
            </a:r>
            <a:r>
              <a:rPr sz="2800" b="1" dirty="0">
                <a:solidFill>
                  <a:srgbClr val="FFFFFF"/>
                </a:solidFill>
              </a:rPr>
              <a:t> Redes </a:t>
            </a:r>
            <a:r>
              <a:rPr sz="2800" b="1" dirty="0" err="1">
                <a:solidFill>
                  <a:srgbClr val="FFFFFF"/>
                </a:solidFill>
              </a:rPr>
              <a:t>Sociales</a:t>
            </a:r>
            <a:endParaRPr lang="es-CO" sz="2800" b="1" dirty="0">
              <a:solidFill>
                <a:srgbClr val="FFFFFF"/>
              </a:solidFill>
            </a:endParaRPr>
          </a:p>
          <a:p>
            <a:endParaRPr lang="es-CO" sz="2800" b="1" dirty="0">
              <a:solidFill>
                <a:srgbClr val="FFFFFF"/>
              </a:solidFill>
            </a:endParaRPr>
          </a:p>
          <a:p>
            <a:r>
              <a:rPr lang="es-CO" sz="2800" b="1" dirty="0">
                <a:solidFill>
                  <a:srgbClr val="FFFFFF"/>
                </a:solidFill>
              </a:rPr>
              <a:t>Angelica Castro Chaves</a:t>
            </a:r>
          </a:p>
          <a:p>
            <a:endParaRPr sz="28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25507-0B72-E7DF-EACA-C34C081D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967" y="365760"/>
            <a:ext cx="4498259" cy="1325562"/>
          </a:xfrm>
        </p:spPr>
        <p:txBody>
          <a:bodyPr>
            <a:normAutofit/>
          </a:bodyPr>
          <a:lstStyle/>
          <a:p>
            <a:r>
              <a:rPr lang="es-CO" dirty="0"/>
              <a:t>Recomendaciones</a:t>
            </a:r>
          </a:p>
        </p:txBody>
      </p:sp>
      <p:pic>
        <p:nvPicPr>
          <p:cNvPr id="20" name="Picture 4" descr="Green dialogue boxes">
            <a:extLst>
              <a:ext uri="{FF2B5EF4-FFF2-40B4-BE49-F238E27FC236}">
                <a16:creationId xmlns:a16="http://schemas.microsoft.com/office/drawing/2014/main" id="{BD0EEE2B-4A90-7B28-1C7E-D70C0448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03" r="31733" b="2"/>
          <a:stretch>
            <a:fillRect/>
          </a:stretch>
        </p:blipFill>
        <p:spPr>
          <a:xfrm>
            <a:off x="20" y="10"/>
            <a:ext cx="3489963" cy="6857990"/>
          </a:xfrm>
          <a:prstGeom prst="rect">
            <a:avLst/>
          </a:prstGeom>
        </p:spPr>
      </p:pic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3C7CF02D-E12B-8FDB-6236-272CFF251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967" y="2005739"/>
            <a:ext cx="4511678" cy="4174398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s-MX" sz="1400"/>
              <a:t>Priorizar Instagram para estrategias de </a:t>
            </a:r>
            <a:r>
              <a:rPr lang="es-MX" sz="1400" err="1"/>
              <a:t>engagement</a:t>
            </a:r>
            <a:r>
              <a:rPr lang="es-MX" sz="1400"/>
              <a:t>: es la plataforma con mayor interacción.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s-MX" sz="1400"/>
              <a:t>Aumentar uso de formatos tipo </a:t>
            </a:r>
            <a:r>
              <a:rPr lang="es-MX" sz="1400" err="1"/>
              <a:t>Story</a:t>
            </a:r>
            <a:r>
              <a:rPr lang="es-MX" sz="1400"/>
              <a:t>: generan mayor conexión con la audiencia.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s-MX" sz="1400"/>
              <a:t>Diversificar mensajes según orientación política: adaptar tono y mensajes por red social.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s-MX" sz="1400"/>
              <a:t>Optimizar relación entre seguidores y </a:t>
            </a:r>
            <a:r>
              <a:rPr lang="es-MX" sz="1400" err="1"/>
              <a:t>engagement</a:t>
            </a:r>
            <a:r>
              <a:rPr lang="es-MX" sz="1400"/>
              <a:t>: segmentar y personalizar contenido.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s-MX" sz="1400"/>
              <a:t>Monitorear sentimiento en publicaciones: usar herramientas para detectar alertas tempranas.</a:t>
            </a:r>
          </a:p>
          <a:p>
            <a:endParaRPr lang="es-CO" sz="1400"/>
          </a:p>
        </p:txBody>
      </p:sp>
    </p:spTree>
    <p:extLst>
      <p:ext uri="{BB962C8B-B14F-4D97-AF65-F5344CB8AC3E}">
        <p14:creationId xmlns:p14="http://schemas.microsoft.com/office/powerpoint/2010/main" val="121292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Objetivo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30ECB164-8AD5-3028-092F-2086803D9C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5477740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8C397E-C9BC-4DE8-986D-204E427A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Base de datos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0F92AE4A-470E-2D0C-0ED8-0BCC104EC5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9273616"/>
              </p:ext>
            </p:extLst>
          </p:nvPr>
        </p:nvGraphicFramePr>
        <p:xfrm>
          <a:off x="946547" y="2013055"/>
          <a:ext cx="658930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3429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0"/>
            <a:ext cx="812673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567" y="758952"/>
            <a:ext cx="2101646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700">
                <a:solidFill>
                  <a:srgbClr val="FFFFFF"/>
                </a:solidFill>
              </a:rPr>
              <a:t>Distribución por plataforma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8566" y="4800600"/>
            <a:ext cx="2101647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defRPr sz="1400"/>
            </a:pPr>
            <a:r>
              <a:rPr lang="en-US" sz="1500" spc="10">
                <a:solidFill>
                  <a:srgbClr val="D9D9D9"/>
                </a:solidFill>
              </a:rPr>
              <a:t>Conclusión: Se identifica que las plataformas dominantes son Twitter, Facebook, intagram y youtube.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212" y="0"/>
            <a:ext cx="56707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794261F-5136-AF55-0B14-EC5FEF11C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81" y="1843922"/>
            <a:ext cx="4962617" cy="316366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7437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87385"/>
            <a:ext cx="7269480" cy="1325562"/>
          </a:xfrm>
        </p:spPr>
        <p:txBody>
          <a:bodyPr/>
          <a:lstStyle/>
          <a:p>
            <a:r>
              <a:rPr dirty="0" err="1"/>
              <a:t>Distribución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tipo</a:t>
            </a:r>
            <a:r>
              <a:rPr dirty="0"/>
              <a:t> de </a:t>
            </a:r>
            <a:r>
              <a:rPr dirty="0" err="1"/>
              <a:t>contenido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5669280"/>
            <a:ext cx="599638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rPr sz="1600" dirty="0" err="1"/>
              <a:t>Conclusión</a:t>
            </a:r>
            <a:r>
              <a:rPr sz="1600" dirty="0"/>
              <a:t>: Los </a:t>
            </a:r>
            <a:r>
              <a:rPr sz="1600" dirty="0" err="1"/>
              <a:t>tipos</a:t>
            </a:r>
            <a:r>
              <a:rPr sz="1600" dirty="0"/>
              <a:t> de </a:t>
            </a:r>
            <a:r>
              <a:rPr sz="1600" dirty="0" err="1"/>
              <a:t>contenido</a:t>
            </a:r>
            <a:r>
              <a:rPr sz="1600" dirty="0"/>
              <a:t> con mayor </a:t>
            </a:r>
            <a:r>
              <a:rPr sz="1600" dirty="0" err="1"/>
              <a:t>volumen</a:t>
            </a:r>
            <a:r>
              <a:rPr lang="es-CO" sz="1600" dirty="0"/>
              <a:t> son: post y video</a:t>
            </a:r>
            <a:r>
              <a:rPr sz="1600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61C6F6-F5C2-8C36-D43C-50D1CCDC9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622323"/>
            <a:ext cx="6911939" cy="40469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9006" y="640080"/>
            <a:ext cx="2306877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200"/>
              <a:t>Sentimiento por tipo de contenido y plataforma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379A7F-C69B-E646-84BC-ED1C4F8EEA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38" r="24444" b="-2"/>
          <a:stretch>
            <a:fillRect/>
          </a:stretch>
        </p:blipFill>
        <p:spPr>
          <a:xfrm>
            <a:off x="475498" y="640080"/>
            <a:ext cx="5195255" cy="55881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09006" y="2287375"/>
            <a:ext cx="2306877" cy="38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  <a:defRPr sz="1400"/>
            </a:pPr>
            <a:r>
              <a:rPr lang="en-US" sz="1400"/>
              <a:t>Conclusión: Se evidencian diferencias entre plataformas y formatos.</a:t>
            </a: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  <a:defRPr sz="1400"/>
            </a:pPr>
            <a:r>
              <a:rPr lang="en-US" sz="1400"/>
              <a:t>Podemos evidenicar que el tipo de contenido que genera el 100% de sentimientos negativos son comment y Reddit y varios contenidos que por el contario tienen el 100% del sentimiento positivo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6D324E-2D03-4162-AF1E-D5E32234E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9006" y="640080"/>
            <a:ext cx="2306877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Afinidad política vs plataforma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C5F31C2-C7CE-68F8-2AEE-C414ABCF40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65" r="25010"/>
          <a:stretch>
            <a:fillRect/>
          </a:stretch>
        </p:blipFill>
        <p:spPr>
          <a:xfrm>
            <a:off x="475498" y="640080"/>
            <a:ext cx="5195255" cy="55881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09006" y="2287375"/>
            <a:ext cx="2306877" cy="38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  <a:defRPr sz="1400"/>
            </a:pPr>
            <a:r>
              <a:rPr lang="en-US" sz="1400"/>
              <a:t>Conclusión: Se observan patrones de afinidad por plataforma. Se observa que la mayor afinidad es de Instagram con el partido liberal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3429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0"/>
            <a:ext cx="812673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567" y="758952"/>
            <a:ext cx="2101646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2400">
                <a:solidFill>
                  <a:srgbClr val="FFFFFF"/>
                </a:solidFill>
              </a:rPr>
              <a:t>Engagement por tipo de contenido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8566" y="4800600"/>
            <a:ext cx="2101647" cy="169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defRPr sz="1400"/>
            </a:pPr>
            <a:r>
              <a:rPr lang="en-US" sz="1600" spc="10">
                <a:solidFill>
                  <a:srgbClr val="D9D9D9"/>
                </a:solidFill>
              </a:rPr>
              <a:t>Conclusión: Algunos formatos tienden a concentrar mayores valores de engagement.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212" y="0"/>
            <a:ext cx="567075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A1A448-0CF9-1464-3B5E-401958005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81" y="1670230"/>
            <a:ext cx="4962617" cy="35110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7437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>
            <a:normAutofit/>
          </a:bodyPr>
          <a:lstStyle/>
          <a:p>
            <a:r>
              <a:rPr lang="es-CO" sz="2400">
                <a:solidFill>
                  <a:srgbClr val="FFFFFF"/>
                </a:solidFill>
              </a:rPr>
              <a:t>Conclusiones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5E327CC-15ED-A451-CCDF-9C171AEBF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435204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53</TotalTime>
  <Words>333</Words>
  <Application>Microsoft Office PowerPoint</Application>
  <PresentationFormat>Presentación en pantalla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Vista</vt:lpstr>
      <vt:lpstr>Presentación de PowerPoint</vt:lpstr>
      <vt:lpstr>Objetivo</vt:lpstr>
      <vt:lpstr>Base de datos</vt:lpstr>
      <vt:lpstr>Distribución por plataforma</vt:lpstr>
      <vt:lpstr>Distribución por tipo de contenido</vt:lpstr>
      <vt:lpstr>Sentimiento por tipo de contenido y plataforma</vt:lpstr>
      <vt:lpstr>Afinidad política vs plataforma</vt:lpstr>
      <vt:lpstr>Engagement por tipo de contenido</vt:lpstr>
      <vt:lpstr>Conclusiones</vt:lpstr>
      <vt:lpstr>Recomendaciones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angelica castro chaves</dc:creator>
  <cp:keywords/>
  <dc:description>generated using python-pptx</dc:description>
  <cp:lastModifiedBy>ANGELICA CASTRO CHAVES</cp:lastModifiedBy>
  <cp:revision>2</cp:revision>
  <dcterms:created xsi:type="dcterms:W3CDTF">2013-01-27T09:14:16Z</dcterms:created>
  <dcterms:modified xsi:type="dcterms:W3CDTF">2025-09-05T18:36:02Z</dcterms:modified>
  <cp:category/>
</cp:coreProperties>
</file>