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9gag.com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ngs-by-sinatra.herokuapp.com" TargetMode="External"/><Relationship Id="rId3" Type="http://schemas.openxmlformats.org/officeDocument/2006/relationships/hyperlink" Target="https://docs.google.com/spreadsheets/d/19o1_6WAEoVTvAelAkYDCsI1gGreTmZ2MKJajorG0YBU/edit?usp=shar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xpath absoluto      xpath relativo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/html/body/h1       //h1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/html/body/p/a      //a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/html/body/ul/li     //li[1]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//fulano[   contains(text(), ‘algun texto’    )   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//h1[ text() = ‘Hello World!’ 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//button[ text() = ‘Click me!’ 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text()=’8,678’   ]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 @class = ‘badge-item-love-count’  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@class = ‘logo’ 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@href = ‘</a:t>
            </a:r>
            <a:r>
              <a:rPr lang="es-ES" u="sng">
                <a:solidFill>
                  <a:schemeClr val="hlink"/>
                </a:solidFill>
                <a:hlinkClick r:id="rId2"/>
              </a:rPr>
              <a:t>http://9gag.com</a:t>
            </a:r>
            <a:r>
              <a:rPr lang="es-ES"/>
              <a:t>’ 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contains()  =&gt;  //a[   contains( text() , ‘GAG’)     ]  =&gt; //a[   contains( @class, ‘logo’ )  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starts-with()  =&gt; //a [starts-with(  text(), ‘9’ )]  ⇒ //a[ starts-with(@class, ‘logo’ )]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Url:  </a:t>
            </a:r>
            <a:r>
              <a:rPr lang="es-ES"/>
              <a:t>http://songs-by-sinatra.herokuapp.com/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Url:  </a:t>
            </a:r>
            <a:r>
              <a:rPr lang="es-ES" u="sng">
                <a:solidFill>
                  <a:schemeClr val="hlink"/>
                </a:solidFill>
                <a:hlinkClick r:id="rId2"/>
              </a:rPr>
              <a:t>http://songs-by-sinatra.herokuapp.com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Template: 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https://docs.google.com/spreadsheets/d/19o1_6WAEoVTvAelAkYDCsI1gGreTmZ2MKJajorG0YBU/edit?usp=sharing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9gag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s-E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s-E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1</a:t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Localizacion de Elementos de la Pagina</a:t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0" y="1422000"/>
            <a:ext cx="9564663" cy="462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DOM (Document Object Model)</a:t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600" y="1338500"/>
            <a:ext cx="8345100" cy="5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WebElements (Elementos HTML)</a:t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2836150" y="1466100"/>
            <a:ext cx="6112800" cy="45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b="1" lang="es-ES" sz="2400">
                <a:solidFill>
                  <a:srgbClr val="4A86E8"/>
                </a:solidFill>
              </a:rPr>
              <a:t>&lt;h1&gt;</a:t>
            </a:r>
            <a:r>
              <a:rPr b="1" lang="es-ES" sz="2400">
                <a:solidFill>
                  <a:schemeClr val="dk1"/>
                </a:solidFill>
              </a:rPr>
              <a:t>Hello World!</a:t>
            </a:r>
            <a:r>
              <a:rPr b="1" lang="es-ES" sz="2400">
                <a:solidFill>
                  <a:srgbClr val="4A86E8"/>
                </a:solidFill>
              </a:rPr>
              <a:t>&lt;/h1&gt;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b="1" lang="es-ES" sz="2400">
                <a:solidFill>
                  <a:srgbClr val="4A86E8"/>
                </a:solidFill>
              </a:rPr>
              <a:t>&lt;button&gt;</a:t>
            </a:r>
            <a:r>
              <a:rPr b="1" lang="es-ES" sz="2400">
                <a:solidFill>
                  <a:schemeClr val="dk1"/>
                </a:solidFill>
              </a:rPr>
              <a:t>Click me!</a:t>
            </a:r>
            <a:r>
              <a:rPr b="1" lang="es-ES" sz="2400">
                <a:solidFill>
                  <a:srgbClr val="4A86E8"/>
                </a:solidFill>
              </a:rPr>
              <a:t>&lt;/button&gt;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b="1" lang="es-ES" sz="2400">
                <a:solidFill>
                  <a:srgbClr val="4A86E8"/>
                </a:solidFill>
              </a:rPr>
              <a:t>&lt;span&gt;</a:t>
            </a:r>
            <a:r>
              <a:rPr b="1" lang="es-ES" sz="2400">
                <a:solidFill>
                  <a:schemeClr val="dk1"/>
                </a:solidFill>
              </a:rPr>
              <a:t>8,678</a:t>
            </a:r>
            <a:r>
              <a:rPr b="1" lang="es-ES" sz="2400">
                <a:solidFill>
                  <a:srgbClr val="4A86E8"/>
                </a:solidFill>
              </a:rPr>
              <a:t>&lt;/span&gt;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Atributos HTML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787750" y="4173850"/>
            <a:ext cx="9036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b="1" i="0" lang="es-ES" sz="15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r>
              <a:rPr b="0" i="0" lang="es-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15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b="1" i="0" lang="es-ES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"logo</a:t>
            </a:r>
            <a:r>
              <a:rPr b="1" lang="es-ES" sz="1500">
                <a:solidFill>
                  <a:srgbClr val="38761D"/>
                </a:solidFill>
              </a:rPr>
              <a:t>257</a:t>
            </a:r>
            <a:r>
              <a:rPr b="1" i="0" lang="es-ES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s-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15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href=</a:t>
            </a:r>
            <a:r>
              <a:rPr b="1" i="0" lang="es-ES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i="0" lang="es-ES" sz="1500" u="sng" cap="none" strike="noStrike">
                <a:solidFill>
                  <a:srgbClr val="AF434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http://9gag.com</a:t>
            </a:r>
            <a:r>
              <a:rPr b="1" i="0" lang="es-ES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s-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15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onclick=</a:t>
            </a:r>
            <a:r>
              <a:rPr b="1" i="0" lang="es-ES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"GAG.GA.track('NavigationBar');"</a:t>
            </a:r>
            <a:r>
              <a:rPr b="1" i="0" lang="es-ES" sz="15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s-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9GAG</a:t>
            </a:r>
            <a:r>
              <a:rPr b="1" i="0" lang="es-ES" sz="15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3390375" y="5350725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b="1" i="0" lang="es-ES" sz="1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b="1" lang="es-ES">
                <a:solidFill>
                  <a:srgbClr val="B45F06"/>
                </a:solidFill>
              </a:rPr>
              <a:t>O</a:t>
            </a:r>
            <a:r>
              <a:rPr b="1" i="0" lang="es-ES" sz="1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274" name="Shape 274"/>
          <p:cNvCxnSpPr>
            <a:stCxn id="273" idx="0"/>
          </p:cNvCxnSpPr>
          <p:nvPr/>
        </p:nvCxnSpPr>
        <p:spPr>
          <a:xfrm rot="10800000">
            <a:off x="2622675" y="4611525"/>
            <a:ext cx="1437600" cy="7392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75" name="Shape 275"/>
          <p:cNvCxnSpPr>
            <a:stCxn id="273" idx="0"/>
          </p:cNvCxnSpPr>
          <p:nvPr/>
        </p:nvCxnSpPr>
        <p:spPr>
          <a:xfrm flipH="1" rot="10800000">
            <a:off x="4060275" y="4601625"/>
            <a:ext cx="870300" cy="7491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76" name="Shape 276"/>
          <p:cNvCxnSpPr>
            <a:stCxn id="273" idx="0"/>
          </p:cNvCxnSpPr>
          <p:nvPr/>
        </p:nvCxnSpPr>
        <p:spPr>
          <a:xfrm rot="10800000">
            <a:off x="1419675" y="4611525"/>
            <a:ext cx="2640600" cy="7392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2399775" y="2195975"/>
            <a:ext cx="62178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b="1" i="0" lang="es-ES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&lt;span </a:t>
            </a:r>
            <a:r>
              <a:rPr b="1" i="0" lang="es-ES" sz="18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b="1" i="0" lang="es-ES" sz="1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"badge-item-love-count"</a:t>
            </a:r>
            <a:r>
              <a:rPr b="1" i="0" lang="es-ES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8,678</a:t>
            </a:r>
            <a:r>
              <a:rPr b="1" i="0" lang="es-ES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&lt;/span&gt;</a:t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2913675" y="3218350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b="1" i="0" lang="es-ES" sz="1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b="1" lang="es-ES">
                <a:solidFill>
                  <a:srgbClr val="B45F06"/>
                </a:solidFill>
              </a:rPr>
              <a:t>O</a:t>
            </a:r>
            <a:endParaRPr/>
          </a:p>
        </p:txBody>
      </p:sp>
      <p:cxnSp>
        <p:nvCxnSpPr>
          <p:cNvPr id="279" name="Shape 279"/>
          <p:cNvCxnSpPr>
            <a:stCxn id="278" idx="0"/>
          </p:cNvCxnSpPr>
          <p:nvPr/>
        </p:nvCxnSpPr>
        <p:spPr>
          <a:xfrm rot="10800000">
            <a:off x="3405075" y="2782750"/>
            <a:ext cx="178500" cy="4356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Elementos de la Pagina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77330" y="2160600"/>
            <a:ext cx="4263000" cy="3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atributos tienen los siguientes elementos?</a:t>
            </a:r>
            <a:endParaRPr sz="4000"/>
          </a:p>
          <a:p>
            <a:pPr indent="-482600" lvl="0" marL="457200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texto tienen?</a:t>
            </a:r>
            <a:endParaRPr sz="400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575" y="1403025"/>
            <a:ext cx="4571527" cy="46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Selenium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 de automatización para aplicaciones web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 abierto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utilizar una gama de lenguajes (Java, Python, C#, Javascript, Ruby, etc.)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 una variedad de Navegadores (IE, Chrome, Firefox, Opera, etc…)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Disponible en Windows, Linux, MacOS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Selenium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8" name="Shape 298"/>
          <p:cNvGrpSpPr/>
          <p:nvPr/>
        </p:nvGrpSpPr>
        <p:grpSpPr>
          <a:xfrm>
            <a:off x="1842436" y="2161469"/>
            <a:ext cx="6267165" cy="3879673"/>
            <a:chOff x="1164573" y="881"/>
            <a:chExt cx="6267165" cy="3879673"/>
          </a:xfrm>
        </p:grpSpPr>
        <p:sp>
          <p:nvSpPr>
            <p:cNvPr id="299" name="Shape 299"/>
            <p:cNvSpPr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spcFirstLastPara="1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IDE</a:t>
              </a:r>
              <a:endParaRPr b="0" i="0" sz="4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spcFirstLastPara="1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RC</a:t>
              </a:r>
              <a:endParaRPr b="0" i="0" sz="4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spcFirstLastPara="1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WebDriver</a:t>
              </a:r>
              <a:endParaRPr b="0" i="0" sz="4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spcFirstLastPara="1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GRID</a:t>
              </a:r>
              <a:endParaRPr b="0" i="0" sz="4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IDE 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971808" y="1504540"/>
            <a:ext cx="6530802" cy="411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/>
              <a:t>Antiguamente un </a:t>
            </a: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Plug in de Firefox ahora obsoleto</a:t>
            </a:r>
            <a:r>
              <a:rPr lang="es-ES" sz="2400"/>
              <a:t>.</a:t>
            </a:r>
            <a:endParaRPr sz="2400"/>
          </a:p>
          <a:p>
            <a:pPr indent="-3733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lang="es-ES" sz="2400"/>
              <a:t>Existen nuevas versiones para Chrome y Firefox: Selenium IDE y Kantu</a:t>
            </a:r>
            <a:endParaRPr sz="2400"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Permiten crear casos de prueba por medio de grabación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Tiene capacidad de añadir verificaciones y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crear suites de prueba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la depuración de scripts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7084" y="609600"/>
            <a:ext cx="3810000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de Selenium o “Selenio”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un comando: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Instrucción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Localizador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Parámetro de entrada (no siempre requerido)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comandos: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Acciones,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1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Accesors</a:t>
            </a:r>
            <a:endParaRPr b="0" i="1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más comunes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25" name="Shape 325"/>
          <p:cNvGrpSpPr/>
          <p:nvPr/>
        </p:nvGrpSpPr>
        <p:grpSpPr>
          <a:xfrm>
            <a:off x="677862" y="1340019"/>
            <a:ext cx="9612356" cy="5047283"/>
            <a:chOff x="0" y="616"/>
            <a:chExt cx="9612356" cy="5047283"/>
          </a:xfrm>
        </p:grpSpPr>
        <p:cxnSp>
          <p:nvCxnSpPr>
            <p:cNvPr id="326" name="Shape 326"/>
            <p:cNvCxnSpPr/>
            <p:nvPr/>
          </p:nvCxnSpPr>
          <p:spPr>
            <a:xfrm>
              <a:off x="0" y="616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7" name="Shape 327"/>
            <p:cNvSpPr/>
            <p:nvPr/>
          </p:nvSpPr>
          <p:spPr>
            <a:xfrm>
              <a:off x="0" y="616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0" y="616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open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066656" y="46455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2066656" y="46455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Navega hacia una página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31" name="Shape 331"/>
            <p:cNvCxnSpPr/>
            <p:nvPr/>
          </p:nvCxnSpPr>
          <p:spPr>
            <a:xfrm>
              <a:off x="1922471" y="963247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0" y="1010073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3" name="Shape 333"/>
            <p:cNvSpPr/>
            <p:nvPr/>
          </p:nvSpPr>
          <p:spPr>
            <a:xfrm>
              <a:off x="0" y="1010073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0" y="1010073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click/clickAndWait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066656" y="1055912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2066656" y="1055912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 clic en links o botones, y espera a que se cargue una página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37" name="Shape 337"/>
            <p:cNvCxnSpPr/>
            <p:nvPr/>
          </p:nvCxnSpPr>
          <p:spPr>
            <a:xfrm>
              <a:off x="1922471" y="1972704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" name="Shape 338"/>
            <p:cNvCxnSpPr/>
            <p:nvPr/>
          </p:nvCxnSpPr>
          <p:spPr>
            <a:xfrm>
              <a:off x="0" y="2019530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9" name="Shape 339"/>
            <p:cNvSpPr/>
            <p:nvPr/>
          </p:nvSpPr>
          <p:spPr>
            <a:xfrm>
              <a:off x="0" y="2019530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0" y="2019530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verifyTitle/assertTitle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066656" y="2065369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 txBox="1"/>
            <p:nvPr/>
          </p:nvSpPr>
          <p:spPr>
            <a:xfrm>
              <a:off x="2066656" y="2065369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el título de la página sea el correcto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43" name="Shape 343"/>
            <p:cNvCxnSpPr/>
            <p:nvPr/>
          </p:nvCxnSpPr>
          <p:spPr>
            <a:xfrm>
              <a:off x="1922471" y="2982161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Shape 344"/>
            <p:cNvCxnSpPr/>
            <p:nvPr/>
          </p:nvCxnSpPr>
          <p:spPr>
            <a:xfrm>
              <a:off x="0" y="3028986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5" name="Shape 345"/>
            <p:cNvSpPr/>
            <p:nvPr/>
          </p:nvSpPr>
          <p:spPr>
            <a:xfrm>
              <a:off x="0" y="3028986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0" y="3028986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verifyTextPresent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066656" y="3074826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 txBox="1"/>
            <p:nvPr/>
          </p:nvSpPr>
          <p:spPr>
            <a:xfrm>
              <a:off x="2066656" y="3074826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cierto texto se despliegue en la página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49" name="Shape 349"/>
            <p:cNvCxnSpPr/>
            <p:nvPr/>
          </p:nvCxnSpPr>
          <p:spPr>
            <a:xfrm>
              <a:off x="1922471" y="3991618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0" name="Shape 350"/>
            <p:cNvCxnSpPr/>
            <p:nvPr/>
          </p:nvCxnSpPr>
          <p:spPr>
            <a:xfrm>
              <a:off x="0" y="4038443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1" name="Shape 351"/>
            <p:cNvSpPr/>
            <p:nvPr/>
          </p:nvSpPr>
          <p:spPr>
            <a:xfrm>
              <a:off x="0" y="4038443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0" y="4038443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verifyElementPresent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066656" y="4084283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 txBox="1"/>
            <p:nvPr/>
          </p:nvSpPr>
          <p:spPr>
            <a:xfrm>
              <a:off x="2066656" y="4084283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un elemento se despliegue en la página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5" name="Shape 355"/>
            <p:cNvCxnSpPr/>
            <p:nvPr/>
          </p:nvCxnSpPr>
          <p:spPr>
            <a:xfrm>
              <a:off x="1922471" y="5001075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1409892" y="1584235"/>
            <a:ext cx="7132252" cy="4457657"/>
            <a:chOff x="732029" y="133"/>
            <a:chExt cx="7132252" cy="4457657"/>
          </a:xfrm>
        </p:grpSpPr>
        <p:sp>
          <p:nvSpPr>
            <p:cNvPr id="152" name="Shape 152"/>
            <p:cNvSpPr/>
            <p:nvPr/>
          </p:nvSpPr>
          <p:spPr>
            <a:xfrm>
              <a:off x="732029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Visión general de Automatización</a:t>
              </a:r>
              <a:endParaRPr b="0" i="0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Visión general de Selenium</a:t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Selenium IDE</a:t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732029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732029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Selenese</a:t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183741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183741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Comandos</a:t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635453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5635453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Puntos de verificación y aserción</a:t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732029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732029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Esperas</a:t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183741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183741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Identificadores</a:t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5635453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5635453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más comunes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61" name="Shape 361"/>
          <p:cNvGrpSpPr/>
          <p:nvPr/>
        </p:nvGrpSpPr>
        <p:grpSpPr>
          <a:xfrm>
            <a:off x="677862" y="1339403"/>
            <a:ext cx="9612356" cy="5048516"/>
            <a:chOff x="0" y="0"/>
            <a:chExt cx="9612356" cy="5048516"/>
          </a:xfrm>
        </p:grpSpPr>
        <p:cxnSp>
          <p:nvCxnSpPr>
            <p:cNvPr id="362" name="Shape 362"/>
            <p:cNvCxnSpPr/>
            <p:nvPr/>
          </p:nvCxnSpPr>
          <p:spPr>
            <a:xfrm>
              <a:off x="0" y="0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3" name="Shape 363"/>
            <p:cNvSpPr/>
            <p:nvPr/>
          </p:nvSpPr>
          <p:spPr>
            <a:xfrm>
              <a:off x="0" y="0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0" y="0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verifyText</a:t>
              </a:r>
              <a:endParaRPr b="0" i="0" sz="1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066656" y="57313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2066656" y="57313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un elemento html se despliegue con cierto texto en la pantalla</a:t>
              </a:r>
              <a:endPara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67" name="Shape 367"/>
            <p:cNvCxnSpPr/>
            <p:nvPr/>
          </p:nvCxnSpPr>
          <p:spPr>
            <a:xfrm>
              <a:off x="1922471" y="1203583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Shape 368"/>
            <p:cNvCxnSpPr/>
            <p:nvPr/>
          </p:nvCxnSpPr>
          <p:spPr>
            <a:xfrm>
              <a:off x="0" y="1262129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9" name="Shape 369"/>
            <p:cNvSpPr/>
            <p:nvPr/>
          </p:nvSpPr>
          <p:spPr>
            <a:xfrm>
              <a:off x="0" y="1262129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0" y="1262129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verifyTable</a:t>
              </a:r>
              <a:endParaRPr b="0" i="0" sz="1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066656" y="1319442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2066656" y="1319442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una tabla tenga la información esperada</a:t>
              </a:r>
              <a:endPara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73" name="Shape 373"/>
            <p:cNvCxnSpPr/>
            <p:nvPr/>
          </p:nvCxnSpPr>
          <p:spPr>
            <a:xfrm>
              <a:off x="1922471" y="2465712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" name="Shape 374"/>
            <p:cNvCxnSpPr/>
            <p:nvPr/>
          </p:nvCxnSpPr>
          <p:spPr>
            <a:xfrm>
              <a:off x="0" y="2524258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5" name="Shape 375"/>
            <p:cNvSpPr/>
            <p:nvPr/>
          </p:nvSpPr>
          <p:spPr>
            <a:xfrm>
              <a:off x="0" y="2524258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0" y="2524258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waitForPageToLoad</a:t>
              </a:r>
              <a:endParaRPr b="0" i="0" sz="1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066656" y="2581571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2066656" y="2581571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Pausa la ejecución hasta que una página se carga.  Se llama automáticamente al utilizar el comando clickAndWait</a:t>
              </a:r>
              <a:endPara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79" name="Shape 379"/>
            <p:cNvCxnSpPr/>
            <p:nvPr/>
          </p:nvCxnSpPr>
          <p:spPr>
            <a:xfrm>
              <a:off x="1922471" y="3727841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Shape 380"/>
            <p:cNvCxnSpPr/>
            <p:nvPr/>
          </p:nvCxnSpPr>
          <p:spPr>
            <a:xfrm>
              <a:off x="0" y="3786387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1" name="Shape 381"/>
            <p:cNvSpPr/>
            <p:nvPr/>
          </p:nvSpPr>
          <p:spPr>
            <a:xfrm>
              <a:off x="0" y="3786387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0" y="3786387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waitForElementPresent</a:t>
              </a:r>
              <a:endParaRPr b="0" i="0" sz="1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066656" y="3843701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2066656" y="3843701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Pausa la ejecución hasta que un elemento html se carga.  </a:t>
              </a:r>
              <a:endPara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  <a:endPara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85" name="Shape 385"/>
            <p:cNvCxnSpPr/>
            <p:nvPr/>
          </p:nvCxnSpPr>
          <p:spPr>
            <a:xfrm>
              <a:off x="1922471" y="4989970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77334" y="609600"/>
            <a:ext cx="8596668" cy="84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automatización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5" name="Shape 175"/>
          <p:cNvGrpSpPr/>
          <p:nvPr/>
        </p:nvGrpSpPr>
        <p:grpSpPr>
          <a:xfrm>
            <a:off x="677863" y="1700012"/>
            <a:ext cx="8596312" cy="4342014"/>
            <a:chOff x="0" y="0"/>
            <a:chExt cx="8596312" cy="4342014"/>
          </a:xfrm>
        </p:grpSpPr>
        <p:cxnSp>
          <p:nvCxnSpPr>
            <p:cNvPr id="176" name="Shape 176"/>
            <p:cNvCxnSpPr/>
            <p:nvPr/>
          </p:nvCxnSpPr>
          <p:spPr>
            <a:xfrm>
              <a:off x="0" y="0"/>
              <a:ext cx="8596312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Visión general de Automatización</a:t>
              </a:r>
              <a:endParaRPr b="0" i="0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Beneficios</a:t>
              </a:r>
              <a:endParaRPr b="0" i="0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1719262" y="1424723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" name="Shape 182"/>
            <p:cNvSpPr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Proceso de la Automatización</a:t>
              </a:r>
              <a:endParaRPr b="0" i="0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1719262" y="2849446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Shape 185"/>
            <p:cNvSpPr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Creación de una infraestructura de automatización.</a:t>
              </a:r>
              <a:endParaRPr b="0" i="0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7" name="Shape 187"/>
            <p:cNvCxnSpPr/>
            <p:nvPr/>
          </p:nvCxnSpPr>
          <p:spPr>
            <a:xfrm>
              <a:off x="1719262" y="4274170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Automatización de Pruebas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automatización de pruebas es el uso de software para: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Configurar precondiciones,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Controlar la ejecución de pruebas 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Validar los resultados de la ejecución contra los resultados esperados,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Reportar estatus de ejecución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s-E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lo regular, la automatización de pruebas involucra la automatización de un proceso manual funcional en una organización que ya utiliza un proceso formal de pruebas.</a:t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Cuándo y por qué automatizar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Las pruebas de regresión son frecuentes,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Repetición de un mismo caso de prueba con variantes,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Pruebas de aceptación de usuario,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Proveer una retroalimentación más rápida a los desarrolladores,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Reducir el esfuerzo humano,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Probar la aplicación en varios ambientes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Beneficios de automatizar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Rápido</a:t>
            </a:r>
            <a:endParaRPr b="0" i="0" sz="3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Confiable</a:t>
            </a:r>
            <a:endParaRPr b="0" i="0" sz="3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Repetible</a:t>
            </a:r>
            <a:endParaRPr b="0" i="0" sz="3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Programable</a:t>
            </a:r>
            <a:endParaRPr b="0" i="0" sz="3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Reusable</a:t>
            </a:r>
            <a:endParaRPr b="0" i="0" sz="3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Aplicacion de Prueba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375" y="1297049"/>
            <a:ext cx="6069075" cy="51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Ejercicio:</a:t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1752450"/>
            <a:ext cx="4975800" cy="416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621" y="1752450"/>
            <a:ext cx="8019527" cy="42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