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nombre = “Pedro”</a:t>
            </a:r>
            <a:endParaRPr/>
          </a:p>
          <a:p>
            <a:pPr indent="0" lvl="0" marL="0">
              <a:spcBef>
                <a:spcPts val="0"/>
              </a:spcBef>
              <a:spcAft>
                <a:spcPts val="0"/>
              </a:spcAft>
              <a:buNone/>
            </a:pPr>
            <a:r>
              <a:rPr lang="es-ES"/>
              <a:t>String s = “Hola “ + nombre;</a:t>
            </a:r>
            <a:endParaRPr/>
          </a:p>
          <a:p>
            <a:pPr indent="0" lvl="0" marL="0">
              <a:spcBef>
                <a:spcPts val="0"/>
              </a:spcBef>
              <a:spcAft>
                <a:spcPts val="0"/>
              </a:spcAft>
              <a:buNone/>
            </a:pPr>
            <a:r>
              <a:t/>
            </a:r>
            <a:endParaRPr/>
          </a:p>
          <a:p>
            <a:pPr indent="0" lvl="0" marL="0">
              <a:spcBef>
                <a:spcPts val="0"/>
              </a:spcBef>
              <a:spcAft>
                <a:spcPts val="0"/>
              </a:spcAft>
              <a:buNone/>
            </a:pPr>
            <a:r>
              <a:rPr lang="es-ES"/>
              <a:t>&gt; Hola Pedro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Shape 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Shape 26"/>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Clr>
                <a:schemeClr val="accent1"/>
              </a:buClr>
              <a:buSzPts val="1400"/>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spcFirstLastPara="1" rIns="91425" wrap="square" tIns="91425"/>
          <a:lstStyle>
            <a:lvl1pPr indent="0" lvl="0" marL="0" marR="0" rtl="0" algn="r">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
        <p:nvSpPr>
          <p:cNvPr id="103" name="Shape 10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
        <p:nvSpPr>
          <p:cNvPr id="118" name="Shape 1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1" name="Shape 41"/>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5" name="Shape 45"/>
        <p:cNvGrpSpPr/>
        <p:nvPr/>
      </p:nvGrpSpPr>
      <p:grpSpPr>
        <a:xfrm>
          <a:off x="0" y="0"/>
          <a:ext cx="0" cy="0"/>
          <a:chOff x="0" y="0"/>
          <a:chExt cx="0" cy="0"/>
        </a:xfrm>
      </p:grpSpPr>
      <p:sp>
        <p:nvSpPr>
          <p:cNvPr id="46" name="Shape 46"/>
          <p:cNvSpPr txBox="1"/>
          <p:nvPr>
            <p:ph type="title"/>
          </p:nvPr>
        </p:nvSpPr>
        <p:spPr>
          <a:xfrm>
            <a:off x="677335" y="2700867"/>
            <a:ext cx="8596668" cy="182658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3" name="Shape 53"/>
          <p:cNvSpPr txBox="1"/>
          <p:nvPr>
            <p:ph idx="1" type="body"/>
          </p:nvPr>
        </p:nvSpPr>
        <p:spPr>
          <a:xfrm>
            <a:off x="677334" y="2160589"/>
            <a:ext cx="4184035" cy="3880772"/>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70" y="2160589"/>
            <a:ext cx="4184034"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0" name="Shape 60"/>
          <p:cNvSpPr txBox="1"/>
          <p:nvPr>
            <p:ph idx="1" type="body"/>
          </p:nvPr>
        </p:nvSpPr>
        <p:spPr>
          <a:xfrm>
            <a:off x="675745" y="2160983"/>
            <a:ext cx="4185623"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5"/>
            <a:ext cx="4185623"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3" y="2160983"/>
            <a:ext cx="418561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4" y="2737245"/>
            <a:ext cx="4185617" cy="330411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67" name="Shape 67"/>
        <p:cNvGrpSpPr/>
        <p:nvPr/>
      </p:nvGrpSpPr>
      <p:grpSpPr>
        <a:xfrm>
          <a:off x="0" y="0"/>
          <a:ext cx="0" cy="0"/>
          <a:chOff x="0" y="0"/>
          <a:chExt cx="0" cy="0"/>
        </a:xfrm>
      </p:grpSpPr>
      <p:sp>
        <p:nvSpPr>
          <p:cNvPr id="68" name="Shape 68"/>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9" name="Shape 6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Shape 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Shape 9"/>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83267" y="2480734"/>
            <a:ext cx="7767000" cy="1646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accent1"/>
              </a:buClr>
              <a:buFont typeface="Trebuchet MS"/>
              <a:buNone/>
            </a:pPr>
            <a:r>
              <a:rPr b="0" i="0" lang="es-ES" sz="5400" u="none" cap="none" strike="noStrike">
                <a:solidFill>
                  <a:schemeClr val="accent1"/>
                </a:solidFill>
                <a:latin typeface="Trebuchet MS"/>
                <a:ea typeface="Trebuchet MS"/>
                <a:cs typeface="Trebuchet MS"/>
                <a:sym typeface="Trebuchet MS"/>
              </a:rPr>
              <a:t>Selenium </a:t>
            </a:r>
            <a:endParaRPr b="0" i="0" sz="5400" u="none" cap="none" strike="noStrike">
              <a:solidFill>
                <a:schemeClr val="accent1"/>
              </a:solidFill>
              <a:latin typeface="Trebuchet MS"/>
              <a:ea typeface="Trebuchet MS"/>
              <a:cs typeface="Trebuchet MS"/>
              <a:sym typeface="Trebuchet MS"/>
            </a:endParaRPr>
          </a:p>
        </p:txBody>
      </p:sp>
      <p:sp>
        <p:nvSpPr>
          <p:cNvPr id="144" name="Shape 14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Font typeface="Noto Sans Symbols"/>
              <a:buNone/>
            </a:pPr>
            <a:r>
              <a:rPr b="0" i="0" lang="es-ES" sz="1800" u="none" cap="none" strike="noStrike">
                <a:solidFill>
                  <a:srgbClr val="7F7F7F"/>
                </a:solidFill>
                <a:latin typeface="Trebuchet MS"/>
                <a:ea typeface="Trebuchet MS"/>
                <a:cs typeface="Trebuchet MS"/>
                <a:sym typeface="Trebuchet MS"/>
              </a:rPr>
              <a:t>Sesión </a:t>
            </a:r>
            <a:r>
              <a:rPr lang="es-ES"/>
              <a:t>2</a:t>
            </a:r>
            <a:endParaRPr b="0" i="0" sz="1800" u="none" cap="none" strike="noStrik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b="0" l="0" r="0" t="0"/>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Busqueda de substrings</a:t>
            </a:r>
            <a:endParaRPr/>
          </a:p>
        </p:txBody>
      </p:sp>
      <p:sp>
        <p:nvSpPr>
          <p:cNvPr id="206" name="Shape 206"/>
          <p:cNvSpPr txBox="1"/>
          <p:nvPr>
            <p:ph idx="1" type="body"/>
          </p:nvPr>
        </p:nvSpPr>
        <p:spPr>
          <a:xfrm>
            <a:off x="606775" y="1425225"/>
            <a:ext cx="8861700" cy="5249400"/>
          </a:xfrm>
          <a:prstGeom prst="rect">
            <a:avLst/>
          </a:prstGeom>
        </p:spPr>
        <p:txBody>
          <a:bodyPr anchorCtr="0" anchor="t" bIns="91425" lIns="91425" spcFirstLastPara="1" rIns="91425" wrap="square" tIns="91425">
            <a:noAutofit/>
          </a:bodyPr>
          <a:lstStyle/>
          <a:p>
            <a:pPr indent="-254000" lvl="0" marL="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String s = “llego y dijo hola”;</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s.indexOf(“go”)´; i == 3 (parten de 0)</a:t>
            </a:r>
            <a:endParaRPr sz="2100">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chemeClr val="dk1"/>
                </a:solidFill>
                <a:latin typeface="Arial"/>
                <a:ea typeface="Arial"/>
                <a:cs typeface="Arial"/>
                <a:sym typeface="Arial"/>
              </a:rPr>
              <a:t>Ej: Contar las apariciones de “hola” en un string s:</a:t>
            </a:r>
            <a:endParaRPr>
              <a:solidFill>
                <a:schemeClr val="dk1"/>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public class Cuenta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apariciones = 0;</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while ((i = s.indexOf(“hola”)) != -1)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 = s.substring(i+1);</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System.out.println(“el string hola aparecio “+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 “veces”);</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indent="-251459" lvl="0" marL="342900">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Programacion orientada a objetos</a:t>
            </a:r>
            <a:endParaRPr/>
          </a:p>
        </p:txBody>
      </p:sp>
      <p:sp>
        <p:nvSpPr>
          <p:cNvPr id="212" name="Shape 212"/>
          <p:cNvSpPr txBox="1"/>
          <p:nvPr>
            <p:ph idx="1" type="body"/>
          </p:nvPr>
        </p:nvSpPr>
        <p:spPr>
          <a:xfrm>
            <a:off x="677334" y="2179914"/>
            <a:ext cx="8596800" cy="3880800"/>
          </a:xfrm>
          <a:prstGeom prst="rect">
            <a:avLst/>
          </a:prstGeom>
        </p:spPr>
        <p:txBody>
          <a:bodyPr anchorCtr="0" anchor="t" bIns="91425" lIns="91425" spcFirstLastPara="1" rIns="91425" wrap="square" tIns="91425">
            <a:noAutofit/>
          </a:bodyPr>
          <a:lstStyle/>
          <a:p>
            <a:pPr indent="-320040" lvl="0" marL="457200" rtl="0">
              <a:spcBef>
                <a:spcPts val="1000"/>
              </a:spcBef>
              <a:spcAft>
                <a:spcPts val="0"/>
              </a:spcAft>
              <a:buSzPts val="1440"/>
              <a:buChar char="●"/>
            </a:pPr>
            <a:r>
              <a:rPr lang="es-ES"/>
              <a:t>Representan el Mundo real</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lgn="ctr">
              <a:spcBef>
                <a:spcPts val="1000"/>
              </a:spcBef>
              <a:spcAft>
                <a:spcPts val="0"/>
              </a:spcAft>
              <a:buNone/>
            </a:pPr>
            <a:r>
              <a:rPr b="1" lang="es-ES"/>
              <a:t>Bebe</a:t>
            </a:r>
            <a:endParaRPr b="1"/>
          </a:p>
          <a:p>
            <a:pPr indent="0" lvl="0" marL="0" rtl="0" algn="ctr">
              <a:spcBef>
                <a:spcPts val="1000"/>
              </a:spcBef>
              <a:spcAft>
                <a:spcPts val="0"/>
              </a:spcAft>
              <a:buNone/>
            </a:pPr>
            <a:r>
              <a:rPr lang="es-ES">
                <a:solidFill>
                  <a:srgbClr val="0000FF"/>
                </a:solidFill>
              </a:rPr>
              <a:t>nombre</a:t>
            </a:r>
            <a:endParaRPr>
              <a:solidFill>
                <a:srgbClr val="0000FF"/>
              </a:solidFill>
            </a:endParaRPr>
          </a:p>
          <a:p>
            <a:pPr indent="0" lvl="0" marL="0" rtl="0" algn="ctr">
              <a:spcBef>
                <a:spcPts val="1000"/>
              </a:spcBef>
              <a:spcAft>
                <a:spcPts val="0"/>
              </a:spcAft>
              <a:buNone/>
            </a:pPr>
            <a:r>
              <a:rPr lang="es-ES">
                <a:solidFill>
                  <a:srgbClr val="0000FF"/>
                </a:solidFill>
              </a:rPr>
              <a:t>sexo</a:t>
            </a:r>
            <a:endParaRPr>
              <a:solidFill>
                <a:srgbClr val="0000FF"/>
              </a:solidFill>
            </a:endParaRPr>
          </a:p>
          <a:p>
            <a:pPr indent="0" lvl="0" marL="0" rtl="0" algn="ctr">
              <a:spcBef>
                <a:spcPts val="1000"/>
              </a:spcBef>
              <a:spcAft>
                <a:spcPts val="0"/>
              </a:spcAft>
              <a:buNone/>
            </a:pPr>
            <a:r>
              <a:rPr lang="es-ES">
                <a:solidFill>
                  <a:srgbClr val="0000FF"/>
                </a:solidFill>
              </a:rPr>
              <a:t>peso</a:t>
            </a:r>
            <a:endParaRPr>
              <a:solidFill>
                <a:srgbClr val="0000FF"/>
              </a:solidFill>
            </a:endParaRPr>
          </a:p>
          <a:p>
            <a:pPr indent="0" lvl="0" marL="0" rtl="0" algn="ctr">
              <a:spcBef>
                <a:spcPts val="1000"/>
              </a:spcBef>
              <a:spcAft>
                <a:spcPts val="0"/>
              </a:spcAft>
              <a:buNone/>
            </a:pPr>
            <a:r>
              <a:rPr lang="es-ES">
                <a:solidFill>
                  <a:srgbClr val="0000FF"/>
                </a:solidFill>
              </a:rPr>
              <a:t>decibeles</a:t>
            </a:r>
            <a:endParaRPr>
              <a:solidFill>
                <a:srgbClr val="0000FF"/>
              </a:solidFill>
            </a:endParaRPr>
          </a:p>
          <a:p>
            <a:pPr indent="0" lvl="0" marL="0" algn="ctr">
              <a:spcBef>
                <a:spcPts val="1000"/>
              </a:spcBef>
              <a:spcAft>
                <a:spcPts val="0"/>
              </a:spcAft>
              <a:buNone/>
            </a:pPr>
            <a:r>
              <a:rPr lang="es-ES">
                <a:solidFill>
                  <a:srgbClr val="0000FF"/>
                </a:solidFill>
              </a:rPr>
              <a:t>pañalesAlDia</a:t>
            </a:r>
            <a:endParaRPr>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POO</a:t>
            </a:r>
            <a:endParaRPr/>
          </a:p>
        </p:txBody>
      </p:sp>
      <p:sp>
        <p:nvSpPr>
          <p:cNvPr id="218" name="Shape 218"/>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320040" lvl="0" marL="457200" rtl="0">
              <a:spcBef>
                <a:spcPts val="1000"/>
              </a:spcBef>
              <a:spcAft>
                <a:spcPts val="0"/>
              </a:spcAft>
              <a:buSzPts val="1440"/>
              <a:buChar char="●"/>
            </a:pPr>
            <a:r>
              <a:rPr lang="es-ES"/>
              <a:t>Los objetos agrupan tipos de dato:</a:t>
            </a:r>
            <a:endParaRPr/>
          </a:p>
          <a:p>
            <a:pPr indent="-309880" lvl="1" marL="914400" rtl="0">
              <a:spcBef>
                <a:spcPts val="0"/>
              </a:spcBef>
              <a:spcAft>
                <a:spcPts val="0"/>
              </a:spcAft>
              <a:buSzPts val="1280"/>
              <a:buChar char="○"/>
            </a:pPr>
            <a:r>
              <a:rPr lang="es-ES"/>
              <a:t>Primitivos (int, double, char, etc)</a:t>
            </a:r>
            <a:endParaRPr/>
          </a:p>
          <a:p>
            <a:pPr indent="-309880" lvl="1" marL="914400" rtl="0">
              <a:spcBef>
                <a:spcPts val="0"/>
              </a:spcBef>
              <a:spcAft>
                <a:spcPts val="0"/>
              </a:spcAft>
              <a:buSzPts val="1280"/>
              <a:buChar char="○"/>
            </a:pPr>
            <a:r>
              <a:rPr lang="es-ES"/>
              <a:t>Objetos (String)</a:t>
            </a:r>
            <a:endParaRPr/>
          </a:p>
          <a:p>
            <a:pPr indent="0" lvl="0" marL="0" rtl="0" algn="ctr">
              <a:spcBef>
                <a:spcPts val="1000"/>
              </a:spcBef>
              <a:spcAft>
                <a:spcPts val="0"/>
              </a:spcAft>
              <a:buNone/>
            </a:pPr>
            <a:r>
              <a:rPr b="1" lang="es-ES"/>
              <a:t>Bebe</a:t>
            </a:r>
            <a:endParaRPr b="1"/>
          </a:p>
          <a:p>
            <a:pPr indent="0" lvl="0" marL="0" rtl="0" algn="ctr">
              <a:spcBef>
                <a:spcPts val="1000"/>
              </a:spcBef>
              <a:spcAft>
                <a:spcPts val="0"/>
              </a:spcAft>
              <a:buNone/>
            </a:pPr>
            <a:r>
              <a:rPr b="1" lang="es-ES">
                <a:solidFill>
                  <a:srgbClr val="0000FF"/>
                </a:solidFill>
              </a:rPr>
              <a:t>String</a:t>
            </a:r>
            <a:r>
              <a:rPr lang="es-ES">
                <a:solidFill>
                  <a:srgbClr val="0000FF"/>
                </a:solidFill>
              </a:rPr>
              <a:t> nombre</a:t>
            </a:r>
            <a:endParaRPr>
              <a:solidFill>
                <a:srgbClr val="0000FF"/>
              </a:solidFill>
            </a:endParaRPr>
          </a:p>
          <a:p>
            <a:pPr indent="0" lvl="0" marL="0" rtl="0" algn="ctr">
              <a:spcBef>
                <a:spcPts val="1000"/>
              </a:spcBef>
              <a:spcAft>
                <a:spcPts val="0"/>
              </a:spcAft>
              <a:buNone/>
            </a:pPr>
            <a:r>
              <a:rPr b="1" lang="es-ES">
                <a:solidFill>
                  <a:srgbClr val="0000FF"/>
                </a:solidFill>
              </a:rPr>
              <a:t>char</a:t>
            </a:r>
            <a:r>
              <a:rPr lang="es-ES">
                <a:solidFill>
                  <a:srgbClr val="0000FF"/>
                </a:solidFill>
              </a:rPr>
              <a:t> sexo</a:t>
            </a:r>
            <a:endParaRPr>
              <a:solidFill>
                <a:srgbClr val="0000FF"/>
              </a:solidFill>
            </a:endParaRPr>
          </a:p>
          <a:p>
            <a:pPr indent="0" lvl="0" marL="0" rtl="0" algn="ctr">
              <a:spcBef>
                <a:spcPts val="1000"/>
              </a:spcBef>
              <a:spcAft>
                <a:spcPts val="0"/>
              </a:spcAft>
              <a:buNone/>
            </a:pPr>
            <a:r>
              <a:rPr b="1" lang="es-ES">
                <a:solidFill>
                  <a:srgbClr val="0000FF"/>
                </a:solidFill>
              </a:rPr>
              <a:t>double</a:t>
            </a:r>
            <a:r>
              <a:rPr lang="es-ES">
                <a:solidFill>
                  <a:srgbClr val="0000FF"/>
                </a:solidFill>
              </a:rPr>
              <a:t> peso</a:t>
            </a:r>
            <a:endParaRPr>
              <a:solidFill>
                <a:srgbClr val="0000FF"/>
              </a:solidFill>
            </a:endParaRPr>
          </a:p>
          <a:p>
            <a:pPr indent="0" lvl="0" marL="0" rtl="0" algn="ctr">
              <a:spcBef>
                <a:spcPts val="1000"/>
              </a:spcBef>
              <a:spcAft>
                <a:spcPts val="0"/>
              </a:spcAft>
              <a:buNone/>
            </a:pPr>
            <a:r>
              <a:rPr b="1" lang="es-ES">
                <a:solidFill>
                  <a:srgbClr val="0000FF"/>
                </a:solidFill>
              </a:rPr>
              <a:t>doble</a:t>
            </a:r>
            <a:r>
              <a:rPr lang="es-ES">
                <a:solidFill>
                  <a:srgbClr val="0000FF"/>
                </a:solidFill>
              </a:rPr>
              <a:t> decibeles</a:t>
            </a:r>
            <a:endParaRPr>
              <a:solidFill>
                <a:srgbClr val="0000FF"/>
              </a:solidFill>
            </a:endParaRPr>
          </a:p>
          <a:p>
            <a:pPr indent="0" lvl="0" marL="0" rtl="0" algn="ctr">
              <a:spcBef>
                <a:spcPts val="1000"/>
              </a:spcBef>
              <a:spcAft>
                <a:spcPts val="0"/>
              </a:spcAft>
              <a:buNone/>
            </a:pPr>
            <a:r>
              <a:rPr b="1" lang="es-ES">
                <a:solidFill>
                  <a:srgbClr val="0000FF"/>
                </a:solidFill>
              </a:rPr>
              <a:t>int</a:t>
            </a:r>
            <a:r>
              <a:rPr lang="es-ES">
                <a:solidFill>
                  <a:srgbClr val="0000FF"/>
                </a:solidFill>
              </a:rPr>
              <a:t> </a:t>
            </a:r>
            <a:r>
              <a:rPr lang="es-ES">
                <a:solidFill>
                  <a:srgbClr val="0000FF"/>
                </a:solidFill>
              </a:rPr>
              <a:t>pañalesAlDia</a:t>
            </a:r>
            <a:endParaRPr>
              <a:solidFill>
                <a:srgbClr val="0000FF"/>
              </a:solidFill>
            </a:endParaRPr>
          </a:p>
          <a:p>
            <a:pPr indent="0" lvl="0" marL="0">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ES"/>
              <a:t>Por que usar clases?</a:t>
            </a:r>
            <a:endParaRPr/>
          </a:p>
        </p:txBody>
      </p:sp>
      <p:sp>
        <p:nvSpPr>
          <p:cNvPr id="224" name="Shape 224"/>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320040" lvl="0" marL="457200" rtl="0">
              <a:spcBef>
                <a:spcPts val="1000"/>
              </a:spcBef>
              <a:spcAft>
                <a:spcPts val="0"/>
              </a:spcAft>
              <a:buSzPts val="1440"/>
              <a:buChar char="●"/>
            </a:pPr>
            <a:r>
              <a:rPr lang="es-ES"/>
              <a:t>Se podrian usar primitivos</a:t>
            </a:r>
            <a:endParaRPr/>
          </a:p>
          <a:p>
            <a:pPr indent="0" lvl="0" marL="0" rtl="0" algn="ctr">
              <a:spcBef>
                <a:spcPts val="1000"/>
              </a:spcBef>
              <a:spcAft>
                <a:spcPts val="0"/>
              </a:spcAft>
              <a:buNone/>
            </a:pPr>
            <a:r>
              <a:rPr lang="es-ES" sz="1600"/>
              <a:t>// little baby alex </a:t>
            </a:r>
            <a:endParaRPr sz="1600"/>
          </a:p>
          <a:p>
            <a:pPr indent="0" lvl="0" marL="0" rtl="0" algn="ctr">
              <a:spcBef>
                <a:spcPts val="1000"/>
              </a:spcBef>
              <a:spcAft>
                <a:spcPts val="0"/>
              </a:spcAft>
              <a:buNone/>
            </a:pPr>
            <a:r>
              <a:rPr lang="es-ES" sz="1600">
                <a:solidFill>
                  <a:srgbClr val="0000FF"/>
                </a:solidFill>
              </a:rPr>
              <a:t>String</a:t>
            </a:r>
            <a:r>
              <a:rPr lang="es-ES" sz="1600"/>
              <a:t> nameAlex; </a:t>
            </a:r>
            <a:endParaRPr sz="1600"/>
          </a:p>
          <a:p>
            <a:pPr indent="0" lvl="0" marL="0" rtl="0" algn="ctr">
              <a:spcBef>
                <a:spcPts val="1000"/>
              </a:spcBef>
              <a:spcAft>
                <a:spcPts val="0"/>
              </a:spcAft>
              <a:buNone/>
            </a:pPr>
            <a:r>
              <a:rPr lang="es-ES" sz="1600">
                <a:solidFill>
                  <a:srgbClr val="0000FF"/>
                </a:solidFill>
              </a:rPr>
              <a:t>double</a:t>
            </a:r>
            <a:r>
              <a:rPr lang="es-ES" sz="1600"/>
              <a:t> weightAlex;</a:t>
            </a:r>
            <a:endParaRPr sz="1600"/>
          </a:p>
          <a:p>
            <a:pPr indent="0" lvl="0" marL="0" rtl="0" algn="ctr">
              <a:spcBef>
                <a:spcPts val="1000"/>
              </a:spcBef>
              <a:spcAft>
                <a:spcPts val="0"/>
              </a:spcAft>
              <a:buNone/>
            </a:pPr>
            <a:r>
              <a:rPr lang="es-ES" sz="1600"/>
              <a:t> // little baby david</a:t>
            </a:r>
            <a:endParaRPr sz="1600"/>
          </a:p>
          <a:p>
            <a:pPr indent="0" lvl="0" marL="0" rtl="0" algn="ctr">
              <a:spcBef>
                <a:spcPts val="1000"/>
              </a:spcBef>
              <a:spcAft>
                <a:spcPts val="0"/>
              </a:spcAft>
              <a:buNone/>
            </a:pPr>
            <a:r>
              <a:rPr lang="es-ES" sz="1600"/>
              <a:t> </a:t>
            </a:r>
            <a:r>
              <a:rPr lang="es-ES" sz="1600">
                <a:solidFill>
                  <a:srgbClr val="0000FF"/>
                </a:solidFill>
              </a:rPr>
              <a:t>String</a:t>
            </a:r>
            <a:r>
              <a:rPr lang="es-ES" sz="1600"/>
              <a:t> nameDavid;</a:t>
            </a:r>
            <a:endParaRPr sz="1600"/>
          </a:p>
          <a:p>
            <a:pPr indent="0" lvl="0" marL="0" rtl="0" algn="ctr">
              <a:spcBef>
                <a:spcPts val="1000"/>
              </a:spcBef>
              <a:spcAft>
                <a:spcPts val="0"/>
              </a:spcAft>
              <a:buNone/>
            </a:pPr>
            <a:r>
              <a:rPr lang="es-ES" sz="1600"/>
              <a:t> </a:t>
            </a:r>
            <a:r>
              <a:rPr lang="es-ES" sz="1600">
                <a:solidFill>
                  <a:srgbClr val="0000FF"/>
                </a:solidFill>
              </a:rPr>
              <a:t>double</a:t>
            </a:r>
            <a:r>
              <a:rPr lang="es-ES" sz="1600"/>
              <a:t> weightDavid;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ES"/>
              <a:t>Por que usar clases?</a:t>
            </a:r>
            <a:endParaRPr/>
          </a:p>
        </p:txBody>
      </p:sp>
      <p:sp>
        <p:nvSpPr>
          <p:cNvPr id="230" name="Shape 230"/>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320040" lvl="0" marL="457200" rtl="0">
              <a:spcBef>
                <a:spcPts val="1000"/>
              </a:spcBef>
              <a:spcAft>
                <a:spcPts val="0"/>
              </a:spcAft>
              <a:buSzPts val="1440"/>
              <a:buChar char="●"/>
            </a:pPr>
            <a:r>
              <a:rPr lang="es-ES"/>
              <a:t>Se podrian usar primitivos, pero cuando son muchos datos?</a:t>
            </a:r>
            <a:endParaRPr/>
          </a:p>
          <a:p>
            <a:pPr indent="0" lvl="0" marL="0" rtl="0" algn="ctr">
              <a:spcBef>
                <a:spcPts val="1000"/>
              </a:spcBef>
              <a:spcAft>
                <a:spcPts val="0"/>
              </a:spcAft>
              <a:buNone/>
            </a:pPr>
            <a:r>
              <a:rPr lang="es-ES" sz="1600"/>
              <a:t>// little baby alex </a:t>
            </a:r>
            <a:endParaRPr sz="1600"/>
          </a:p>
          <a:p>
            <a:pPr indent="0" lvl="0" marL="0" rtl="0" algn="ctr">
              <a:spcBef>
                <a:spcPts val="1000"/>
              </a:spcBef>
              <a:spcAft>
                <a:spcPts val="0"/>
              </a:spcAft>
              <a:buNone/>
            </a:pPr>
            <a:r>
              <a:rPr lang="es-ES" sz="1600">
                <a:solidFill>
                  <a:srgbClr val="0000FF"/>
                </a:solidFill>
              </a:rPr>
              <a:t>String</a:t>
            </a:r>
            <a:r>
              <a:rPr lang="es-ES" sz="1600"/>
              <a:t> nameAlex; </a:t>
            </a:r>
            <a:endParaRPr sz="1600"/>
          </a:p>
          <a:p>
            <a:pPr indent="0" lvl="0" marL="0" rtl="0" algn="ctr">
              <a:spcBef>
                <a:spcPts val="1000"/>
              </a:spcBef>
              <a:spcAft>
                <a:spcPts val="0"/>
              </a:spcAft>
              <a:buNone/>
            </a:pPr>
            <a:r>
              <a:rPr lang="es-ES" sz="1600">
                <a:solidFill>
                  <a:srgbClr val="0000FF"/>
                </a:solidFill>
              </a:rPr>
              <a:t>double</a:t>
            </a:r>
            <a:r>
              <a:rPr lang="es-ES" sz="1600"/>
              <a:t> weightAlex;</a:t>
            </a:r>
            <a:endParaRPr sz="1600"/>
          </a:p>
          <a:p>
            <a:pPr indent="0" lvl="0" marL="0" rtl="0" algn="ctr">
              <a:spcBef>
                <a:spcPts val="1000"/>
              </a:spcBef>
              <a:spcAft>
                <a:spcPts val="0"/>
              </a:spcAft>
              <a:buNone/>
            </a:pPr>
            <a:r>
              <a:rPr lang="es-ES" sz="1600"/>
              <a:t> // little baby david</a:t>
            </a:r>
            <a:endParaRPr sz="1600"/>
          </a:p>
          <a:p>
            <a:pPr indent="0" lvl="0" marL="0" rtl="0" algn="ctr">
              <a:spcBef>
                <a:spcPts val="1000"/>
              </a:spcBef>
              <a:spcAft>
                <a:spcPts val="0"/>
              </a:spcAft>
              <a:buNone/>
            </a:pPr>
            <a:r>
              <a:rPr lang="es-ES" sz="1600"/>
              <a:t> </a:t>
            </a:r>
            <a:r>
              <a:rPr lang="es-ES" sz="1600">
                <a:solidFill>
                  <a:srgbClr val="0000FF"/>
                </a:solidFill>
              </a:rPr>
              <a:t>String</a:t>
            </a:r>
            <a:r>
              <a:rPr lang="es-ES" sz="1600"/>
              <a:t> nameDavid;</a:t>
            </a:r>
            <a:endParaRPr sz="1600"/>
          </a:p>
          <a:p>
            <a:pPr indent="0" lvl="0" marL="0" rtl="0" algn="ctr">
              <a:spcBef>
                <a:spcPts val="1000"/>
              </a:spcBef>
              <a:spcAft>
                <a:spcPts val="0"/>
              </a:spcAft>
              <a:buNone/>
            </a:pPr>
            <a:r>
              <a:rPr lang="es-ES" sz="1600"/>
              <a:t> </a:t>
            </a:r>
            <a:r>
              <a:rPr lang="es-ES" sz="1600">
                <a:solidFill>
                  <a:srgbClr val="0000FF"/>
                </a:solidFill>
              </a:rPr>
              <a:t>double</a:t>
            </a:r>
            <a:r>
              <a:rPr lang="es-ES" sz="1600"/>
              <a:t> weightDavid; </a:t>
            </a:r>
            <a:endParaRPr sz="1600"/>
          </a:p>
          <a:p>
            <a:pPr indent="0" lvl="0" marL="0" rtl="0" algn="ctr">
              <a:spcBef>
                <a:spcPts val="1000"/>
              </a:spcBef>
              <a:spcAft>
                <a:spcPts val="0"/>
              </a:spcAft>
              <a:buClr>
                <a:schemeClr val="dk1"/>
              </a:buClr>
              <a:buSzPts val="1100"/>
              <a:buFont typeface="Arial"/>
              <a:buNone/>
            </a:pPr>
            <a:r>
              <a:rPr lang="es-ES" sz="1600"/>
              <a:t>// little baby david</a:t>
            </a:r>
            <a:endParaRPr sz="1600"/>
          </a:p>
          <a:p>
            <a:pPr indent="0" lvl="0" marL="0" rtl="0" algn="ctr">
              <a:spcBef>
                <a:spcPts val="1000"/>
              </a:spcBef>
              <a:spcAft>
                <a:spcPts val="0"/>
              </a:spcAft>
              <a:buClr>
                <a:schemeClr val="dk1"/>
              </a:buClr>
              <a:buSzPts val="1100"/>
              <a:buFont typeface="Arial"/>
              <a:buNone/>
            </a:pPr>
            <a:r>
              <a:rPr lang="es-ES" sz="1600"/>
              <a:t> </a:t>
            </a:r>
            <a:r>
              <a:rPr lang="es-ES" sz="1600">
                <a:solidFill>
                  <a:srgbClr val="0000FF"/>
                </a:solidFill>
              </a:rPr>
              <a:t>String</a:t>
            </a:r>
            <a:r>
              <a:rPr lang="es-ES" sz="1600"/>
              <a:t> nameDavid2;</a:t>
            </a:r>
            <a:endParaRPr sz="1600"/>
          </a:p>
          <a:p>
            <a:pPr indent="0" lvl="0" marL="0" rtl="0" algn="ctr">
              <a:spcBef>
                <a:spcPts val="1000"/>
              </a:spcBef>
              <a:spcAft>
                <a:spcPts val="0"/>
              </a:spcAft>
              <a:buNone/>
            </a:pPr>
            <a:r>
              <a:rPr lang="es-ES" sz="1600"/>
              <a:t> </a:t>
            </a:r>
            <a:r>
              <a:rPr lang="es-ES" sz="1600">
                <a:solidFill>
                  <a:srgbClr val="0000FF"/>
                </a:solidFill>
              </a:rPr>
              <a:t>double</a:t>
            </a:r>
            <a:r>
              <a:rPr lang="es-ES" sz="1600"/>
              <a:t> weightDavid2; </a:t>
            </a:r>
            <a:endParaRPr sz="1600"/>
          </a:p>
          <a:p>
            <a:pPr indent="-330200" lvl="0" marL="457200" rtl="0">
              <a:spcBef>
                <a:spcPts val="1000"/>
              </a:spcBef>
              <a:spcAft>
                <a:spcPts val="0"/>
              </a:spcAft>
              <a:buSzPts val="1600"/>
              <a:buChar char="●"/>
            </a:pPr>
            <a:r>
              <a:rPr lang="es-ES" sz="1600"/>
              <a:t>Y si fueran 500 bebes?</a:t>
            </a:r>
            <a:endParaRPr sz="1600"/>
          </a:p>
          <a:p>
            <a:pPr indent="0" lvl="0" marL="0" rtl="0" algn="ctr">
              <a:spcBef>
                <a:spcPts val="100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ES"/>
              <a:t>Por que usar clases?</a:t>
            </a:r>
            <a:endParaRPr/>
          </a:p>
        </p:txBody>
      </p:sp>
      <p:sp>
        <p:nvSpPr>
          <p:cNvPr id="236" name="Shape 236"/>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t/>
            </a:r>
            <a:endParaRPr sz="1600"/>
          </a:p>
          <a:p>
            <a:pPr indent="0" lvl="0" marL="0" rtl="0" algn="ctr">
              <a:spcBef>
                <a:spcPts val="1000"/>
              </a:spcBef>
              <a:spcAft>
                <a:spcPts val="0"/>
              </a:spcAft>
              <a:buNone/>
            </a:pPr>
            <a:r>
              <a:t/>
            </a:r>
            <a:endParaRPr sz="1600"/>
          </a:p>
        </p:txBody>
      </p:sp>
      <p:pic>
        <p:nvPicPr>
          <p:cNvPr id="237" name="Shape 237"/>
          <p:cNvPicPr preferRelativeResize="0"/>
          <p:nvPr/>
        </p:nvPicPr>
        <p:blipFill>
          <a:blip r:embed="rId3">
            <a:alphaModFix/>
          </a:blip>
          <a:stretch>
            <a:fillRect/>
          </a:stretch>
        </p:blipFill>
        <p:spPr>
          <a:xfrm>
            <a:off x="3940121" y="1736500"/>
            <a:ext cx="3640500" cy="370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ES"/>
              <a:t>Por que usar clases?</a:t>
            </a:r>
            <a:endParaRPr/>
          </a:p>
        </p:txBody>
      </p:sp>
      <p:sp>
        <p:nvSpPr>
          <p:cNvPr id="243" name="Shape 243"/>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rPr lang="es-ES" sz="1600"/>
              <a:t>Y 496 </a:t>
            </a:r>
            <a:r>
              <a:rPr lang="es-ES" sz="1600"/>
              <a:t>bebés</a:t>
            </a:r>
            <a:r>
              <a:rPr lang="es-ES" sz="1600"/>
              <a:t> </a:t>
            </a:r>
            <a:r>
              <a:rPr lang="es-ES" sz="1600"/>
              <a:t>más</a:t>
            </a:r>
            <a:r>
              <a:rPr lang="es-ES" sz="1600"/>
              <a:t>.</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p:txBody>
      </p:sp>
      <p:pic>
        <p:nvPicPr>
          <p:cNvPr id="244" name="Shape 244"/>
          <p:cNvPicPr preferRelativeResize="0"/>
          <p:nvPr/>
        </p:nvPicPr>
        <p:blipFill>
          <a:blip r:embed="rId3">
            <a:alphaModFix/>
          </a:blip>
          <a:stretch>
            <a:fillRect/>
          </a:stretch>
        </p:blipFill>
        <p:spPr>
          <a:xfrm>
            <a:off x="1044363" y="2238375"/>
            <a:ext cx="6981825"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ES"/>
              <a:t>Por que usar clases?</a:t>
            </a:r>
            <a:endParaRPr/>
          </a:p>
        </p:txBody>
      </p:sp>
      <p:sp>
        <p:nvSpPr>
          <p:cNvPr id="250" name="Shape 250"/>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rPr lang="es-ES" sz="1600"/>
              <a:t>Y 496 bebés más.</a:t>
            </a:r>
            <a:endParaRPr sz="1600"/>
          </a:p>
          <a:p>
            <a:pPr indent="0" lvl="0" marL="0" rtl="0" algn="ctr">
              <a:spcBef>
                <a:spcPts val="1000"/>
              </a:spcBef>
              <a:spcAft>
                <a:spcPts val="0"/>
              </a:spcAft>
              <a:buNone/>
            </a:pPr>
            <a:r>
              <a:t/>
            </a:r>
            <a:endParaRPr sz="1600"/>
          </a:p>
          <a:p>
            <a:pPr indent="0" lvl="0" marL="0" rtl="0" algn="ctr">
              <a:spcBef>
                <a:spcPts val="1000"/>
              </a:spcBef>
              <a:spcAft>
                <a:spcPts val="0"/>
              </a:spcAft>
              <a:buNone/>
            </a:pPr>
            <a:r>
              <a:t/>
            </a:r>
            <a:endParaRPr sz="1600"/>
          </a:p>
        </p:txBody>
      </p:sp>
      <p:pic>
        <p:nvPicPr>
          <p:cNvPr id="251" name="Shape 251"/>
          <p:cNvPicPr preferRelativeResize="0"/>
          <p:nvPr/>
        </p:nvPicPr>
        <p:blipFill>
          <a:blip r:embed="rId3">
            <a:alphaModFix/>
          </a:blip>
          <a:stretch>
            <a:fillRect/>
          </a:stretch>
        </p:blipFill>
        <p:spPr>
          <a:xfrm>
            <a:off x="784725" y="1698125"/>
            <a:ext cx="8382000" cy="384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Definicion de Clases</a:t>
            </a:r>
            <a:endParaRPr/>
          </a:p>
        </p:txBody>
      </p:sp>
      <p:sp>
        <p:nvSpPr>
          <p:cNvPr id="257" name="Shape 257"/>
          <p:cNvSpPr txBox="1"/>
          <p:nvPr>
            <p:ph idx="1" type="body"/>
          </p:nvPr>
        </p:nvSpPr>
        <p:spPr>
          <a:xfrm>
            <a:off x="677334" y="1619664"/>
            <a:ext cx="8596800" cy="3880800"/>
          </a:xfrm>
          <a:prstGeom prst="rect">
            <a:avLst/>
          </a:prstGeom>
        </p:spPr>
        <p:txBody>
          <a:bodyPr anchorCtr="0" anchor="t" bIns="91425" lIns="91425" spcFirstLastPara="1" rIns="91425" wrap="square" tIns="91425">
            <a:noAutofit/>
          </a:bodyPr>
          <a:lstStyle/>
          <a:p>
            <a:pPr indent="-251459" lvl="0" marL="342900">
              <a:spcBef>
                <a:spcPts val="1000"/>
              </a:spcBef>
              <a:spcAft>
                <a:spcPts val="0"/>
              </a:spcAft>
              <a:buNone/>
            </a:pPr>
            <a:r>
              <a:rPr lang="es-ES"/>
              <a:t>public class Baby { </a:t>
            </a:r>
            <a:endParaRPr/>
          </a:p>
          <a:p>
            <a:pPr indent="-251459" lvl="0" marL="342900">
              <a:spcBef>
                <a:spcPts val="1000"/>
              </a:spcBef>
              <a:spcAft>
                <a:spcPts val="0"/>
              </a:spcAft>
              <a:buNone/>
            </a:pPr>
            <a:r>
              <a:rPr lang="es-ES"/>
              <a:t>  String name; </a:t>
            </a:r>
            <a:endParaRPr/>
          </a:p>
          <a:p>
            <a:pPr indent="-251459" lvl="0" marL="342900">
              <a:spcBef>
                <a:spcPts val="1000"/>
              </a:spcBef>
              <a:spcAft>
                <a:spcPts val="0"/>
              </a:spcAft>
              <a:buNone/>
            </a:pPr>
            <a:r>
              <a:rPr lang="es-ES"/>
              <a:t>  boolean isMale; </a:t>
            </a:r>
            <a:endParaRPr/>
          </a:p>
          <a:p>
            <a:pPr indent="-251459" lvl="0" marL="342900">
              <a:spcBef>
                <a:spcPts val="1000"/>
              </a:spcBef>
              <a:spcAft>
                <a:spcPts val="0"/>
              </a:spcAft>
              <a:buNone/>
            </a:pPr>
            <a:r>
              <a:rPr lang="es-ES"/>
              <a:t>  double weight;                     </a:t>
            </a:r>
            <a:endParaRPr/>
          </a:p>
          <a:p>
            <a:pPr indent="-251459" lvl="0" marL="342900">
              <a:spcBef>
                <a:spcPts val="1000"/>
              </a:spcBef>
              <a:spcAft>
                <a:spcPts val="0"/>
              </a:spcAft>
              <a:buNone/>
            </a:pPr>
            <a:r>
              <a:rPr lang="es-ES"/>
              <a:t>  double decibels; </a:t>
            </a:r>
            <a:endParaRPr/>
          </a:p>
          <a:p>
            <a:pPr indent="-251459" lvl="0" marL="342900">
              <a:spcBef>
                <a:spcPts val="1000"/>
              </a:spcBef>
              <a:spcAft>
                <a:spcPts val="0"/>
              </a:spcAft>
              <a:buNone/>
            </a:pPr>
            <a:r>
              <a:rPr lang="es-ES"/>
              <a:t>  int numPoops = 0; </a:t>
            </a:r>
            <a:endParaRPr/>
          </a:p>
          <a:p>
            <a:pPr indent="-251459" lvl="0" marL="342900">
              <a:spcBef>
                <a:spcPts val="1000"/>
              </a:spcBef>
              <a:spcAft>
                <a:spcPts val="0"/>
              </a:spcAft>
              <a:buNone/>
            </a:pPr>
            <a:r>
              <a:rPr lang="es-ES"/>
              <a:t>  void poop() { </a:t>
            </a:r>
            <a:endParaRPr/>
          </a:p>
          <a:p>
            <a:pPr indent="-251459" lvl="0" marL="342900">
              <a:spcBef>
                <a:spcPts val="1000"/>
              </a:spcBef>
              <a:spcAft>
                <a:spcPts val="0"/>
              </a:spcAft>
              <a:buNone/>
            </a:pPr>
            <a:r>
              <a:rPr lang="es-ES"/>
              <a:t>    numPoops += 1; </a:t>
            </a:r>
            <a:endParaRPr/>
          </a:p>
          <a:p>
            <a:pPr indent="-251459" lvl="0" marL="342900">
              <a:spcBef>
                <a:spcPts val="1000"/>
              </a:spcBef>
              <a:spcAft>
                <a:spcPts val="0"/>
              </a:spcAft>
              <a:buNone/>
            </a:pPr>
            <a:r>
              <a:rPr lang="es-ES"/>
              <a:t>    System.out.println(“Dear mother, ”+ “I have pooped. Ready the diaper.”); </a:t>
            </a:r>
            <a:endParaRPr/>
          </a:p>
          <a:p>
            <a:pPr indent="-251459" lvl="0" marL="342900">
              <a:spcBef>
                <a:spcPts val="1000"/>
              </a:spcBef>
              <a:spcAft>
                <a:spcPts val="0"/>
              </a:spcAft>
              <a:buNone/>
            </a:pPr>
            <a:r>
              <a:rPr lang="es-ES"/>
              <a:t>  } </a:t>
            </a:r>
            <a:endParaRPr/>
          </a:p>
          <a:p>
            <a:pPr indent="-251459" lvl="0" marL="342900">
              <a:spcBef>
                <a:spcPts val="1000"/>
              </a:spcBef>
              <a:spcAft>
                <a:spcPts val="0"/>
              </a:spcAft>
              <a:buNone/>
            </a:pPr>
            <a:r>
              <a:rPr lang="es-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Instanciación</a:t>
            </a:r>
            <a:r>
              <a:rPr lang="es-ES"/>
              <a:t> de clases</a:t>
            </a:r>
            <a:endParaRPr/>
          </a:p>
        </p:txBody>
      </p:sp>
      <p:sp>
        <p:nvSpPr>
          <p:cNvPr id="263" name="Shape 263"/>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251459" lvl="0" marL="342900">
              <a:spcBef>
                <a:spcPts val="1000"/>
              </a:spcBef>
              <a:spcAft>
                <a:spcPts val="0"/>
              </a:spcAft>
              <a:buNone/>
            </a:pPr>
            <a:r>
              <a:t/>
            </a:r>
            <a:endParaRPr/>
          </a:p>
          <a:p>
            <a:pPr indent="-251459" lvl="0" marL="342900">
              <a:spcBef>
                <a:spcPts val="1000"/>
              </a:spcBef>
              <a:spcAft>
                <a:spcPts val="0"/>
              </a:spcAft>
              <a:buNone/>
            </a:pPr>
            <a:r>
              <a:t/>
            </a:r>
            <a:endParaRPr/>
          </a:p>
          <a:p>
            <a:pPr indent="-251459" lvl="0" marL="342900">
              <a:spcBef>
                <a:spcPts val="1000"/>
              </a:spcBef>
              <a:spcAft>
                <a:spcPts val="0"/>
              </a:spcAft>
              <a:buNone/>
            </a:pPr>
            <a:r>
              <a:t/>
            </a:r>
            <a:endParaRPr/>
          </a:p>
          <a:p>
            <a:pPr indent="0" lvl="0" marL="0">
              <a:spcBef>
                <a:spcPts val="1000"/>
              </a:spcBef>
              <a:spcAft>
                <a:spcPts val="0"/>
              </a:spcAft>
              <a:buNone/>
            </a:pPr>
            <a:r>
              <a:rPr lang="es-ES" sz="3000"/>
              <a:t>Baby myBaby = new Baby();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s-ES" sz="3600" u="none" cap="none" strike="noStrike">
                <a:solidFill>
                  <a:schemeClr val="accent1"/>
                </a:solidFill>
                <a:latin typeface="Trebuchet MS"/>
                <a:ea typeface="Trebuchet MS"/>
                <a:cs typeface="Trebuchet MS"/>
                <a:sym typeface="Trebuchet MS"/>
              </a:rPr>
              <a:t>Objetivos</a:t>
            </a:r>
            <a:endParaRPr b="0" i="0" sz="3600" u="none" cap="none" strike="noStrike">
              <a:solidFill>
                <a:schemeClr val="accent1"/>
              </a:solidFill>
              <a:latin typeface="Trebuchet MS"/>
              <a:ea typeface="Trebuchet MS"/>
              <a:cs typeface="Trebuchet MS"/>
              <a:sym typeface="Trebuchet MS"/>
            </a:endParaRPr>
          </a:p>
        </p:txBody>
      </p:sp>
      <p:grpSp>
        <p:nvGrpSpPr>
          <p:cNvPr id="151" name="Shape 151"/>
          <p:cNvGrpSpPr/>
          <p:nvPr/>
        </p:nvGrpSpPr>
        <p:grpSpPr>
          <a:xfrm>
            <a:off x="926917" y="1610435"/>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txBox="1"/>
            <p:nvPr/>
          </p:nvSpPr>
          <p:spPr>
            <a:xfrm>
              <a:off x="732029" y="133"/>
              <a:ext cx="2228700" cy="13374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None/>
              </a:pPr>
              <a:r>
                <a:rPr lang="es-ES" sz="2500">
                  <a:solidFill>
                    <a:schemeClr val="lt1"/>
                  </a:solidFill>
                  <a:latin typeface="Calibri"/>
                  <a:ea typeface="Calibri"/>
                  <a:cs typeface="Calibri"/>
                  <a:sym typeface="Calibri"/>
                </a:rPr>
                <a:t>Revision Ejercicio IMDB</a:t>
              </a:r>
              <a:endParaRPr b="0" i="0" sz="2500" u="none" cap="none" strike="noStrike">
                <a:solidFill>
                  <a:schemeClr val="lt1"/>
                </a:solidFill>
                <a:latin typeface="Trebuchet MS"/>
                <a:ea typeface="Trebuchet MS"/>
                <a:cs typeface="Trebuchet MS"/>
                <a:sym typeface="Trebuchet MS"/>
              </a:endParaRPr>
            </a:p>
          </p:txBody>
        </p:sp>
        <p:sp>
          <p:nvSpPr>
            <p:cNvPr id="154" name="Shape 154"/>
            <p:cNvSpPr/>
            <p:nvPr/>
          </p:nvSpPr>
          <p:spPr>
            <a:xfrm>
              <a:off x="3183741" y="133"/>
              <a:ext cx="2228700" cy="1337400"/>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nvSpPr>
          <p:spPr>
            <a:xfrm>
              <a:off x="3183741" y="133"/>
              <a:ext cx="2228700" cy="1337400"/>
            </a:xfrm>
            <a:prstGeom prst="rect">
              <a:avLst/>
            </a:prstGeom>
            <a:noFill/>
            <a:ln>
              <a:noFill/>
            </a:ln>
          </p:spPr>
          <p:txBody>
            <a:bodyPr anchorCtr="0" anchor="ctr" bIns="95250" lIns="95250" spcFirstLastPara="1" rIns="95250" wrap="square" tIns="95250">
              <a:noAutofit/>
            </a:bodyPr>
            <a:lstStyle/>
            <a:p>
              <a:pPr indent="0" lvl="0" marL="0" rtl="0" algn="ctr">
                <a:lnSpc>
                  <a:spcPct val="90000"/>
                </a:lnSpc>
                <a:spcBef>
                  <a:spcPts val="0"/>
                </a:spcBef>
                <a:spcAft>
                  <a:spcPts val="0"/>
                </a:spcAft>
                <a:buClr>
                  <a:schemeClr val="dk1"/>
                </a:buClr>
                <a:buFont typeface="Arial"/>
                <a:buNone/>
              </a:pPr>
              <a:r>
                <a:rPr lang="es-ES" sz="2500">
                  <a:solidFill>
                    <a:schemeClr val="lt1"/>
                  </a:solidFill>
                  <a:latin typeface="Calibri"/>
                  <a:ea typeface="Calibri"/>
                  <a:cs typeface="Calibri"/>
                  <a:sym typeface="Calibri"/>
                </a:rPr>
                <a:t>Repaso JAVA</a:t>
              </a:r>
              <a:endParaRPr b="0" i="0" sz="2500" u="none" cap="none" strike="noStrike">
                <a:solidFill>
                  <a:schemeClr val="lt1"/>
                </a:solidFill>
                <a:latin typeface="Calibri"/>
                <a:ea typeface="Calibri"/>
                <a:cs typeface="Calibri"/>
                <a:sym typeface="Calibri"/>
              </a:endParaRPr>
            </a:p>
          </p:txBody>
        </p:sp>
        <p:sp>
          <p:nvSpPr>
            <p:cNvPr id="156" name="Shape 156"/>
            <p:cNvSpPr/>
            <p:nvPr/>
          </p:nvSpPr>
          <p:spPr>
            <a:xfrm>
              <a:off x="5635453" y="133"/>
              <a:ext cx="2228700" cy="1337400"/>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nvSpPr>
          <p:spPr>
            <a:xfrm>
              <a:off x="5635453" y="133"/>
              <a:ext cx="2228700" cy="1337400"/>
            </a:xfrm>
            <a:prstGeom prst="rect">
              <a:avLst/>
            </a:prstGeom>
            <a:noFill/>
            <a:ln>
              <a:noFill/>
            </a:ln>
          </p:spPr>
          <p:txBody>
            <a:bodyPr anchorCtr="0" anchor="ctr" bIns="95250" lIns="95250" spcFirstLastPara="1" rIns="95250" wrap="square" tIns="95250">
              <a:noAutofit/>
            </a:bodyPr>
            <a:lstStyle/>
            <a:p>
              <a:pPr indent="0" lvl="0" marL="0" rtl="0" algn="ctr">
                <a:lnSpc>
                  <a:spcPct val="90000"/>
                </a:lnSpc>
                <a:spcBef>
                  <a:spcPts val="0"/>
                </a:spcBef>
                <a:spcAft>
                  <a:spcPts val="0"/>
                </a:spcAft>
                <a:buNone/>
              </a:pPr>
              <a:r>
                <a:rPr lang="es-ES" sz="2500">
                  <a:solidFill>
                    <a:schemeClr val="lt1"/>
                  </a:solidFill>
                  <a:latin typeface="Calibri"/>
                  <a:ea typeface="Calibri"/>
                  <a:cs typeface="Calibri"/>
                  <a:sym typeface="Calibri"/>
                </a:rPr>
                <a:t>Selenium WebDriver</a:t>
              </a:r>
              <a:endParaRPr sz="2500">
                <a:solidFill>
                  <a:schemeClr val="lt1"/>
                </a:solidFill>
                <a:latin typeface="Calibri"/>
                <a:ea typeface="Calibri"/>
                <a:cs typeface="Calibri"/>
                <a:sym typeface="Calibri"/>
              </a:endParaRPr>
            </a:p>
          </p:txBody>
        </p:sp>
        <p:sp>
          <p:nvSpPr>
            <p:cNvPr id="158" name="Shape 158"/>
            <p:cNvSpPr/>
            <p:nvPr/>
          </p:nvSpPr>
          <p:spPr>
            <a:xfrm>
              <a:off x="2960729" y="1560313"/>
              <a:ext cx="2228700" cy="133740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Formato de clases</a:t>
            </a:r>
            <a:endParaRPr/>
          </a:p>
        </p:txBody>
      </p:sp>
      <p:sp>
        <p:nvSpPr>
          <p:cNvPr id="269" name="Shape 269"/>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251459" lvl="0" marL="342900">
              <a:spcBef>
                <a:spcPts val="1000"/>
              </a:spcBef>
              <a:spcAft>
                <a:spcPts val="0"/>
              </a:spcAft>
              <a:buNone/>
            </a:pPr>
            <a:r>
              <a:rPr lang="es-ES" sz="3000"/>
              <a:t>public class Baby { </a:t>
            </a:r>
            <a:endParaRPr sz="3000"/>
          </a:p>
          <a:p>
            <a:pPr indent="-251459" lvl="0" marL="342900">
              <a:spcBef>
                <a:spcPts val="1000"/>
              </a:spcBef>
              <a:spcAft>
                <a:spcPts val="0"/>
              </a:spcAft>
              <a:buNone/>
            </a:pPr>
            <a:r>
              <a:rPr lang="es-ES" sz="3000"/>
              <a:t>    </a:t>
            </a:r>
            <a:r>
              <a:rPr lang="es-ES" sz="3000">
                <a:solidFill>
                  <a:srgbClr val="0000FF"/>
                </a:solidFill>
              </a:rPr>
              <a:t>fields </a:t>
            </a:r>
            <a:endParaRPr sz="3000">
              <a:solidFill>
                <a:srgbClr val="0000FF"/>
              </a:solidFill>
            </a:endParaRPr>
          </a:p>
          <a:p>
            <a:pPr indent="-251459" lvl="0" marL="342900">
              <a:spcBef>
                <a:spcPts val="1000"/>
              </a:spcBef>
              <a:spcAft>
                <a:spcPts val="0"/>
              </a:spcAft>
              <a:buNone/>
            </a:pPr>
            <a:r>
              <a:rPr lang="es-ES" sz="3000"/>
              <a:t>    </a:t>
            </a:r>
            <a:r>
              <a:rPr lang="es-ES" sz="3000">
                <a:solidFill>
                  <a:srgbClr val="93C47D"/>
                </a:solidFill>
              </a:rPr>
              <a:t>methods</a:t>
            </a:r>
            <a:endParaRPr sz="3000">
              <a:solidFill>
                <a:srgbClr val="93C47D"/>
              </a:solidFill>
            </a:endParaRPr>
          </a:p>
          <a:p>
            <a:pPr indent="-251459" lvl="0" marL="342900">
              <a:spcBef>
                <a:spcPts val="1000"/>
              </a:spcBef>
              <a:spcAft>
                <a:spcPts val="0"/>
              </a:spcAft>
              <a:buNone/>
            </a:pPr>
            <a:r>
              <a:rPr lang="es-ES" sz="3000"/>
              <a:t>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Constructores</a:t>
            </a:r>
            <a:endParaRPr/>
          </a:p>
        </p:txBody>
      </p:sp>
      <p:sp>
        <p:nvSpPr>
          <p:cNvPr id="275" name="Shape 275"/>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251459" lvl="0" marL="342900">
              <a:spcBef>
                <a:spcPts val="1000"/>
              </a:spcBef>
              <a:spcAft>
                <a:spcPts val="0"/>
              </a:spcAft>
              <a:buNone/>
            </a:pPr>
            <a:r>
              <a:rPr lang="es-ES"/>
              <a:t>public class Baby { </a:t>
            </a:r>
            <a:endParaRPr/>
          </a:p>
          <a:p>
            <a:pPr indent="-251459" lvl="0" marL="342900">
              <a:spcBef>
                <a:spcPts val="1000"/>
              </a:spcBef>
              <a:spcAft>
                <a:spcPts val="0"/>
              </a:spcAft>
              <a:buNone/>
            </a:pPr>
            <a:r>
              <a:rPr lang="es-ES"/>
              <a:t>    String name; </a:t>
            </a:r>
            <a:endParaRPr/>
          </a:p>
          <a:p>
            <a:pPr indent="-251459" lvl="0" marL="342900">
              <a:spcBef>
                <a:spcPts val="1000"/>
              </a:spcBef>
              <a:spcAft>
                <a:spcPts val="0"/>
              </a:spcAft>
              <a:buNone/>
            </a:pPr>
            <a:r>
              <a:rPr lang="es-ES"/>
              <a:t>    boolean isMale; </a:t>
            </a:r>
            <a:endParaRPr/>
          </a:p>
          <a:p>
            <a:pPr indent="-251459" lvl="0" marL="342900">
              <a:spcBef>
                <a:spcPts val="1000"/>
              </a:spcBef>
              <a:spcAft>
                <a:spcPts val="0"/>
              </a:spcAft>
              <a:buNone/>
            </a:pPr>
            <a:r>
              <a:rPr lang="es-ES"/>
              <a:t>    Baby(String myname, boolean maleBaby){ </a:t>
            </a:r>
            <a:endParaRPr/>
          </a:p>
          <a:p>
            <a:pPr indent="-251459" lvl="0" marL="342900">
              <a:spcBef>
                <a:spcPts val="1000"/>
              </a:spcBef>
              <a:spcAft>
                <a:spcPts val="0"/>
              </a:spcAft>
              <a:buNone/>
            </a:pPr>
            <a:r>
              <a:rPr lang="es-ES"/>
              <a:t>        name = myname; </a:t>
            </a:r>
            <a:endParaRPr/>
          </a:p>
          <a:p>
            <a:pPr indent="-251459" lvl="0" marL="342900">
              <a:spcBef>
                <a:spcPts val="1000"/>
              </a:spcBef>
              <a:spcAft>
                <a:spcPts val="0"/>
              </a:spcAft>
              <a:buNone/>
            </a:pPr>
            <a:r>
              <a:rPr lang="es-ES"/>
              <a:t>        isMale = maleBaby; </a:t>
            </a:r>
            <a:endParaRPr/>
          </a:p>
          <a:p>
            <a:pPr indent="-251459" lvl="0" marL="342900">
              <a:spcBef>
                <a:spcPts val="1000"/>
              </a:spcBef>
              <a:spcAft>
                <a:spcPts val="0"/>
              </a:spcAft>
              <a:buNone/>
            </a:pPr>
            <a:r>
              <a:rPr lang="es-ES"/>
              <a:t>    } </a:t>
            </a:r>
            <a:endParaRPr/>
          </a:p>
          <a:p>
            <a:pPr indent="-251459" lvl="0" marL="342900">
              <a:spcBef>
                <a:spcPts val="1000"/>
              </a:spcBef>
              <a:spcAft>
                <a:spcPts val="0"/>
              </a:spcAft>
              <a:buNone/>
            </a:pPr>
            <a:r>
              <a:rPr lang="es-E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677325" y="1610252"/>
            <a:ext cx="8833500" cy="44715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s-ES" sz="1400">
                <a:solidFill>
                  <a:srgbClr val="333333"/>
                </a:solidFill>
                <a:highlight>
                  <a:srgbClr val="F5F5F5"/>
                </a:highlight>
                <a:latin typeface="Consolas"/>
                <a:ea typeface="Consolas"/>
                <a:cs typeface="Consolas"/>
                <a:sym typeface="Consolas"/>
              </a:rPr>
              <a:t>public class myclass {</a:t>
            </a:r>
            <a:br>
              <a:rPr lang="es-ES" sz="1400">
                <a:solidFill>
                  <a:srgbClr val="333333"/>
                </a:solidFill>
                <a:highlight>
                  <a:srgbClr val="F5F5F5"/>
                </a:highlight>
                <a:latin typeface="Consolas"/>
                <a:ea typeface="Consolas"/>
                <a:cs typeface="Consolas"/>
                <a:sym typeface="Consolas"/>
              </a:rPr>
            </a:b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public static void main(String[] args)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WebDriver driver = new FirefoxDriver();</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String expectedTitle = "Welcome: Mercury Tours"</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driver.get("http://newtours.demoaut.com");</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actualTitle = driver.getTitle();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if (actualTitle.contentEquals(expectedTitle)){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System.out.println("Test Passed!");</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 else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System.out.println("Test Failed");</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driver.close();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a:t>
            </a:r>
            <a:endParaRPr sz="1400">
              <a:solidFill>
                <a:srgbClr val="333333"/>
              </a:solidFill>
              <a:highlight>
                <a:srgbClr val="F5F5F5"/>
              </a:highlight>
              <a:latin typeface="Consolas"/>
              <a:ea typeface="Consolas"/>
              <a:cs typeface="Consolas"/>
              <a:sym typeface="Consolas"/>
            </a:endParaRPr>
          </a:p>
          <a:p>
            <a:pPr indent="0" lvl="0" marL="91440">
              <a:spcBef>
                <a:spcPts val="1000"/>
              </a:spcBef>
              <a:spcAft>
                <a:spcPts val="0"/>
              </a:spcAft>
              <a:buNone/>
            </a:pPr>
            <a:r>
              <a:t/>
            </a:r>
            <a:endParaRPr/>
          </a:p>
        </p:txBody>
      </p:sp>
      <p:sp>
        <p:nvSpPr>
          <p:cNvPr id="281" name="Shape 281"/>
          <p:cNvSpPr txBox="1"/>
          <p:nvPr>
            <p:ph type="title"/>
          </p:nvPr>
        </p:nvSpPr>
        <p:spPr>
          <a:xfrm>
            <a:off x="677325" y="609600"/>
            <a:ext cx="8396100" cy="82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Primer script de Selenium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Repaso de Java</a:t>
            </a:r>
            <a:endParaRPr/>
          </a:p>
        </p:txBody>
      </p:sp>
      <p:sp>
        <p:nvSpPr>
          <p:cNvPr id="164" name="Shape 164"/>
          <p:cNvSpPr txBox="1"/>
          <p:nvPr>
            <p:ph idx="1" type="body"/>
          </p:nvPr>
        </p:nvSpPr>
        <p:spPr>
          <a:xfrm>
            <a:off x="677334" y="2160589"/>
            <a:ext cx="8596800" cy="3880800"/>
          </a:xfrm>
          <a:prstGeom prst="rect">
            <a:avLst/>
          </a:prstGeom>
        </p:spPr>
        <p:txBody>
          <a:bodyPr anchorCtr="0" anchor="t" bIns="91425" lIns="91425" spcFirstLastPara="1" rIns="91425" wrap="square" tIns="91425">
            <a:noAutofit/>
          </a:bodyPr>
          <a:lstStyle/>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Orientado al objeto </a:t>
            </a:r>
            <a:r>
              <a:rPr lang="es-ES" sz="2100">
                <a:solidFill>
                  <a:schemeClr val="dk1"/>
                </a:solidFill>
                <a:latin typeface="Times New Roman"/>
                <a:ea typeface="Times New Roman"/>
                <a:cs typeface="Times New Roman"/>
                <a:sym typeface="Times New Roman"/>
              </a:rPr>
              <a:t>(tendencia en boga)</a:t>
            </a:r>
            <a:endParaRPr sz="21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Simple </a:t>
            </a:r>
            <a:r>
              <a:rPr lang="es-ES" sz="2100">
                <a:solidFill>
                  <a:schemeClr val="dk1"/>
                </a:solidFill>
                <a:latin typeface="Times New Roman"/>
                <a:ea typeface="Times New Roman"/>
                <a:cs typeface="Times New Roman"/>
                <a:sym typeface="Times New Roman"/>
              </a:rPr>
              <a:t>(similar a c, sin complejidades)</a:t>
            </a:r>
            <a:endParaRPr sz="21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Multiplataforma </a:t>
            </a:r>
            <a:r>
              <a:rPr lang="es-ES" sz="2100">
                <a:solidFill>
                  <a:schemeClr val="dk1"/>
                </a:solidFill>
                <a:latin typeface="Times New Roman"/>
                <a:ea typeface="Times New Roman"/>
                <a:cs typeface="Times New Roman"/>
                <a:sym typeface="Times New Roman"/>
              </a:rPr>
              <a:t>(Windows, PowerMac, Unix)</a:t>
            </a:r>
            <a:endParaRPr sz="21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Robusto </a:t>
            </a:r>
            <a:r>
              <a:rPr lang="es-ES" sz="2100">
                <a:solidFill>
                  <a:schemeClr val="dk1"/>
                </a:solidFill>
                <a:latin typeface="Times New Roman"/>
                <a:ea typeface="Times New Roman"/>
                <a:cs typeface="Times New Roman"/>
                <a:sym typeface="Times New Roman"/>
              </a:rPr>
              <a:t>(hace chequeos, elimina punteros)</a:t>
            </a:r>
            <a:endParaRPr sz="21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Recolección de basura automática</a:t>
            </a:r>
            <a:endParaRPr sz="24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Bibliotecas estándar</a:t>
            </a:r>
            <a:endParaRPr sz="24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Realmente portable en un 100%</a:t>
            </a:r>
            <a:endParaRPr sz="2400">
              <a:solidFill>
                <a:schemeClr val="dk1"/>
              </a:solidFill>
              <a:latin typeface="Times New Roman"/>
              <a:ea typeface="Times New Roman"/>
              <a:cs typeface="Times New Roman"/>
              <a:sym typeface="Times New Roman"/>
            </a:endParaRPr>
          </a:p>
          <a:p>
            <a:pPr indent="-320040" lvl="0" marL="45720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Facilidades para programación en redes</a:t>
            </a:r>
            <a:endParaRPr sz="2400">
              <a:solidFill>
                <a:schemeClr val="dk1"/>
              </a:solidFill>
              <a:latin typeface="Times New Roman"/>
              <a:ea typeface="Times New Roman"/>
              <a:cs typeface="Times New Roman"/>
              <a:sym typeface="Times New Roman"/>
            </a:endParaRPr>
          </a:p>
          <a:p>
            <a:pPr indent="0" lvl="0" marL="0" rtl="0">
              <a:spcBef>
                <a:spcPts val="1000"/>
              </a:spcBef>
              <a:spcAft>
                <a:spcPts val="0"/>
              </a:spcAft>
              <a:buNone/>
            </a:pPr>
            <a:r>
              <a:t/>
            </a:r>
            <a:endParaRPr/>
          </a:p>
          <a:p>
            <a:pPr indent="-320040" lvl="0" marL="457200" rtl="0">
              <a:spcBef>
                <a:spcPts val="1000"/>
              </a:spcBef>
              <a:spcAft>
                <a:spcPts val="0"/>
              </a:spcAft>
              <a:buSzPts val="1440"/>
              <a:buChar char="▶"/>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Primer programa</a:t>
            </a:r>
            <a:endParaRPr/>
          </a:p>
        </p:txBody>
      </p:sp>
      <p:sp>
        <p:nvSpPr>
          <p:cNvPr id="170" name="Shape 170"/>
          <p:cNvSpPr txBox="1"/>
          <p:nvPr>
            <p:ph idx="1" type="body"/>
          </p:nvPr>
        </p:nvSpPr>
        <p:spPr>
          <a:xfrm>
            <a:off x="677325" y="1611577"/>
            <a:ext cx="8596800" cy="4559700"/>
          </a:xfrm>
          <a:prstGeom prst="rect">
            <a:avLst/>
          </a:prstGeom>
        </p:spPr>
        <p:txBody>
          <a:bodyPr anchorCtr="0" anchor="t" bIns="91425" lIns="91425" spcFirstLastPara="1" rIns="91425" wrap="square" tIns="91425">
            <a:noAutofit/>
          </a:bodyPr>
          <a:lstStyle/>
          <a:p>
            <a:pPr indent="-254000" lvl="0" marL="254000" rtl="0">
              <a:lnSpc>
                <a:spcPct val="115000"/>
              </a:lnSpc>
              <a:spcBef>
                <a:spcPts val="0"/>
              </a:spcBef>
              <a:spcAft>
                <a:spcPts val="0"/>
              </a:spcAft>
              <a:buClr>
                <a:schemeClr val="dk1"/>
              </a:buClr>
              <a:buSzPts val="1100"/>
              <a:buFont typeface="Arial"/>
              <a:buNone/>
            </a:pPr>
            <a:r>
              <a:rPr lang="es-ES">
                <a:solidFill>
                  <a:srgbClr val="3333CC"/>
                </a:solidFill>
                <a:latin typeface="Arial"/>
                <a:ea typeface="Arial"/>
                <a:cs typeface="Arial"/>
                <a:sym typeface="Arial"/>
              </a:rPr>
              <a:t>public class Hello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System.out.println(“Hola Mundo“);</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Todo programa es escrito como el método estático llamado main</a:t>
            </a:r>
            <a:r>
              <a:rPr lang="es-ES">
                <a:solidFill>
                  <a:schemeClr val="dk1"/>
                </a:solidFill>
                <a:latin typeface="Times New Roman"/>
                <a:ea typeface="Times New Roman"/>
                <a:cs typeface="Times New Roman"/>
                <a:sym typeface="Times New Roman"/>
              </a:rPr>
              <a:t> </a:t>
            </a:r>
            <a:r>
              <a:rPr lang="es-ES" sz="2100">
                <a:solidFill>
                  <a:schemeClr val="dk1"/>
                </a:solidFill>
                <a:latin typeface="Times New Roman"/>
                <a:ea typeface="Times New Roman"/>
                <a:cs typeface="Times New Roman"/>
                <a:sym typeface="Times New Roman"/>
              </a:rPr>
              <a:t>en una clase cualquiera </a:t>
            </a:r>
            <a:endParaRPr sz="2100">
              <a:solidFill>
                <a:schemeClr val="dk1"/>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a:solidFill>
                <a:schemeClr val="dk1"/>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args es un arreglo de Strings que contiene los parámetros</a:t>
            </a:r>
            <a:endParaRPr sz="2100">
              <a:solidFill>
                <a:schemeClr val="dk1"/>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con los que fué invocado el programa.</a:t>
            </a:r>
            <a:endParaRPr sz="2100">
              <a:solidFill>
                <a:schemeClr val="dk1"/>
              </a:solidFill>
              <a:latin typeface="Times New Roman"/>
              <a:ea typeface="Times New Roman"/>
              <a:cs typeface="Times New Roman"/>
              <a:sym typeface="Times New Roman"/>
            </a:endParaRPr>
          </a:p>
          <a:p>
            <a:pPr indent="-251459" lvl="0" marL="342900">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Tipos de dato “Primitivos”</a:t>
            </a:r>
            <a:endParaRPr/>
          </a:p>
        </p:txBody>
      </p:sp>
      <p:sp>
        <p:nvSpPr>
          <p:cNvPr id="176" name="Shape 176"/>
          <p:cNvSpPr txBox="1"/>
          <p:nvPr>
            <p:ph idx="1" type="body"/>
          </p:nvPr>
        </p:nvSpPr>
        <p:spPr>
          <a:xfrm>
            <a:off x="592675" y="1439327"/>
            <a:ext cx="8681400" cy="4602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indent="-254000" lvl="0" marL="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indent="-251459" lvl="0" marL="342900">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Como declarar variables</a:t>
            </a:r>
            <a:endParaRPr/>
          </a:p>
        </p:txBody>
      </p:sp>
      <p:sp>
        <p:nvSpPr>
          <p:cNvPr id="182" name="Shape 182"/>
          <p:cNvSpPr txBox="1"/>
          <p:nvPr>
            <p:ph idx="1" type="body"/>
          </p:nvPr>
        </p:nvSpPr>
        <p:spPr>
          <a:xfrm>
            <a:off x="677325" y="1834451"/>
            <a:ext cx="8596800" cy="4206900"/>
          </a:xfrm>
          <a:prstGeom prst="rect">
            <a:avLst/>
          </a:prstGeom>
        </p:spPr>
        <p:txBody>
          <a:bodyPr anchorCtr="0" anchor="t" bIns="91425" lIns="91425" spcFirstLastPara="1" rIns="91425" wrap="square" tIns="91425">
            <a:noAutofit/>
          </a:bodyPr>
          <a:lstStyle/>
          <a:p>
            <a:pPr indent="-254000" lvl="0" marL="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indent="-254000" lvl="0" marL="254000" rtl="0">
              <a:lnSpc>
                <a:spcPct val="115000"/>
              </a:lnSpc>
              <a:spcBef>
                <a:spcPts val="600"/>
              </a:spcBef>
              <a:spcAft>
                <a:spcPts val="0"/>
              </a:spcAft>
              <a:buClr>
                <a:schemeClr val="dk1"/>
              </a:buClr>
              <a:buSzPts val="1100"/>
              <a:buFont typeface="Arial"/>
              <a:buNone/>
            </a:pPr>
            <a:r>
              <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indent="-251459" lvl="0" marL="342900">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Expresiones y asignaciones</a:t>
            </a:r>
            <a:endParaRPr/>
          </a:p>
        </p:txBody>
      </p:sp>
      <p:sp>
        <p:nvSpPr>
          <p:cNvPr id="188" name="Shape 188"/>
          <p:cNvSpPr txBox="1"/>
          <p:nvPr>
            <p:ph idx="1" type="body"/>
          </p:nvPr>
        </p:nvSpPr>
        <p:spPr>
          <a:xfrm>
            <a:off x="677325" y="1509902"/>
            <a:ext cx="8596800" cy="4531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Aritmeticas: </a:t>
            </a:r>
            <a:r>
              <a:rPr lang="es-ES" sz="2100">
                <a:solidFill>
                  <a:srgbClr val="3333CC"/>
                </a:solidFill>
                <a:latin typeface="Arial"/>
                <a:ea typeface="Arial"/>
                <a:cs typeface="Arial"/>
                <a:sym typeface="Arial"/>
              </a:rPr>
              <a:t>suma + 20 * c / (mod % 3)</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Relacionales: </a:t>
            </a:r>
            <a:r>
              <a:rPr lang="es-ES" sz="2100">
                <a:solidFill>
                  <a:srgbClr val="3333CC"/>
                </a:solidFill>
                <a:latin typeface="Arial"/>
                <a:ea typeface="Arial"/>
                <a:cs typeface="Arial"/>
                <a:sym typeface="Arial"/>
              </a:rPr>
              <a:t>a &gt; b, b &gt;= c, c != 4, a == 0</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De String: </a:t>
            </a:r>
            <a:r>
              <a:rPr lang="es-ES" sz="2100">
                <a:solidFill>
                  <a:srgbClr val="3333CC"/>
                </a:solidFill>
                <a:latin typeface="Arial"/>
                <a:ea typeface="Arial"/>
                <a:cs typeface="Arial"/>
                <a:sym typeface="Arial"/>
              </a:rPr>
              <a:t>“hola “+ nombre + “ hoy es “+ </a:t>
            </a:r>
            <a:endParaRPr sz="2100">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dia + “de”+mes</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Casts: </a:t>
            </a:r>
            <a:r>
              <a:rPr lang="es-ES" sz="2100">
                <a:solidFill>
                  <a:srgbClr val="3333CC"/>
                </a:solidFill>
                <a:latin typeface="Arial"/>
                <a:ea typeface="Arial"/>
                <a:cs typeface="Arial"/>
                <a:sym typeface="Arial"/>
              </a:rPr>
              <a:t>(int) pi  (pi = 3.1)  (int) (Math.random()*100)+1)</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Otros: </a:t>
            </a:r>
            <a:r>
              <a:rPr lang="es-ES" sz="2100">
                <a:solidFill>
                  <a:srgbClr val="3333CC"/>
                </a:solidFill>
                <a:latin typeface="Arial"/>
                <a:ea typeface="Arial"/>
                <a:cs typeface="Arial"/>
                <a:sym typeface="Arial"/>
              </a:rPr>
              <a:t>a == 1 ? a+1 : a-1</a:t>
            </a:r>
            <a:endParaRPr sz="2100">
              <a:solidFill>
                <a:srgbClr val="3333CC"/>
              </a:solidFill>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Asignacion: </a:t>
            </a:r>
            <a:r>
              <a:rPr lang="es-ES" sz="2100">
                <a:solidFill>
                  <a:srgbClr val="3333CC"/>
                </a:solidFill>
                <a:latin typeface="Times New Roman"/>
                <a:ea typeface="Times New Roman"/>
                <a:cs typeface="Times New Roman"/>
                <a:sym typeface="Times New Roman"/>
              </a:rPr>
              <a:t>a = 1;</a:t>
            </a:r>
            <a:endParaRPr sz="2100">
              <a:solidFill>
                <a:srgbClr val="3333CC"/>
              </a:solidFill>
              <a:latin typeface="Times New Roman"/>
              <a:ea typeface="Times New Roman"/>
              <a:cs typeface="Times New Roman"/>
              <a:sym typeface="Times New Roman"/>
            </a:endParaRPr>
          </a:p>
          <a:p>
            <a:pPr indent="0" lvl="0" marL="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Asignación como operador: </a:t>
            </a:r>
            <a:r>
              <a:rPr lang="es-ES" sz="2100">
                <a:solidFill>
                  <a:srgbClr val="3333CC"/>
                </a:solidFill>
                <a:latin typeface="Times New Roman"/>
                <a:ea typeface="Times New Roman"/>
                <a:cs typeface="Times New Roman"/>
                <a:sym typeface="Times New Roman"/>
              </a:rPr>
              <a:t>a = b = c = d = 0;</a:t>
            </a:r>
            <a:endParaRPr sz="2100">
              <a:solidFill>
                <a:srgbClr val="3333CC"/>
              </a:solidFill>
              <a:latin typeface="Times New Roman"/>
              <a:ea typeface="Times New Roman"/>
              <a:cs typeface="Times New Roman"/>
              <a:sym typeface="Times New Roman"/>
            </a:endParaRPr>
          </a:p>
          <a:p>
            <a:pPr indent="-254000" lvl="0" marL="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boolean cero = ( b = c - 10) == 0;</a:t>
            </a:r>
            <a:endParaRPr sz="2100">
              <a:solidFill>
                <a:srgbClr val="3333CC"/>
              </a:solidFill>
              <a:latin typeface="Arial"/>
              <a:ea typeface="Arial"/>
              <a:cs typeface="Arial"/>
              <a:sym typeface="Arial"/>
            </a:endParaRPr>
          </a:p>
          <a:p>
            <a:pPr indent="-251459" lvl="0" marL="342900">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Condicionales y ciclos</a:t>
            </a:r>
            <a:endParaRPr/>
          </a:p>
        </p:txBody>
      </p:sp>
      <p:sp>
        <p:nvSpPr>
          <p:cNvPr id="194" name="Shape 194"/>
          <p:cNvSpPr txBox="1"/>
          <p:nvPr>
            <p:ph idx="1" type="body"/>
          </p:nvPr>
        </p:nvSpPr>
        <p:spPr>
          <a:xfrm>
            <a:off x="677325" y="1763901"/>
            <a:ext cx="8596800" cy="4277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Instrucción condicional:     </a:t>
            </a:r>
            <a:r>
              <a:rPr lang="es-ES" sz="2100">
                <a:solidFill>
                  <a:schemeClr val="dk1"/>
                </a:solidFill>
                <a:latin typeface="Courier New"/>
                <a:ea typeface="Courier New"/>
                <a:cs typeface="Courier New"/>
                <a:sym typeface="Courier New"/>
              </a:rPr>
              <a:t>if (cond) instr;</a:t>
            </a:r>
            <a:endParaRPr sz="2100">
              <a:solidFill>
                <a:schemeClr val="dk1"/>
              </a:solidFill>
              <a:latin typeface="Courier New"/>
              <a:ea typeface="Courier New"/>
              <a:cs typeface="Courier New"/>
              <a:sym typeface="Courier New"/>
            </a:endParaRPr>
          </a:p>
          <a:p>
            <a:pPr indent="-254000" lvl="0" marL="254000" rtl="0" algn="just">
              <a:lnSpc>
                <a:spcPct val="115000"/>
              </a:lnSpc>
              <a:spcBef>
                <a:spcPts val="500"/>
              </a:spcBef>
              <a:spcAft>
                <a:spcPts val="0"/>
              </a:spcAft>
              <a:buClr>
                <a:schemeClr val="dk1"/>
              </a:buClr>
              <a:buSzPts val="1100"/>
              <a:buFont typeface="Arial"/>
              <a:buNone/>
            </a:pPr>
            <a:r>
              <a:rPr lang="es-ES" sz="2100">
                <a:solidFill>
                  <a:schemeClr val="dk1"/>
                </a:solidFill>
                <a:latin typeface="Courier New"/>
                <a:ea typeface="Courier New"/>
                <a:cs typeface="Courier New"/>
                <a:sym typeface="Courier New"/>
              </a:rPr>
              <a:t>			if(cond) instr; else instr;</a:t>
            </a:r>
            <a:endParaRPr sz="2100">
              <a:solidFill>
                <a:schemeClr val="dk1"/>
              </a:solidFill>
              <a:latin typeface="Courier New"/>
              <a:ea typeface="Courier New"/>
              <a:cs typeface="Courier New"/>
              <a:sym typeface="Courier New"/>
            </a:endParaRPr>
          </a:p>
          <a:p>
            <a:pPr indent="0" lvl="0" marL="0" rtl="0" algn="just">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while (cond) instr;</a:t>
            </a:r>
            <a:endParaRPr sz="2100">
              <a:solidFill>
                <a:schemeClr val="dk1"/>
              </a:solidFill>
              <a:latin typeface="Courier New"/>
              <a:ea typeface="Courier New"/>
              <a:cs typeface="Courier New"/>
              <a:sym typeface="Courier New"/>
            </a:endParaRPr>
          </a:p>
          <a:p>
            <a:pPr indent="0" lvl="0" marL="0" rtl="0" algn="just">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a:t>
            </a:r>
            <a:r>
              <a:rPr lang="es-ES" sz="2100">
                <a:solidFill>
                  <a:schemeClr val="dk1"/>
                </a:solidFill>
                <a:latin typeface="Courier New"/>
                <a:ea typeface="Courier New"/>
                <a:cs typeface="Courier New"/>
                <a:sym typeface="Courier New"/>
              </a:rPr>
              <a:t> do instr; while (cond);</a:t>
            </a:r>
            <a:endParaRPr sz="2100">
              <a:solidFill>
                <a:schemeClr val="dk1"/>
              </a:solidFill>
              <a:latin typeface="Courier New"/>
              <a:ea typeface="Courier New"/>
              <a:cs typeface="Courier New"/>
              <a:sym typeface="Courier New"/>
            </a:endParaRPr>
          </a:p>
          <a:p>
            <a:pPr indent="0" lvl="0" marL="0" rtl="0" algn="just">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for (instr1; i&lt;10; instr2)</a:t>
            </a:r>
            <a:endParaRPr sz="2100">
              <a:solidFill>
                <a:schemeClr val="dk1"/>
              </a:solidFill>
              <a:latin typeface="Courier New"/>
              <a:ea typeface="Courier New"/>
              <a:cs typeface="Courier New"/>
              <a:sym typeface="Courier New"/>
            </a:endParaRPr>
          </a:p>
          <a:p>
            <a:pPr indent="-254000" lvl="0" marL="254000" rtl="0" algn="just">
              <a:lnSpc>
                <a:spcPct val="115000"/>
              </a:lnSpc>
              <a:spcBef>
                <a:spcPts val="500"/>
              </a:spcBef>
              <a:spcAft>
                <a:spcPts val="0"/>
              </a:spcAft>
              <a:buClr>
                <a:schemeClr val="dk1"/>
              </a:buClr>
              <a:buSzPts val="1100"/>
              <a:buFont typeface="Arial"/>
              <a:buNone/>
            </a:pPr>
            <a:r>
              <a:rPr lang="es-ES" sz="2100">
                <a:solidFill>
                  <a:schemeClr val="dk1"/>
                </a:solidFill>
                <a:latin typeface="Courier New"/>
                <a:ea typeface="Courier New"/>
                <a:cs typeface="Courier New"/>
                <a:sym typeface="Courier New"/>
              </a:rPr>
              <a:t>				 instr;</a:t>
            </a:r>
            <a:endParaRPr sz="2100">
              <a:solidFill>
                <a:schemeClr val="dk1"/>
              </a:solidFill>
              <a:latin typeface="Courier New"/>
              <a:ea typeface="Courier New"/>
              <a:cs typeface="Courier New"/>
              <a:sym typeface="Courier New"/>
            </a:endParaRPr>
          </a:p>
          <a:p>
            <a:pPr indent="0" lvl="0" marL="0" rtl="0" algn="just">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Selección </a:t>
            </a:r>
            <a:r>
              <a:rPr lang="es-ES" sz="2100">
                <a:solidFill>
                  <a:schemeClr val="dk1"/>
                </a:solidFill>
                <a:latin typeface="Courier New"/>
                <a:ea typeface="Courier New"/>
                <a:cs typeface="Courier New"/>
                <a:sym typeface="Courier New"/>
              </a:rPr>
              <a:t>switch/case</a:t>
            </a:r>
            <a:endParaRPr sz="2100">
              <a:solidFill>
                <a:schemeClr val="dk1"/>
              </a:solidFill>
              <a:latin typeface="Courier New"/>
              <a:ea typeface="Courier New"/>
              <a:cs typeface="Courier New"/>
              <a:sym typeface="Courier New"/>
            </a:endParaRPr>
          </a:p>
          <a:p>
            <a:pPr indent="0" lvl="0" marL="0" rtl="0" algn="just">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Agrupación de instrucciones bajo un if, else, while, for, etc. se realiza con paréntesis crespo {     } </a:t>
            </a:r>
            <a:endParaRPr sz="2100">
              <a:solidFill>
                <a:schemeClr val="dk1"/>
              </a:solidFill>
              <a:latin typeface="Times New Roman"/>
              <a:ea typeface="Times New Roman"/>
              <a:cs typeface="Times New Roman"/>
              <a:sym typeface="Times New Roman"/>
            </a:endParaRPr>
          </a:p>
          <a:p>
            <a:pPr indent="-251459" lvl="0" marL="342900">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677334" y="609600"/>
            <a:ext cx="8596800" cy="132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Clase String</a:t>
            </a:r>
            <a:endParaRPr/>
          </a:p>
        </p:txBody>
      </p:sp>
      <p:sp>
        <p:nvSpPr>
          <p:cNvPr id="200" name="Shape 200"/>
          <p:cNvSpPr txBox="1"/>
          <p:nvPr>
            <p:ph idx="1" type="body"/>
          </p:nvPr>
        </p:nvSpPr>
        <p:spPr>
          <a:xfrm>
            <a:off x="522100" y="1368777"/>
            <a:ext cx="8751900" cy="4672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indent="-254000" lvl="0" marL="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indent="0" lvl="0" marL="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indent="-254000" lvl="0" marL="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indent="-251459" lvl="0" marL="342900">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