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entation.xml" ContentType="application/vnd.openxmlformats-officedocument.presentationml.presentation.main+xml"/>
  <Override PartName="/ppt/slideLayouts/slideLayout10.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8.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notesSlides/notesSlide14.xml" ContentType="application/vnd.openxmlformats-officedocument.presentationml.notesSlide+xml"/>
  <Override PartName="/ppt/notesSlides/notesSlide3.xml" ContentType="application/vnd.openxmlformats-officedocument.presentationml.notesSlide+xml"/>
  <Override PartName="/ppt/notesSlides/notesSlide11.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olors7.xml" ContentType="application/vnd.ms-office.chartcolorstyle+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theme/theme1.xml" ContentType="application/vnd.openxmlformats-officedocument.theme+xml"/>
  <Override PartName="/ppt/charts/style9.xml" ContentType="application/vnd.ms-office.chartstyle+xml"/>
  <Override PartName="/ppt/charts/colors9.xml" ContentType="application/vnd.ms-office.chartcolorstyle+xml"/>
  <Override PartName="/ppt/charts/chart11.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2.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3.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4.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5.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6.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7.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8.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9.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0.xml" ContentType="application/vnd.openxmlformats-officedocument.drawingml.chart+xml"/>
  <Override PartName="/ppt/charts/chart20.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1.xml" ContentType="application/vnd.openxmlformats-officedocument.drawingml.chart+xml"/>
  <Override PartName="/ppt/charts/style20.xml" ContentType="application/vnd.ms-office.chartstyle+xml"/>
  <Override PartName="/ppt/charts/colors20.xml" ContentType="application/vnd.ms-office.chartcolorstyle+xml"/>
  <Override PartName="/ppt/notesMasters/notesMaster1.xml" ContentType="application/vnd.openxmlformats-officedocument.presentationml.notesMaster+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charts/chart8.xml" ContentType="application/vnd.openxmlformats-officedocument.drawingml.chart+xml"/>
  <Override PartName="/ppt/charts/style7.xml" ContentType="application/vnd.ms-office.chartstyl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93" r:id="rId2"/>
    <p:sldId id="2145707692" r:id="rId3"/>
    <p:sldId id="2145707754" r:id="rId4"/>
    <p:sldId id="2145707694" r:id="rId5"/>
    <p:sldId id="2145707695" r:id="rId6"/>
    <p:sldId id="2145707698" r:id="rId7"/>
    <p:sldId id="2145707700" r:id="rId8"/>
    <p:sldId id="2145707699" r:id="rId9"/>
    <p:sldId id="2145707753" r:id="rId10"/>
    <p:sldId id="2145707725" r:id="rId11"/>
    <p:sldId id="2145707726" r:id="rId12"/>
    <p:sldId id="2145707727" r:id="rId13"/>
    <p:sldId id="2145707728" r:id="rId14"/>
    <p:sldId id="2145707702" r:id="rId15"/>
    <p:sldId id="2145707770" r:id="rId16"/>
    <p:sldId id="2145707757" r:id="rId17"/>
    <p:sldId id="2145707756" r:id="rId18"/>
    <p:sldId id="2145707717" r:id="rId19"/>
    <p:sldId id="2145707707" r:id="rId20"/>
    <p:sldId id="2145707706" r:id="rId21"/>
    <p:sldId id="2145707709" r:id="rId22"/>
    <p:sldId id="2145707752" r:id="rId23"/>
    <p:sldId id="2145707746" r:id="rId24"/>
    <p:sldId id="2145707758" r:id="rId25"/>
    <p:sldId id="2145707736" r:id="rId26"/>
    <p:sldId id="2145707755" r:id="rId2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86BDD9E2-6D0E-4B50-8C84-EA3F32A761F0}">
          <p14:sldIdLst>
            <p14:sldId id="293"/>
            <p14:sldId id="2145707692"/>
            <p14:sldId id="2145707754"/>
            <p14:sldId id="2145707694"/>
            <p14:sldId id="2145707695"/>
            <p14:sldId id="2145707698"/>
            <p14:sldId id="2145707700"/>
            <p14:sldId id="2145707699"/>
            <p14:sldId id="2145707753"/>
            <p14:sldId id="2145707725"/>
            <p14:sldId id="2145707726"/>
            <p14:sldId id="2145707727"/>
            <p14:sldId id="2145707728"/>
            <p14:sldId id="2145707702"/>
          </p14:sldIdLst>
        </p14:section>
        <p14:section name="Resultados" id="{7F20298E-1353-497C-8BCD-BEFCA002CACD}">
          <p14:sldIdLst>
            <p14:sldId id="2145707770"/>
            <p14:sldId id="2145707757"/>
            <p14:sldId id="2145707756"/>
            <p14:sldId id="2145707717"/>
            <p14:sldId id="2145707707"/>
            <p14:sldId id="2145707706"/>
            <p14:sldId id="2145707709"/>
            <p14:sldId id="2145707752"/>
            <p14:sldId id="2145707746"/>
            <p14:sldId id="2145707758"/>
            <p14:sldId id="2145707736"/>
            <p14:sldId id="214570775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F3F4"/>
    <a:srgbClr val="C0D6EE"/>
    <a:srgbClr val="173557"/>
    <a:srgbClr val="F5ACBB"/>
    <a:srgbClr val="000000"/>
    <a:srgbClr val="E72F54"/>
    <a:srgbClr val="31B7BC"/>
    <a:srgbClr val="27B9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D18518-6BA0-46F3-A696-FFA16EC68B98}" v="3" dt="2024-10-17T11:23:30.18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Estilo medio 3 - Énfasis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23" autoAdjust="0"/>
    <p:restoredTop sz="93447" autoAdjust="0"/>
  </p:normalViewPr>
  <p:slideViewPr>
    <p:cSldViewPr snapToGrid="0">
      <p:cViewPr varScale="1">
        <p:scale>
          <a:sx n="108" d="100"/>
          <a:sy n="108" d="100"/>
        </p:scale>
        <p:origin x="72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37" Type="http://schemas.openxmlformats.org/officeDocument/2006/relationships/customXml" Target="../customXml/item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https://planeacionnacional-my.sharepoint.com/personal/glaverde_dnp_gov_co/Documents/DDFF/Estad&#237;sticas%20Fiscales/IDF%20y%20OEC%202023/IDF%202023/Gr&#225;ficas%20y%20Tablas%20Desempe&#241;o%20Fiscal%202023%20%20presentaci&#243;n%20contexto.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planeacionnacional-my.sharepoint.com/personal/glaverde_dnp_gov_co/Documents/DDFF/Estad&#237;sticas%20Fiscales/IDF%20y%20OEC%202023/Departamentos/IDF%202023/Desempe&#241;o%20Fiscal%202023%202-10-2023%20Departamentos.xlsx" TargetMode="External"/><Relationship Id="rId2" Type="http://schemas.microsoft.com/office/2011/relationships/chartColorStyle" Target="colors9.xml"/><Relationship Id="rId1" Type="http://schemas.microsoft.com/office/2011/relationships/chartStyle" Target="style9.xml"/></Relationships>
</file>

<file path=ppt/charts/_rels/chart11.xml.rels><?xml version="1.0" encoding="UTF-8" standalone="yes"?>
<Relationships xmlns="http://schemas.openxmlformats.org/package/2006/relationships"><Relationship Id="rId3" Type="http://schemas.openxmlformats.org/officeDocument/2006/relationships/oleObject" Target="https://planeacionnacional-my.sharepoint.com/personal/glaverde_dnp_gov_co/Documents/DDFF/Estad&#237;sticas%20Fiscales/IDF%20y%20OEC%202023/Departamentos/IDF%202023/Desempe&#241;o%20Fiscal%202023%202-10-2023%20Departamentos.xlsx" TargetMode="External"/><Relationship Id="rId2" Type="http://schemas.microsoft.com/office/2011/relationships/chartColorStyle" Target="colors10.xml"/><Relationship Id="rId1" Type="http://schemas.microsoft.com/office/2011/relationships/chartStyle" Target="style10.xml"/></Relationships>
</file>

<file path=ppt/charts/_rels/chart12.xml.rels><?xml version="1.0" encoding="UTF-8" standalone="yes"?>
<Relationships xmlns="http://schemas.openxmlformats.org/package/2006/relationships"><Relationship Id="rId3" Type="http://schemas.openxmlformats.org/officeDocument/2006/relationships/oleObject" Target="https://planeacionnacional-my.sharepoint.com/personal/glaverde_dnp_gov_co/Documents/DDFF/Estad&#237;sticas%20Fiscales/IDF%20y%20OEC%202023/Departamentos/IDF%202023/Desempe&#241;o%20Fiscal%202023%202-10-2023%20Departamentos.xlsx" TargetMode="External"/><Relationship Id="rId2" Type="http://schemas.microsoft.com/office/2011/relationships/chartColorStyle" Target="colors11.xml"/><Relationship Id="rId1" Type="http://schemas.microsoft.com/office/2011/relationships/chartStyle" Target="style11.xml"/></Relationships>
</file>

<file path=ppt/charts/_rels/chart13.xml.rels><?xml version="1.0" encoding="UTF-8" standalone="yes"?>
<Relationships xmlns="http://schemas.openxmlformats.org/package/2006/relationships"><Relationship Id="rId3" Type="http://schemas.openxmlformats.org/officeDocument/2006/relationships/oleObject" Target="https://planeacionnacional-my.sharepoint.com/personal/glaverde_dnp_gov_co/Documents/DDFF/Estad&#237;sticas%20Fiscales/IDF%20y%20OEC%202023/Departamentos/IDF%202023/Desempe&#241;o%20Fiscal%202023%202-10-2023%20Departamentos.xlsx" TargetMode="External"/><Relationship Id="rId2" Type="http://schemas.microsoft.com/office/2011/relationships/chartColorStyle" Target="colors12.xml"/><Relationship Id="rId1" Type="http://schemas.microsoft.com/office/2011/relationships/chartStyle" Target="style12.xml"/></Relationships>
</file>

<file path=ppt/charts/_rels/chart14.xml.rels><?xml version="1.0" encoding="UTF-8" standalone="yes"?>
<Relationships xmlns="http://schemas.openxmlformats.org/package/2006/relationships"><Relationship Id="rId3" Type="http://schemas.openxmlformats.org/officeDocument/2006/relationships/oleObject" Target="https://planeacionnacional-my.sharepoint.com/personal/glaverde_dnp_gov_co/Documents/DDFF/Estad&#237;sticas%20Fiscales/IDF%20y%20OEC%202023/Departamentos/IDF%202023/Desempe&#241;o%20Fiscal%202023%202-10-2023%20Departamentos.xlsx" TargetMode="External"/><Relationship Id="rId2" Type="http://schemas.microsoft.com/office/2011/relationships/chartColorStyle" Target="colors13.xml"/><Relationship Id="rId1" Type="http://schemas.microsoft.com/office/2011/relationships/chartStyle" Target="style13.xml"/></Relationships>
</file>

<file path=ppt/charts/_rels/chart15.xml.rels><?xml version="1.0" encoding="UTF-8" standalone="yes"?>
<Relationships xmlns="http://schemas.openxmlformats.org/package/2006/relationships"><Relationship Id="rId3" Type="http://schemas.openxmlformats.org/officeDocument/2006/relationships/oleObject" Target="https://planeacionnacional-my.sharepoint.com/personal/glaverde_dnp_gov_co/Documents/DDFF/Estad&#237;sticas%20Fiscales/IDF%20y%20OEC%202023/Departamentos/IDF%202023/Desempe&#241;o%20Fiscal%202023%202-10-2023%20Departamentos.xlsx" TargetMode="External"/><Relationship Id="rId2" Type="http://schemas.microsoft.com/office/2011/relationships/chartColorStyle" Target="colors14.xml"/><Relationship Id="rId1" Type="http://schemas.microsoft.com/office/2011/relationships/chartStyle" Target="style14.xml"/></Relationships>
</file>

<file path=ppt/charts/_rels/chart16.xml.rels><?xml version="1.0" encoding="UTF-8" standalone="yes"?>
<Relationships xmlns="http://schemas.openxmlformats.org/package/2006/relationships"><Relationship Id="rId3" Type="http://schemas.openxmlformats.org/officeDocument/2006/relationships/oleObject" Target="https://planeacionnacional-my.sharepoint.com/personal/glaverde_dnp_gov_co/Documents/DDFF/Estad&#237;sticas%20Fiscales/IDF%20y%20OEC%202023/Departamentos/IDF%202023/Desempe&#241;o%20Fiscal%202023%202-10-2023%20Departamentos.xlsx" TargetMode="External"/><Relationship Id="rId2" Type="http://schemas.microsoft.com/office/2011/relationships/chartColorStyle" Target="colors15.xml"/><Relationship Id="rId1" Type="http://schemas.microsoft.com/office/2011/relationships/chartStyle" Target="style15.xml"/></Relationships>
</file>

<file path=ppt/charts/_rels/chart17.xml.rels><?xml version="1.0" encoding="UTF-8" standalone="yes"?>
<Relationships xmlns="http://schemas.openxmlformats.org/package/2006/relationships"><Relationship Id="rId3" Type="http://schemas.openxmlformats.org/officeDocument/2006/relationships/oleObject" Target="https://planeacionnacional-my.sharepoint.com/personal/glaverde_dnp_gov_co/Documents/DDFF/Estad&#237;sticas%20Fiscales/IDF%20y%20OEC%202023/Departamentos/IDF%202023/Desempe&#241;o%20Fiscal%202023%202-10-2023%20Departamentos.xlsx" TargetMode="External"/><Relationship Id="rId2" Type="http://schemas.microsoft.com/office/2011/relationships/chartColorStyle" Target="colors16.xml"/><Relationship Id="rId1" Type="http://schemas.microsoft.com/office/2011/relationships/chartStyle" Target="style16.xml"/></Relationships>
</file>

<file path=ppt/charts/_rels/chart18.xml.rels><?xml version="1.0" encoding="UTF-8" standalone="yes"?>
<Relationships xmlns="http://schemas.openxmlformats.org/package/2006/relationships"><Relationship Id="rId3" Type="http://schemas.openxmlformats.org/officeDocument/2006/relationships/oleObject" Target="https://planeacionnacional-my.sharepoint.com/personal/glaverde_dnp_gov_co/Documents/DDFF/Estad&#237;sticas%20Fiscales/IDF%20y%20OEC%202023/Departamentos/IDF%202023/Desempe&#241;o%20Fiscal%202023%202-10-2023%20Departamentos.xlsx" TargetMode="External"/><Relationship Id="rId2" Type="http://schemas.microsoft.com/office/2011/relationships/chartColorStyle" Target="colors17.xml"/><Relationship Id="rId1" Type="http://schemas.microsoft.com/office/2011/relationships/chartStyle" Target="style17.xml"/></Relationships>
</file>

<file path=ppt/charts/_rels/chart19.xml.rels><?xml version="1.0" encoding="UTF-8" standalone="yes"?>
<Relationships xmlns="http://schemas.openxmlformats.org/package/2006/relationships"><Relationship Id="rId3" Type="http://schemas.openxmlformats.org/officeDocument/2006/relationships/oleObject" Target="https://planeacionnacional-my.sharepoint.com/personal/glaverde_dnp_gov_co/Documents/DDFF/Estad&#237;sticas%20Fiscales/IDF%20y%20OEC%202023/Departamentos/IDF%202023/Desempe&#241;o%20Fiscal%202023%202-10-2023%20Departamentos.xlsx" TargetMode="External"/><Relationship Id="rId2" Type="http://schemas.microsoft.com/office/2011/relationships/chartColorStyle" Target="colors18.xml"/><Relationship Id="rId1" Type="http://schemas.microsoft.com/office/2011/relationships/chartStyle" Target="style18.xml"/></Relationships>
</file>

<file path=ppt/charts/_rels/chart2.xml.rels><?xml version="1.0" encoding="UTF-8" standalone="yes"?>
<Relationships xmlns="http://schemas.openxmlformats.org/package/2006/relationships"><Relationship Id="rId3" Type="http://schemas.openxmlformats.org/officeDocument/2006/relationships/oleObject" Target="https://planeacionnacional-my.sharepoint.com/personal/glaverde_dnp_gov_co/Documents/DDFF/Estad&#237;sticas%20Fiscales/IDF%20y%20OEC%202023/IDF%202023/Gr&#225;ficas%20y%20Tablas%20Desempe&#241;o%20Fiscal%202023%20%20presentaci&#243;n%20contexto.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https://planeacionnacional-my.sharepoint.com/personal/glaverde_dnp_gov_co/Documents/DDFF/Estad&#237;sticas%20Fiscales/IDF%20y%20OEC%202023/Departamentos/IDF%202023/Desempe&#241;o%20Fiscal%202023%202-10-2023%20Departamentos.xlsx" TargetMode="External"/><Relationship Id="rId2" Type="http://schemas.microsoft.com/office/2011/relationships/chartColorStyle" Target="colors19.xml"/><Relationship Id="rId1" Type="http://schemas.microsoft.com/office/2011/relationships/chartStyle" Target="style19.xml"/></Relationships>
</file>

<file path=ppt/charts/_rels/chart21.xml.rels><?xml version="1.0" encoding="UTF-8" standalone="yes"?>
<Relationships xmlns="http://schemas.openxmlformats.org/package/2006/relationships"><Relationship Id="rId3" Type="http://schemas.openxmlformats.org/officeDocument/2006/relationships/oleObject" Target="https://planeacionnacional-my.sharepoint.com/personal/glaverde_dnp_gov_co/Documents/DDFF/Estad&#237;sticas%20Fiscales/IDF%20y%20OEC%202023/Departamentos/IDF%202023/Desempe&#241;o%20Fiscal%202023%202-10-2023%20Departamentos.xlsx" TargetMode="External"/><Relationship Id="rId2" Type="http://schemas.microsoft.com/office/2011/relationships/chartColorStyle" Target="colors20.xml"/><Relationship Id="rId1" Type="http://schemas.microsoft.com/office/2011/relationships/chartStyle" Target="style20.xml"/></Relationships>
</file>

<file path=ppt/charts/_rels/chart3.xml.rels><?xml version="1.0" encoding="UTF-8" standalone="yes"?>
<Relationships xmlns="http://schemas.openxmlformats.org/package/2006/relationships"><Relationship Id="rId3" Type="http://schemas.openxmlformats.org/officeDocument/2006/relationships/oleObject" Target="https://planeacionnacional-my.sharepoint.com/personal/glaverde_dnp_gov_co/Documents/DDFF/Estad&#237;sticas%20Fiscales/IDF%20y%20OEC%202023/IDF%202023/Gr&#225;ficas%20y%20Tablas%20Desempe&#241;o%20Fiscal%202023%20%20presentaci&#243;n%20contexto.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oleObject" Target="https://planeacionnacional-my.sharepoint.com/personal/glaverde_dnp_gov_co/Documents/DDFF/Estad&#237;sticas%20Fiscales/IDF%20y%20OEC%202023/IDF%202023/Gr&#225;ficas%20y%20Tablas%20Desempe&#241;o%20Fiscal%202023%20%20presentaci&#243;n%20contexto.xlsx" TargetMode="External"/></Relationships>
</file>

<file path=ppt/charts/_rels/chart5.xml.rels><?xml version="1.0" encoding="UTF-8" standalone="yes"?>
<Relationships xmlns="http://schemas.openxmlformats.org/package/2006/relationships"><Relationship Id="rId3" Type="http://schemas.openxmlformats.org/officeDocument/2006/relationships/oleObject" Target="https://planeacionnacional-my.sharepoint.com/personal/glaverde_dnp_gov_co/Documents/DDFF/Estad&#237;sticas%20Fiscales/IDF%20y%20OEC%202023/IDF%202023/Gr&#225;ficas%20y%20Tablas%20Desempe&#241;o%20Fiscal%202023%20%20presentaci&#243;n%20contexto.xlsx"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https://planeacionnacional-my.sharepoint.com/personal/glaverde_dnp_gov_co/Documents/DDFF/Estad&#237;sticas%20Fiscales/IDF%20y%20OEC%202023/IDF%202023/Gr&#225;ficas%20y%20Tablas%20Desempe&#241;o%20Fiscal%202023%20%20presentaci&#243;n%20contexto.xlsx" TargetMode="External"/><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oleObject" Target="https://planeacionnacional-my.sharepoint.com/personal/glaverde_dnp_gov_co/Documents/DDFF/Estad&#237;sticas%20Fiscales/IDF%20y%20OEC%202023/Departamentos/IDF%202023/Desempe&#241;o%20Fiscal%20departamentos%202020-2023%2021-10-2023%20visor.xlsx" TargetMode="External"/><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3" Type="http://schemas.openxmlformats.org/officeDocument/2006/relationships/oleObject" Target="https://planeacionnacional-my.sharepoint.com/personal/glaverde_dnp_gov_co/Documents/DDFF/Estad&#237;sticas%20Fiscales/IDF%20y%20OEC%202023/Departamentos/IDF%202023/Desempe&#241;o%20Fiscal%202023%202-10-2023%20Departamentos.xlsx" TargetMode="External"/><Relationship Id="rId2" Type="http://schemas.microsoft.com/office/2011/relationships/chartColorStyle" Target="colors7.xml"/><Relationship Id="rId1" Type="http://schemas.microsoft.com/office/2011/relationships/chartStyle" Target="style7.xml"/></Relationships>
</file>

<file path=ppt/charts/_rels/chart9.xml.rels><?xml version="1.0" encoding="UTF-8" standalone="yes"?>
<Relationships xmlns="http://schemas.openxmlformats.org/package/2006/relationships"><Relationship Id="rId3" Type="http://schemas.openxmlformats.org/officeDocument/2006/relationships/oleObject" Target="https://planeacionnacional-my.sharepoint.com/personal/glaverde_dnp_gov_co/Documents/DDFF/Estad&#237;sticas%20Fiscales/IDF%20y%20OEC%202023/Departamentos/IDF%202023/Desempe&#241;o%20Fiscal%202023%202-10-2023%20Departamentos.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accent1"/>
                </a:solidFill>
                <a:latin typeface="+mn-lt"/>
                <a:ea typeface="+mn-ea"/>
                <a:cs typeface="+mn-cs"/>
              </a:defRPr>
            </a:pPr>
            <a:r>
              <a:rPr lang="es-CO"/>
              <a:t>Evolución  ingresos departamentales</a:t>
            </a:r>
          </a:p>
          <a:p>
            <a:pPr>
              <a:defRPr/>
            </a:pPr>
            <a:r>
              <a:rPr lang="es-CO"/>
              <a:t>% en ingresos totales (sin RB ni VA)</a:t>
            </a:r>
          </a:p>
        </c:rich>
      </c:tx>
      <c:layout>
        <c:manualLayout>
          <c:xMode val="edge"/>
          <c:yMode val="edge"/>
          <c:x val="0.2729710018817994"/>
          <c:y val="1.549626188766437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accent1"/>
              </a:solidFill>
              <a:latin typeface="+mn-lt"/>
              <a:ea typeface="+mn-ea"/>
              <a:cs typeface="+mn-cs"/>
            </a:defRPr>
          </a:pPr>
          <a:endParaRPr lang="es-CO"/>
        </a:p>
      </c:txPr>
    </c:title>
    <c:autoTitleDeleted val="0"/>
    <c:plotArea>
      <c:layout>
        <c:manualLayout>
          <c:layoutTarget val="inner"/>
          <c:xMode val="edge"/>
          <c:yMode val="edge"/>
          <c:x val="3.6495286484284642E-2"/>
          <c:y val="0.18982921206288556"/>
          <c:w val="0.95423307165174465"/>
          <c:h val="0.56822325184069855"/>
        </c:manualLayout>
      </c:layout>
      <c:lineChart>
        <c:grouping val="standard"/>
        <c:varyColors val="0"/>
        <c:ser>
          <c:idx val="0"/>
          <c:order val="0"/>
          <c:tx>
            <c:strRef>
              <c:f>'[Gráficas y Tablas Desempeño Fiscal 2023  presentación contexto.xlsx]Ingresos Departamentos'!$A$72</c:f>
              <c:strCache>
                <c:ptCount val="1"/>
                <c:pt idx="0">
                  <c:v>Ingresos propios</c:v>
                </c:pt>
              </c:strCache>
            </c:strRef>
          </c:tx>
          <c:spPr>
            <a:ln w="28575" cap="rnd">
              <a:solidFill>
                <a:schemeClr val="accent1"/>
              </a:solidFill>
              <a:round/>
            </a:ln>
            <a:effectLst/>
          </c:spPr>
          <c:marker>
            <c:symbol val="none"/>
          </c:marker>
          <c:cat>
            <c:numRef>
              <c:f>'[Gráficas y Tablas Desempeño Fiscal 2023  presentación contexto.xlsx]Ingresos Departamentos'!$N$69:$Y$69</c:f>
              <c:numCache>
                <c:formatCode>General</c:formatCode>
                <c:ptCount val="12"/>
                <c:pt idx="0">
                  <c:v>2012</c:v>
                </c:pt>
                <c:pt idx="1">
                  <c:v>2013</c:v>
                </c:pt>
                <c:pt idx="2">
                  <c:v>2014</c:v>
                </c:pt>
                <c:pt idx="3">
                  <c:v>2015</c:v>
                </c:pt>
                <c:pt idx="4">
                  <c:v>2016</c:v>
                </c:pt>
                <c:pt idx="5">
                  <c:v>2017</c:v>
                </c:pt>
                <c:pt idx="6">
                  <c:v>2018</c:v>
                </c:pt>
                <c:pt idx="7">
                  <c:v>2019</c:v>
                </c:pt>
                <c:pt idx="8">
                  <c:v>2020</c:v>
                </c:pt>
                <c:pt idx="9">
                  <c:v>2021</c:v>
                </c:pt>
                <c:pt idx="10">
                  <c:v>2022</c:v>
                </c:pt>
                <c:pt idx="11">
                  <c:v>2023</c:v>
                </c:pt>
              </c:numCache>
            </c:numRef>
          </c:cat>
          <c:val>
            <c:numRef>
              <c:f>'[Gráficas y Tablas Desempeño Fiscal 2023  presentación contexto.xlsx]Ingresos Departamentos'!$N$72:$Y$72</c:f>
              <c:numCache>
                <c:formatCode>0.0%</c:formatCode>
                <c:ptCount val="12"/>
                <c:pt idx="0">
                  <c:v>0.31718508185386785</c:v>
                </c:pt>
                <c:pt idx="1">
                  <c:v>0.26018727283378928</c:v>
                </c:pt>
                <c:pt idx="2">
                  <c:v>0.25979617974904839</c:v>
                </c:pt>
                <c:pt idx="3">
                  <c:v>0.28456637062463941</c:v>
                </c:pt>
                <c:pt idx="4">
                  <c:v>0.32887223759364032</c:v>
                </c:pt>
                <c:pt idx="5">
                  <c:v>0.35261618540649464</c:v>
                </c:pt>
                <c:pt idx="6">
                  <c:v>0.31599885267323619</c:v>
                </c:pt>
                <c:pt idx="7">
                  <c:v>0.3497971016195745</c:v>
                </c:pt>
                <c:pt idx="8">
                  <c:v>0.30608059004251492</c:v>
                </c:pt>
                <c:pt idx="9">
                  <c:v>0.35242246845262243</c:v>
                </c:pt>
                <c:pt idx="10">
                  <c:v>0.36735011322457206</c:v>
                </c:pt>
                <c:pt idx="11">
                  <c:v>0.36990378371601434</c:v>
                </c:pt>
              </c:numCache>
            </c:numRef>
          </c:val>
          <c:smooth val="0"/>
          <c:extLst>
            <c:ext xmlns:c16="http://schemas.microsoft.com/office/drawing/2014/chart" uri="{C3380CC4-5D6E-409C-BE32-E72D297353CC}">
              <c16:uniqueId val="{00000000-3CF1-4B4D-A6EC-0255EE17006D}"/>
            </c:ext>
          </c:extLst>
        </c:ser>
        <c:ser>
          <c:idx val="1"/>
          <c:order val="1"/>
          <c:tx>
            <c:strRef>
              <c:f>'[Gráficas y Tablas Desempeño Fiscal 2023  presentación contexto.xlsx]Ingresos Departamentos'!$A$70</c:f>
              <c:strCache>
                <c:ptCount val="1"/>
                <c:pt idx="0">
                  <c:v>Transferencias</c:v>
                </c:pt>
              </c:strCache>
            </c:strRef>
          </c:tx>
          <c:spPr>
            <a:ln w="28575" cap="rnd">
              <a:solidFill>
                <a:schemeClr val="accent2"/>
              </a:solidFill>
              <a:round/>
            </a:ln>
            <a:effectLst/>
          </c:spPr>
          <c:marker>
            <c:symbol val="none"/>
          </c:marker>
          <c:cat>
            <c:numRef>
              <c:f>'[Gráficas y Tablas Desempeño Fiscal 2023  presentación contexto.xlsx]Ingresos Departamentos'!$N$69:$Y$69</c:f>
              <c:numCache>
                <c:formatCode>General</c:formatCode>
                <c:ptCount val="12"/>
                <c:pt idx="0">
                  <c:v>2012</c:v>
                </c:pt>
                <c:pt idx="1">
                  <c:v>2013</c:v>
                </c:pt>
                <c:pt idx="2">
                  <c:v>2014</c:v>
                </c:pt>
                <c:pt idx="3">
                  <c:v>2015</c:v>
                </c:pt>
                <c:pt idx="4">
                  <c:v>2016</c:v>
                </c:pt>
                <c:pt idx="5">
                  <c:v>2017</c:v>
                </c:pt>
                <c:pt idx="6">
                  <c:v>2018</c:v>
                </c:pt>
                <c:pt idx="7">
                  <c:v>2019</c:v>
                </c:pt>
                <c:pt idx="8">
                  <c:v>2020</c:v>
                </c:pt>
                <c:pt idx="9">
                  <c:v>2021</c:v>
                </c:pt>
                <c:pt idx="10">
                  <c:v>2022</c:v>
                </c:pt>
                <c:pt idx="11">
                  <c:v>2023</c:v>
                </c:pt>
              </c:numCache>
            </c:numRef>
          </c:cat>
          <c:val>
            <c:numRef>
              <c:f>'[Gráficas y Tablas Desempeño Fiscal 2023  presentación contexto.xlsx]Ingresos Departamentos'!$N$70:$Y$70</c:f>
              <c:numCache>
                <c:formatCode>0.0%</c:formatCode>
                <c:ptCount val="12"/>
                <c:pt idx="0">
                  <c:v>0.4796905011606486</c:v>
                </c:pt>
                <c:pt idx="1">
                  <c:v>0.40305534319932784</c:v>
                </c:pt>
                <c:pt idx="2">
                  <c:v>0.37573124825652965</c:v>
                </c:pt>
                <c:pt idx="3">
                  <c:v>0.39188162850751634</c:v>
                </c:pt>
                <c:pt idx="4">
                  <c:v>0.43089346099133263</c:v>
                </c:pt>
                <c:pt idx="5">
                  <c:v>0.47145363857574651</c:v>
                </c:pt>
                <c:pt idx="6">
                  <c:v>0.43044338534608517</c:v>
                </c:pt>
                <c:pt idx="7">
                  <c:v>0.46803974355294475</c:v>
                </c:pt>
                <c:pt idx="8">
                  <c:v>0.53897556692685955</c:v>
                </c:pt>
                <c:pt idx="9">
                  <c:v>0.50114436453589928</c:v>
                </c:pt>
                <c:pt idx="10">
                  <c:v>0.39542353866645907</c:v>
                </c:pt>
                <c:pt idx="11">
                  <c:v>0.40380229320113908</c:v>
                </c:pt>
              </c:numCache>
            </c:numRef>
          </c:val>
          <c:smooth val="0"/>
          <c:extLst>
            <c:ext xmlns:c16="http://schemas.microsoft.com/office/drawing/2014/chart" uri="{C3380CC4-5D6E-409C-BE32-E72D297353CC}">
              <c16:uniqueId val="{00000001-3CF1-4B4D-A6EC-0255EE17006D}"/>
            </c:ext>
          </c:extLst>
        </c:ser>
        <c:ser>
          <c:idx val="2"/>
          <c:order val="2"/>
          <c:tx>
            <c:strRef>
              <c:f>'[Gráficas y Tablas Desempeño Fiscal 2023  presentación contexto.xlsx]Ingresos Departamentos'!$A$71</c:f>
              <c:strCache>
                <c:ptCount val="1"/>
                <c:pt idx="0">
                  <c:v>Regalías*</c:v>
                </c:pt>
              </c:strCache>
            </c:strRef>
          </c:tx>
          <c:spPr>
            <a:ln w="28575" cap="rnd">
              <a:solidFill>
                <a:schemeClr val="accent3"/>
              </a:solidFill>
              <a:round/>
            </a:ln>
            <a:effectLst/>
          </c:spPr>
          <c:marker>
            <c:symbol val="none"/>
          </c:marker>
          <c:cat>
            <c:numRef>
              <c:f>'[Gráficas y Tablas Desempeño Fiscal 2023  presentación contexto.xlsx]Ingresos Departamentos'!$N$69:$Y$69</c:f>
              <c:numCache>
                <c:formatCode>General</c:formatCode>
                <c:ptCount val="12"/>
                <c:pt idx="0">
                  <c:v>2012</c:v>
                </c:pt>
                <c:pt idx="1">
                  <c:v>2013</c:v>
                </c:pt>
                <c:pt idx="2">
                  <c:v>2014</c:v>
                </c:pt>
                <c:pt idx="3">
                  <c:v>2015</c:v>
                </c:pt>
                <c:pt idx="4">
                  <c:v>2016</c:v>
                </c:pt>
                <c:pt idx="5">
                  <c:v>2017</c:v>
                </c:pt>
                <c:pt idx="6">
                  <c:v>2018</c:v>
                </c:pt>
                <c:pt idx="7">
                  <c:v>2019</c:v>
                </c:pt>
                <c:pt idx="8">
                  <c:v>2020</c:v>
                </c:pt>
                <c:pt idx="9">
                  <c:v>2021</c:v>
                </c:pt>
                <c:pt idx="10">
                  <c:v>2022</c:v>
                </c:pt>
                <c:pt idx="11">
                  <c:v>2023</c:v>
                </c:pt>
              </c:numCache>
            </c:numRef>
          </c:cat>
          <c:val>
            <c:numRef>
              <c:f>'[Gráficas y Tablas Desempeño Fiscal 2023  presentación contexto.xlsx]Ingresos Departamentos'!$N$71:$Y$71</c:f>
              <c:numCache>
                <c:formatCode>0.0%</c:formatCode>
                <c:ptCount val="12"/>
                <c:pt idx="0">
                  <c:v>0.1155595559190237</c:v>
                </c:pt>
                <c:pt idx="1">
                  <c:v>0.24604435731830387</c:v>
                </c:pt>
                <c:pt idx="2">
                  <c:v>0.27427299323100723</c:v>
                </c:pt>
                <c:pt idx="3">
                  <c:v>0.22437703652959867</c:v>
                </c:pt>
                <c:pt idx="4">
                  <c:v>0.14276686127164487</c:v>
                </c:pt>
                <c:pt idx="5">
                  <c:v>6.095772029995699E-2</c:v>
                </c:pt>
                <c:pt idx="6">
                  <c:v>0.133812169324591</c:v>
                </c:pt>
                <c:pt idx="7">
                  <c:v>6.3304226549944317E-2</c:v>
                </c:pt>
                <c:pt idx="8">
                  <c:v>6.2918969455387955E-2</c:v>
                </c:pt>
                <c:pt idx="9">
                  <c:v>4.480710876706586E-2</c:v>
                </c:pt>
                <c:pt idx="10">
                  <c:v>8.4127662843834522E-2</c:v>
                </c:pt>
                <c:pt idx="11">
                  <c:v>7.0586151423427362E-2</c:v>
                </c:pt>
              </c:numCache>
            </c:numRef>
          </c:val>
          <c:smooth val="0"/>
          <c:extLst>
            <c:ext xmlns:c16="http://schemas.microsoft.com/office/drawing/2014/chart" uri="{C3380CC4-5D6E-409C-BE32-E72D297353CC}">
              <c16:uniqueId val="{00000002-3CF1-4B4D-A6EC-0255EE17006D}"/>
            </c:ext>
          </c:extLst>
        </c:ser>
        <c:ser>
          <c:idx val="3"/>
          <c:order val="3"/>
          <c:tx>
            <c:strRef>
              <c:f>'[Gráficas y Tablas Desempeño Fiscal 2023  presentación contexto.xlsx]Ingresos Departamentos'!$A$74</c:f>
              <c:strCache>
                <c:ptCount val="1"/>
                <c:pt idx="0">
                  <c:v>Cofinanciación</c:v>
                </c:pt>
              </c:strCache>
            </c:strRef>
          </c:tx>
          <c:spPr>
            <a:ln w="28575" cap="rnd">
              <a:solidFill>
                <a:schemeClr val="accent4"/>
              </a:solidFill>
              <a:round/>
            </a:ln>
            <a:effectLst/>
          </c:spPr>
          <c:marker>
            <c:symbol val="none"/>
          </c:marker>
          <c:cat>
            <c:numRef>
              <c:f>'[Gráficas y Tablas Desempeño Fiscal 2023  presentación contexto.xlsx]Ingresos Departamentos'!$N$69:$Y$69</c:f>
              <c:numCache>
                <c:formatCode>General</c:formatCode>
                <c:ptCount val="12"/>
                <c:pt idx="0">
                  <c:v>2012</c:v>
                </c:pt>
                <c:pt idx="1">
                  <c:v>2013</c:v>
                </c:pt>
                <c:pt idx="2">
                  <c:v>2014</c:v>
                </c:pt>
                <c:pt idx="3">
                  <c:v>2015</c:v>
                </c:pt>
                <c:pt idx="4">
                  <c:v>2016</c:v>
                </c:pt>
                <c:pt idx="5">
                  <c:v>2017</c:v>
                </c:pt>
                <c:pt idx="6">
                  <c:v>2018</c:v>
                </c:pt>
                <c:pt idx="7">
                  <c:v>2019</c:v>
                </c:pt>
                <c:pt idx="8">
                  <c:v>2020</c:v>
                </c:pt>
                <c:pt idx="9">
                  <c:v>2021</c:v>
                </c:pt>
                <c:pt idx="10">
                  <c:v>2022</c:v>
                </c:pt>
                <c:pt idx="11">
                  <c:v>2023</c:v>
                </c:pt>
              </c:numCache>
            </c:numRef>
          </c:cat>
          <c:val>
            <c:numRef>
              <c:f>'[Gráficas y Tablas Desempeño Fiscal 2023  presentación contexto.xlsx]Ingresos Departamentos'!$N$74:$Y$74</c:f>
              <c:numCache>
                <c:formatCode>0.0%</c:formatCode>
                <c:ptCount val="12"/>
                <c:pt idx="0">
                  <c:v>1.1377890788851951E-2</c:v>
                </c:pt>
                <c:pt idx="1">
                  <c:v>2.1600601697883279E-2</c:v>
                </c:pt>
                <c:pt idx="2">
                  <c:v>2.1398749481637901E-2</c:v>
                </c:pt>
                <c:pt idx="3">
                  <c:v>2.5437356459485097E-2</c:v>
                </c:pt>
                <c:pt idx="4">
                  <c:v>2.0887683680182293E-2</c:v>
                </c:pt>
                <c:pt idx="5">
                  <c:v>2.0589245117904789E-2</c:v>
                </c:pt>
                <c:pt idx="6">
                  <c:v>1.9849308536687368E-2</c:v>
                </c:pt>
                <c:pt idx="7">
                  <c:v>1.2865346381086527E-2</c:v>
                </c:pt>
                <c:pt idx="8">
                  <c:v>1.4388892940820467E-2</c:v>
                </c:pt>
                <c:pt idx="9">
                  <c:v>1.1153375447249543E-2</c:v>
                </c:pt>
                <c:pt idx="10">
                  <c:v>6.7662902427096591E-3</c:v>
                </c:pt>
                <c:pt idx="11">
                  <c:v>8.7467337329360049E-3</c:v>
                </c:pt>
              </c:numCache>
            </c:numRef>
          </c:val>
          <c:smooth val="0"/>
          <c:extLst>
            <c:ext xmlns:c16="http://schemas.microsoft.com/office/drawing/2014/chart" uri="{C3380CC4-5D6E-409C-BE32-E72D297353CC}">
              <c16:uniqueId val="{00000003-3CF1-4B4D-A6EC-0255EE17006D}"/>
            </c:ext>
          </c:extLst>
        </c:ser>
        <c:ser>
          <c:idx val="4"/>
          <c:order val="4"/>
          <c:tx>
            <c:strRef>
              <c:f>'[Gráficas y Tablas Desempeño Fiscal 2023  presentación contexto.xlsx]Ingresos Departamentos'!$A$73</c:f>
              <c:strCache>
                <c:ptCount val="1"/>
                <c:pt idx="0">
                  <c:v>Desembolsos crédito</c:v>
                </c:pt>
              </c:strCache>
            </c:strRef>
          </c:tx>
          <c:spPr>
            <a:ln w="28575" cap="rnd">
              <a:solidFill>
                <a:schemeClr val="accent5"/>
              </a:solidFill>
              <a:round/>
            </a:ln>
            <a:effectLst/>
          </c:spPr>
          <c:marker>
            <c:symbol val="none"/>
          </c:marker>
          <c:cat>
            <c:numRef>
              <c:f>'[Gráficas y Tablas Desempeño Fiscal 2023  presentación contexto.xlsx]Ingresos Departamentos'!$N$69:$Y$69</c:f>
              <c:numCache>
                <c:formatCode>General</c:formatCode>
                <c:ptCount val="12"/>
                <c:pt idx="0">
                  <c:v>2012</c:v>
                </c:pt>
                <c:pt idx="1">
                  <c:v>2013</c:v>
                </c:pt>
                <c:pt idx="2">
                  <c:v>2014</c:v>
                </c:pt>
                <c:pt idx="3">
                  <c:v>2015</c:v>
                </c:pt>
                <c:pt idx="4">
                  <c:v>2016</c:v>
                </c:pt>
                <c:pt idx="5">
                  <c:v>2017</c:v>
                </c:pt>
                <c:pt idx="6">
                  <c:v>2018</c:v>
                </c:pt>
                <c:pt idx="7">
                  <c:v>2019</c:v>
                </c:pt>
                <c:pt idx="8">
                  <c:v>2020</c:v>
                </c:pt>
                <c:pt idx="9">
                  <c:v>2021</c:v>
                </c:pt>
                <c:pt idx="10">
                  <c:v>2022</c:v>
                </c:pt>
                <c:pt idx="11">
                  <c:v>2023</c:v>
                </c:pt>
              </c:numCache>
            </c:numRef>
          </c:cat>
          <c:val>
            <c:numRef>
              <c:f>'[Gráficas y Tablas Desempeño Fiscal 2023  presentación contexto.xlsx]Ingresos Departamentos'!$N$73:$Y$73</c:f>
              <c:numCache>
                <c:formatCode>0.0%</c:formatCode>
                <c:ptCount val="12"/>
                <c:pt idx="0">
                  <c:v>5.4788109154536059E-3</c:v>
                </c:pt>
                <c:pt idx="1">
                  <c:v>1.3191708823126392E-2</c:v>
                </c:pt>
                <c:pt idx="2">
                  <c:v>1.9030207382212724E-2</c:v>
                </c:pt>
                <c:pt idx="3">
                  <c:v>3.1078446687142235E-2</c:v>
                </c:pt>
                <c:pt idx="4">
                  <c:v>8.2911367681163181E-3</c:v>
                </c:pt>
                <c:pt idx="5">
                  <c:v>2.31768643826753E-2</c:v>
                </c:pt>
                <c:pt idx="6">
                  <c:v>2.9004593539531012E-2</c:v>
                </c:pt>
                <c:pt idx="7">
                  <c:v>2.6584328273957337E-2</c:v>
                </c:pt>
                <c:pt idx="8">
                  <c:v>1.0129635508521482E-2</c:v>
                </c:pt>
                <c:pt idx="9">
                  <c:v>3.7061494221153096E-2</c:v>
                </c:pt>
                <c:pt idx="10">
                  <c:v>3.5029718236185524E-2</c:v>
                </c:pt>
                <c:pt idx="11">
                  <c:v>4.5707319784807098E-2</c:v>
                </c:pt>
              </c:numCache>
            </c:numRef>
          </c:val>
          <c:smooth val="0"/>
          <c:extLst>
            <c:ext xmlns:c16="http://schemas.microsoft.com/office/drawing/2014/chart" uri="{C3380CC4-5D6E-409C-BE32-E72D297353CC}">
              <c16:uniqueId val="{00000004-3CF1-4B4D-A6EC-0255EE17006D}"/>
            </c:ext>
          </c:extLst>
        </c:ser>
        <c:ser>
          <c:idx val="5"/>
          <c:order val="5"/>
          <c:tx>
            <c:strRef>
              <c:f>'[Gráficas y Tablas Desempeño Fiscal 2023  presentación contexto.xlsx]Ingresos Departamentos'!$A$75</c:f>
              <c:strCache>
                <c:ptCount val="1"/>
                <c:pt idx="0">
                  <c:v>Otros</c:v>
                </c:pt>
              </c:strCache>
            </c:strRef>
          </c:tx>
          <c:spPr>
            <a:ln w="28575" cap="rnd">
              <a:solidFill>
                <a:schemeClr val="accent6"/>
              </a:solidFill>
              <a:round/>
            </a:ln>
            <a:effectLst/>
          </c:spPr>
          <c:marker>
            <c:symbol val="none"/>
          </c:marker>
          <c:cat>
            <c:numRef>
              <c:f>'[Gráficas y Tablas Desempeño Fiscal 2023  presentación contexto.xlsx]Ingresos Departamentos'!$N$69:$Y$69</c:f>
              <c:numCache>
                <c:formatCode>General</c:formatCode>
                <c:ptCount val="12"/>
                <c:pt idx="0">
                  <c:v>2012</c:v>
                </c:pt>
                <c:pt idx="1">
                  <c:v>2013</c:v>
                </c:pt>
                <c:pt idx="2">
                  <c:v>2014</c:v>
                </c:pt>
                <c:pt idx="3">
                  <c:v>2015</c:v>
                </c:pt>
                <c:pt idx="4">
                  <c:v>2016</c:v>
                </c:pt>
                <c:pt idx="5">
                  <c:v>2017</c:v>
                </c:pt>
                <c:pt idx="6">
                  <c:v>2018</c:v>
                </c:pt>
                <c:pt idx="7">
                  <c:v>2019</c:v>
                </c:pt>
                <c:pt idx="8">
                  <c:v>2020</c:v>
                </c:pt>
                <c:pt idx="9">
                  <c:v>2021</c:v>
                </c:pt>
                <c:pt idx="10">
                  <c:v>2022</c:v>
                </c:pt>
                <c:pt idx="11">
                  <c:v>2023</c:v>
                </c:pt>
              </c:numCache>
            </c:numRef>
          </c:cat>
          <c:val>
            <c:numRef>
              <c:f>'[Gráficas y Tablas Desempeño Fiscal 2023  presentación contexto.xlsx]Ingresos Departamentos'!$N$75:$Y$75</c:f>
              <c:numCache>
                <c:formatCode>0.0%</c:formatCode>
                <c:ptCount val="12"/>
                <c:pt idx="0">
                  <c:v>7.0708159362154091E-2</c:v>
                </c:pt>
                <c:pt idx="1">
                  <c:v>5.5920716127569145E-2</c:v>
                </c:pt>
                <c:pt idx="2">
                  <c:v>4.9770621899564223E-2</c:v>
                </c:pt>
                <c:pt idx="3">
                  <c:v>4.2659161191618285E-2</c:v>
                </c:pt>
                <c:pt idx="4">
                  <c:v>6.8288619695083541E-2</c:v>
                </c:pt>
                <c:pt idx="5">
                  <c:v>7.12063462172218E-2</c:v>
                </c:pt>
                <c:pt idx="6">
                  <c:v>7.0891690579869118E-2</c:v>
                </c:pt>
                <c:pt idx="7">
                  <c:v>7.9409253622492321E-2</c:v>
                </c:pt>
                <c:pt idx="8">
                  <c:v>6.7506345125895637E-2</c:v>
                </c:pt>
                <c:pt idx="9">
                  <c:v>5.3411188576009724E-2</c:v>
                </c:pt>
                <c:pt idx="10">
                  <c:v>0.11130267678623924</c:v>
                </c:pt>
                <c:pt idx="11">
                  <c:v>0.1012537181416758</c:v>
                </c:pt>
              </c:numCache>
            </c:numRef>
          </c:val>
          <c:smooth val="0"/>
          <c:extLst>
            <c:ext xmlns:c16="http://schemas.microsoft.com/office/drawing/2014/chart" uri="{C3380CC4-5D6E-409C-BE32-E72D297353CC}">
              <c16:uniqueId val="{00000005-3CF1-4B4D-A6EC-0255EE17006D}"/>
            </c:ext>
          </c:extLst>
        </c:ser>
        <c:dLbls>
          <c:showLegendKey val="0"/>
          <c:showVal val="0"/>
          <c:showCatName val="0"/>
          <c:showSerName val="0"/>
          <c:showPercent val="0"/>
          <c:showBubbleSize val="0"/>
        </c:dLbls>
        <c:smooth val="0"/>
        <c:axId val="331681920"/>
        <c:axId val="408853488"/>
      </c:lineChart>
      <c:catAx>
        <c:axId val="331681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accent1"/>
                </a:solidFill>
                <a:latin typeface="+mn-lt"/>
                <a:ea typeface="+mn-ea"/>
                <a:cs typeface="+mn-cs"/>
              </a:defRPr>
            </a:pPr>
            <a:endParaRPr lang="es-CO"/>
          </a:p>
        </c:txPr>
        <c:crossAx val="408853488"/>
        <c:crosses val="autoZero"/>
        <c:auto val="1"/>
        <c:lblAlgn val="ctr"/>
        <c:lblOffset val="100"/>
        <c:noMultiLvlLbl val="0"/>
      </c:catAx>
      <c:valAx>
        <c:axId val="408853488"/>
        <c:scaling>
          <c:orientation val="minMax"/>
          <c:max val="0.60000000000000009"/>
          <c:min val="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accent1"/>
                </a:solidFill>
                <a:latin typeface="+mn-lt"/>
                <a:ea typeface="+mn-ea"/>
                <a:cs typeface="+mn-cs"/>
              </a:defRPr>
            </a:pPr>
            <a:endParaRPr lang="es-CO"/>
          </a:p>
        </c:txPr>
        <c:crossAx val="331681920"/>
        <c:crosses val="autoZero"/>
        <c:crossBetween val="between"/>
        <c:majorUnit val="0.1"/>
      </c:valAx>
      <c:spPr>
        <a:noFill/>
        <a:ln>
          <a:noFill/>
        </a:ln>
        <a:effectLst/>
      </c:spPr>
    </c:plotArea>
    <c:legend>
      <c:legendPos val="b"/>
      <c:layout>
        <c:manualLayout>
          <c:xMode val="edge"/>
          <c:yMode val="edge"/>
          <c:x val="5.4843335718581548E-2"/>
          <c:y val="0.88433602787823806"/>
          <c:w val="0.8999999618631479"/>
          <c:h val="5.759327488069820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accent1"/>
              </a:solidFill>
              <a:latin typeface="+mn-lt"/>
              <a:ea typeface="+mn-ea"/>
              <a:cs typeface="+mn-cs"/>
            </a:defRPr>
          </a:pPr>
          <a:endParaRPr lang="es-CO"/>
        </a:p>
      </c:txPr>
    </c:legend>
    <c:plotVisOnly val="1"/>
    <c:dispBlanksAs val="gap"/>
    <c:showDLblsOverMax val="0"/>
  </c:chart>
  <c:spPr>
    <a:noFill/>
    <a:ln>
      <a:noFill/>
    </a:ln>
    <a:effectLst/>
  </c:spPr>
  <c:txPr>
    <a:bodyPr/>
    <a:lstStyle/>
    <a:p>
      <a:pPr>
        <a:defRPr>
          <a:solidFill>
            <a:schemeClr val="accent1"/>
          </a:solidFill>
        </a:defRPr>
      </a:pPr>
      <a:endParaRPr lang="es-CO"/>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s-CO" b="1"/>
              <a:t>Dependencia de las transferencias</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s-CO"/>
        </a:p>
      </c:txPr>
    </c:title>
    <c:autoTitleDeleted val="0"/>
    <c:plotArea>
      <c:layout/>
      <c:barChart>
        <c:barDir val="col"/>
        <c:grouping val="clustered"/>
        <c:varyColors val="0"/>
        <c:ser>
          <c:idx val="1"/>
          <c:order val="1"/>
          <c:tx>
            <c:strRef>
              <c:f>'[Desempeño Fiscal 2023 2-10-2023 Departamentos.xlsx]Gráficos'!$A$6</c:f>
              <c:strCache>
                <c:ptCount val="1"/>
                <c:pt idx="0">
                  <c:v>Dependencia de las Transferencias</c:v>
                </c:pt>
              </c:strCache>
            </c:strRef>
          </c:tx>
          <c:spPr>
            <a:solidFill>
              <a:schemeClr val="accent4">
                <a:lumMod val="60000"/>
                <a:lumOff val="40000"/>
              </a:schemeClr>
            </a:solidFill>
            <a:ln>
              <a:solidFill>
                <a:schemeClr val="accent4"/>
              </a:solidFill>
            </a:ln>
            <a:effectLst/>
          </c:spPr>
          <c:invertIfNegative val="0"/>
          <c:dPt>
            <c:idx val="0"/>
            <c:invertIfNegative val="0"/>
            <c:bubble3D val="0"/>
            <c:spPr>
              <a:solidFill>
                <a:srgbClr val="FFC000"/>
              </a:solidFill>
              <a:ln>
                <a:solidFill>
                  <a:schemeClr val="accent4"/>
                </a:solidFill>
              </a:ln>
              <a:effectLst/>
            </c:spPr>
            <c:extLst>
              <c:ext xmlns:c16="http://schemas.microsoft.com/office/drawing/2014/chart" uri="{C3380CC4-5D6E-409C-BE32-E72D297353CC}">
                <c16:uniqueId val="{00000001-FC35-4CA3-A26A-B62BDBB5319A}"/>
              </c:ext>
            </c:extLst>
          </c:dPt>
          <c:dPt>
            <c:idx val="1"/>
            <c:invertIfNegative val="0"/>
            <c:bubble3D val="0"/>
            <c:spPr>
              <a:solidFill>
                <a:schemeClr val="accent1"/>
              </a:solidFill>
              <a:ln>
                <a:solidFill>
                  <a:schemeClr val="accent4"/>
                </a:solidFill>
              </a:ln>
              <a:effectLst/>
            </c:spPr>
            <c:extLst>
              <c:ext xmlns:c16="http://schemas.microsoft.com/office/drawing/2014/chart" uri="{C3380CC4-5D6E-409C-BE32-E72D297353CC}">
                <c16:uniqueId val="{00000003-FC35-4CA3-A26A-B62BDBB5319A}"/>
              </c:ext>
            </c:extLst>
          </c:dPt>
          <c:dPt>
            <c:idx val="2"/>
            <c:invertIfNegative val="0"/>
            <c:bubble3D val="0"/>
            <c:spPr>
              <a:solidFill>
                <a:schemeClr val="accent2"/>
              </a:solidFill>
              <a:ln>
                <a:solidFill>
                  <a:schemeClr val="accent2"/>
                </a:solidFill>
              </a:ln>
              <a:effectLst/>
            </c:spPr>
            <c:extLst>
              <c:ext xmlns:c16="http://schemas.microsoft.com/office/drawing/2014/chart" uri="{C3380CC4-5D6E-409C-BE32-E72D297353CC}">
                <c16:uniqueId val="{00000005-FC35-4CA3-A26A-B62BDBB5319A}"/>
              </c:ext>
            </c:extLst>
          </c:dPt>
          <c:dPt>
            <c:idx val="3"/>
            <c:invertIfNegative val="0"/>
            <c:bubble3D val="0"/>
            <c:spPr>
              <a:solidFill>
                <a:schemeClr val="accent5"/>
              </a:solidFill>
              <a:ln>
                <a:solidFill>
                  <a:schemeClr val="accent4"/>
                </a:solidFill>
              </a:ln>
              <a:effectLst/>
            </c:spPr>
            <c:extLst>
              <c:ext xmlns:c16="http://schemas.microsoft.com/office/drawing/2014/chart" uri="{C3380CC4-5D6E-409C-BE32-E72D297353CC}">
                <c16:uniqueId val="{00000007-FC35-4CA3-A26A-B62BDBB5319A}"/>
              </c:ext>
            </c:extLst>
          </c:dPt>
          <c:dPt>
            <c:idx val="4"/>
            <c:invertIfNegative val="0"/>
            <c:bubble3D val="0"/>
            <c:spPr>
              <a:solidFill>
                <a:schemeClr val="accent6"/>
              </a:solidFill>
              <a:ln>
                <a:solidFill>
                  <a:schemeClr val="accent6"/>
                </a:solidFill>
              </a:ln>
              <a:effectLst/>
            </c:spPr>
            <c:extLst>
              <c:ext xmlns:c16="http://schemas.microsoft.com/office/drawing/2014/chart" uri="{C3380CC4-5D6E-409C-BE32-E72D297353CC}">
                <c16:uniqueId val="{00000009-FC35-4CA3-A26A-B62BDBB5319A}"/>
              </c:ext>
            </c:extLst>
          </c:dPt>
          <c:dPt>
            <c:idx val="5"/>
            <c:invertIfNegative val="0"/>
            <c:bubble3D val="0"/>
            <c:spPr>
              <a:solidFill>
                <a:schemeClr val="bg1">
                  <a:lumMod val="75000"/>
                </a:schemeClr>
              </a:solidFill>
              <a:ln>
                <a:solidFill>
                  <a:schemeClr val="accent4"/>
                </a:solidFill>
              </a:ln>
              <a:effectLst/>
            </c:spPr>
            <c:extLst>
              <c:ext xmlns:c16="http://schemas.microsoft.com/office/drawing/2014/chart" uri="{C3380CC4-5D6E-409C-BE32-E72D297353CC}">
                <c16:uniqueId val="{0000000B-FC35-4CA3-A26A-B62BDBB5319A}"/>
              </c:ext>
            </c:extLst>
          </c:dPt>
          <c:dLbls>
            <c:dLbl>
              <c:idx val="3"/>
              <c:layout>
                <c:manualLayout>
                  <c:x val="-1.0185067526415994E-16"/>
                  <c:y val="-6.34920634920635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FC35-4CA3-A26A-B62BDBB5319A}"/>
                </c:ext>
              </c:extLst>
            </c:dLbl>
            <c:dLbl>
              <c:idx val="4"/>
              <c:layout>
                <c:manualLayout>
                  <c:x val="2.7777777777777779E-3"/>
                  <c:y val="-6.349206349206348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FC35-4CA3-A26A-B62BDBB5319A}"/>
                </c:ext>
              </c:extLst>
            </c:dLbl>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trendline>
            <c:spPr>
              <a:ln w="19050" cap="rnd">
                <a:solidFill>
                  <a:sysClr val="windowText" lastClr="000000"/>
                </a:solidFill>
                <a:prstDash val="sysDot"/>
              </a:ln>
              <a:effectLst/>
            </c:spPr>
            <c:trendlineType val="linear"/>
            <c:dispRSqr val="0"/>
            <c:dispEq val="0"/>
          </c:trendline>
          <c:cat>
            <c:strRef>
              <c:f>'[Desempeño Fiscal 2023 2-10-2023 Departamentos.xlsx]Gráficos'!$B$5:$G$5</c:f>
              <c:strCache>
                <c:ptCount val="6"/>
                <c:pt idx="0">
                  <c:v>Nacional</c:v>
                </c:pt>
                <c:pt idx="1">
                  <c:v>ESP</c:v>
                </c:pt>
                <c:pt idx="2">
                  <c:v>1</c:v>
                </c:pt>
                <c:pt idx="3">
                  <c:v>2</c:v>
                </c:pt>
                <c:pt idx="4">
                  <c:v>3</c:v>
                </c:pt>
                <c:pt idx="5">
                  <c:v>4</c:v>
                </c:pt>
              </c:strCache>
            </c:strRef>
          </c:cat>
          <c:val>
            <c:numRef>
              <c:f>'[Desempeño Fiscal 2023 2-10-2023 Departamentos.xlsx]Gráficos'!$B$6:$G$6</c:f>
              <c:numCache>
                <c:formatCode>0.00</c:formatCode>
                <c:ptCount val="6"/>
                <c:pt idx="0">
                  <c:v>54.355402528553881</c:v>
                </c:pt>
                <c:pt idx="1">
                  <c:v>26.467110639931906</c:v>
                </c:pt>
                <c:pt idx="2">
                  <c:v>49.148832822913995</c:v>
                </c:pt>
                <c:pt idx="3">
                  <c:v>49.105216160957745</c:v>
                </c:pt>
                <c:pt idx="4">
                  <c:v>55.991483719403227</c:v>
                </c:pt>
                <c:pt idx="5">
                  <c:v>70.693811532267375</c:v>
                </c:pt>
              </c:numCache>
            </c:numRef>
          </c:val>
          <c:extLst>
            <c:ext xmlns:c16="http://schemas.microsoft.com/office/drawing/2014/chart" uri="{C3380CC4-5D6E-409C-BE32-E72D297353CC}">
              <c16:uniqueId val="{0000000D-FC35-4CA3-A26A-B62BDBB5319A}"/>
            </c:ext>
          </c:extLst>
        </c:ser>
        <c:dLbls>
          <c:showLegendKey val="0"/>
          <c:showVal val="1"/>
          <c:showCatName val="0"/>
          <c:showSerName val="0"/>
          <c:showPercent val="0"/>
          <c:showBubbleSize val="0"/>
        </c:dLbls>
        <c:gapWidth val="20"/>
        <c:overlap val="-48"/>
        <c:axId val="111042943"/>
        <c:axId val="691485519"/>
        <c:extLst>
          <c:ext xmlns:c15="http://schemas.microsoft.com/office/drawing/2012/chart" uri="{02D57815-91ED-43cb-92C2-25804820EDAC}">
            <c15:filteredBarSeries>
              <c15:ser>
                <c:idx val="0"/>
                <c:order val="0"/>
                <c:tx>
                  <c:strRef>
                    <c:extLst>
                      <c:ext uri="{02D57815-91ED-43cb-92C2-25804820EDAC}">
                        <c15:formulaRef>
                          <c15:sqref>'[Desempeño Fiscal 2023 2-10-2023 Departamentos.xlsx]Gráficos'!$A$5</c15:sqref>
                        </c15:formulaRef>
                      </c:ext>
                    </c:extLst>
                    <c:strCache>
                      <c:ptCount val="1"/>
                      <c:pt idx="0">
                        <c:v>Indicador/Grupos de capacidades iniciales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c:ext uri="{02D57815-91ED-43cb-92C2-25804820EDAC}">
                        <c15:formulaRef>
                          <c15:sqref>'[Desempeño Fiscal 2023 2-10-2023 Departamentos.xlsx]Gráficos'!$B$5:$G$5</c15:sqref>
                        </c15:formulaRef>
                      </c:ext>
                    </c:extLst>
                    <c:numCache>
                      <c:formatCode>General</c:formatCode>
                      <c:ptCount val="6"/>
                      <c:pt idx="0">
                        <c:v>0</c:v>
                      </c:pt>
                      <c:pt idx="1">
                        <c:v>0</c:v>
                      </c:pt>
                      <c:pt idx="2">
                        <c:v>1</c:v>
                      </c:pt>
                      <c:pt idx="3">
                        <c:v>2</c:v>
                      </c:pt>
                      <c:pt idx="4">
                        <c:v>3</c:v>
                      </c:pt>
                      <c:pt idx="5">
                        <c:v>4</c:v>
                      </c:pt>
                    </c:numCache>
                  </c:numRef>
                </c:val>
                <c:extLst>
                  <c:ext xmlns:c16="http://schemas.microsoft.com/office/drawing/2014/chart" uri="{C3380CC4-5D6E-409C-BE32-E72D297353CC}">
                    <c16:uniqueId val="{0000000E-FC35-4CA3-A26A-B62BDBB5319A}"/>
                  </c:ext>
                </c:extLst>
              </c15:ser>
            </c15:filteredBarSeries>
            <c15:filteredBarSeries>
              <c15:ser>
                <c:idx val="3"/>
                <c:order val="2"/>
                <c:tx>
                  <c:strRef>
                    <c:extLst xmlns:c15="http://schemas.microsoft.com/office/drawing/2012/chart">
                      <c:ext xmlns:c15="http://schemas.microsoft.com/office/drawing/2012/chart" uri="{02D57815-91ED-43cb-92C2-25804820EDAC}">
                        <c15:formulaRef>
                          <c15:sqref>'[Desempeño Fiscal 2023 2-10-2023 Departamentos.xlsx]Gráficos'!$A$8</c15:sqref>
                        </c15:formulaRef>
                      </c:ext>
                    </c:extLst>
                    <c:strCache>
                      <c:ptCount val="1"/>
                      <c:pt idx="0">
                        <c:v>Relevancia FBK fijo</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Departamentos.xlsx]Gráficos'!$B$8:$G$8</c15:sqref>
                        </c15:formulaRef>
                      </c:ext>
                    </c:extLst>
                    <c:numCache>
                      <c:formatCode>0.00</c:formatCode>
                      <c:ptCount val="6"/>
                      <c:pt idx="0">
                        <c:v>7.4913751257978767</c:v>
                      </c:pt>
                      <c:pt idx="1">
                        <c:v>3.9741552229660173</c:v>
                      </c:pt>
                      <c:pt idx="2">
                        <c:v>4.5613597097849574</c:v>
                      </c:pt>
                      <c:pt idx="3">
                        <c:v>14.268592020376289</c:v>
                      </c:pt>
                      <c:pt idx="4">
                        <c:v>7.3449894843230004</c:v>
                      </c:pt>
                      <c:pt idx="5">
                        <c:v>5.7691043710630341</c:v>
                      </c:pt>
                    </c:numCache>
                  </c:numRef>
                </c:val>
                <c:extLst xmlns:c15="http://schemas.microsoft.com/office/drawing/2012/chart">
                  <c:ext xmlns:c16="http://schemas.microsoft.com/office/drawing/2014/chart" uri="{C3380CC4-5D6E-409C-BE32-E72D297353CC}">
                    <c16:uniqueId val="{0000000F-FC35-4CA3-A26A-B62BDBB5319A}"/>
                  </c:ext>
                </c:extLst>
              </c15:ser>
            </c15:filteredBarSeries>
            <c15:filteredBarSeries>
              <c15:ser>
                <c:idx val="4"/>
                <c:order val="3"/>
                <c:tx>
                  <c:strRef>
                    <c:extLst xmlns:c15="http://schemas.microsoft.com/office/drawing/2012/chart">
                      <c:ext xmlns:c15="http://schemas.microsoft.com/office/drawing/2012/chart" uri="{02D57815-91ED-43cb-92C2-25804820EDAC}">
                        <c15:formulaRef>
                          <c15:sqref>'[Desempeño Fiscal 2023 2-10-2023 Departamentos.xlsx]Gráficos'!$A$9</c15:sqref>
                        </c15:formulaRef>
                      </c:ext>
                    </c:extLst>
                    <c:strCache>
                      <c:ptCount val="1"/>
                      <c:pt idx="0">
                        <c:v>Media Nacional</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Departamentos.xlsx]Gráficos'!$B$9:$G$9</c15:sqref>
                        </c15:formulaRef>
                      </c:ext>
                    </c:extLst>
                    <c:numCache>
                      <c:formatCode>0.00</c:formatCode>
                      <c:ptCount val="6"/>
                      <c:pt idx="1">
                        <c:v>7.4913751257978767</c:v>
                      </c:pt>
                      <c:pt idx="2">
                        <c:v>7.4913751257978767</c:v>
                      </c:pt>
                      <c:pt idx="3">
                        <c:v>7.4913751257978767</c:v>
                      </c:pt>
                      <c:pt idx="4">
                        <c:v>7.4913751257978767</c:v>
                      </c:pt>
                      <c:pt idx="5">
                        <c:v>7.4913751257978767</c:v>
                      </c:pt>
                    </c:numCache>
                  </c:numRef>
                </c:val>
                <c:extLst xmlns:c15="http://schemas.microsoft.com/office/drawing/2012/chart">
                  <c:ext xmlns:c16="http://schemas.microsoft.com/office/drawing/2014/chart" uri="{C3380CC4-5D6E-409C-BE32-E72D297353CC}">
                    <c16:uniqueId val="{00000010-FC35-4CA3-A26A-B62BDBB5319A}"/>
                  </c:ext>
                </c:extLst>
              </c15:ser>
            </c15:filteredBarSeries>
            <c15:filteredBarSeries>
              <c15:ser>
                <c:idx val="5"/>
                <c:order val="4"/>
                <c:tx>
                  <c:strRef>
                    <c:extLst xmlns:c15="http://schemas.microsoft.com/office/drawing/2012/chart">
                      <c:ext xmlns:c15="http://schemas.microsoft.com/office/drawing/2012/chart" uri="{02D57815-91ED-43cb-92C2-25804820EDAC}">
                        <c15:formulaRef>
                          <c15:sqref>'[Desempeño Fiscal 2023 2-10-2023 Departamentos.xlsx]Gráficos'!$A$10</c15:sqref>
                        </c15:formulaRef>
                      </c:ext>
                    </c:extLst>
                    <c:strCache>
                      <c:ptCount val="1"/>
                      <c:pt idx="0">
                        <c:v>Nivel de endeudamiento</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Departamentos.xlsx]Gráficos'!$B$10:$G$10</c15:sqref>
                        </c15:formulaRef>
                      </c:ext>
                    </c:extLst>
                    <c:numCache>
                      <c:formatCode>0.00</c:formatCode>
                      <c:ptCount val="6"/>
                      <c:pt idx="0">
                        <c:v>46.631586103994429</c:v>
                      </c:pt>
                      <c:pt idx="1">
                        <c:v>69.866951388432724</c:v>
                      </c:pt>
                      <c:pt idx="2">
                        <c:v>58.152774911616824</c:v>
                      </c:pt>
                      <c:pt idx="3">
                        <c:v>55.01964455111262</c:v>
                      </c:pt>
                      <c:pt idx="4">
                        <c:v>33.07887375688216</c:v>
                      </c:pt>
                      <c:pt idx="5">
                        <c:v>32.436635820236042</c:v>
                      </c:pt>
                    </c:numCache>
                  </c:numRef>
                </c:val>
                <c:extLst xmlns:c15="http://schemas.microsoft.com/office/drawing/2012/chart">
                  <c:ext xmlns:c16="http://schemas.microsoft.com/office/drawing/2014/chart" uri="{C3380CC4-5D6E-409C-BE32-E72D297353CC}">
                    <c16:uniqueId val="{00000011-FC35-4CA3-A26A-B62BDBB5319A}"/>
                  </c:ext>
                </c:extLst>
              </c15:ser>
            </c15:filteredBarSeries>
            <c15:filteredBarSeries>
              <c15:ser>
                <c:idx val="6"/>
                <c:order val="5"/>
                <c:tx>
                  <c:strRef>
                    <c:extLst xmlns:c15="http://schemas.microsoft.com/office/drawing/2012/chart">
                      <c:ext xmlns:c15="http://schemas.microsoft.com/office/drawing/2012/chart" uri="{02D57815-91ED-43cb-92C2-25804820EDAC}">
                        <c15:formulaRef>
                          <c15:sqref>'[Desempeño Fiscal 2023 2-10-2023 Departamentos.xlsx]Gráficos'!$A$11</c15:sqref>
                        </c15:formulaRef>
                      </c:ext>
                    </c:extLst>
                    <c:strCache>
                      <c:ptCount val="1"/>
                      <c:pt idx="0">
                        <c:v>Media Nacional</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Departamentos.xlsx]Gráficos'!$B$11:$G$11</c15:sqref>
                        </c15:formulaRef>
                      </c:ext>
                    </c:extLst>
                    <c:numCache>
                      <c:formatCode>0.00</c:formatCode>
                      <c:ptCount val="6"/>
                      <c:pt idx="1">
                        <c:v>46.631586103994429</c:v>
                      </c:pt>
                      <c:pt idx="2">
                        <c:v>46.631586103994429</c:v>
                      </c:pt>
                      <c:pt idx="3">
                        <c:v>46.631586103994429</c:v>
                      </c:pt>
                      <c:pt idx="4">
                        <c:v>46.631586103994429</c:v>
                      </c:pt>
                      <c:pt idx="5">
                        <c:v>46.631586103994429</c:v>
                      </c:pt>
                    </c:numCache>
                  </c:numRef>
                </c:val>
                <c:extLst xmlns:c15="http://schemas.microsoft.com/office/drawing/2012/chart">
                  <c:ext xmlns:c16="http://schemas.microsoft.com/office/drawing/2014/chart" uri="{C3380CC4-5D6E-409C-BE32-E72D297353CC}">
                    <c16:uniqueId val="{00000012-FC35-4CA3-A26A-B62BDBB5319A}"/>
                  </c:ext>
                </c:extLst>
              </c15:ser>
            </c15:filteredBarSeries>
            <c15:filteredBarSeries>
              <c15:ser>
                <c:idx val="7"/>
                <c:order val="6"/>
                <c:tx>
                  <c:strRef>
                    <c:extLst xmlns:c15="http://schemas.microsoft.com/office/drawing/2012/chart">
                      <c:ext xmlns:c15="http://schemas.microsoft.com/office/drawing/2012/chart" uri="{02D57815-91ED-43cb-92C2-25804820EDAC}">
                        <c15:formulaRef>
                          <c15:sqref>'[Desempeño Fiscal 2023 2-10-2023 Departamentos.xlsx]Gráficos'!$A$12</c15:sqref>
                        </c15:formulaRef>
                      </c:ext>
                    </c:extLst>
                    <c:strCache>
                      <c:ptCount val="1"/>
                      <c:pt idx="0">
                        <c:v>Ahorro corriente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Departamentos.xlsx]Gráficos'!$B$12:$G$12</c15:sqref>
                        </c15:formulaRef>
                      </c:ext>
                    </c:extLst>
                    <c:numCache>
                      <c:formatCode>0.00</c:formatCode>
                      <c:ptCount val="6"/>
                      <c:pt idx="0">
                        <c:v>48.064276334536835</c:v>
                      </c:pt>
                      <c:pt idx="1">
                        <c:v>63.565463358438933</c:v>
                      </c:pt>
                      <c:pt idx="2">
                        <c:v>46.709455411140837</c:v>
                      </c:pt>
                      <c:pt idx="3">
                        <c:v>51.406521700922568</c:v>
                      </c:pt>
                      <c:pt idx="4">
                        <c:v>38.768839770290477</c:v>
                      </c:pt>
                      <c:pt idx="5">
                        <c:v>47.548397135963896</c:v>
                      </c:pt>
                    </c:numCache>
                  </c:numRef>
                </c:val>
                <c:extLst xmlns:c15="http://schemas.microsoft.com/office/drawing/2012/chart">
                  <c:ext xmlns:c16="http://schemas.microsoft.com/office/drawing/2014/chart" uri="{C3380CC4-5D6E-409C-BE32-E72D297353CC}">
                    <c16:uniqueId val="{00000013-FC35-4CA3-A26A-B62BDBB5319A}"/>
                  </c:ext>
                </c:extLst>
              </c15:ser>
            </c15:filteredBarSeries>
            <c15:filteredBarSeries>
              <c15:ser>
                <c:idx val="8"/>
                <c:order val="7"/>
                <c:tx>
                  <c:strRef>
                    <c:extLst xmlns:c15="http://schemas.microsoft.com/office/drawing/2012/chart">
                      <c:ext xmlns:c15="http://schemas.microsoft.com/office/drawing/2012/chart" uri="{02D57815-91ED-43cb-92C2-25804820EDAC}">
                        <c15:formulaRef>
                          <c15:sqref>'[Desempeño Fiscal 2023 2-10-2023 Departamentos.xlsx]Gráficos'!$A$13</c15:sqref>
                        </c15:formulaRef>
                      </c:ext>
                    </c:extLst>
                    <c:strCache>
                      <c:ptCount val="1"/>
                      <c:pt idx="0">
                        <c:v>Media Nacional</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Departamentos.xlsx]Gráficos'!$B$13:$G$13</c15:sqref>
                        </c15:formulaRef>
                      </c:ext>
                    </c:extLst>
                    <c:numCache>
                      <c:formatCode>0.00</c:formatCode>
                      <c:ptCount val="6"/>
                      <c:pt idx="1">
                        <c:v>48.064276334536835</c:v>
                      </c:pt>
                      <c:pt idx="2">
                        <c:v>48.064276334536835</c:v>
                      </c:pt>
                      <c:pt idx="3">
                        <c:v>48.064276334536835</c:v>
                      </c:pt>
                      <c:pt idx="4">
                        <c:v>48.064276334536835</c:v>
                      </c:pt>
                      <c:pt idx="5">
                        <c:v>48.064276334536835</c:v>
                      </c:pt>
                    </c:numCache>
                  </c:numRef>
                </c:val>
                <c:extLst xmlns:c15="http://schemas.microsoft.com/office/drawing/2012/chart">
                  <c:ext xmlns:c16="http://schemas.microsoft.com/office/drawing/2014/chart" uri="{C3380CC4-5D6E-409C-BE32-E72D297353CC}">
                    <c16:uniqueId val="{00000014-FC35-4CA3-A26A-B62BDBB5319A}"/>
                  </c:ext>
                </c:extLst>
              </c15:ser>
            </c15:filteredBarSeries>
            <c15:filteredBarSeries>
              <c15:ser>
                <c:idx val="9"/>
                <c:order val="8"/>
                <c:tx>
                  <c:strRef>
                    <c:extLst xmlns:c15="http://schemas.microsoft.com/office/drawing/2012/chart">
                      <c:ext xmlns:c15="http://schemas.microsoft.com/office/drawing/2012/chart" uri="{02D57815-91ED-43cb-92C2-25804820EDAC}">
                        <c15:formulaRef>
                          <c15:sqref>'[Desempeño Fiscal 2023 2-10-2023 Departamentos.xlsx]Gráficos'!$A$14</c15:sqref>
                        </c15:formulaRef>
                      </c:ext>
                    </c:extLst>
                    <c:strCache>
                      <c:ptCount val="1"/>
                      <c:pt idx="0">
                        <c:v>Balance fiscal primario</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Departamentos.xlsx]Gráficos'!$B$14:$G$14</c15:sqref>
                        </c15:formulaRef>
                      </c:ext>
                    </c:extLst>
                    <c:numCache>
                      <c:formatCode>0.00</c:formatCode>
                      <c:ptCount val="6"/>
                      <c:pt idx="0">
                        <c:v>13.917601955972305</c:v>
                      </c:pt>
                      <c:pt idx="1">
                        <c:v>11.31676276117004</c:v>
                      </c:pt>
                      <c:pt idx="2">
                        <c:v>13.379252411779555</c:v>
                      </c:pt>
                      <c:pt idx="3">
                        <c:v>14.240051983389609</c:v>
                      </c:pt>
                      <c:pt idx="4">
                        <c:v>10.411736772805481</c:v>
                      </c:pt>
                      <c:pt idx="5">
                        <c:v>17.289713656065175</c:v>
                      </c:pt>
                    </c:numCache>
                  </c:numRef>
                </c:val>
                <c:extLst xmlns:c15="http://schemas.microsoft.com/office/drawing/2012/chart">
                  <c:ext xmlns:c16="http://schemas.microsoft.com/office/drawing/2014/chart" uri="{C3380CC4-5D6E-409C-BE32-E72D297353CC}">
                    <c16:uniqueId val="{00000015-FC35-4CA3-A26A-B62BDBB5319A}"/>
                  </c:ext>
                </c:extLst>
              </c15:ser>
            </c15:filteredBarSeries>
            <c15:filteredBarSeries>
              <c15:ser>
                <c:idx val="10"/>
                <c:order val="9"/>
                <c:tx>
                  <c:strRef>
                    <c:extLst xmlns:c15="http://schemas.microsoft.com/office/drawing/2012/chart">
                      <c:ext xmlns:c15="http://schemas.microsoft.com/office/drawing/2012/chart" uri="{02D57815-91ED-43cb-92C2-25804820EDAC}">
                        <c15:formulaRef>
                          <c15:sqref>'[Desempeño Fiscal 2023 2-10-2023 Departamentos.xlsx]Gráficos'!$A$15</c15:sqref>
                        </c15:formulaRef>
                      </c:ext>
                    </c:extLst>
                    <c:strCache>
                      <c:ptCount val="1"/>
                      <c:pt idx="0">
                        <c:v>Media Nacional</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Departamentos.xlsx]Gráficos'!$B$15:$G$15</c15:sqref>
                        </c15:formulaRef>
                      </c:ext>
                    </c:extLst>
                    <c:numCache>
                      <c:formatCode>0.00</c:formatCode>
                      <c:ptCount val="6"/>
                      <c:pt idx="1">
                        <c:v>13.917601955972305</c:v>
                      </c:pt>
                      <c:pt idx="2">
                        <c:v>13.917601955972305</c:v>
                      </c:pt>
                      <c:pt idx="3">
                        <c:v>13.917601955972305</c:v>
                      </c:pt>
                      <c:pt idx="4">
                        <c:v>13.917601955972305</c:v>
                      </c:pt>
                      <c:pt idx="5">
                        <c:v>13.917601955972305</c:v>
                      </c:pt>
                    </c:numCache>
                  </c:numRef>
                </c:val>
                <c:extLst xmlns:c15="http://schemas.microsoft.com/office/drawing/2012/chart">
                  <c:ext xmlns:c16="http://schemas.microsoft.com/office/drawing/2014/chart" uri="{C3380CC4-5D6E-409C-BE32-E72D297353CC}">
                    <c16:uniqueId val="{00000016-FC35-4CA3-A26A-B62BDBB5319A}"/>
                  </c:ext>
                </c:extLst>
              </c15:ser>
            </c15:filteredBarSeries>
            <c15:filteredBarSeries>
              <c15:ser>
                <c:idx val="11"/>
                <c:order val="10"/>
                <c:tx>
                  <c:strRef>
                    <c:extLst xmlns:c15="http://schemas.microsoft.com/office/drawing/2012/chart">
                      <c:ext xmlns:c15="http://schemas.microsoft.com/office/drawing/2012/chart" uri="{02D57815-91ED-43cb-92C2-25804820EDAC}">
                        <c15:formulaRef>
                          <c15:sqref>'[Desempeño Fiscal 2023 2-10-2023 Departamentos.xlsx]Gráficos'!$A$16</c15:sqref>
                        </c15:formulaRef>
                      </c:ext>
                    </c:extLst>
                    <c:strCache>
                      <c:ptCount val="1"/>
                      <c:pt idx="0">
                        <c:v>Resultados fiscales</c:v>
                      </c:pt>
                    </c:strCache>
                  </c:strRef>
                </c:tx>
                <c:spPr>
                  <a:solidFill>
                    <a:schemeClr val="accent6">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Departamentos.xlsx]Gráficos'!$B$16:$G$16</c15:sqref>
                        </c15:formulaRef>
                      </c:ext>
                    </c:extLst>
                    <c:numCache>
                      <c:formatCode>0.00</c:formatCode>
                      <c:ptCount val="6"/>
                      <c:pt idx="0">
                        <c:v>41.516084558325808</c:v>
                      </c:pt>
                      <c:pt idx="1">
                        <c:v>52.531629080487242</c:v>
                      </c:pt>
                      <c:pt idx="2">
                        <c:v>39.734744076257456</c:v>
                      </c:pt>
                      <c:pt idx="3">
                        <c:v>40.193653751536189</c:v>
                      </c:pt>
                      <c:pt idx="4">
                        <c:v>42.134129062268251</c:v>
                      </c:pt>
                      <c:pt idx="5">
                        <c:v>39.846251050755477</c:v>
                      </c:pt>
                    </c:numCache>
                  </c:numRef>
                </c:val>
                <c:extLst xmlns:c15="http://schemas.microsoft.com/office/drawing/2012/chart">
                  <c:ext xmlns:c16="http://schemas.microsoft.com/office/drawing/2014/chart" uri="{C3380CC4-5D6E-409C-BE32-E72D297353CC}">
                    <c16:uniqueId val="{00000017-FC35-4CA3-A26A-B62BDBB5319A}"/>
                  </c:ext>
                </c:extLst>
              </c15:ser>
            </c15:filteredBarSeries>
            <c15:filteredBarSeries>
              <c15:ser>
                <c:idx val="12"/>
                <c:order val="11"/>
                <c:tx>
                  <c:strRef>
                    <c:extLst xmlns:c15="http://schemas.microsoft.com/office/drawing/2012/chart">
                      <c:ext xmlns:c15="http://schemas.microsoft.com/office/drawing/2012/chart" uri="{02D57815-91ED-43cb-92C2-25804820EDAC}">
                        <c15:formulaRef>
                          <c15:sqref>'[Desempeño Fiscal 2023 2-10-2023 Departamentos.xlsx]Gráficos'!$A$17</c15:sqref>
                        </c15:formulaRef>
                      </c:ext>
                    </c:extLst>
                    <c:strCache>
                      <c:ptCount val="1"/>
                      <c:pt idx="0">
                        <c:v>Media Nacional</c:v>
                      </c:pt>
                    </c:strCache>
                  </c:strRef>
                </c:tx>
                <c:spPr>
                  <a:solidFill>
                    <a:schemeClr val="accent1">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Departamentos.xlsx]Gráficos'!$B$17:$G$17</c15:sqref>
                        </c15:formulaRef>
                      </c:ext>
                    </c:extLst>
                    <c:numCache>
                      <c:formatCode>0.00</c:formatCode>
                      <c:ptCount val="6"/>
                      <c:pt idx="1">
                        <c:v>41.516084558325808</c:v>
                      </c:pt>
                      <c:pt idx="2">
                        <c:v>41.516084558325808</c:v>
                      </c:pt>
                      <c:pt idx="3">
                        <c:v>41.516084558325808</c:v>
                      </c:pt>
                      <c:pt idx="4">
                        <c:v>41.516084558325808</c:v>
                      </c:pt>
                      <c:pt idx="5">
                        <c:v>41.516084558325808</c:v>
                      </c:pt>
                    </c:numCache>
                  </c:numRef>
                </c:val>
                <c:extLst xmlns:c15="http://schemas.microsoft.com/office/drawing/2012/chart">
                  <c:ext xmlns:c16="http://schemas.microsoft.com/office/drawing/2014/chart" uri="{C3380CC4-5D6E-409C-BE32-E72D297353CC}">
                    <c16:uniqueId val="{00000018-FC35-4CA3-A26A-B62BDBB5319A}"/>
                  </c:ext>
                </c:extLst>
              </c15:ser>
            </c15:filteredBarSeries>
          </c:ext>
        </c:extLst>
      </c:barChart>
      <c:catAx>
        <c:axId val="1110429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s-CO"/>
          </a:p>
        </c:txPr>
        <c:crossAx val="691485519"/>
        <c:crosses val="autoZero"/>
        <c:auto val="1"/>
        <c:lblAlgn val="ctr"/>
        <c:lblOffset val="100"/>
        <c:noMultiLvlLbl val="0"/>
      </c:catAx>
      <c:valAx>
        <c:axId val="69148551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s-CO"/>
          </a:p>
        </c:txPr>
        <c:crossAx val="1110429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es-CO"/>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s-CO" b="1"/>
              <a:t>Relevancia FBK fijo</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s-CO"/>
        </a:p>
      </c:txPr>
    </c:title>
    <c:autoTitleDeleted val="0"/>
    <c:plotArea>
      <c:layout/>
      <c:barChart>
        <c:barDir val="col"/>
        <c:grouping val="clustered"/>
        <c:varyColors val="0"/>
        <c:ser>
          <c:idx val="3"/>
          <c:order val="3"/>
          <c:tx>
            <c:strRef>
              <c:f>'[Desempeño Fiscal 2023 2-10-2023 Departamentos.xlsx]Gráficos'!$A$8</c:f>
              <c:strCache>
                <c:ptCount val="1"/>
                <c:pt idx="0">
                  <c:v>Relevancia FBK fijo</c:v>
                </c:pt>
              </c:strCache>
              <c:extLst xmlns:c15="http://schemas.microsoft.com/office/drawing/2012/chart"/>
            </c:strRef>
          </c:tx>
          <c:spPr>
            <a:solidFill>
              <a:schemeClr val="accent4">
                <a:lumMod val="60000"/>
                <a:lumOff val="40000"/>
              </a:schemeClr>
            </a:solidFill>
            <a:ln>
              <a:solidFill>
                <a:schemeClr val="accent4"/>
              </a:solidFill>
            </a:ln>
            <a:effectLst/>
          </c:spPr>
          <c:invertIfNegative val="0"/>
          <c:dPt>
            <c:idx val="0"/>
            <c:invertIfNegative val="0"/>
            <c:bubble3D val="0"/>
            <c:spPr>
              <a:solidFill>
                <a:srgbClr val="FFC000"/>
              </a:solidFill>
              <a:ln>
                <a:solidFill>
                  <a:schemeClr val="accent4"/>
                </a:solidFill>
              </a:ln>
              <a:effectLst/>
            </c:spPr>
            <c:extLst>
              <c:ext xmlns:c16="http://schemas.microsoft.com/office/drawing/2014/chart" uri="{C3380CC4-5D6E-409C-BE32-E72D297353CC}">
                <c16:uniqueId val="{00000001-F712-49E0-B6BF-1852333042D4}"/>
              </c:ext>
            </c:extLst>
          </c:dPt>
          <c:dPt>
            <c:idx val="1"/>
            <c:invertIfNegative val="0"/>
            <c:bubble3D val="0"/>
            <c:spPr>
              <a:solidFill>
                <a:schemeClr val="accent1"/>
              </a:solidFill>
              <a:ln>
                <a:solidFill>
                  <a:schemeClr val="accent4"/>
                </a:solidFill>
              </a:ln>
              <a:effectLst/>
            </c:spPr>
            <c:extLst>
              <c:ext xmlns:c16="http://schemas.microsoft.com/office/drawing/2014/chart" uri="{C3380CC4-5D6E-409C-BE32-E72D297353CC}">
                <c16:uniqueId val="{00000003-F712-49E0-B6BF-1852333042D4}"/>
              </c:ext>
            </c:extLst>
          </c:dPt>
          <c:dPt>
            <c:idx val="2"/>
            <c:invertIfNegative val="0"/>
            <c:bubble3D val="0"/>
            <c:spPr>
              <a:solidFill>
                <a:schemeClr val="accent2"/>
              </a:solidFill>
              <a:ln>
                <a:solidFill>
                  <a:schemeClr val="accent2"/>
                </a:solidFill>
              </a:ln>
              <a:effectLst/>
            </c:spPr>
            <c:extLst>
              <c:ext xmlns:c16="http://schemas.microsoft.com/office/drawing/2014/chart" uri="{C3380CC4-5D6E-409C-BE32-E72D297353CC}">
                <c16:uniqueId val="{00000005-F712-49E0-B6BF-1852333042D4}"/>
              </c:ext>
            </c:extLst>
          </c:dPt>
          <c:dPt>
            <c:idx val="3"/>
            <c:invertIfNegative val="0"/>
            <c:bubble3D val="0"/>
            <c:spPr>
              <a:solidFill>
                <a:schemeClr val="accent5"/>
              </a:solidFill>
              <a:ln>
                <a:solidFill>
                  <a:schemeClr val="accent4"/>
                </a:solidFill>
              </a:ln>
              <a:effectLst/>
            </c:spPr>
            <c:extLst>
              <c:ext xmlns:c16="http://schemas.microsoft.com/office/drawing/2014/chart" uri="{C3380CC4-5D6E-409C-BE32-E72D297353CC}">
                <c16:uniqueId val="{00000007-F712-49E0-B6BF-1852333042D4}"/>
              </c:ext>
            </c:extLst>
          </c:dPt>
          <c:dPt>
            <c:idx val="4"/>
            <c:invertIfNegative val="0"/>
            <c:bubble3D val="0"/>
            <c:spPr>
              <a:solidFill>
                <a:schemeClr val="accent6"/>
              </a:solidFill>
              <a:ln>
                <a:solidFill>
                  <a:schemeClr val="accent6"/>
                </a:solidFill>
              </a:ln>
              <a:effectLst/>
            </c:spPr>
            <c:extLst>
              <c:ext xmlns:c16="http://schemas.microsoft.com/office/drawing/2014/chart" uri="{C3380CC4-5D6E-409C-BE32-E72D297353CC}">
                <c16:uniqueId val="{00000009-F712-49E0-B6BF-1852333042D4}"/>
              </c:ext>
            </c:extLst>
          </c:dPt>
          <c:dPt>
            <c:idx val="5"/>
            <c:invertIfNegative val="0"/>
            <c:bubble3D val="0"/>
            <c:spPr>
              <a:solidFill>
                <a:schemeClr val="bg1">
                  <a:lumMod val="75000"/>
                </a:schemeClr>
              </a:solidFill>
              <a:ln>
                <a:solidFill>
                  <a:schemeClr val="accent4"/>
                </a:solidFill>
              </a:ln>
              <a:effectLst/>
            </c:spPr>
            <c:extLst>
              <c:ext xmlns:c16="http://schemas.microsoft.com/office/drawing/2014/chart" uri="{C3380CC4-5D6E-409C-BE32-E72D297353CC}">
                <c16:uniqueId val="{0000000B-F712-49E0-B6BF-1852333042D4}"/>
              </c:ext>
            </c:extLst>
          </c:dPt>
          <c:dLbls>
            <c:dLbl>
              <c:idx val="2"/>
              <c:layout>
                <c:manualLayout>
                  <c:x val="-5.5555555555555558E-3"/>
                  <c:y val="-7.272727272727272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712-49E0-B6BF-1852333042D4}"/>
                </c:ext>
              </c:extLst>
            </c:dLbl>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trendline>
            <c:spPr>
              <a:ln w="19050" cap="rnd">
                <a:solidFill>
                  <a:sysClr val="windowText" lastClr="000000"/>
                </a:solidFill>
                <a:prstDash val="sysDot"/>
              </a:ln>
              <a:effectLst/>
            </c:spPr>
            <c:trendlineType val="linear"/>
            <c:dispRSqr val="0"/>
            <c:dispEq val="0"/>
          </c:trendline>
          <c:cat>
            <c:strRef>
              <c:f>'[Desempeño Fiscal 2023 2-10-2023 Departamentos.xlsx]Gráficos'!$B$5:$G$5</c:f>
              <c:strCache>
                <c:ptCount val="6"/>
                <c:pt idx="0">
                  <c:v>Nacional</c:v>
                </c:pt>
                <c:pt idx="1">
                  <c:v>ESP</c:v>
                </c:pt>
                <c:pt idx="2">
                  <c:v>1</c:v>
                </c:pt>
                <c:pt idx="3">
                  <c:v>2</c:v>
                </c:pt>
                <c:pt idx="4">
                  <c:v>3</c:v>
                </c:pt>
                <c:pt idx="5">
                  <c:v>4</c:v>
                </c:pt>
              </c:strCache>
            </c:strRef>
          </c:cat>
          <c:val>
            <c:numRef>
              <c:f>'[Desempeño Fiscal 2023 2-10-2023 Departamentos.xlsx]Gráficos'!$B$8:$G$8</c:f>
              <c:numCache>
                <c:formatCode>0.00</c:formatCode>
                <c:ptCount val="6"/>
                <c:pt idx="0">
                  <c:v>7.4913751257978767</c:v>
                </c:pt>
                <c:pt idx="1">
                  <c:v>3.9741552229660173</c:v>
                </c:pt>
                <c:pt idx="2">
                  <c:v>4.5613597097849574</c:v>
                </c:pt>
                <c:pt idx="3">
                  <c:v>14.268592020376289</c:v>
                </c:pt>
                <c:pt idx="4">
                  <c:v>7.3449894843230004</c:v>
                </c:pt>
                <c:pt idx="5">
                  <c:v>5.7691043710630341</c:v>
                </c:pt>
              </c:numCache>
            </c:numRef>
          </c:val>
          <c:extLst>
            <c:ext xmlns:c16="http://schemas.microsoft.com/office/drawing/2014/chart" uri="{C3380CC4-5D6E-409C-BE32-E72D297353CC}">
              <c16:uniqueId val="{0000000D-F712-49E0-B6BF-1852333042D4}"/>
            </c:ext>
          </c:extLst>
        </c:ser>
        <c:dLbls>
          <c:showLegendKey val="0"/>
          <c:showVal val="1"/>
          <c:showCatName val="0"/>
          <c:showSerName val="0"/>
          <c:showPercent val="0"/>
          <c:showBubbleSize val="0"/>
        </c:dLbls>
        <c:gapWidth val="20"/>
        <c:overlap val="-27"/>
        <c:axId val="111042943"/>
        <c:axId val="691485519"/>
        <c:extLst>
          <c:ext xmlns:c15="http://schemas.microsoft.com/office/drawing/2012/chart" uri="{02D57815-91ED-43cb-92C2-25804820EDAC}">
            <c15:filteredBarSeries>
              <c15:ser>
                <c:idx val="0"/>
                <c:order val="0"/>
                <c:tx>
                  <c:strRef>
                    <c:extLst>
                      <c:ext uri="{02D57815-91ED-43cb-92C2-25804820EDAC}">
                        <c15:formulaRef>
                          <c15:sqref>'[Desempeño Fiscal 2023 2-10-2023 Departamentos.xlsx]Gráficos'!$A$5</c15:sqref>
                        </c15:formulaRef>
                      </c:ext>
                    </c:extLst>
                    <c:strCache>
                      <c:ptCount val="1"/>
                      <c:pt idx="0">
                        <c:v>Indicador/Grupos de capacidades iniciales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c:ext uri="{02D57815-91ED-43cb-92C2-25804820EDAC}">
                        <c15:formulaRef>
                          <c15:sqref>'[Desempeño Fiscal 2023 2-10-2023 Departamentos.xlsx]Gráficos'!$B$5:$G$5</c15:sqref>
                        </c15:formulaRef>
                      </c:ext>
                    </c:extLst>
                    <c:numCache>
                      <c:formatCode>General</c:formatCode>
                      <c:ptCount val="6"/>
                      <c:pt idx="0">
                        <c:v>0</c:v>
                      </c:pt>
                      <c:pt idx="1">
                        <c:v>0</c:v>
                      </c:pt>
                      <c:pt idx="2">
                        <c:v>1</c:v>
                      </c:pt>
                      <c:pt idx="3">
                        <c:v>2</c:v>
                      </c:pt>
                      <c:pt idx="4">
                        <c:v>3</c:v>
                      </c:pt>
                      <c:pt idx="5">
                        <c:v>4</c:v>
                      </c:pt>
                    </c:numCache>
                  </c:numRef>
                </c:val>
                <c:extLst>
                  <c:ext xmlns:c16="http://schemas.microsoft.com/office/drawing/2014/chart" uri="{C3380CC4-5D6E-409C-BE32-E72D297353CC}">
                    <c16:uniqueId val="{0000000E-F712-49E0-B6BF-1852333042D4}"/>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'[Desempeño Fiscal 2023 2-10-2023 Departamentos.xlsx]Gráficos'!$A$6</c15:sqref>
                        </c15:formulaRef>
                      </c:ext>
                    </c:extLst>
                    <c:strCache>
                      <c:ptCount val="1"/>
                      <c:pt idx="0">
                        <c:v>Dependencia de las Transferencias</c:v>
                      </c:pt>
                    </c:strCache>
                  </c:strRef>
                </c:tx>
                <c:spPr>
                  <a:solidFill>
                    <a:schemeClr val="accent2"/>
                  </a:solidFill>
                  <a:ln>
                    <a:noFill/>
                  </a:ln>
                  <a:effectLst/>
                </c:spPr>
                <c:invertIfNegative val="0"/>
                <c:dPt>
                  <c:idx val="1"/>
                  <c:invertIfNegative val="0"/>
                  <c:bubble3D val="0"/>
                  <c:spPr>
                    <a:solidFill>
                      <a:schemeClr val="accent2">
                        <a:lumMod val="75000"/>
                      </a:schemeClr>
                    </a:solidFill>
                    <a:ln>
                      <a:noFill/>
                    </a:ln>
                    <a:effectLst/>
                  </c:spPr>
                  <c:extLst xmlns:c15="http://schemas.microsoft.com/office/drawing/2012/chart">
                    <c:ext xmlns:c16="http://schemas.microsoft.com/office/drawing/2014/chart" uri="{C3380CC4-5D6E-409C-BE32-E72D297353CC}">
                      <c16:uniqueId val="{00000010-F712-49E0-B6BF-1852333042D4}"/>
                    </c:ext>
                  </c:extLst>
                </c:dPt>
                <c:dPt>
                  <c:idx val="2"/>
                  <c:invertIfNegative val="0"/>
                  <c:bubble3D val="0"/>
                  <c:spPr>
                    <a:solidFill>
                      <a:schemeClr val="accent6">
                        <a:lumMod val="75000"/>
                      </a:schemeClr>
                    </a:solidFill>
                    <a:ln>
                      <a:noFill/>
                    </a:ln>
                    <a:effectLst/>
                  </c:spPr>
                  <c:extLst xmlns:c15="http://schemas.microsoft.com/office/drawing/2012/chart">
                    <c:ext xmlns:c16="http://schemas.microsoft.com/office/drawing/2014/chart" uri="{C3380CC4-5D6E-409C-BE32-E72D297353CC}">
                      <c16:uniqueId val="{00000012-F712-49E0-B6BF-1852333042D4}"/>
                    </c:ext>
                  </c:extLst>
                </c:dPt>
                <c:dPt>
                  <c:idx val="3"/>
                  <c:invertIfNegative val="0"/>
                  <c:bubble3D val="0"/>
                  <c:spPr>
                    <a:solidFill>
                      <a:schemeClr val="accent5">
                        <a:lumMod val="75000"/>
                      </a:schemeClr>
                    </a:solidFill>
                    <a:ln>
                      <a:noFill/>
                    </a:ln>
                    <a:effectLst/>
                  </c:spPr>
                  <c:extLst xmlns:c15="http://schemas.microsoft.com/office/drawing/2012/chart">
                    <c:ext xmlns:c16="http://schemas.microsoft.com/office/drawing/2014/chart" uri="{C3380CC4-5D6E-409C-BE32-E72D297353CC}">
                      <c16:uniqueId val="{00000014-F712-49E0-B6BF-1852333042D4}"/>
                    </c:ext>
                  </c:extLst>
                </c:dPt>
                <c:dPt>
                  <c:idx val="4"/>
                  <c:invertIfNegative val="0"/>
                  <c:bubble3D val="0"/>
                  <c:spPr>
                    <a:solidFill>
                      <a:schemeClr val="accent3">
                        <a:lumMod val="75000"/>
                      </a:schemeClr>
                    </a:solidFill>
                    <a:ln>
                      <a:noFill/>
                    </a:ln>
                    <a:effectLst/>
                  </c:spPr>
                  <c:extLst xmlns:c15="http://schemas.microsoft.com/office/drawing/2012/chart">
                    <c:ext xmlns:c16="http://schemas.microsoft.com/office/drawing/2014/chart" uri="{C3380CC4-5D6E-409C-BE32-E72D297353CC}">
                      <c16:uniqueId val="{00000016-F712-49E0-B6BF-1852333042D4}"/>
                    </c:ext>
                  </c:extLst>
                </c:dPt>
                <c:dPt>
                  <c:idx val="5"/>
                  <c:invertIfNegative val="0"/>
                  <c:bubble3D val="0"/>
                  <c:spPr>
                    <a:solidFill>
                      <a:schemeClr val="accent1">
                        <a:lumMod val="75000"/>
                      </a:schemeClr>
                    </a:solidFill>
                    <a:ln>
                      <a:noFill/>
                    </a:ln>
                    <a:effectLst/>
                  </c:spPr>
                  <c:extLst xmlns:c15="http://schemas.microsoft.com/office/drawing/2012/chart">
                    <c:ext xmlns:c16="http://schemas.microsoft.com/office/drawing/2014/chart" uri="{C3380CC4-5D6E-409C-BE32-E72D297353CC}">
                      <c16:uniqueId val="{00000018-F712-49E0-B6BF-1852333042D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Departamentos.xlsx]Gráficos'!$B$6:$G$6</c15:sqref>
                        </c15:formulaRef>
                      </c:ext>
                    </c:extLst>
                    <c:numCache>
                      <c:formatCode>0.00</c:formatCode>
                      <c:ptCount val="6"/>
                      <c:pt idx="0">
                        <c:v>54.355402528553881</c:v>
                      </c:pt>
                      <c:pt idx="1">
                        <c:v>26.467110639931906</c:v>
                      </c:pt>
                      <c:pt idx="2">
                        <c:v>49.148832822913995</c:v>
                      </c:pt>
                      <c:pt idx="3">
                        <c:v>49.105216160957745</c:v>
                      </c:pt>
                      <c:pt idx="4">
                        <c:v>55.991483719403227</c:v>
                      </c:pt>
                      <c:pt idx="5">
                        <c:v>70.693811532267375</c:v>
                      </c:pt>
                    </c:numCache>
                  </c:numRef>
                </c:val>
                <c:extLst xmlns:c15="http://schemas.microsoft.com/office/drawing/2012/chart">
                  <c:ext xmlns:c16="http://schemas.microsoft.com/office/drawing/2014/chart" uri="{C3380CC4-5D6E-409C-BE32-E72D297353CC}">
                    <c16:uniqueId val="{00000019-F712-49E0-B6BF-1852333042D4}"/>
                  </c:ext>
                </c:extLst>
              </c15:ser>
            </c15:filteredBarSeries>
            <c15:filteredBarSeries>
              <c15:ser>
                <c:idx val="5"/>
                <c:order val="4"/>
                <c:tx>
                  <c:strRef>
                    <c:extLst xmlns:c15="http://schemas.microsoft.com/office/drawing/2012/chart">
                      <c:ext xmlns:c15="http://schemas.microsoft.com/office/drawing/2012/chart" uri="{02D57815-91ED-43cb-92C2-25804820EDAC}">
                        <c15:formulaRef>
                          <c15:sqref>'[Desempeño Fiscal 2023 2-10-2023 Departamentos.xlsx]Gráficos'!$A$10</c15:sqref>
                        </c15:formulaRef>
                      </c:ext>
                    </c:extLst>
                    <c:strCache>
                      <c:ptCount val="1"/>
                      <c:pt idx="0">
                        <c:v>Nivel de endeudamiento</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Departamentos.xlsx]Gráficos'!$B$10:$G$10</c15:sqref>
                        </c15:formulaRef>
                      </c:ext>
                    </c:extLst>
                    <c:numCache>
                      <c:formatCode>0.00</c:formatCode>
                      <c:ptCount val="6"/>
                      <c:pt idx="0">
                        <c:v>46.631586103994429</c:v>
                      </c:pt>
                      <c:pt idx="1">
                        <c:v>69.866951388432724</c:v>
                      </c:pt>
                      <c:pt idx="2">
                        <c:v>58.152774911616824</c:v>
                      </c:pt>
                      <c:pt idx="3">
                        <c:v>55.01964455111262</c:v>
                      </c:pt>
                      <c:pt idx="4">
                        <c:v>33.07887375688216</c:v>
                      </c:pt>
                      <c:pt idx="5">
                        <c:v>32.436635820236042</c:v>
                      </c:pt>
                    </c:numCache>
                  </c:numRef>
                </c:val>
                <c:extLst xmlns:c15="http://schemas.microsoft.com/office/drawing/2012/chart">
                  <c:ext xmlns:c16="http://schemas.microsoft.com/office/drawing/2014/chart" uri="{C3380CC4-5D6E-409C-BE32-E72D297353CC}">
                    <c16:uniqueId val="{0000001B-F712-49E0-B6BF-1852333042D4}"/>
                  </c:ext>
                </c:extLst>
              </c15:ser>
            </c15:filteredBarSeries>
            <c15:filteredBarSeries>
              <c15:ser>
                <c:idx val="6"/>
                <c:order val="5"/>
                <c:tx>
                  <c:strRef>
                    <c:extLst xmlns:c15="http://schemas.microsoft.com/office/drawing/2012/chart">
                      <c:ext xmlns:c15="http://schemas.microsoft.com/office/drawing/2012/chart" uri="{02D57815-91ED-43cb-92C2-25804820EDAC}">
                        <c15:formulaRef>
                          <c15:sqref>'[Desempeño Fiscal 2023 2-10-2023 Departamentos.xlsx]Gráficos'!$A$11</c15:sqref>
                        </c15:formulaRef>
                      </c:ext>
                    </c:extLst>
                    <c:strCache>
                      <c:ptCount val="1"/>
                      <c:pt idx="0">
                        <c:v>Media Nacional</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Departamentos.xlsx]Gráficos'!$B$11:$G$11</c15:sqref>
                        </c15:formulaRef>
                      </c:ext>
                    </c:extLst>
                    <c:numCache>
                      <c:formatCode>0.00</c:formatCode>
                      <c:ptCount val="6"/>
                      <c:pt idx="1">
                        <c:v>46.631586103994429</c:v>
                      </c:pt>
                      <c:pt idx="2">
                        <c:v>46.631586103994429</c:v>
                      </c:pt>
                      <c:pt idx="3">
                        <c:v>46.631586103994429</c:v>
                      </c:pt>
                      <c:pt idx="4">
                        <c:v>46.631586103994429</c:v>
                      </c:pt>
                      <c:pt idx="5">
                        <c:v>46.631586103994429</c:v>
                      </c:pt>
                    </c:numCache>
                  </c:numRef>
                </c:val>
                <c:extLst xmlns:c15="http://schemas.microsoft.com/office/drawing/2012/chart">
                  <c:ext xmlns:c16="http://schemas.microsoft.com/office/drawing/2014/chart" uri="{C3380CC4-5D6E-409C-BE32-E72D297353CC}">
                    <c16:uniqueId val="{0000001C-F712-49E0-B6BF-1852333042D4}"/>
                  </c:ext>
                </c:extLst>
              </c15:ser>
            </c15:filteredBarSeries>
            <c15:filteredBarSeries>
              <c15:ser>
                <c:idx val="7"/>
                <c:order val="6"/>
                <c:tx>
                  <c:strRef>
                    <c:extLst xmlns:c15="http://schemas.microsoft.com/office/drawing/2012/chart">
                      <c:ext xmlns:c15="http://schemas.microsoft.com/office/drawing/2012/chart" uri="{02D57815-91ED-43cb-92C2-25804820EDAC}">
                        <c15:formulaRef>
                          <c15:sqref>'[Desempeño Fiscal 2023 2-10-2023 Departamentos.xlsx]Gráficos'!$A$12</c15:sqref>
                        </c15:formulaRef>
                      </c:ext>
                    </c:extLst>
                    <c:strCache>
                      <c:ptCount val="1"/>
                      <c:pt idx="0">
                        <c:v>Ahorro corriente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Departamentos.xlsx]Gráficos'!$B$12:$G$12</c15:sqref>
                        </c15:formulaRef>
                      </c:ext>
                    </c:extLst>
                    <c:numCache>
                      <c:formatCode>0.00</c:formatCode>
                      <c:ptCount val="6"/>
                      <c:pt idx="0">
                        <c:v>48.064276334536835</c:v>
                      </c:pt>
                      <c:pt idx="1">
                        <c:v>63.565463358438933</c:v>
                      </c:pt>
                      <c:pt idx="2">
                        <c:v>46.709455411140837</c:v>
                      </c:pt>
                      <c:pt idx="3">
                        <c:v>51.406521700922568</c:v>
                      </c:pt>
                      <c:pt idx="4">
                        <c:v>38.768839770290477</c:v>
                      </c:pt>
                      <c:pt idx="5">
                        <c:v>47.548397135963896</c:v>
                      </c:pt>
                    </c:numCache>
                  </c:numRef>
                </c:val>
                <c:extLst xmlns:c15="http://schemas.microsoft.com/office/drawing/2012/chart">
                  <c:ext xmlns:c16="http://schemas.microsoft.com/office/drawing/2014/chart" uri="{C3380CC4-5D6E-409C-BE32-E72D297353CC}">
                    <c16:uniqueId val="{0000001D-F712-49E0-B6BF-1852333042D4}"/>
                  </c:ext>
                </c:extLst>
              </c15:ser>
            </c15:filteredBarSeries>
            <c15:filteredBarSeries>
              <c15:ser>
                <c:idx val="8"/>
                <c:order val="7"/>
                <c:tx>
                  <c:strRef>
                    <c:extLst xmlns:c15="http://schemas.microsoft.com/office/drawing/2012/chart">
                      <c:ext xmlns:c15="http://schemas.microsoft.com/office/drawing/2012/chart" uri="{02D57815-91ED-43cb-92C2-25804820EDAC}">
                        <c15:formulaRef>
                          <c15:sqref>'[Desempeño Fiscal 2023 2-10-2023 Departamentos.xlsx]Gráficos'!$A$13</c15:sqref>
                        </c15:formulaRef>
                      </c:ext>
                    </c:extLst>
                    <c:strCache>
                      <c:ptCount val="1"/>
                      <c:pt idx="0">
                        <c:v>Media Nacional</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Departamentos.xlsx]Gráficos'!$B$13:$G$13</c15:sqref>
                        </c15:formulaRef>
                      </c:ext>
                    </c:extLst>
                    <c:numCache>
                      <c:formatCode>0.00</c:formatCode>
                      <c:ptCount val="6"/>
                      <c:pt idx="1">
                        <c:v>48.064276334536835</c:v>
                      </c:pt>
                      <c:pt idx="2">
                        <c:v>48.064276334536835</c:v>
                      </c:pt>
                      <c:pt idx="3">
                        <c:v>48.064276334536835</c:v>
                      </c:pt>
                      <c:pt idx="4">
                        <c:v>48.064276334536835</c:v>
                      </c:pt>
                      <c:pt idx="5">
                        <c:v>48.064276334536835</c:v>
                      </c:pt>
                    </c:numCache>
                  </c:numRef>
                </c:val>
                <c:extLst xmlns:c15="http://schemas.microsoft.com/office/drawing/2012/chart">
                  <c:ext xmlns:c16="http://schemas.microsoft.com/office/drawing/2014/chart" uri="{C3380CC4-5D6E-409C-BE32-E72D297353CC}">
                    <c16:uniqueId val="{0000001E-F712-49E0-B6BF-1852333042D4}"/>
                  </c:ext>
                </c:extLst>
              </c15:ser>
            </c15:filteredBarSeries>
            <c15:filteredBarSeries>
              <c15:ser>
                <c:idx val="9"/>
                <c:order val="8"/>
                <c:tx>
                  <c:strRef>
                    <c:extLst xmlns:c15="http://schemas.microsoft.com/office/drawing/2012/chart">
                      <c:ext xmlns:c15="http://schemas.microsoft.com/office/drawing/2012/chart" uri="{02D57815-91ED-43cb-92C2-25804820EDAC}">
                        <c15:formulaRef>
                          <c15:sqref>'[Desempeño Fiscal 2023 2-10-2023 Departamentos.xlsx]Gráficos'!$A$14</c15:sqref>
                        </c15:formulaRef>
                      </c:ext>
                    </c:extLst>
                    <c:strCache>
                      <c:ptCount val="1"/>
                      <c:pt idx="0">
                        <c:v>Balance fiscal primario</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Departamentos.xlsx]Gráficos'!$B$14:$G$14</c15:sqref>
                        </c15:formulaRef>
                      </c:ext>
                    </c:extLst>
                    <c:numCache>
                      <c:formatCode>0.00</c:formatCode>
                      <c:ptCount val="6"/>
                      <c:pt idx="0">
                        <c:v>13.917601955972305</c:v>
                      </c:pt>
                      <c:pt idx="1">
                        <c:v>11.31676276117004</c:v>
                      </c:pt>
                      <c:pt idx="2">
                        <c:v>13.379252411779555</c:v>
                      </c:pt>
                      <c:pt idx="3">
                        <c:v>14.240051983389609</c:v>
                      </c:pt>
                      <c:pt idx="4">
                        <c:v>10.411736772805481</c:v>
                      </c:pt>
                      <c:pt idx="5">
                        <c:v>17.289713656065175</c:v>
                      </c:pt>
                    </c:numCache>
                  </c:numRef>
                </c:val>
                <c:extLst xmlns:c15="http://schemas.microsoft.com/office/drawing/2012/chart">
                  <c:ext xmlns:c16="http://schemas.microsoft.com/office/drawing/2014/chart" uri="{C3380CC4-5D6E-409C-BE32-E72D297353CC}">
                    <c16:uniqueId val="{0000001F-F712-49E0-B6BF-1852333042D4}"/>
                  </c:ext>
                </c:extLst>
              </c15:ser>
            </c15:filteredBarSeries>
            <c15:filteredBarSeries>
              <c15:ser>
                <c:idx val="10"/>
                <c:order val="9"/>
                <c:tx>
                  <c:strRef>
                    <c:extLst xmlns:c15="http://schemas.microsoft.com/office/drawing/2012/chart">
                      <c:ext xmlns:c15="http://schemas.microsoft.com/office/drawing/2012/chart" uri="{02D57815-91ED-43cb-92C2-25804820EDAC}">
                        <c15:formulaRef>
                          <c15:sqref>'[Desempeño Fiscal 2023 2-10-2023 Departamentos.xlsx]Gráficos'!$A$15</c15:sqref>
                        </c15:formulaRef>
                      </c:ext>
                    </c:extLst>
                    <c:strCache>
                      <c:ptCount val="1"/>
                      <c:pt idx="0">
                        <c:v>Media Nacional</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Departamentos.xlsx]Gráficos'!$B$15:$G$15</c15:sqref>
                        </c15:formulaRef>
                      </c:ext>
                    </c:extLst>
                    <c:numCache>
                      <c:formatCode>0.00</c:formatCode>
                      <c:ptCount val="6"/>
                      <c:pt idx="1">
                        <c:v>13.917601955972305</c:v>
                      </c:pt>
                      <c:pt idx="2">
                        <c:v>13.917601955972305</c:v>
                      </c:pt>
                      <c:pt idx="3">
                        <c:v>13.917601955972305</c:v>
                      </c:pt>
                      <c:pt idx="4">
                        <c:v>13.917601955972305</c:v>
                      </c:pt>
                      <c:pt idx="5">
                        <c:v>13.917601955972305</c:v>
                      </c:pt>
                    </c:numCache>
                  </c:numRef>
                </c:val>
                <c:extLst xmlns:c15="http://schemas.microsoft.com/office/drawing/2012/chart">
                  <c:ext xmlns:c16="http://schemas.microsoft.com/office/drawing/2014/chart" uri="{C3380CC4-5D6E-409C-BE32-E72D297353CC}">
                    <c16:uniqueId val="{00000020-F712-49E0-B6BF-1852333042D4}"/>
                  </c:ext>
                </c:extLst>
              </c15:ser>
            </c15:filteredBarSeries>
            <c15:filteredBarSeries>
              <c15:ser>
                <c:idx val="11"/>
                <c:order val="10"/>
                <c:tx>
                  <c:strRef>
                    <c:extLst xmlns:c15="http://schemas.microsoft.com/office/drawing/2012/chart">
                      <c:ext xmlns:c15="http://schemas.microsoft.com/office/drawing/2012/chart" uri="{02D57815-91ED-43cb-92C2-25804820EDAC}">
                        <c15:formulaRef>
                          <c15:sqref>'[Desempeño Fiscal 2023 2-10-2023 Departamentos.xlsx]Gráficos'!$A$16</c15:sqref>
                        </c15:formulaRef>
                      </c:ext>
                    </c:extLst>
                    <c:strCache>
                      <c:ptCount val="1"/>
                      <c:pt idx="0">
                        <c:v>Resultados fiscales</c:v>
                      </c:pt>
                    </c:strCache>
                  </c:strRef>
                </c:tx>
                <c:spPr>
                  <a:solidFill>
                    <a:schemeClr val="accent6">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Departamentos.xlsx]Gráficos'!$B$16:$G$16</c15:sqref>
                        </c15:formulaRef>
                      </c:ext>
                    </c:extLst>
                    <c:numCache>
                      <c:formatCode>0.00</c:formatCode>
                      <c:ptCount val="6"/>
                      <c:pt idx="0">
                        <c:v>41.516084558325808</c:v>
                      </c:pt>
                      <c:pt idx="1">
                        <c:v>52.531629080487242</c:v>
                      </c:pt>
                      <c:pt idx="2">
                        <c:v>39.734744076257456</c:v>
                      </c:pt>
                      <c:pt idx="3">
                        <c:v>40.193653751536189</c:v>
                      </c:pt>
                      <c:pt idx="4">
                        <c:v>42.134129062268251</c:v>
                      </c:pt>
                      <c:pt idx="5">
                        <c:v>39.846251050755477</c:v>
                      </c:pt>
                    </c:numCache>
                  </c:numRef>
                </c:val>
                <c:extLst xmlns:c15="http://schemas.microsoft.com/office/drawing/2012/chart">
                  <c:ext xmlns:c16="http://schemas.microsoft.com/office/drawing/2014/chart" uri="{C3380CC4-5D6E-409C-BE32-E72D297353CC}">
                    <c16:uniqueId val="{00000021-F712-49E0-B6BF-1852333042D4}"/>
                  </c:ext>
                </c:extLst>
              </c15:ser>
            </c15:filteredBarSeries>
            <c15:filteredBarSeries>
              <c15:ser>
                <c:idx val="12"/>
                <c:order val="11"/>
                <c:tx>
                  <c:strRef>
                    <c:extLst xmlns:c15="http://schemas.microsoft.com/office/drawing/2012/chart">
                      <c:ext xmlns:c15="http://schemas.microsoft.com/office/drawing/2012/chart" uri="{02D57815-91ED-43cb-92C2-25804820EDAC}">
                        <c15:formulaRef>
                          <c15:sqref>'[Desempeño Fiscal 2023 2-10-2023 Departamentos.xlsx]Gráficos'!$A$17</c15:sqref>
                        </c15:formulaRef>
                      </c:ext>
                    </c:extLst>
                    <c:strCache>
                      <c:ptCount val="1"/>
                      <c:pt idx="0">
                        <c:v>Media Nacional</c:v>
                      </c:pt>
                    </c:strCache>
                  </c:strRef>
                </c:tx>
                <c:spPr>
                  <a:solidFill>
                    <a:schemeClr val="accent1">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Departamentos.xlsx]Gráficos'!$B$17:$G$17</c15:sqref>
                        </c15:formulaRef>
                      </c:ext>
                    </c:extLst>
                    <c:numCache>
                      <c:formatCode>0.00</c:formatCode>
                      <c:ptCount val="6"/>
                      <c:pt idx="1">
                        <c:v>41.516084558325808</c:v>
                      </c:pt>
                      <c:pt idx="2">
                        <c:v>41.516084558325808</c:v>
                      </c:pt>
                      <c:pt idx="3">
                        <c:v>41.516084558325808</c:v>
                      </c:pt>
                      <c:pt idx="4">
                        <c:v>41.516084558325808</c:v>
                      </c:pt>
                      <c:pt idx="5">
                        <c:v>41.516084558325808</c:v>
                      </c:pt>
                    </c:numCache>
                  </c:numRef>
                </c:val>
                <c:extLst xmlns:c15="http://schemas.microsoft.com/office/drawing/2012/chart">
                  <c:ext xmlns:c16="http://schemas.microsoft.com/office/drawing/2014/chart" uri="{C3380CC4-5D6E-409C-BE32-E72D297353CC}">
                    <c16:uniqueId val="{00000022-F712-49E0-B6BF-1852333042D4}"/>
                  </c:ext>
                </c:extLst>
              </c15:ser>
            </c15:filteredBarSeries>
          </c:ext>
        </c:extLst>
      </c:barChart>
      <c:lineChart>
        <c:grouping val="standard"/>
        <c:varyColors val="0"/>
        <c:dLbls>
          <c:showLegendKey val="0"/>
          <c:showVal val="1"/>
          <c:showCatName val="0"/>
          <c:showSerName val="0"/>
          <c:showPercent val="0"/>
          <c:showBubbleSize val="0"/>
        </c:dLbls>
        <c:marker val="1"/>
        <c:smooth val="0"/>
        <c:axId val="111042943"/>
        <c:axId val="691485519"/>
        <c:extLst>
          <c:ext xmlns:c15="http://schemas.microsoft.com/office/drawing/2012/chart" uri="{02D57815-91ED-43cb-92C2-25804820EDAC}">
            <c15:filteredLineSeries>
              <c15:ser>
                <c:idx val="2"/>
                <c:order val="2"/>
                <c:tx>
                  <c:strRef>
                    <c:extLst>
                      <c:ext uri="{02D57815-91ED-43cb-92C2-25804820EDAC}">
                        <c15:formulaRef>
                          <c15:sqref>'[Desempeño Fiscal 2023 2-10-2023 Departamentos.xlsx]Gráficos'!$A$7</c15:sqref>
                        </c15:formulaRef>
                      </c:ext>
                    </c:extLst>
                    <c:strCache>
                      <c:ptCount val="1"/>
                      <c:pt idx="0">
                        <c:v>Media Nacional</c:v>
                      </c:pt>
                    </c:strCache>
                  </c:strRef>
                </c:tx>
                <c:spPr>
                  <a:ln w="28575" cap="rnd">
                    <a:solidFill>
                      <a:schemeClr val="accent2"/>
                    </a:solidFill>
                    <a:prstDash val="dash"/>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c:ext uri="{02D57815-91ED-43cb-92C2-25804820EDAC}">
                        <c15:formulaRef>
                          <c15:sqref>'[Desempeño Fiscal 2023 2-10-2023 Departamentos.xlsx]Gráficos'!$B$7:$G$7</c15:sqref>
                        </c15:formulaRef>
                      </c:ext>
                    </c:extLst>
                    <c:numCache>
                      <c:formatCode>0.00</c:formatCode>
                      <c:ptCount val="6"/>
                      <c:pt idx="1">
                        <c:v>54.355402528553881</c:v>
                      </c:pt>
                      <c:pt idx="2">
                        <c:v>54.355402528553881</c:v>
                      </c:pt>
                      <c:pt idx="3">
                        <c:v>54.355402528553881</c:v>
                      </c:pt>
                      <c:pt idx="4">
                        <c:v>54.355402528553881</c:v>
                      </c:pt>
                      <c:pt idx="5">
                        <c:v>54.355402528553881</c:v>
                      </c:pt>
                    </c:numCache>
                  </c:numRef>
                </c:val>
                <c:smooth val="0"/>
                <c:extLst>
                  <c:ext xmlns:c16="http://schemas.microsoft.com/office/drawing/2014/chart" uri="{C3380CC4-5D6E-409C-BE32-E72D297353CC}">
                    <c16:uniqueId val="{0000001A-F712-49E0-B6BF-1852333042D4}"/>
                  </c:ext>
                </c:extLst>
              </c15:ser>
            </c15:filteredLineSeries>
          </c:ext>
        </c:extLst>
      </c:lineChart>
      <c:catAx>
        <c:axId val="1110429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s-CO"/>
          </a:p>
        </c:txPr>
        <c:crossAx val="691485519"/>
        <c:crosses val="autoZero"/>
        <c:auto val="1"/>
        <c:lblAlgn val="ctr"/>
        <c:lblOffset val="100"/>
        <c:noMultiLvlLbl val="0"/>
      </c:catAx>
      <c:valAx>
        <c:axId val="691485519"/>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s-CO"/>
          </a:p>
        </c:txPr>
        <c:crossAx val="1110429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es-CO"/>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s-CO" b="1"/>
              <a:t>Nivel de endeudamiento</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s-CO"/>
        </a:p>
      </c:txPr>
    </c:title>
    <c:autoTitleDeleted val="0"/>
    <c:plotArea>
      <c:layout/>
      <c:barChart>
        <c:barDir val="col"/>
        <c:grouping val="clustered"/>
        <c:varyColors val="0"/>
        <c:ser>
          <c:idx val="5"/>
          <c:order val="5"/>
          <c:tx>
            <c:strRef>
              <c:f>'[Desempeño Fiscal 2023 2-10-2023 Departamentos.xlsx]Gráficos'!$A$10</c:f>
              <c:strCache>
                <c:ptCount val="1"/>
                <c:pt idx="0">
                  <c:v>Nivel de endeudamiento</c:v>
                </c:pt>
              </c:strCache>
              <c:extLst xmlns:c15="http://schemas.microsoft.com/office/drawing/2012/chart"/>
            </c:strRef>
          </c:tx>
          <c:spPr>
            <a:solidFill>
              <a:schemeClr val="accent4">
                <a:lumMod val="60000"/>
                <a:lumOff val="40000"/>
              </a:schemeClr>
            </a:solidFill>
            <a:ln>
              <a:solidFill>
                <a:schemeClr val="accent4"/>
              </a:solidFill>
            </a:ln>
            <a:effectLst/>
          </c:spPr>
          <c:invertIfNegative val="0"/>
          <c:dPt>
            <c:idx val="0"/>
            <c:invertIfNegative val="0"/>
            <c:bubble3D val="0"/>
            <c:spPr>
              <a:solidFill>
                <a:srgbClr val="FFC000"/>
              </a:solidFill>
              <a:ln>
                <a:solidFill>
                  <a:schemeClr val="accent4"/>
                </a:solidFill>
              </a:ln>
              <a:effectLst/>
            </c:spPr>
            <c:extLst>
              <c:ext xmlns:c16="http://schemas.microsoft.com/office/drawing/2014/chart" uri="{C3380CC4-5D6E-409C-BE32-E72D297353CC}">
                <c16:uniqueId val="{00000001-B1E1-486A-827A-5C753B0C950C}"/>
              </c:ext>
            </c:extLst>
          </c:dPt>
          <c:dPt>
            <c:idx val="1"/>
            <c:invertIfNegative val="0"/>
            <c:bubble3D val="0"/>
            <c:spPr>
              <a:solidFill>
                <a:schemeClr val="accent1"/>
              </a:solidFill>
              <a:ln>
                <a:solidFill>
                  <a:schemeClr val="accent4"/>
                </a:solidFill>
              </a:ln>
              <a:effectLst/>
            </c:spPr>
            <c:extLst>
              <c:ext xmlns:c16="http://schemas.microsoft.com/office/drawing/2014/chart" uri="{C3380CC4-5D6E-409C-BE32-E72D297353CC}">
                <c16:uniqueId val="{00000003-B1E1-486A-827A-5C753B0C950C}"/>
              </c:ext>
            </c:extLst>
          </c:dPt>
          <c:dPt>
            <c:idx val="2"/>
            <c:invertIfNegative val="0"/>
            <c:bubble3D val="0"/>
            <c:spPr>
              <a:solidFill>
                <a:schemeClr val="accent2"/>
              </a:solidFill>
              <a:ln>
                <a:solidFill>
                  <a:schemeClr val="accent2"/>
                </a:solidFill>
              </a:ln>
              <a:effectLst/>
            </c:spPr>
            <c:extLst>
              <c:ext xmlns:c16="http://schemas.microsoft.com/office/drawing/2014/chart" uri="{C3380CC4-5D6E-409C-BE32-E72D297353CC}">
                <c16:uniqueId val="{00000005-B1E1-486A-827A-5C753B0C950C}"/>
              </c:ext>
            </c:extLst>
          </c:dPt>
          <c:dPt>
            <c:idx val="3"/>
            <c:invertIfNegative val="0"/>
            <c:bubble3D val="0"/>
            <c:spPr>
              <a:solidFill>
                <a:schemeClr val="accent5"/>
              </a:solidFill>
              <a:ln>
                <a:solidFill>
                  <a:schemeClr val="accent4"/>
                </a:solidFill>
              </a:ln>
              <a:effectLst/>
            </c:spPr>
            <c:extLst>
              <c:ext xmlns:c16="http://schemas.microsoft.com/office/drawing/2014/chart" uri="{C3380CC4-5D6E-409C-BE32-E72D297353CC}">
                <c16:uniqueId val="{00000007-B1E1-486A-827A-5C753B0C950C}"/>
              </c:ext>
            </c:extLst>
          </c:dPt>
          <c:dPt>
            <c:idx val="4"/>
            <c:invertIfNegative val="0"/>
            <c:bubble3D val="0"/>
            <c:spPr>
              <a:solidFill>
                <a:schemeClr val="accent6"/>
              </a:solidFill>
              <a:ln>
                <a:solidFill>
                  <a:schemeClr val="accent6"/>
                </a:solidFill>
              </a:ln>
              <a:effectLst/>
            </c:spPr>
            <c:extLst>
              <c:ext xmlns:c16="http://schemas.microsoft.com/office/drawing/2014/chart" uri="{C3380CC4-5D6E-409C-BE32-E72D297353CC}">
                <c16:uniqueId val="{00000009-B1E1-486A-827A-5C753B0C950C}"/>
              </c:ext>
            </c:extLst>
          </c:dPt>
          <c:dPt>
            <c:idx val="5"/>
            <c:invertIfNegative val="0"/>
            <c:bubble3D val="0"/>
            <c:spPr>
              <a:solidFill>
                <a:schemeClr val="bg1">
                  <a:lumMod val="75000"/>
                </a:schemeClr>
              </a:solidFill>
              <a:ln>
                <a:solidFill>
                  <a:schemeClr val="accent4"/>
                </a:solidFill>
              </a:ln>
              <a:effectLst/>
            </c:spPr>
            <c:extLst>
              <c:ext xmlns:c16="http://schemas.microsoft.com/office/drawing/2014/chart" uri="{C3380CC4-5D6E-409C-BE32-E72D297353CC}">
                <c16:uniqueId val="{0000000B-B1E1-486A-827A-5C753B0C950C}"/>
              </c:ext>
            </c:extLst>
          </c:dPt>
          <c:dLbls>
            <c:dLbl>
              <c:idx val="2"/>
              <c:layout>
                <c:manualLayout>
                  <c:x val="0"/>
                  <c:y val="-5.55555555555555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1E1-486A-827A-5C753B0C950C}"/>
                </c:ext>
              </c:extLst>
            </c:dLbl>
            <c:dLbl>
              <c:idx val="4"/>
              <c:layout>
                <c:manualLayout>
                  <c:x val="0"/>
                  <c:y val="-6.944444444444448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B1E1-486A-827A-5C753B0C950C}"/>
                </c:ext>
              </c:extLst>
            </c:dLbl>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trendline>
            <c:spPr>
              <a:ln w="19050" cap="rnd">
                <a:solidFill>
                  <a:sysClr val="windowText" lastClr="000000"/>
                </a:solidFill>
                <a:prstDash val="sysDot"/>
              </a:ln>
              <a:effectLst/>
            </c:spPr>
            <c:trendlineType val="linear"/>
            <c:dispRSqr val="0"/>
            <c:dispEq val="0"/>
          </c:trendline>
          <c:cat>
            <c:strRef>
              <c:f>'[Desempeño Fiscal 2023 2-10-2023 Departamentos.xlsx]Gráficos'!$B$5:$G$5</c:f>
              <c:strCache>
                <c:ptCount val="6"/>
                <c:pt idx="0">
                  <c:v>Nacional</c:v>
                </c:pt>
                <c:pt idx="1">
                  <c:v>ESP</c:v>
                </c:pt>
                <c:pt idx="2">
                  <c:v>1</c:v>
                </c:pt>
                <c:pt idx="3">
                  <c:v>2</c:v>
                </c:pt>
                <c:pt idx="4">
                  <c:v>3</c:v>
                </c:pt>
                <c:pt idx="5">
                  <c:v>4</c:v>
                </c:pt>
              </c:strCache>
            </c:strRef>
          </c:cat>
          <c:val>
            <c:numRef>
              <c:f>'[Desempeño Fiscal 2023 2-10-2023 Departamentos.xlsx]Gráficos'!$B$10:$G$10</c:f>
              <c:numCache>
                <c:formatCode>0.00</c:formatCode>
                <c:ptCount val="6"/>
                <c:pt idx="0">
                  <c:v>46.631586103994429</c:v>
                </c:pt>
                <c:pt idx="1">
                  <c:v>69.866951388432724</c:v>
                </c:pt>
                <c:pt idx="2">
                  <c:v>58.152774911616824</c:v>
                </c:pt>
                <c:pt idx="3">
                  <c:v>55.01964455111262</c:v>
                </c:pt>
                <c:pt idx="4">
                  <c:v>33.07887375688216</c:v>
                </c:pt>
                <c:pt idx="5">
                  <c:v>32.436635820236042</c:v>
                </c:pt>
              </c:numCache>
            </c:numRef>
          </c:val>
          <c:extLst>
            <c:ext xmlns:c16="http://schemas.microsoft.com/office/drawing/2014/chart" uri="{C3380CC4-5D6E-409C-BE32-E72D297353CC}">
              <c16:uniqueId val="{0000000D-B1E1-486A-827A-5C753B0C950C}"/>
            </c:ext>
          </c:extLst>
        </c:ser>
        <c:dLbls>
          <c:showLegendKey val="0"/>
          <c:showVal val="1"/>
          <c:showCatName val="0"/>
          <c:showSerName val="0"/>
          <c:showPercent val="0"/>
          <c:showBubbleSize val="0"/>
        </c:dLbls>
        <c:gapWidth val="20"/>
        <c:overlap val="-27"/>
        <c:axId val="111042943"/>
        <c:axId val="691485519"/>
        <c:extLst>
          <c:ext xmlns:c15="http://schemas.microsoft.com/office/drawing/2012/chart" uri="{02D57815-91ED-43cb-92C2-25804820EDAC}">
            <c15:filteredBarSeries>
              <c15:ser>
                <c:idx val="0"/>
                <c:order val="0"/>
                <c:tx>
                  <c:strRef>
                    <c:extLst>
                      <c:ext uri="{02D57815-91ED-43cb-92C2-25804820EDAC}">
                        <c15:formulaRef>
                          <c15:sqref>'[Desempeño Fiscal 2023 2-10-2023 Departamentos.xlsx]Gráficos'!$A$5</c15:sqref>
                        </c15:formulaRef>
                      </c:ext>
                    </c:extLst>
                    <c:strCache>
                      <c:ptCount val="1"/>
                      <c:pt idx="0">
                        <c:v>Indicador/Grupos de capacidades iniciales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c:ext uri="{02D57815-91ED-43cb-92C2-25804820EDAC}">
                        <c15:formulaRef>
                          <c15:sqref>'[Desempeño Fiscal 2023 2-10-2023 Departamentos.xlsx]Gráficos'!$B$5:$G$5</c15:sqref>
                        </c15:formulaRef>
                      </c:ext>
                    </c:extLst>
                    <c:numCache>
                      <c:formatCode>General</c:formatCode>
                      <c:ptCount val="6"/>
                      <c:pt idx="0">
                        <c:v>0</c:v>
                      </c:pt>
                      <c:pt idx="1">
                        <c:v>0</c:v>
                      </c:pt>
                      <c:pt idx="2">
                        <c:v>1</c:v>
                      </c:pt>
                      <c:pt idx="3">
                        <c:v>2</c:v>
                      </c:pt>
                      <c:pt idx="4">
                        <c:v>3</c:v>
                      </c:pt>
                      <c:pt idx="5">
                        <c:v>4</c:v>
                      </c:pt>
                    </c:numCache>
                  </c:numRef>
                </c:val>
                <c:extLst>
                  <c:ext xmlns:c16="http://schemas.microsoft.com/office/drawing/2014/chart" uri="{C3380CC4-5D6E-409C-BE32-E72D297353CC}">
                    <c16:uniqueId val="{0000000E-B1E1-486A-827A-5C753B0C950C}"/>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'[Desempeño Fiscal 2023 2-10-2023 Departamentos.xlsx]Gráficos'!$A$6</c15:sqref>
                        </c15:formulaRef>
                      </c:ext>
                    </c:extLst>
                    <c:strCache>
                      <c:ptCount val="1"/>
                      <c:pt idx="0">
                        <c:v>Dependencia de las Transferencias</c:v>
                      </c:pt>
                    </c:strCache>
                  </c:strRef>
                </c:tx>
                <c:spPr>
                  <a:solidFill>
                    <a:schemeClr val="accent2"/>
                  </a:solidFill>
                  <a:ln>
                    <a:noFill/>
                  </a:ln>
                  <a:effectLst/>
                </c:spPr>
                <c:invertIfNegative val="0"/>
                <c:dPt>
                  <c:idx val="1"/>
                  <c:invertIfNegative val="0"/>
                  <c:bubble3D val="0"/>
                  <c:spPr>
                    <a:solidFill>
                      <a:schemeClr val="accent2">
                        <a:lumMod val="75000"/>
                      </a:schemeClr>
                    </a:solidFill>
                    <a:ln>
                      <a:noFill/>
                    </a:ln>
                    <a:effectLst/>
                  </c:spPr>
                  <c:extLst xmlns:c15="http://schemas.microsoft.com/office/drawing/2012/chart">
                    <c:ext xmlns:c16="http://schemas.microsoft.com/office/drawing/2014/chart" uri="{C3380CC4-5D6E-409C-BE32-E72D297353CC}">
                      <c16:uniqueId val="{00000010-B1E1-486A-827A-5C753B0C950C}"/>
                    </c:ext>
                  </c:extLst>
                </c:dPt>
                <c:dPt>
                  <c:idx val="2"/>
                  <c:invertIfNegative val="0"/>
                  <c:bubble3D val="0"/>
                  <c:spPr>
                    <a:solidFill>
                      <a:schemeClr val="accent6">
                        <a:lumMod val="75000"/>
                      </a:schemeClr>
                    </a:solidFill>
                    <a:ln>
                      <a:noFill/>
                    </a:ln>
                    <a:effectLst/>
                  </c:spPr>
                  <c:extLst xmlns:c15="http://schemas.microsoft.com/office/drawing/2012/chart">
                    <c:ext xmlns:c16="http://schemas.microsoft.com/office/drawing/2014/chart" uri="{C3380CC4-5D6E-409C-BE32-E72D297353CC}">
                      <c16:uniqueId val="{00000012-B1E1-486A-827A-5C753B0C950C}"/>
                    </c:ext>
                  </c:extLst>
                </c:dPt>
                <c:dPt>
                  <c:idx val="3"/>
                  <c:invertIfNegative val="0"/>
                  <c:bubble3D val="0"/>
                  <c:spPr>
                    <a:solidFill>
                      <a:schemeClr val="accent5">
                        <a:lumMod val="75000"/>
                      </a:schemeClr>
                    </a:solidFill>
                    <a:ln>
                      <a:noFill/>
                    </a:ln>
                    <a:effectLst/>
                  </c:spPr>
                  <c:extLst xmlns:c15="http://schemas.microsoft.com/office/drawing/2012/chart">
                    <c:ext xmlns:c16="http://schemas.microsoft.com/office/drawing/2014/chart" uri="{C3380CC4-5D6E-409C-BE32-E72D297353CC}">
                      <c16:uniqueId val="{00000014-B1E1-486A-827A-5C753B0C950C}"/>
                    </c:ext>
                  </c:extLst>
                </c:dPt>
                <c:dPt>
                  <c:idx val="4"/>
                  <c:invertIfNegative val="0"/>
                  <c:bubble3D val="0"/>
                  <c:spPr>
                    <a:solidFill>
                      <a:schemeClr val="accent3">
                        <a:lumMod val="75000"/>
                      </a:schemeClr>
                    </a:solidFill>
                    <a:ln>
                      <a:noFill/>
                    </a:ln>
                    <a:effectLst/>
                  </c:spPr>
                  <c:extLst xmlns:c15="http://schemas.microsoft.com/office/drawing/2012/chart">
                    <c:ext xmlns:c16="http://schemas.microsoft.com/office/drawing/2014/chart" uri="{C3380CC4-5D6E-409C-BE32-E72D297353CC}">
                      <c16:uniqueId val="{00000016-B1E1-486A-827A-5C753B0C950C}"/>
                    </c:ext>
                  </c:extLst>
                </c:dPt>
                <c:dPt>
                  <c:idx val="5"/>
                  <c:invertIfNegative val="0"/>
                  <c:bubble3D val="0"/>
                  <c:spPr>
                    <a:solidFill>
                      <a:schemeClr val="accent1">
                        <a:lumMod val="75000"/>
                      </a:schemeClr>
                    </a:solidFill>
                    <a:ln>
                      <a:noFill/>
                    </a:ln>
                    <a:effectLst/>
                  </c:spPr>
                  <c:extLst xmlns:c15="http://schemas.microsoft.com/office/drawing/2012/chart">
                    <c:ext xmlns:c16="http://schemas.microsoft.com/office/drawing/2014/chart" uri="{C3380CC4-5D6E-409C-BE32-E72D297353CC}">
                      <c16:uniqueId val="{00000018-B1E1-486A-827A-5C753B0C950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Departamentos.xlsx]Gráficos'!$B$6:$G$6</c15:sqref>
                        </c15:formulaRef>
                      </c:ext>
                    </c:extLst>
                    <c:numCache>
                      <c:formatCode>0.00</c:formatCode>
                      <c:ptCount val="6"/>
                      <c:pt idx="0">
                        <c:v>54.355402528553881</c:v>
                      </c:pt>
                      <c:pt idx="1">
                        <c:v>26.467110639931906</c:v>
                      </c:pt>
                      <c:pt idx="2">
                        <c:v>49.148832822913995</c:v>
                      </c:pt>
                      <c:pt idx="3">
                        <c:v>49.105216160957745</c:v>
                      </c:pt>
                      <c:pt idx="4">
                        <c:v>55.991483719403227</c:v>
                      </c:pt>
                      <c:pt idx="5">
                        <c:v>70.693811532267375</c:v>
                      </c:pt>
                    </c:numCache>
                  </c:numRef>
                </c:val>
                <c:extLst xmlns:c15="http://schemas.microsoft.com/office/drawing/2012/chart">
                  <c:ext xmlns:c16="http://schemas.microsoft.com/office/drawing/2014/chart" uri="{C3380CC4-5D6E-409C-BE32-E72D297353CC}">
                    <c16:uniqueId val="{00000019-B1E1-486A-827A-5C753B0C950C}"/>
                  </c:ext>
                </c:extLst>
              </c15:ser>
            </c15:filteredBarSeries>
            <c15:filteredBarSeries>
              <c15:ser>
                <c:idx val="3"/>
                <c:order val="3"/>
                <c:tx>
                  <c:strRef>
                    <c:extLst xmlns:c15="http://schemas.microsoft.com/office/drawing/2012/chart">
                      <c:ext xmlns:c15="http://schemas.microsoft.com/office/drawing/2012/chart" uri="{02D57815-91ED-43cb-92C2-25804820EDAC}">
                        <c15:formulaRef>
                          <c15:sqref>'[Desempeño Fiscal 2023 2-10-2023 Departamentos.xlsx]Gráficos'!$A$8</c15:sqref>
                        </c15:formulaRef>
                      </c:ext>
                    </c:extLst>
                    <c:strCache>
                      <c:ptCount val="1"/>
                      <c:pt idx="0">
                        <c:v>Relevancia FBK fijo</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Departamentos.xlsx]Gráficos'!$B$8:$G$8</c15:sqref>
                        </c15:formulaRef>
                      </c:ext>
                    </c:extLst>
                    <c:numCache>
                      <c:formatCode>0.00</c:formatCode>
                      <c:ptCount val="6"/>
                      <c:pt idx="0">
                        <c:v>7.4913751257978767</c:v>
                      </c:pt>
                      <c:pt idx="1">
                        <c:v>3.9741552229660173</c:v>
                      </c:pt>
                      <c:pt idx="2">
                        <c:v>4.5613597097849574</c:v>
                      </c:pt>
                      <c:pt idx="3">
                        <c:v>14.268592020376289</c:v>
                      </c:pt>
                      <c:pt idx="4">
                        <c:v>7.3449894843230004</c:v>
                      </c:pt>
                      <c:pt idx="5">
                        <c:v>5.7691043710630341</c:v>
                      </c:pt>
                    </c:numCache>
                  </c:numRef>
                </c:val>
                <c:extLst xmlns:c15="http://schemas.microsoft.com/office/drawing/2012/chart">
                  <c:ext xmlns:c16="http://schemas.microsoft.com/office/drawing/2014/chart" uri="{C3380CC4-5D6E-409C-BE32-E72D297353CC}">
                    <c16:uniqueId val="{0000001B-B1E1-486A-827A-5C753B0C950C}"/>
                  </c:ext>
                </c:extLst>
              </c15:ser>
            </c15:filteredBarSeries>
            <c15:filteredBarSeries>
              <c15:ser>
                <c:idx val="4"/>
                <c:order val="4"/>
                <c:tx>
                  <c:strRef>
                    <c:extLst xmlns:c15="http://schemas.microsoft.com/office/drawing/2012/chart">
                      <c:ext xmlns:c15="http://schemas.microsoft.com/office/drawing/2012/chart" uri="{02D57815-91ED-43cb-92C2-25804820EDAC}">
                        <c15:formulaRef>
                          <c15:sqref>'[Desempeño Fiscal 2023 2-10-2023 Departamentos.xlsx]Gráficos'!$A$9</c15:sqref>
                        </c15:formulaRef>
                      </c:ext>
                    </c:extLst>
                    <c:strCache>
                      <c:ptCount val="1"/>
                      <c:pt idx="0">
                        <c:v>Media Nacional</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Departamentos.xlsx]Gráficos'!$B$9:$G$9</c15:sqref>
                        </c15:formulaRef>
                      </c:ext>
                    </c:extLst>
                    <c:numCache>
                      <c:formatCode>0.00</c:formatCode>
                      <c:ptCount val="6"/>
                      <c:pt idx="1">
                        <c:v>7.4913751257978767</c:v>
                      </c:pt>
                      <c:pt idx="2">
                        <c:v>7.4913751257978767</c:v>
                      </c:pt>
                      <c:pt idx="3">
                        <c:v>7.4913751257978767</c:v>
                      </c:pt>
                      <c:pt idx="4">
                        <c:v>7.4913751257978767</c:v>
                      </c:pt>
                      <c:pt idx="5">
                        <c:v>7.4913751257978767</c:v>
                      </c:pt>
                    </c:numCache>
                  </c:numRef>
                </c:val>
                <c:extLst xmlns:c15="http://schemas.microsoft.com/office/drawing/2012/chart">
                  <c:ext xmlns:c16="http://schemas.microsoft.com/office/drawing/2014/chart" uri="{C3380CC4-5D6E-409C-BE32-E72D297353CC}">
                    <c16:uniqueId val="{0000001C-B1E1-486A-827A-5C753B0C950C}"/>
                  </c:ext>
                </c:extLst>
              </c15:ser>
            </c15:filteredBarSeries>
            <c15:filteredBarSeries>
              <c15:ser>
                <c:idx val="7"/>
                <c:order val="6"/>
                <c:tx>
                  <c:strRef>
                    <c:extLst xmlns:c15="http://schemas.microsoft.com/office/drawing/2012/chart">
                      <c:ext xmlns:c15="http://schemas.microsoft.com/office/drawing/2012/chart" uri="{02D57815-91ED-43cb-92C2-25804820EDAC}">
                        <c15:formulaRef>
                          <c15:sqref>'[Desempeño Fiscal 2023 2-10-2023 Departamentos.xlsx]Gráficos'!$A$12</c15:sqref>
                        </c15:formulaRef>
                      </c:ext>
                    </c:extLst>
                    <c:strCache>
                      <c:ptCount val="1"/>
                      <c:pt idx="0">
                        <c:v>Ahorro corriente</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Departamentos.xlsx]Gráficos'!$B$12:$G$12</c15:sqref>
                        </c15:formulaRef>
                      </c:ext>
                    </c:extLst>
                    <c:numCache>
                      <c:formatCode>0.00</c:formatCode>
                      <c:ptCount val="6"/>
                      <c:pt idx="0">
                        <c:v>48.064276334536835</c:v>
                      </c:pt>
                      <c:pt idx="1">
                        <c:v>63.565463358438933</c:v>
                      </c:pt>
                      <c:pt idx="2">
                        <c:v>46.709455411140837</c:v>
                      </c:pt>
                      <c:pt idx="3">
                        <c:v>51.406521700922568</c:v>
                      </c:pt>
                      <c:pt idx="4">
                        <c:v>38.768839770290477</c:v>
                      </c:pt>
                      <c:pt idx="5">
                        <c:v>47.548397135963896</c:v>
                      </c:pt>
                    </c:numCache>
                  </c:numRef>
                </c:val>
                <c:extLst xmlns:c15="http://schemas.microsoft.com/office/drawing/2012/chart">
                  <c:ext xmlns:c16="http://schemas.microsoft.com/office/drawing/2014/chart" uri="{C3380CC4-5D6E-409C-BE32-E72D297353CC}">
                    <c16:uniqueId val="{0000001D-B1E1-486A-827A-5C753B0C950C}"/>
                  </c:ext>
                </c:extLst>
              </c15:ser>
            </c15:filteredBarSeries>
            <c15:filteredBarSeries>
              <c15:ser>
                <c:idx val="8"/>
                <c:order val="7"/>
                <c:tx>
                  <c:strRef>
                    <c:extLst xmlns:c15="http://schemas.microsoft.com/office/drawing/2012/chart">
                      <c:ext xmlns:c15="http://schemas.microsoft.com/office/drawing/2012/chart" uri="{02D57815-91ED-43cb-92C2-25804820EDAC}">
                        <c15:formulaRef>
                          <c15:sqref>'[Desempeño Fiscal 2023 2-10-2023 Departamentos.xlsx]Gráficos'!$A$13</c15:sqref>
                        </c15:formulaRef>
                      </c:ext>
                    </c:extLst>
                    <c:strCache>
                      <c:ptCount val="1"/>
                      <c:pt idx="0">
                        <c:v>Media Nacional</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Departamentos.xlsx]Gráficos'!$B$13:$G$13</c15:sqref>
                        </c15:formulaRef>
                      </c:ext>
                    </c:extLst>
                    <c:numCache>
                      <c:formatCode>0.00</c:formatCode>
                      <c:ptCount val="6"/>
                      <c:pt idx="1">
                        <c:v>48.064276334536835</c:v>
                      </c:pt>
                      <c:pt idx="2">
                        <c:v>48.064276334536835</c:v>
                      </c:pt>
                      <c:pt idx="3">
                        <c:v>48.064276334536835</c:v>
                      </c:pt>
                      <c:pt idx="4">
                        <c:v>48.064276334536835</c:v>
                      </c:pt>
                      <c:pt idx="5">
                        <c:v>48.064276334536835</c:v>
                      </c:pt>
                    </c:numCache>
                  </c:numRef>
                </c:val>
                <c:extLst xmlns:c15="http://schemas.microsoft.com/office/drawing/2012/chart">
                  <c:ext xmlns:c16="http://schemas.microsoft.com/office/drawing/2014/chart" uri="{C3380CC4-5D6E-409C-BE32-E72D297353CC}">
                    <c16:uniqueId val="{0000001E-B1E1-486A-827A-5C753B0C950C}"/>
                  </c:ext>
                </c:extLst>
              </c15:ser>
            </c15:filteredBarSeries>
            <c15:filteredBarSeries>
              <c15:ser>
                <c:idx val="9"/>
                <c:order val="8"/>
                <c:tx>
                  <c:strRef>
                    <c:extLst xmlns:c15="http://schemas.microsoft.com/office/drawing/2012/chart">
                      <c:ext xmlns:c15="http://schemas.microsoft.com/office/drawing/2012/chart" uri="{02D57815-91ED-43cb-92C2-25804820EDAC}">
                        <c15:formulaRef>
                          <c15:sqref>'[Desempeño Fiscal 2023 2-10-2023 Departamentos.xlsx]Gráficos'!$A$14</c15:sqref>
                        </c15:formulaRef>
                      </c:ext>
                    </c:extLst>
                    <c:strCache>
                      <c:ptCount val="1"/>
                      <c:pt idx="0">
                        <c:v>Balance fiscal primario</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Departamentos.xlsx]Gráficos'!$B$14:$G$14</c15:sqref>
                        </c15:formulaRef>
                      </c:ext>
                    </c:extLst>
                    <c:numCache>
                      <c:formatCode>0.00</c:formatCode>
                      <c:ptCount val="6"/>
                      <c:pt idx="0">
                        <c:v>13.917601955972305</c:v>
                      </c:pt>
                      <c:pt idx="1">
                        <c:v>11.31676276117004</c:v>
                      </c:pt>
                      <c:pt idx="2">
                        <c:v>13.379252411779555</c:v>
                      </c:pt>
                      <c:pt idx="3">
                        <c:v>14.240051983389609</c:v>
                      </c:pt>
                      <c:pt idx="4">
                        <c:v>10.411736772805481</c:v>
                      </c:pt>
                      <c:pt idx="5">
                        <c:v>17.289713656065175</c:v>
                      </c:pt>
                    </c:numCache>
                  </c:numRef>
                </c:val>
                <c:extLst xmlns:c15="http://schemas.microsoft.com/office/drawing/2012/chart">
                  <c:ext xmlns:c16="http://schemas.microsoft.com/office/drawing/2014/chart" uri="{C3380CC4-5D6E-409C-BE32-E72D297353CC}">
                    <c16:uniqueId val="{0000001F-B1E1-486A-827A-5C753B0C950C}"/>
                  </c:ext>
                </c:extLst>
              </c15:ser>
            </c15:filteredBarSeries>
            <c15:filteredBarSeries>
              <c15:ser>
                <c:idx val="10"/>
                <c:order val="9"/>
                <c:tx>
                  <c:strRef>
                    <c:extLst xmlns:c15="http://schemas.microsoft.com/office/drawing/2012/chart">
                      <c:ext xmlns:c15="http://schemas.microsoft.com/office/drawing/2012/chart" uri="{02D57815-91ED-43cb-92C2-25804820EDAC}">
                        <c15:formulaRef>
                          <c15:sqref>'[Desempeño Fiscal 2023 2-10-2023 Departamentos.xlsx]Gráficos'!$A$15</c15:sqref>
                        </c15:formulaRef>
                      </c:ext>
                    </c:extLst>
                    <c:strCache>
                      <c:ptCount val="1"/>
                      <c:pt idx="0">
                        <c:v>Media Nacional</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Departamentos.xlsx]Gráficos'!$B$15:$G$15</c15:sqref>
                        </c15:formulaRef>
                      </c:ext>
                    </c:extLst>
                    <c:numCache>
                      <c:formatCode>0.00</c:formatCode>
                      <c:ptCount val="6"/>
                      <c:pt idx="1">
                        <c:v>13.917601955972305</c:v>
                      </c:pt>
                      <c:pt idx="2">
                        <c:v>13.917601955972305</c:v>
                      </c:pt>
                      <c:pt idx="3">
                        <c:v>13.917601955972305</c:v>
                      </c:pt>
                      <c:pt idx="4">
                        <c:v>13.917601955972305</c:v>
                      </c:pt>
                      <c:pt idx="5">
                        <c:v>13.917601955972305</c:v>
                      </c:pt>
                    </c:numCache>
                  </c:numRef>
                </c:val>
                <c:extLst xmlns:c15="http://schemas.microsoft.com/office/drawing/2012/chart">
                  <c:ext xmlns:c16="http://schemas.microsoft.com/office/drawing/2014/chart" uri="{C3380CC4-5D6E-409C-BE32-E72D297353CC}">
                    <c16:uniqueId val="{00000020-B1E1-486A-827A-5C753B0C950C}"/>
                  </c:ext>
                </c:extLst>
              </c15:ser>
            </c15:filteredBarSeries>
            <c15:filteredBarSeries>
              <c15:ser>
                <c:idx val="11"/>
                <c:order val="10"/>
                <c:tx>
                  <c:strRef>
                    <c:extLst xmlns:c15="http://schemas.microsoft.com/office/drawing/2012/chart">
                      <c:ext xmlns:c15="http://schemas.microsoft.com/office/drawing/2012/chart" uri="{02D57815-91ED-43cb-92C2-25804820EDAC}">
                        <c15:formulaRef>
                          <c15:sqref>'[Desempeño Fiscal 2023 2-10-2023 Departamentos.xlsx]Gráficos'!$A$16</c15:sqref>
                        </c15:formulaRef>
                      </c:ext>
                    </c:extLst>
                    <c:strCache>
                      <c:ptCount val="1"/>
                      <c:pt idx="0">
                        <c:v>Resultados fiscales</c:v>
                      </c:pt>
                    </c:strCache>
                  </c:strRef>
                </c:tx>
                <c:spPr>
                  <a:solidFill>
                    <a:schemeClr val="accent6">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Departamentos.xlsx]Gráficos'!$B$16:$G$16</c15:sqref>
                        </c15:formulaRef>
                      </c:ext>
                    </c:extLst>
                    <c:numCache>
                      <c:formatCode>0.00</c:formatCode>
                      <c:ptCount val="6"/>
                      <c:pt idx="0">
                        <c:v>41.516084558325808</c:v>
                      </c:pt>
                      <c:pt idx="1">
                        <c:v>52.531629080487242</c:v>
                      </c:pt>
                      <c:pt idx="2">
                        <c:v>39.734744076257456</c:v>
                      </c:pt>
                      <c:pt idx="3">
                        <c:v>40.193653751536189</c:v>
                      </c:pt>
                      <c:pt idx="4">
                        <c:v>42.134129062268251</c:v>
                      </c:pt>
                      <c:pt idx="5">
                        <c:v>39.846251050755477</c:v>
                      </c:pt>
                    </c:numCache>
                  </c:numRef>
                </c:val>
                <c:extLst xmlns:c15="http://schemas.microsoft.com/office/drawing/2012/chart">
                  <c:ext xmlns:c16="http://schemas.microsoft.com/office/drawing/2014/chart" uri="{C3380CC4-5D6E-409C-BE32-E72D297353CC}">
                    <c16:uniqueId val="{00000021-B1E1-486A-827A-5C753B0C950C}"/>
                  </c:ext>
                </c:extLst>
              </c15:ser>
            </c15:filteredBarSeries>
            <c15:filteredBarSeries>
              <c15:ser>
                <c:idx val="12"/>
                <c:order val="11"/>
                <c:tx>
                  <c:strRef>
                    <c:extLst xmlns:c15="http://schemas.microsoft.com/office/drawing/2012/chart">
                      <c:ext xmlns:c15="http://schemas.microsoft.com/office/drawing/2012/chart" uri="{02D57815-91ED-43cb-92C2-25804820EDAC}">
                        <c15:formulaRef>
                          <c15:sqref>'[Desempeño Fiscal 2023 2-10-2023 Departamentos.xlsx]Gráficos'!$A$17</c15:sqref>
                        </c15:formulaRef>
                      </c:ext>
                    </c:extLst>
                    <c:strCache>
                      <c:ptCount val="1"/>
                      <c:pt idx="0">
                        <c:v>Media Nacional</c:v>
                      </c:pt>
                    </c:strCache>
                  </c:strRef>
                </c:tx>
                <c:spPr>
                  <a:solidFill>
                    <a:schemeClr val="accent1">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Departamentos.xlsx]Gráficos'!$B$17:$G$17</c15:sqref>
                        </c15:formulaRef>
                      </c:ext>
                    </c:extLst>
                    <c:numCache>
                      <c:formatCode>0.00</c:formatCode>
                      <c:ptCount val="6"/>
                      <c:pt idx="1">
                        <c:v>41.516084558325808</c:v>
                      </c:pt>
                      <c:pt idx="2">
                        <c:v>41.516084558325808</c:v>
                      </c:pt>
                      <c:pt idx="3">
                        <c:v>41.516084558325808</c:v>
                      </c:pt>
                      <c:pt idx="4">
                        <c:v>41.516084558325808</c:v>
                      </c:pt>
                      <c:pt idx="5">
                        <c:v>41.516084558325808</c:v>
                      </c:pt>
                    </c:numCache>
                  </c:numRef>
                </c:val>
                <c:extLst xmlns:c15="http://schemas.microsoft.com/office/drawing/2012/chart">
                  <c:ext xmlns:c16="http://schemas.microsoft.com/office/drawing/2014/chart" uri="{C3380CC4-5D6E-409C-BE32-E72D297353CC}">
                    <c16:uniqueId val="{00000022-B1E1-486A-827A-5C753B0C950C}"/>
                  </c:ext>
                </c:extLst>
              </c15:ser>
            </c15:filteredBarSeries>
          </c:ext>
        </c:extLst>
      </c:barChart>
      <c:lineChart>
        <c:grouping val="standard"/>
        <c:varyColors val="0"/>
        <c:dLbls>
          <c:showLegendKey val="0"/>
          <c:showVal val="1"/>
          <c:showCatName val="0"/>
          <c:showSerName val="0"/>
          <c:showPercent val="0"/>
          <c:showBubbleSize val="0"/>
        </c:dLbls>
        <c:marker val="1"/>
        <c:smooth val="0"/>
        <c:axId val="111042943"/>
        <c:axId val="691485519"/>
        <c:extLst>
          <c:ext xmlns:c15="http://schemas.microsoft.com/office/drawing/2012/chart" uri="{02D57815-91ED-43cb-92C2-25804820EDAC}">
            <c15:filteredLineSeries>
              <c15:ser>
                <c:idx val="2"/>
                <c:order val="2"/>
                <c:tx>
                  <c:strRef>
                    <c:extLst>
                      <c:ext uri="{02D57815-91ED-43cb-92C2-25804820EDAC}">
                        <c15:formulaRef>
                          <c15:sqref>'[Desempeño Fiscal 2023 2-10-2023 Departamentos.xlsx]Gráficos'!$A$7</c15:sqref>
                        </c15:formulaRef>
                      </c:ext>
                    </c:extLst>
                    <c:strCache>
                      <c:ptCount val="1"/>
                      <c:pt idx="0">
                        <c:v>Media Nacional</c:v>
                      </c:pt>
                    </c:strCache>
                  </c:strRef>
                </c:tx>
                <c:spPr>
                  <a:ln w="28575" cap="rnd">
                    <a:solidFill>
                      <a:schemeClr val="accent2"/>
                    </a:solidFill>
                    <a:prstDash val="dash"/>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c:ext uri="{02D57815-91ED-43cb-92C2-25804820EDAC}">
                        <c15:formulaRef>
                          <c15:sqref>'[Desempeño Fiscal 2023 2-10-2023 Departamentos.xlsx]Gráficos'!$B$7:$G$7</c15:sqref>
                        </c15:formulaRef>
                      </c:ext>
                    </c:extLst>
                    <c:numCache>
                      <c:formatCode>0.00</c:formatCode>
                      <c:ptCount val="6"/>
                      <c:pt idx="1">
                        <c:v>54.355402528553881</c:v>
                      </c:pt>
                      <c:pt idx="2">
                        <c:v>54.355402528553881</c:v>
                      </c:pt>
                      <c:pt idx="3">
                        <c:v>54.355402528553881</c:v>
                      </c:pt>
                      <c:pt idx="4">
                        <c:v>54.355402528553881</c:v>
                      </c:pt>
                      <c:pt idx="5">
                        <c:v>54.355402528553881</c:v>
                      </c:pt>
                    </c:numCache>
                  </c:numRef>
                </c:val>
                <c:smooth val="0"/>
                <c:extLst>
                  <c:ext xmlns:c16="http://schemas.microsoft.com/office/drawing/2014/chart" uri="{C3380CC4-5D6E-409C-BE32-E72D297353CC}">
                    <c16:uniqueId val="{0000001A-B1E1-486A-827A-5C753B0C950C}"/>
                  </c:ext>
                </c:extLst>
              </c15:ser>
            </c15:filteredLineSeries>
          </c:ext>
        </c:extLst>
      </c:lineChart>
      <c:catAx>
        <c:axId val="1110429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s-CO"/>
          </a:p>
        </c:txPr>
        <c:crossAx val="691485519"/>
        <c:crosses val="autoZero"/>
        <c:auto val="1"/>
        <c:lblAlgn val="ctr"/>
        <c:lblOffset val="100"/>
        <c:noMultiLvlLbl val="0"/>
      </c:catAx>
      <c:valAx>
        <c:axId val="69148551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s-CO"/>
          </a:p>
        </c:txPr>
        <c:crossAx val="1110429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es-CO"/>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s-CO" b="1"/>
              <a:t>Ahorro corriente</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s-CO"/>
        </a:p>
      </c:txPr>
    </c:title>
    <c:autoTitleDeleted val="0"/>
    <c:plotArea>
      <c:layout/>
      <c:barChart>
        <c:barDir val="col"/>
        <c:grouping val="clustered"/>
        <c:varyColors val="0"/>
        <c:ser>
          <c:idx val="7"/>
          <c:order val="7"/>
          <c:tx>
            <c:strRef>
              <c:f>'[Desempeño Fiscal 2023 2-10-2023 Departamentos.xlsx]Gráficos'!$A$12</c:f>
              <c:strCache>
                <c:ptCount val="1"/>
                <c:pt idx="0">
                  <c:v>Ahorro corriente</c:v>
                </c:pt>
              </c:strCache>
              <c:extLst xmlns:c15="http://schemas.microsoft.com/office/drawing/2012/chart"/>
            </c:strRef>
          </c:tx>
          <c:spPr>
            <a:solidFill>
              <a:schemeClr val="accent4">
                <a:lumMod val="60000"/>
                <a:lumOff val="40000"/>
              </a:schemeClr>
            </a:solidFill>
            <a:ln>
              <a:solidFill>
                <a:schemeClr val="accent4"/>
              </a:solidFill>
            </a:ln>
            <a:effectLst/>
          </c:spPr>
          <c:invertIfNegative val="0"/>
          <c:dPt>
            <c:idx val="0"/>
            <c:invertIfNegative val="0"/>
            <c:bubble3D val="0"/>
            <c:spPr>
              <a:solidFill>
                <a:srgbClr val="FFC000"/>
              </a:solidFill>
              <a:ln>
                <a:solidFill>
                  <a:schemeClr val="accent4"/>
                </a:solidFill>
              </a:ln>
              <a:effectLst/>
            </c:spPr>
            <c:extLst>
              <c:ext xmlns:c16="http://schemas.microsoft.com/office/drawing/2014/chart" uri="{C3380CC4-5D6E-409C-BE32-E72D297353CC}">
                <c16:uniqueId val="{00000001-FF30-4209-A239-9DDA0BB08FCC}"/>
              </c:ext>
            </c:extLst>
          </c:dPt>
          <c:dPt>
            <c:idx val="1"/>
            <c:invertIfNegative val="0"/>
            <c:bubble3D val="0"/>
            <c:spPr>
              <a:solidFill>
                <a:schemeClr val="accent1"/>
              </a:solidFill>
              <a:ln>
                <a:solidFill>
                  <a:schemeClr val="accent4"/>
                </a:solidFill>
              </a:ln>
              <a:effectLst/>
            </c:spPr>
            <c:extLst>
              <c:ext xmlns:c16="http://schemas.microsoft.com/office/drawing/2014/chart" uri="{C3380CC4-5D6E-409C-BE32-E72D297353CC}">
                <c16:uniqueId val="{00000003-FF30-4209-A239-9DDA0BB08FCC}"/>
              </c:ext>
            </c:extLst>
          </c:dPt>
          <c:dPt>
            <c:idx val="2"/>
            <c:invertIfNegative val="0"/>
            <c:bubble3D val="0"/>
            <c:spPr>
              <a:solidFill>
                <a:schemeClr val="accent2"/>
              </a:solidFill>
              <a:ln>
                <a:solidFill>
                  <a:schemeClr val="accent2"/>
                </a:solidFill>
              </a:ln>
              <a:effectLst/>
            </c:spPr>
            <c:extLst>
              <c:ext xmlns:c16="http://schemas.microsoft.com/office/drawing/2014/chart" uri="{C3380CC4-5D6E-409C-BE32-E72D297353CC}">
                <c16:uniqueId val="{00000005-FF30-4209-A239-9DDA0BB08FCC}"/>
              </c:ext>
            </c:extLst>
          </c:dPt>
          <c:dPt>
            <c:idx val="3"/>
            <c:invertIfNegative val="0"/>
            <c:bubble3D val="0"/>
            <c:spPr>
              <a:solidFill>
                <a:schemeClr val="accent5"/>
              </a:solidFill>
              <a:ln>
                <a:solidFill>
                  <a:schemeClr val="accent4"/>
                </a:solidFill>
              </a:ln>
              <a:effectLst/>
            </c:spPr>
            <c:extLst>
              <c:ext xmlns:c16="http://schemas.microsoft.com/office/drawing/2014/chart" uri="{C3380CC4-5D6E-409C-BE32-E72D297353CC}">
                <c16:uniqueId val="{00000007-FF30-4209-A239-9DDA0BB08FCC}"/>
              </c:ext>
            </c:extLst>
          </c:dPt>
          <c:dPt>
            <c:idx val="4"/>
            <c:invertIfNegative val="0"/>
            <c:bubble3D val="0"/>
            <c:spPr>
              <a:solidFill>
                <a:schemeClr val="accent6"/>
              </a:solidFill>
              <a:ln>
                <a:solidFill>
                  <a:schemeClr val="accent6"/>
                </a:solidFill>
              </a:ln>
              <a:effectLst/>
            </c:spPr>
            <c:extLst>
              <c:ext xmlns:c16="http://schemas.microsoft.com/office/drawing/2014/chart" uri="{C3380CC4-5D6E-409C-BE32-E72D297353CC}">
                <c16:uniqueId val="{00000009-FF30-4209-A239-9DDA0BB08FCC}"/>
              </c:ext>
            </c:extLst>
          </c:dPt>
          <c:dPt>
            <c:idx val="5"/>
            <c:invertIfNegative val="0"/>
            <c:bubble3D val="0"/>
            <c:spPr>
              <a:solidFill>
                <a:schemeClr val="bg1">
                  <a:lumMod val="75000"/>
                </a:schemeClr>
              </a:solidFill>
              <a:ln>
                <a:solidFill>
                  <a:schemeClr val="accent4"/>
                </a:solidFill>
              </a:ln>
              <a:effectLst/>
            </c:spPr>
            <c:extLst>
              <c:ext xmlns:c16="http://schemas.microsoft.com/office/drawing/2014/chart" uri="{C3380CC4-5D6E-409C-BE32-E72D297353CC}">
                <c16:uniqueId val="{0000000B-FF30-4209-A239-9DDA0BB08FCC}"/>
              </c:ext>
            </c:extLst>
          </c:dPt>
          <c:dLbls>
            <c:dLbl>
              <c:idx val="2"/>
              <c:layout>
                <c:manualLayout>
                  <c:x val="-2.7777777777777779E-3"/>
                  <c:y val="-6.77083333333333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F30-4209-A239-9DDA0BB08FCC}"/>
                </c:ext>
              </c:extLst>
            </c:dLbl>
            <c:dLbl>
              <c:idx val="5"/>
              <c:layout>
                <c:manualLayout>
                  <c:x val="-2.0370135052831988E-16"/>
                  <c:y val="-7.812500000000004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FF30-4209-A239-9DDA0BB08FCC}"/>
                </c:ext>
              </c:extLst>
            </c:dLbl>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trendline>
            <c:spPr>
              <a:ln w="19050" cap="rnd">
                <a:solidFill>
                  <a:sysClr val="windowText" lastClr="000000"/>
                </a:solidFill>
                <a:prstDash val="sysDot"/>
              </a:ln>
              <a:effectLst/>
            </c:spPr>
            <c:trendlineType val="linear"/>
            <c:dispRSqr val="0"/>
            <c:dispEq val="0"/>
          </c:trendline>
          <c:cat>
            <c:strRef>
              <c:f>'[Desempeño Fiscal 2023 2-10-2023 Departamentos.xlsx]Gráficos'!$B$5:$G$5</c:f>
              <c:strCache>
                <c:ptCount val="6"/>
                <c:pt idx="0">
                  <c:v>Nacional</c:v>
                </c:pt>
                <c:pt idx="1">
                  <c:v>ESP</c:v>
                </c:pt>
                <c:pt idx="2">
                  <c:v>1</c:v>
                </c:pt>
                <c:pt idx="3">
                  <c:v>2</c:v>
                </c:pt>
                <c:pt idx="4">
                  <c:v>3</c:v>
                </c:pt>
                <c:pt idx="5">
                  <c:v>4</c:v>
                </c:pt>
              </c:strCache>
            </c:strRef>
          </c:cat>
          <c:val>
            <c:numRef>
              <c:f>'[Desempeño Fiscal 2023 2-10-2023 Departamentos.xlsx]Gráficos'!$B$12:$G$12</c:f>
              <c:numCache>
                <c:formatCode>0.00</c:formatCode>
                <c:ptCount val="6"/>
                <c:pt idx="0">
                  <c:v>48.064276334536835</c:v>
                </c:pt>
                <c:pt idx="1">
                  <c:v>63.565463358438933</c:v>
                </c:pt>
                <c:pt idx="2">
                  <c:v>46.709455411140837</c:v>
                </c:pt>
                <c:pt idx="3">
                  <c:v>51.406521700922568</c:v>
                </c:pt>
                <c:pt idx="4">
                  <c:v>38.768839770290477</c:v>
                </c:pt>
                <c:pt idx="5">
                  <c:v>47.548397135963896</c:v>
                </c:pt>
              </c:numCache>
            </c:numRef>
          </c:val>
          <c:extLst>
            <c:ext xmlns:c16="http://schemas.microsoft.com/office/drawing/2014/chart" uri="{C3380CC4-5D6E-409C-BE32-E72D297353CC}">
              <c16:uniqueId val="{0000000D-FF30-4209-A239-9DDA0BB08FCC}"/>
            </c:ext>
          </c:extLst>
        </c:ser>
        <c:dLbls>
          <c:showLegendKey val="0"/>
          <c:showVal val="1"/>
          <c:showCatName val="0"/>
          <c:showSerName val="0"/>
          <c:showPercent val="0"/>
          <c:showBubbleSize val="0"/>
        </c:dLbls>
        <c:gapWidth val="20"/>
        <c:overlap val="-27"/>
        <c:axId val="111042943"/>
        <c:axId val="691485519"/>
        <c:extLst>
          <c:ext xmlns:c15="http://schemas.microsoft.com/office/drawing/2012/chart" uri="{02D57815-91ED-43cb-92C2-25804820EDAC}">
            <c15:filteredBarSeries>
              <c15:ser>
                <c:idx val="0"/>
                <c:order val="0"/>
                <c:tx>
                  <c:strRef>
                    <c:extLst>
                      <c:ext uri="{02D57815-91ED-43cb-92C2-25804820EDAC}">
                        <c15:formulaRef>
                          <c15:sqref>'[Desempeño Fiscal 2023 2-10-2023 Departamentos.xlsx]Gráficos'!$A$5</c15:sqref>
                        </c15:formulaRef>
                      </c:ext>
                    </c:extLst>
                    <c:strCache>
                      <c:ptCount val="1"/>
                      <c:pt idx="0">
                        <c:v>Indicador/Grupos de capacidades iniciales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c:ext uri="{02D57815-91ED-43cb-92C2-25804820EDAC}">
                        <c15:formulaRef>
                          <c15:sqref>'[Desempeño Fiscal 2023 2-10-2023 Departamentos.xlsx]Gráficos'!$B$5:$G$5</c15:sqref>
                        </c15:formulaRef>
                      </c:ext>
                    </c:extLst>
                    <c:numCache>
                      <c:formatCode>General</c:formatCode>
                      <c:ptCount val="6"/>
                      <c:pt idx="0">
                        <c:v>0</c:v>
                      </c:pt>
                      <c:pt idx="1">
                        <c:v>0</c:v>
                      </c:pt>
                      <c:pt idx="2">
                        <c:v>1</c:v>
                      </c:pt>
                      <c:pt idx="3">
                        <c:v>2</c:v>
                      </c:pt>
                      <c:pt idx="4">
                        <c:v>3</c:v>
                      </c:pt>
                      <c:pt idx="5">
                        <c:v>4</c:v>
                      </c:pt>
                    </c:numCache>
                  </c:numRef>
                </c:val>
                <c:extLst>
                  <c:ext xmlns:c16="http://schemas.microsoft.com/office/drawing/2014/chart" uri="{C3380CC4-5D6E-409C-BE32-E72D297353CC}">
                    <c16:uniqueId val="{0000000E-FF30-4209-A239-9DDA0BB08FCC}"/>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'[Desempeño Fiscal 2023 2-10-2023 Departamentos.xlsx]Gráficos'!$A$6</c15:sqref>
                        </c15:formulaRef>
                      </c:ext>
                    </c:extLst>
                    <c:strCache>
                      <c:ptCount val="1"/>
                      <c:pt idx="0">
                        <c:v>Dependencia de las Transferencias</c:v>
                      </c:pt>
                    </c:strCache>
                  </c:strRef>
                </c:tx>
                <c:spPr>
                  <a:solidFill>
                    <a:schemeClr val="accent2"/>
                  </a:solidFill>
                  <a:ln>
                    <a:noFill/>
                  </a:ln>
                  <a:effectLst/>
                </c:spPr>
                <c:invertIfNegative val="0"/>
                <c:dPt>
                  <c:idx val="1"/>
                  <c:invertIfNegative val="0"/>
                  <c:bubble3D val="0"/>
                  <c:spPr>
                    <a:solidFill>
                      <a:schemeClr val="accent2">
                        <a:lumMod val="75000"/>
                      </a:schemeClr>
                    </a:solidFill>
                    <a:ln>
                      <a:noFill/>
                    </a:ln>
                    <a:effectLst/>
                  </c:spPr>
                  <c:extLst xmlns:c15="http://schemas.microsoft.com/office/drawing/2012/chart">
                    <c:ext xmlns:c16="http://schemas.microsoft.com/office/drawing/2014/chart" uri="{C3380CC4-5D6E-409C-BE32-E72D297353CC}">
                      <c16:uniqueId val="{00000010-FF30-4209-A239-9DDA0BB08FCC}"/>
                    </c:ext>
                  </c:extLst>
                </c:dPt>
                <c:dPt>
                  <c:idx val="2"/>
                  <c:invertIfNegative val="0"/>
                  <c:bubble3D val="0"/>
                  <c:spPr>
                    <a:solidFill>
                      <a:schemeClr val="accent6">
                        <a:lumMod val="75000"/>
                      </a:schemeClr>
                    </a:solidFill>
                    <a:ln>
                      <a:noFill/>
                    </a:ln>
                    <a:effectLst/>
                  </c:spPr>
                  <c:extLst xmlns:c15="http://schemas.microsoft.com/office/drawing/2012/chart">
                    <c:ext xmlns:c16="http://schemas.microsoft.com/office/drawing/2014/chart" uri="{C3380CC4-5D6E-409C-BE32-E72D297353CC}">
                      <c16:uniqueId val="{00000012-FF30-4209-A239-9DDA0BB08FCC}"/>
                    </c:ext>
                  </c:extLst>
                </c:dPt>
                <c:dPt>
                  <c:idx val="3"/>
                  <c:invertIfNegative val="0"/>
                  <c:bubble3D val="0"/>
                  <c:spPr>
                    <a:solidFill>
                      <a:schemeClr val="accent5">
                        <a:lumMod val="75000"/>
                      </a:schemeClr>
                    </a:solidFill>
                    <a:ln>
                      <a:noFill/>
                    </a:ln>
                    <a:effectLst/>
                  </c:spPr>
                  <c:extLst xmlns:c15="http://schemas.microsoft.com/office/drawing/2012/chart">
                    <c:ext xmlns:c16="http://schemas.microsoft.com/office/drawing/2014/chart" uri="{C3380CC4-5D6E-409C-BE32-E72D297353CC}">
                      <c16:uniqueId val="{00000014-FF30-4209-A239-9DDA0BB08FCC}"/>
                    </c:ext>
                  </c:extLst>
                </c:dPt>
                <c:dPt>
                  <c:idx val="4"/>
                  <c:invertIfNegative val="0"/>
                  <c:bubble3D val="0"/>
                  <c:spPr>
                    <a:solidFill>
                      <a:schemeClr val="accent3">
                        <a:lumMod val="75000"/>
                      </a:schemeClr>
                    </a:solidFill>
                    <a:ln>
                      <a:noFill/>
                    </a:ln>
                    <a:effectLst/>
                  </c:spPr>
                  <c:extLst xmlns:c15="http://schemas.microsoft.com/office/drawing/2012/chart">
                    <c:ext xmlns:c16="http://schemas.microsoft.com/office/drawing/2014/chart" uri="{C3380CC4-5D6E-409C-BE32-E72D297353CC}">
                      <c16:uniqueId val="{00000016-FF30-4209-A239-9DDA0BB08FCC}"/>
                    </c:ext>
                  </c:extLst>
                </c:dPt>
                <c:dPt>
                  <c:idx val="5"/>
                  <c:invertIfNegative val="0"/>
                  <c:bubble3D val="0"/>
                  <c:spPr>
                    <a:solidFill>
                      <a:schemeClr val="accent1">
                        <a:lumMod val="75000"/>
                      </a:schemeClr>
                    </a:solidFill>
                    <a:ln>
                      <a:noFill/>
                    </a:ln>
                    <a:effectLst/>
                  </c:spPr>
                  <c:extLst xmlns:c15="http://schemas.microsoft.com/office/drawing/2012/chart">
                    <c:ext xmlns:c16="http://schemas.microsoft.com/office/drawing/2014/chart" uri="{C3380CC4-5D6E-409C-BE32-E72D297353CC}">
                      <c16:uniqueId val="{00000018-FF30-4209-A239-9DDA0BB08FC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Departamentos.xlsx]Gráficos'!$B$6:$G$6</c15:sqref>
                        </c15:formulaRef>
                      </c:ext>
                    </c:extLst>
                    <c:numCache>
                      <c:formatCode>0.00</c:formatCode>
                      <c:ptCount val="6"/>
                      <c:pt idx="0">
                        <c:v>54.355402528553881</c:v>
                      </c:pt>
                      <c:pt idx="1">
                        <c:v>26.467110639931906</c:v>
                      </c:pt>
                      <c:pt idx="2">
                        <c:v>49.148832822913995</c:v>
                      </c:pt>
                      <c:pt idx="3">
                        <c:v>49.105216160957745</c:v>
                      </c:pt>
                      <c:pt idx="4">
                        <c:v>55.991483719403227</c:v>
                      </c:pt>
                      <c:pt idx="5">
                        <c:v>70.693811532267375</c:v>
                      </c:pt>
                    </c:numCache>
                  </c:numRef>
                </c:val>
                <c:extLst xmlns:c15="http://schemas.microsoft.com/office/drawing/2012/chart">
                  <c:ext xmlns:c16="http://schemas.microsoft.com/office/drawing/2014/chart" uri="{C3380CC4-5D6E-409C-BE32-E72D297353CC}">
                    <c16:uniqueId val="{00000019-FF30-4209-A239-9DDA0BB08FCC}"/>
                  </c:ext>
                </c:extLst>
              </c15:ser>
            </c15:filteredBarSeries>
            <c15:filteredBarSeries>
              <c15:ser>
                <c:idx val="3"/>
                <c:order val="3"/>
                <c:tx>
                  <c:strRef>
                    <c:extLst xmlns:c15="http://schemas.microsoft.com/office/drawing/2012/chart">
                      <c:ext xmlns:c15="http://schemas.microsoft.com/office/drawing/2012/chart" uri="{02D57815-91ED-43cb-92C2-25804820EDAC}">
                        <c15:formulaRef>
                          <c15:sqref>'[Desempeño Fiscal 2023 2-10-2023 Departamentos.xlsx]Gráficos'!$A$8</c15:sqref>
                        </c15:formulaRef>
                      </c:ext>
                    </c:extLst>
                    <c:strCache>
                      <c:ptCount val="1"/>
                      <c:pt idx="0">
                        <c:v>Relevancia FBK fijo</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Departamentos.xlsx]Gráficos'!$B$8:$G$8</c15:sqref>
                        </c15:formulaRef>
                      </c:ext>
                    </c:extLst>
                    <c:numCache>
                      <c:formatCode>0.00</c:formatCode>
                      <c:ptCount val="6"/>
                      <c:pt idx="0">
                        <c:v>7.4913751257978767</c:v>
                      </c:pt>
                      <c:pt idx="1">
                        <c:v>3.9741552229660173</c:v>
                      </c:pt>
                      <c:pt idx="2">
                        <c:v>4.5613597097849574</c:v>
                      </c:pt>
                      <c:pt idx="3">
                        <c:v>14.268592020376289</c:v>
                      </c:pt>
                      <c:pt idx="4">
                        <c:v>7.3449894843230004</c:v>
                      </c:pt>
                      <c:pt idx="5">
                        <c:v>5.7691043710630341</c:v>
                      </c:pt>
                    </c:numCache>
                  </c:numRef>
                </c:val>
                <c:extLst xmlns:c15="http://schemas.microsoft.com/office/drawing/2012/chart">
                  <c:ext xmlns:c16="http://schemas.microsoft.com/office/drawing/2014/chart" uri="{C3380CC4-5D6E-409C-BE32-E72D297353CC}">
                    <c16:uniqueId val="{0000001B-FF30-4209-A239-9DDA0BB08FCC}"/>
                  </c:ext>
                </c:extLst>
              </c15:ser>
            </c15:filteredBarSeries>
            <c15:filteredBarSeries>
              <c15:ser>
                <c:idx val="4"/>
                <c:order val="4"/>
                <c:tx>
                  <c:strRef>
                    <c:extLst xmlns:c15="http://schemas.microsoft.com/office/drawing/2012/chart">
                      <c:ext xmlns:c15="http://schemas.microsoft.com/office/drawing/2012/chart" uri="{02D57815-91ED-43cb-92C2-25804820EDAC}">
                        <c15:formulaRef>
                          <c15:sqref>'[Desempeño Fiscal 2023 2-10-2023 Departamentos.xlsx]Gráficos'!$A$9</c15:sqref>
                        </c15:formulaRef>
                      </c:ext>
                    </c:extLst>
                    <c:strCache>
                      <c:ptCount val="1"/>
                      <c:pt idx="0">
                        <c:v>Media Nacional</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Departamentos.xlsx]Gráficos'!$B$9:$G$9</c15:sqref>
                        </c15:formulaRef>
                      </c:ext>
                    </c:extLst>
                    <c:numCache>
                      <c:formatCode>0.00</c:formatCode>
                      <c:ptCount val="6"/>
                      <c:pt idx="1">
                        <c:v>7.4913751257978767</c:v>
                      </c:pt>
                      <c:pt idx="2">
                        <c:v>7.4913751257978767</c:v>
                      </c:pt>
                      <c:pt idx="3">
                        <c:v>7.4913751257978767</c:v>
                      </c:pt>
                      <c:pt idx="4">
                        <c:v>7.4913751257978767</c:v>
                      </c:pt>
                      <c:pt idx="5">
                        <c:v>7.4913751257978767</c:v>
                      </c:pt>
                    </c:numCache>
                  </c:numRef>
                </c:val>
                <c:extLst xmlns:c15="http://schemas.microsoft.com/office/drawing/2012/chart">
                  <c:ext xmlns:c16="http://schemas.microsoft.com/office/drawing/2014/chart" uri="{C3380CC4-5D6E-409C-BE32-E72D297353CC}">
                    <c16:uniqueId val="{0000001C-FF30-4209-A239-9DDA0BB08FCC}"/>
                  </c:ext>
                </c:extLst>
              </c15:ser>
            </c15:filteredBarSeries>
            <c15:filteredBarSeries>
              <c15:ser>
                <c:idx val="5"/>
                <c:order val="5"/>
                <c:tx>
                  <c:strRef>
                    <c:extLst xmlns:c15="http://schemas.microsoft.com/office/drawing/2012/chart">
                      <c:ext xmlns:c15="http://schemas.microsoft.com/office/drawing/2012/chart" uri="{02D57815-91ED-43cb-92C2-25804820EDAC}">
                        <c15:formulaRef>
                          <c15:sqref>'[Desempeño Fiscal 2023 2-10-2023 Departamentos.xlsx]Gráficos'!$A$10</c15:sqref>
                        </c15:formulaRef>
                      </c:ext>
                    </c:extLst>
                    <c:strCache>
                      <c:ptCount val="1"/>
                      <c:pt idx="0">
                        <c:v>Nivel de endeudamiento</c:v>
                      </c:pt>
                    </c:strCache>
                  </c:strRef>
                </c:tx>
                <c:spPr>
                  <a:solidFill>
                    <a:schemeClr val="accent2">
                      <a:lumMod val="75000"/>
                    </a:schemeClr>
                  </a:solidFill>
                  <a:ln>
                    <a:noFill/>
                  </a:ln>
                  <a:effectLst/>
                </c:spPr>
                <c:invertIfNegative val="0"/>
                <c:dPt>
                  <c:idx val="2"/>
                  <c:invertIfNegative val="0"/>
                  <c:bubble3D val="0"/>
                  <c:spPr>
                    <a:solidFill>
                      <a:schemeClr val="accent6">
                        <a:lumMod val="75000"/>
                      </a:schemeClr>
                    </a:solidFill>
                    <a:ln>
                      <a:noFill/>
                    </a:ln>
                    <a:effectLst/>
                  </c:spPr>
                  <c:extLst xmlns:c15="http://schemas.microsoft.com/office/drawing/2012/chart">
                    <c:ext xmlns:c16="http://schemas.microsoft.com/office/drawing/2014/chart" uri="{C3380CC4-5D6E-409C-BE32-E72D297353CC}">
                      <c16:uniqueId val="{0000001E-FF30-4209-A239-9DDA0BB08FCC}"/>
                    </c:ext>
                  </c:extLst>
                </c:dPt>
                <c:dPt>
                  <c:idx val="3"/>
                  <c:invertIfNegative val="0"/>
                  <c:bubble3D val="0"/>
                  <c:spPr>
                    <a:solidFill>
                      <a:schemeClr val="accent5">
                        <a:lumMod val="75000"/>
                      </a:schemeClr>
                    </a:solidFill>
                    <a:ln>
                      <a:noFill/>
                    </a:ln>
                    <a:effectLst/>
                  </c:spPr>
                  <c:extLst xmlns:c15="http://schemas.microsoft.com/office/drawing/2012/chart">
                    <c:ext xmlns:c16="http://schemas.microsoft.com/office/drawing/2014/chart" uri="{C3380CC4-5D6E-409C-BE32-E72D297353CC}">
                      <c16:uniqueId val="{00000020-FF30-4209-A239-9DDA0BB08FCC}"/>
                    </c:ext>
                  </c:extLst>
                </c:dPt>
                <c:dPt>
                  <c:idx val="4"/>
                  <c:invertIfNegative val="0"/>
                  <c:bubble3D val="0"/>
                  <c:spPr>
                    <a:solidFill>
                      <a:schemeClr val="accent3">
                        <a:lumMod val="75000"/>
                      </a:schemeClr>
                    </a:solidFill>
                    <a:ln>
                      <a:noFill/>
                    </a:ln>
                    <a:effectLst/>
                  </c:spPr>
                  <c:extLst xmlns:c15="http://schemas.microsoft.com/office/drawing/2012/chart">
                    <c:ext xmlns:c16="http://schemas.microsoft.com/office/drawing/2014/chart" uri="{C3380CC4-5D6E-409C-BE32-E72D297353CC}">
                      <c16:uniqueId val="{00000022-FF30-4209-A239-9DDA0BB08FCC}"/>
                    </c:ext>
                  </c:extLst>
                </c:dPt>
                <c:dPt>
                  <c:idx val="5"/>
                  <c:invertIfNegative val="0"/>
                  <c:bubble3D val="0"/>
                  <c:spPr>
                    <a:solidFill>
                      <a:schemeClr val="accent1">
                        <a:lumMod val="75000"/>
                      </a:schemeClr>
                    </a:solidFill>
                    <a:ln>
                      <a:noFill/>
                    </a:ln>
                    <a:effectLst/>
                  </c:spPr>
                  <c:extLst xmlns:c15="http://schemas.microsoft.com/office/drawing/2012/chart">
                    <c:ext xmlns:c16="http://schemas.microsoft.com/office/drawing/2014/chart" uri="{C3380CC4-5D6E-409C-BE32-E72D297353CC}">
                      <c16:uniqueId val="{00000024-FF30-4209-A239-9DDA0BB08FC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Departamentos.xlsx]Gráficos'!$B$10:$G$10</c15:sqref>
                        </c15:formulaRef>
                      </c:ext>
                    </c:extLst>
                    <c:numCache>
                      <c:formatCode>0.00</c:formatCode>
                      <c:ptCount val="6"/>
                      <c:pt idx="0">
                        <c:v>46.631586103994429</c:v>
                      </c:pt>
                      <c:pt idx="1">
                        <c:v>69.866951388432724</c:v>
                      </c:pt>
                      <c:pt idx="2">
                        <c:v>58.152774911616824</c:v>
                      </c:pt>
                      <c:pt idx="3">
                        <c:v>55.01964455111262</c:v>
                      </c:pt>
                      <c:pt idx="4">
                        <c:v>33.07887375688216</c:v>
                      </c:pt>
                      <c:pt idx="5">
                        <c:v>32.436635820236042</c:v>
                      </c:pt>
                    </c:numCache>
                  </c:numRef>
                </c:val>
                <c:extLst xmlns:c15="http://schemas.microsoft.com/office/drawing/2012/chart">
                  <c:ext xmlns:c16="http://schemas.microsoft.com/office/drawing/2014/chart" uri="{C3380CC4-5D6E-409C-BE32-E72D297353CC}">
                    <c16:uniqueId val="{00000025-FF30-4209-A239-9DDA0BB08FCC}"/>
                  </c:ext>
                </c:extLst>
              </c15:ser>
            </c15:filteredBarSeries>
            <c15:filteredBarSeries>
              <c15:ser>
                <c:idx val="9"/>
                <c:order val="8"/>
                <c:tx>
                  <c:strRef>
                    <c:extLst xmlns:c15="http://schemas.microsoft.com/office/drawing/2012/chart">
                      <c:ext xmlns:c15="http://schemas.microsoft.com/office/drawing/2012/chart" uri="{02D57815-91ED-43cb-92C2-25804820EDAC}">
                        <c15:formulaRef>
                          <c15:sqref>'[Desempeño Fiscal 2023 2-10-2023 Departamentos.xlsx]Gráficos'!$A$14</c15:sqref>
                        </c15:formulaRef>
                      </c:ext>
                    </c:extLst>
                    <c:strCache>
                      <c:ptCount val="1"/>
                      <c:pt idx="0">
                        <c:v>Balance fiscal primario</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Departamentos.xlsx]Gráficos'!$B$14:$G$14</c15:sqref>
                        </c15:formulaRef>
                      </c:ext>
                    </c:extLst>
                    <c:numCache>
                      <c:formatCode>0.00</c:formatCode>
                      <c:ptCount val="6"/>
                      <c:pt idx="0">
                        <c:v>13.917601955972305</c:v>
                      </c:pt>
                      <c:pt idx="1">
                        <c:v>11.31676276117004</c:v>
                      </c:pt>
                      <c:pt idx="2">
                        <c:v>13.379252411779555</c:v>
                      </c:pt>
                      <c:pt idx="3">
                        <c:v>14.240051983389609</c:v>
                      </c:pt>
                      <c:pt idx="4">
                        <c:v>10.411736772805481</c:v>
                      </c:pt>
                      <c:pt idx="5">
                        <c:v>17.289713656065175</c:v>
                      </c:pt>
                    </c:numCache>
                  </c:numRef>
                </c:val>
                <c:extLst xmlns:c15="http://schemas.microsoft.com/office/drawing/2012/chart">
                  <c:ext xmlns:c16="http://schemas.microsoft.com/office/drawing/2014/chart" uri="{C3380CC4-5D6E-409C-BE32-E72D297353CC}">
                    <c16:uniqueId val="{00000027-FF30-4209-A239-9DDA0BB08FCC}"/>
                  </c:ext>
                </c:extLst>
              </c15:ser>
            </c15:filteredBarSeries>
            <c15:filteredBarSeries>
              <c15:ser>
                <c:idx val="10"/>
                <c:order val="9"/>
                <c:tx>
                  <c:strRef>
                    <c:extLst xmlns:c15="http://schemas.microsoft.com/office/drawing/2012/chart">
                      <c:ext xmlns:c15="http://schemas.microsoft.com/office/drawing/2012/chart" uri="{02D57815-91ED-43cb-92C2-25804820EDAC}">
                        <c15:formulaRef>
                          <c15:sqref>'[Desempeño Fiscal 2023 2-10-2023 Departamentos.xlsx]Gráficos'!$A$15</c15:sqref>
                        </c15:formulaRef>
                      </c:ext>
                    </c:extLst>
                    <c:strCache>
                      <c:ptCount val="1"/>
                      <c:pt idx="0">
                        <c:v>Media Nacional</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Departamentos.xlsx]Gráficos'!$B$15:$G$15</c15:sqref>
                        </c15:formulaRef>
                      </c:ext>
                    </c:extLst>
                    <c:numCache>
                      <c:formatCode>0.00</c:formatCode>
                      <c:ptCount val="6"/>
                      <c:pt idx="1">
                        <c:v>13.917601955972305</c:v>
                      </c:pt>
                      <c:pt idx="2">
                        <c:v>13.917601955972305</c:v>
                      </c:pt>
                      <c:pt idx="3">
                        <c:v>13.917601955972305</c:v>
                      </c:pt>
                      <c:pt idx="4">
                        <c:v>13.917601955972305</c:v>
                      </c:pt>
                      <c:pt idx="5">
                        <c:v>13.917601955972305</c:v>
                      </c:pt>
                    </c:numCache>
                  </c:numRef>
                </c:val>
                <c:extLst xmlns:c15="http://schemas.microsoft.com/office/drawing/2012/chart">
                  <c:ext xmlns:c16="http://schemas.microsoft.com/office/drawing/2014/chart" uri="{C3380CC4-5D6E-409C-BE32-E72D297353CC}">
                    <c16:uniqueId val="{00000028-FF30-4209-A239-9DDA0BB08FCC}"/>
                  </c:ext>
                </c:extLst>
              </c15:ser>
            </c15:filteredBarSeries>
            <c15:filteredBarSeries>
              <c15:ser>
                <c:idx val="11"/>
                <c:order val="10"/>
                <c:tx>
                  <c:strRef>
                    <c:extLst xmlns:c15="http://schemas.microsoft.com/office/drawing/2012/chart">
                      <c:ext xmlns:c15="http://schemas.microsoft.com/office/drawing/2012/chart" uri="{02D57815-91ED-43cb-92C2-25804820EDAC}">
                        <c15:formulaRef>
                          <c15:sqref>'[Desempeño Fiscal 2023 2-10-2023 Departamentos.xlsx]Gráficos'!$A$16</c15:sqref>
                        </c15:formulaRef>
                      </c:ext>
                    </c:extLst>
                    <c:strCache>
                      <c:ptCount val="1"/>
                      <c:pt idx="0">
                        <c:v>Resultados fiscales</c:v>
                      </c:pt>
                    </c:strCache>
                  </c:strRef>
                </c:tx>
                <c:spPr>
                  <a:solidFill>
                    <a:schemeClr val="accent6">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Departamentos.xlsx]Gráficos'!$B$16:$G$16</c15:sqref>
                        </c15:formulaRef>
                      </c:ext>
                    </c:extLst>
                    <c:numCache>
                      <c:formatCode>0.00</c:formatCode>
                      <c:ptCount val="6"/>
                      <c:pt idx="0">
                        <c:v>41.516084558325808</c:v>
                      </c:pt>
                      <c:pt idx="1">
                        <c:v>52.531629080487242</c:v>
                      </c:pt>
                      <c:pt idx="2">
                        <c:v>39.734744076257456</c:v>
                      </c:pt>
                      <c:pt idx="3">
                        <c:v>40.193653751536189</c:v>
                      </c:pt>
                      <c:pt idx="4">
                        <c:v>42.134129062268251</c:v>
                      </c:pt>
                      <c:pt idx="5">
                        <c:v>39.846251050755477</c:v>
                      </c:pt>
                    </c:numCache>
                  </c:numRef>
                </c:val>
                <c:extLst xmlns:c15="http://schemas.microsoft.com/office/drawing/2012/chart">
                  <c:ext xmlns:c16="http://schemas.microsoft.com/office/drawing/2014/chart" uri="{C3380CC4-5D6E-409C-BE32-E72D297353CC}">
                    <c16:uniqueId val="{00000029-FF30-4209-A239-9DDA0BB08FCC}"/>
                  </c:ext>
                </c:extLst>
              </c15:ser>
            </c15:filteredBarSeries>
            <c15:filteredBarSeries>
              <c15:ser>
                <c:idx val="12"/>
                <c:order val="11"/>
                <c:tx>
                  <c:strRef>
                    <c:extLst xmlns:c15="http://schemas.microsoft.com/office/drawing/2012/chart">
                      <c:ext xmlns:c15="http://schemas.microsoft.com/office/drawing/2012/chart" uri="{02D57815-91ED-43cb-92C2-25804820EDAC}">
                        <c15:formulaRef>
                          <c15:sqref>'[Desempeño Fiscal 2023 2-10-2023 Departamentos.xlsx]Gráficos'!$A$17</c15:sqref>
                        </c15:formulaRef>
                      </c:ext>
                    </c:extLst>
                    <c:strCache>
                      <c:ptCount val="1"/>
                      <c:pt idx="0">
                        <c:v>Media Nacional</c:v>
                      </c:pt>
                    </c:strCache>
                  </c:strRef>
                </c:tx>
                <c:spPr>
                  <a:solidFill>
                    <a:schemeClr val="accent1">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Departamentos.xlsx]Gráficos'!$B$17:$G$17</c15:sqref>
                        </c15:formulaRef>
                      </c:ext>
                    </c:extLst>
                    <c:numCache>
                      <c:formatCode>0.00</c:formatCode>
                      <c:ptCount val="6"/>
                      <c:pt idx="1">
                        <c:v>41.516084558325808</c:v>
                      </c:pt>
                      <c:pt idx="2">
                        <c:v>41.516084558325808</c:v>
                      </c:pt>
                      <c:pt idx="3">
                        <c:v>41.516084558325808</c:v>
                      </c:pt>
                      <c:pt idx="4">
                        <c:v>41.516084558325808</c:v>
                      </c:pt>
                      <c:pt idx="5">
                        <c:v>41.516084558325808</c:v>
                      </c:pt>
                    </c:numCache>
                  </c:numRef>
                </c:val>
                <c:extLst xmlns:c15="http://schemas.microsoft.com/office/drawing/2012/chart">
                  <c:ext xmlns:c16="http://schemas.microsoft.com/office/drawing/2014/chart" uri="{C3380CC4-5D6E-409C-BE32-E72D297353CC}">
                    <c16:uniqueId val="{0000002A-FF30-4209-A239-9DDA0BB08FCC}"/>
                  </c:ext>
                </c:extLst>
              </c15:ser>
            </c15:filteredBarSeries>
          </c:ext>
        </c:extLst>
      </c:barChart>
      <c:lineChart>
        <c:grouping val="standard"/>
        <c:varyColors val="0"/>
        <c:dLbls>
          <c:showLegendKey val="0"/>
          <c:showVal val="1"/>
          <c:showCatName val="0"/>
          <c:showSerName val="0"/>
          <c:showPercent val="0"/>
          <c:showBubbleSize val="0"/>
        </c:dLbls>
        <c:marker val="1"/>
        <c:smooth val="0"/>
        <c:axId val="111042943"/>
        <c:axId val="691485519"/>
        <c:extLst>
          <c:ext xmlns:c15="http://schemas.microsoft.com/office/drawing/2012/chart" uri="{02D57815-91ED-43cb-92C2-25804820EDAC}">
            <c15:filteredLineSeries>
              <c15:ser>
                <c:idx val="2"/>
                <c:order val="2"/>
                <c:tx>
                  <c:strRef>
                    <c:extLst>
                      <c:ext uri="{02D57815-91ED-43cb-92C2-25804820EDAC}">
                        <c15:formulaRef>
                          <c15:sqref>'[Desempeño Fiscal 2023 2-10-2023 Departamentos.xlsx]Gráficos'!$A$7</c15:sqref>
                        </c15:formulaRef>
                      </c:ext>
                    </c:extLst>
                    <c:strCache>
                      <c:ptCount val="1"/>
                      <c:pt idx="0">
                        <c:v>Media Nacional</c:v>
                      </c:pt>
                    </c:strCache>
                  </c:strRef>
                </c:tx>
                <c:spPr>
                  <a:ln w="28575" cap="rnd">
                    <a:solidFill>
                      <a:schemeClr val="accent2"/>
                    </a:solidFill>
                    <a:prstDash val="dash"/>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c:ext uri="{02D57815-91ED-43cb-92C2-25804820EDAC}">
                        <c15:formulaRef>
                          <c15:sqref>'[Desempeño Fiscal 2023 2-10-2023 Departamentos.xlsx]Gráficos'!$B$7:$G$7</c15:sqref>
                        </c15:formulaRef>
                      </c:ext>
                    </c:extLst>
                    <c:numCache>
                      <c:formatCode>0.00</c:formatCode>
                      <c:ptCount val="6"/>
                      <c:pt idx="1">
                        <c:v>54.355402528553881</c:v>
                      </c:pt>
                      <c:pt idx="2">
                        <c:v>54.355402528553881</c:v>
                      </c:pt>
                      <c:pt idx="3">
                        <c:v>54.355402528553881</c:v>
                      </c:pt>
                      <c:pt idx="4">
                        <c:v>54.355402528553881</c:v>
                      </c:pt>
                      <c:pt idx="5">
                        <c:v>54.355402528553881</c:v>
                      </c:pt>
                    </c:numCache>
                  </c:numRef>
                </c:val>
                <c:smooth val="0"/>
                <c:extLst>
                  <c:ext xmlns:c16="http://schemas.microsoft.com/office/drawing/2014/chart" uri="{C3380CC4-5D6E-409C-BE32-E72D297353CC}">
                    <c16:uniqueId val="{0000001A-FF30-4209-A239-9DDA0BB08FCC}"/>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'[Desempeño Fiscal 2023 2-10-2023 Departamentos.xlsx]Gráficos'!$A$11</c15:sqref>
                        </c15:formulaRef>
                      </c:ext>
                    </c:extLst>
                    <c:strCache>
                      <c:ptCount val="1"/>
                      <c:pt idx="0">
                        <c:v>Media Nacional</c:v>
                      </c:pt>
                    </c:strCache>
                  </c:strRef>
                </c:tx>
                <c:spPr>
                  <a:ln w="28575" cap="rnd">
                    <a:solidFill>
                      <a:schemeClr val="accent2"/>
                    </a:solidFill>
                    <a:prstDash val="dash"/>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Departamentos.xlsx]Gráficos'!$B$11:$G$11</c15:sqref>
                        </c15:formulaRef>
                      </c:ext>
                    </c:extLst>
                    <c:numCache>
                      <c:formatCode>0.00</c:formatCode>
                      <c:ptCount val="6"/>
                      <c:pt idx="1">
                        <c:v>46.631586103994429</c:v>
                      </c:pt>
                      <c:pt idx="2">
                        <c:v>46.631586103994429</c:v>
                      </c:pt>
                      <c:pt idx="3">
                        <c:v>46.631586103994429</c:v>
                      </c:pt>
                      <c:pt idx="4">
                        <c:v>46.631586103994429</c:v>
                      </c:pt>
                      <c:pt idx="5">
                        <c:v>46.631586103994429</c:v>
                      </c:pt>
                    </c:numCache>
                  </c:numRef>
                </c:val>
                <c:smooth val="0"/>
                <c:extLst xmlns:c15="http://schemas.microsoft.com/office/drawing/2012/chart">
                  <c:ext xmlns:c16="http://schemas.microsoft.com/office/drawing/2014/chart" uri="{C3380CC4-5D6E-409C-BE32-E72D297353CC}">
                    <c16:uniqueId val="{00000026-FF30-4209-A239-9DDA0BB08FCC}"/>
                  </c:ext>
                </c:extLst>
              </c15:ser>
            </c15:filteredLineSeries>
          </c:ext>
        </c:extLst>
      </c:lineChart>
      <c:catAx>
        <c:axId val="1110429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s-CO"/>
          </a:p>
        </c:txPr>
        <c:crossAx val="691485519"/>
        <c:crosses val="autoZero"/>
        <c:auto val="1"/>
        <c:lblAlgn val="ctr"/>
        <c:lblOffset val="100"/>
        <c:noMultiLvlLbl val="0"/>
      </c:catAx>
      <c:valAx>
        <c:axId val="69148551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s-CO"/>
          </a:p>
        </c:txPr>
        <c:crossAx val="1110429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es-CO"/>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s-CO" b="1"/>
              <a:t>Balance fiscal primario</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s-CO"/>
        </a:p>
      </c:txPr>
    </c:title>
    <c:autoTitleDeleted val="0"/>
    <c:plotArea>
      <c:layout/>
      <c:barChart>
        <c:barDir val="col"/>
        <c:grouping val="clustered"/>
        <c:varyColors val="0"/>
        <c:ser>
          <c:idx val="9"/>
          <c:order val="9"/>
          <c:tx>
            <c:strRef>
              <c:f>'[Desempeño Fiscal 2023 2-10-2023 Departamentos.xlsx]Gráficos'!$A$14</c:f>
              <c:strCache>
                <c:ptCount val="1"/>
                <c:pt idx="0">
                  <c:v>Balance fiscal primario</c:v>
                </c:pt>
              </c:strCache>
              <c:extLst xmlns:c15="http://schemas.microsoft.com/office/drawing/2012/chart"/>
            </c:strRef>
          </c:tx>
          <c:spPr>
            <a:solidFill>
              <a:schemeClr val="accent4">
                <a:lumMod val="60000"/>
                <a:lumOff val="40000"/>
              </a:schemeClr>
            </a:solidFill>
            <a:ln>
              <a:solidFill>
                <a:schemeClr val="accent4"/>
              </a:solidFill>
            </a:ln>
            <a:effectLst/>
          </c:spPr>
          <c:invertIfNegative val="0"/>
          <c:dPt>
            <c:idx val="0"/>
            <c:invertIfNegative val="0"/>
            <c:bubble3D val="0"/>
            <c:spPr>
              <a:solidFill>
                <a:srgbClr val="FFC000"/>
              </a:solidFill>
              <a:ln>
                <a:solidFill>
                  <a:schemeClr val="accent4"/>
                </a:solidFill>
              </a:ln>
              <a:effectLst/>
            </c:spPr>
            <c:extLst>
              <c:ext xmlns:c16="http://schemas.microsoft.com/office/drawing/2014/chart" uri="{C3380CC4-5D6E-409C-BE32-E72D297353CC}">
                <c16:uniqueId val="{00000001-A382-4B07-8B02-60757926510B}"/>
              </c:ext>
            </c:extLst>
          </c:dPt>
          <c:dPt>
            <c:idx val="1"/>
            <c:invertIfNegative val="0"/>
            <c:bubble3D val="0"/>
            <c:spPr>
              <a:solidFill>
                <a:schemeClr val="accent1"/>
              </a:solidFill>
              <a:ln>
                <a:solidFill>
                  <a:schemeClr val="accent4"/>
                </a:solidFill>
              </a:ln>
              <a:effectLst/>
            </c:spPr>
            <c:extLst>
              <c:ext xmlns:c16="http://schemas.microsoft.com/office/drawing/2014/chart" uri="{C3380CC4-5D6E-409C-BE32-E72D297353CC}">
                <c16:uniqueId val="{00000003-A382-4B07-8B02-60757926510B}"/>
              </c:ext>
            </c:extLst>
          </c:dPt>
          <c:dPt>
            <c:idx val="2"/>
            <c:invertIfNegative val="0"/>
            <c:bubble3D val="0"/>
            <c:spPr>
              <a:solidFill>
                <a:schemeClr val="accent2"/>
              </a:solidFill>
              <a:ln>
                <a:solidFill>
                  <a:schemeClr val="accent2"/>
                </a:solidFill>
              </a:ln>
              <a:effectLst/>
            </c:spPr>
            <c:extLst>
              <c:ext xmlns:c16="http://schemas.microsoft.com/office/drawing/2014/chart" uri="{C3380CC4-5D6E-409C-BE32-E72D297353CC}">
                <c16:uniqueId val="{00000005-A382-4B07-8B02-60757926510B}"/>
              </c:ext>
            </c:extLst>
          </c:dPt>
          <c:dPt>
            <c:idx val="3"/>
            <c:invertIfNegative val="0"/>
            <c:bubble3D val="0"/>
            <c:spPr>
              <a:solidFill>
                <a:schemeClr val="accent5"/>
              </a:solidFill>
              <a:ln>
                <a:solidFill>
                  <a:schemeClr val="accent4"/>
                </a:solidFill>
              </a:ln>
              <a:effectLst/>
            </c:spPr>
            <c:extLst>
              <c:ext xmlns:c16="http://schemas.microsoft.com/office/drawing/2014/chart" uri="{C3380CC4-5D6E-409C-BE32-E72D297353CC}">
                <c16:uniqueId val="{00000007-A382-4B07-8B02-60757926510B}"/>
              </c:ext>
            </c:extLst>
          </c:dPt>
          <c:dPt>
            <c:idx val="4"/>
            <c:invertIfNegative val="0"/>
            <c:bubble3D val="0"/>
            <c:spPr>
              <a:solidFill>
                <a:schemeClr val="accent6"/>
              </a:solidFill>
              <a:ln>
                <a:solidFill>
                  <a:schemeClr val="accent6"/>
                </a:solidFill>
              </a:ln>
              <a:effectLst/>
            </c:spPr>
            <c:extLst>
              <c:ext xmlns:c16="http://schemas.microsoft.com/office/drawing/2014/chart" uri="{C3380CC4-5D6E-409C-BE32-E72D297353CC}">
                <c16:uniqueId val="{00000009-A382-4B07-8B02-60757926510B}"/>
              </c:ext>
            </c:extLst>
          </c:dPt>
          <c:dPt>
            <c:idx val="5"/>
            <c:invertIfNegative val="0"/>
            <c:bubble3D val="0"/>
            <c:spPr>
              <a:solidFill>
                <a:schemeClr val="bg1">
                  <a:lumMod val="75000"/>
                </a:schemeClr>
              </a:solidFill>
              <a:ln>
                <a:solidFill>
                  <a:schemeClr val="accent4"/>
                </a:solidFill>
              </a:ln>
              <a:effectLst/>
            </c:spPr>
            <c:extLst>
              <c:ext xmlns:c16="http://schemas.microsoft.com/office/drawing/2014/chart" uri="{C3380CC4-5D6E-409C-BE32-E72D297353CC}">
                <c16:uniqueId val="{0000000B-A382-4B07-8B02-60757926510B}"/>
              </c:ext>
            </c:extLst>
          </c:dPt>
          <c:dLbls>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ysClr val="windowText" lastClr="000000"/>
                </a:solidFill>
                <a:prstDash val="sysDot"/>
              </a:ln>
              <a:effectLst/>
            </c:spPr>
            <c:trendlineType val="linear"/>
            <c:dispRSqr val="0"/>
            <c:dispEq val="0"/>
          </c:trendline>
          <c:cat>
            <c:strRef>
              <c:f>'[Desempeño Fiscal 2023 2-10-2023 Departamentos.xlsx]Gráficos'!$B$5:$G$5</c:f>
              <c:strCache>
                <c:ptCount val="6"/>
                <c:pt idx="0">
                  <c:v>Nacional</c:v>
                </c:pt>
                <c:pt idx="1">
                  <c:v>ESP</c:v>
                </c:pt>
                <c:pt idx="2">
                  <c:v>1</c:v>
                </c:pt>
                <c:pt idx="3">
                  <c:v>2</c:v>
                </c:pt>
                <c:pt idx="4">
                  <c:v>3</c:v>
                </c:pt>
                <c:pt idx="5">
                  <c:v>4</c:v>
                </c:pt>
              </c:strCache>
            </c:strRef>
          </c:cat>
          <c:val>
            <c:numRef>
              <c:f>'[Desempeño Fiscal 2023 2-10-2023 Departamentos.xlsx]Gráficos'!$B$14:$G$14</c:f>
              <c:numCache>
                <c:formatCode>0.00</c:formatCode>
                <c:ptCount val="6"/>
                <c:pt idx="0">
                  <c:v>13.917601955972305</c:v>
                </c:pt>
                <c:pt idx="1">
                  <c:v>11.31676276117004</c:v>
                </c:pt>
                <c:pt idx="2">
                  <c:v>13.379252411779555</c:v>
                </c:pt>
                <c:pt idx="3">
                  <c:v>14.240051983389609</c:v>
                </c:pt>
                <c:pt idx="4">
                  <c:v>10.411736772805481</c:v>
                </c:pt>
                <c:pt idx="5">
                  <c:v>17.289713656065175</c:v>
                </c:pt>
              </c:numCache>
            </c:numRef>
          </c:val>
          <c:extLst>
            <c:ext xmlns:c16="http://schemas.microsoft.com/office/drawing/2014/chart" uri="{C3380CC4-5D6E-409C-BE32-E72D297353CC}">
              <c16:uniqueId val="{0000000D-A382-4B07-8B02-60757926510B}"/>
            </c:ext>
          </c:extLst>
        </c:ser>
        <c:dLbls>
          <c:showLegendKey val="0"/>
          <c:showVal val="1"/>
          <c:showCatName val="0"/>
          <c:showSerName val="0"/>
          <c:showPercent val="0"/>
          <c:showBubbleSize val="0"/>
        </c:dLbls>
        <c:gapWidth val="20"/>
        <c:overlap val="-27"/>
        <c:axId val="111042943"/>
        <c:axId val="691485519"/>
        <c:extLst>
          <c:ext xmlns:c15="http://schemas.microsoft.com/office/drawing/2012/chart" uri="{02D57815-91ED-43cb-92C2-25804820EDAC}">
            <c15:filteredBarSeries>
              <c15:ser>
                <c:idx val="0"/>
                <c:order val="0"/>
                <c:tx>
                  <c:strRef>
                    <c:extLst>
                      <c:ext uri="{02D57815-91ED-43cb-92C2-25804820EDAC}">
                        <c15:formulaRef>
                          <c15:sqref>'[Desempeño Fiscal 2023 2-10-2023 Departamentos.xlsx]Gráficos'!$A$5</c15:sqref>
                        </c15:formulaRef>
                      </c:ext>
                    </c:extLst>
                    <c:strCache>
                      <c:ptCount val="1"/>
                      <c:pt idx="0">
                        <c:v>Indicador/Grupos de capacidades iniciales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c:ext uri="{02D57815-91ED-43cb-92C2-25804820EDAC}">
                        <c15:formulaRef>
                          <c15:sqref>'[Desempeño Fiscal 2023 2-10-2023 Departamentos.xlsx]Gráficos'!$B$5:$G$5</c15:sqref>
                        </c15:formulaRef>
                      </c:ext>
                    </c:extLst>
                    <c:numCache>
                      <c:formatCode>General</c:formatCode>
                      <c:ptCount val="6"/>
                      <c:pt idx="0">
                        <c:v>0</c:v>
                      </c:pt>
                      <c:pt idx="1">
                        <c:v>0</c:v>
                      </c:pt>
                      <c:pt idx="2">
                        <c:v>1</c:v>
                      </c:pt>
                      <c:pt idx="3">
                        <c:v>2</c:v>
                      </c:pt>
                      <c:pt idx="4">
                        <c:v>3</c:v>
                      </c:pt>
                      <c:pt idx="5">
                        <c:v>4</c:v>
                      </c:pt>
                    </c:numCache>
                  </c:numRef>
                </c:val>
                <c:extLst>
                  <c:ext xmlns:c16="http://schemas.microsoft.com/office/drawing/2014/chart" uri="{C3380CC4-5D6E-409C-BE32-E72D297353CC}">
                    <c16:uniqueId val="{0000000E-A382-4B07-8B02-60757926510B}"/>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'[Desempeño Fiscal 2023 2-10-2023 Departamentos.xlsx]Gráficos'!$A$6</c15:sqref>
                        </c15:formulaRef>
                      </c:ext>
                    </c:extLst>
                    <c:strCache>
                      <c:ptCount val="1"/>
                      <c:pt idx="0">
                        <c:v>Dependencia de las Transferencias</c:v>
                      </c:pt>
                    </c:strCache>
                  </c:strRef>
                </c:tx>
                <c:spPr>
                  <a:solidFill>
                    <a:schemeClr val="accent2"/>
                  </a:solidFill>
                  <a:ln>
                    <a:noFill/>
                  </a:ln>
                  <a:effectLst/>
                </c:spPr>
                <c:invertIfNegative val="0"/>
                <c:dPt>
                  <c:idx val="1"/>
                  <c:invertIfNegative val="0"/>
                  <c:bubble3D val="0"/>
                  <c:spPr>
                    <a:solidFill>
                      <a:schemeClr val="accent2">
                        <a:lumMod val="75000"/>
                      </a:schemeClr>
                    </a:solidFill>
                    <a:ln>
                      <a:noFill/>
                    </a:ln>
                    <a:effectLst/>
                  </c:spPr>
                  <c:extLst xmlns:c15="http://schemas.microsoft.com/office/drawing/2012/chart">
                    <c:ext xmlns:c16="http://schemas.microsoft.com/office/drawing/2014/chart" uri="{C3380CC4-5D6E-409C-BE32-E72D297353CC}">
                      <c16:uniqueId val="{00000010-A382-4B07-8B02-60757926510B}"/>
                    </c:ext>
                  </c:extLst>
                </c:dPt>
                <c:dPt>
                  <c:idx val="2"/>
                  <c:invertIfNegative val="0"/>
                  <c:bubble3D val="0"/>
                  <c:spPr>
                    <a:solidFill>
                      <a:schemeClr val="accent6">
                        <a:lumMod val="75000"/>
                      </a:schemeClr>
                    </a:solidFill>
                    <a:ln>
                      <a:noFill/>
                    </a:ln>
                    <a:effectLst/>
                  </c:spPr>
                  <c:extLst xmlns:c15="http://schemas.microsoft.com/office/drawing/2012/chart">
                    <c:ext xmlns:c16="http://schemas.microsoft.com/office/drawing/2014/chart" uri="{C3380CC4-5D6E-409C-BE32-E72D297353CC}">
                      <c16:uniqueId val="{00000012-A382-4B07-8B02-60757926510B}"/>
                    </c:ext>
                  </c:extLst>
                </c:dPt>
                <c:dPt>
                  <c:idx val="3"/>
                  <c:invertIfNegative val="0"/>
                  <c:bubble3D val="0"/>
                  <c:spPr>
                    <a:solidFill>
                      <a:schemeClr val="accent5">
                        <a:lumMod val="75000"/>
                      </a:schemeClr>
                    </a:solidFill>
                    <a:ln>
                      <a:noFill/>
                    </a:ln>
                    <a:effectLst/>
                  </c:spPr>
                  <c:extLst xmlns:c15="http://schemas.microsoft.com/office/drawing/2012/chart">
                    <c:ext xmlns:c16="http://schemas.microsoft.com/office/drawing/2014/chart" uri="{C3380CC4-5D6E-409C-BE32-E72D297353CC}">
                      <c16:uniqueId val="{00000014-A382-4B07-8B02-60757926510B}"/>
                    </c:ext>
                  </c:extLst>
                </c:dPt>
                <c:dPt>
                  <c:idx val="4"/>
                  <c:invertIfNegative val="0"/>
                  <c:bubble3D val="0"/>
                  <c:spPr>
                    <a:solidFill>
                      <a:schemeClr val="accent3">
                        <a:lumMod val="75000"/>
                      </a:schemeClr>
                    </a:solidFill>
                    <a:ln>
                      <a:noFill/>
                    </a:ln>
                    <a:effectLst/>
                  </c:spPr>
                  <c:extLst xmlns:c15="http://schemas.microsoft.com/office/drawing/2012/chart">
                    <c:ext xmlns:c16="http://schemas.microsoft.com/office/drawing/2014/chart" uri="{C3380CC4-5D6E-409C-BE32-E72D297353CC}">
                      <c16:uniqueId val="{00000016-A382-4B07-8B02-60757926510B}"/>
                    </c:ext>
                  </c:extLst>
                </c:dPt>
                <c:dPt>
                  <c:idx val="5"/>
                  <c:invertIfNegative val="0"/>
                  <c:bubble3D val="0"/>
                  <c:spPr>
                    <a:solidFill>
                      <a:schemeClr val="accent1">
                        <a:lumMod val="75000"/>
                      </a:schemeClr>
                    </a:solidFill>
                    <a:ln>
                      <a:noFill/>
                    </a:ln>
                    <a:effectLst/>
                  </c:spPr>
                  <c:extLst xmlns:c15="http://schemas.microsoft.com/office/drawing/2012/chart">
                    <c:ext xmlns:c16="http://schemas.microsoft.com/office/drawing/2014/chart" uri="{C3380CC4-5D6E-409C-BE32-E72D297353CC}">
                      <c16:uniqueId val="{00000018-A382-4B07-8B02-60757926510B}"/>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Departamentos.xlsx]Gráficos'!$B$6:$G$6</c15:sqref>
                        </c15:formulaRef>
                      </c:ext>
                    </c:extLst>
                    <c:numCache>
                      <c:formatCode>0.00</c:formatCode>
                      <c:ptCount val="6"/>
                      <c:pt idx="0">
                        <c:v>54.355402528553881</c:v>
                      </c:pt>
                      <c:pt idx="1">
                        <c:v>26.467110639931906</c:v>
                      </c:pt>
                      <c:pt idx="2">
                        <c:v>49.148832822913995</c:v>
                      </c:pt>
                      <c:pt idx="3">
                        <c:v>49.105216160957745</c:v>
                      </c:pt>
                      <c:pt idx="4">
                        <c:v>55.991483719403227</c:v>
                      </c:pt>
                      <c:pt idx="5">
                        <c:v>70.693811532267375</c:v>
                      </c:pt>
                    </c:numCache>
                  </c:numRef>
                </c:val>
                <c:extLst xmlns:c15="http://schemas.microsoft.com/office/drawing/2012/chart">
                  <c:ext xmlns:c16="http://schemas.microsoft.com/office/drawing/2014/chart" uri="{C3380CC4-5D6E-409C-BE32-E72D297353CC}">
                    <c16:uniqueId val="{00000019-A382-4B07-8B02-60757926510B}"/>
                  </c:ext>
                </c:extLst>
              </c15:ser>
            </c15:filteredBarSeries>
            <c15:filteredBarSeries>
              <c15:ser>
                <c:idx val="3"/>
                <c:order val="3"/>
                <c:tx>
                  <c:strRef>
                    <c:extLst xmlns:c15="http://schemas.microsoft.com/office/drawing/2012/chart">
                      <c:ext xmlns:c15="http://schemas.microsoft.com/office/drawing/2012/chart" uri="{02D57815-91ED-43cb-92C2-25804820EDAC}">
                        <c15:formulaRef>
                          <c15:sqref>'[Desempeño Fiscal 2023 2-10-2023 Departamentos.xlsx]Gráficos'!$A$8</c15:sqref>
                        </c15:formulaRef>
                      </c:ext>
                    </c:extLst>
                    <c:strCache>
                      <c:ptCount val="1"/>
                      <c:pt idx="0">
                        <c:v>Relevancia FBK fijo</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Departamentos.xlsx]Gráficos'!$B$8:$G$8</c15:sqref>
                        </c15:formulaRef>
                      </c:ext>
                    </c:extLst>
                    <c:numCache>
                      <c:formatCode>0.00</c:formatCode>
                      <c:ptCount val="6"/>
                      <c:pt idx="0">
                        <c:v>7.4913751257978767</c:v>
                      </c:pt>
                      <c:pt idx="1">
                        <c:v>3.9741552229660173</c:v>
                      </c:pt>
                      <c:pt idx="2">
                        <c:v>4.5613597097849574</c:v>
                      </c:pt>
                      <c:pt idx="3">
                        <c:v>14.268592020376289</c:v>
                      </c:pt>
                      <c:pt idx="4">
                        <c:v>7.3449894843230004</c:v>
                      </c:pt>
                      <c:pt idx="5">
                        <c:v>5.7691043710630341</c:v>
                      </c:pt>
                    </c:numCache>
                  </c:numRef>
                </c:val>
                <c:extLst xmlns:c15="http://schemas.microsoft.com/office/drawing/2012/chart">
                  <c:ext xmlns:c16="http://schemas.microsoft.com/office/drawing/2014/chart" uri="{C3380CC4-5D6E-409C-BE32-E72D297353CC}">
                    <c16:uniqueId val="{0000001B-A382-4B07-8B02-60757926510B}"/>
                  </c:ext>
                </c:extLst>
              </c15:ser>
            </c15:filteredBarSeries>
            <c15:filteredBarSeries>
              <c15:ser>
                <c:idx val="4"/>
                <c:order val="4"/>
                <c:tx>
                  <c:strRef>
                    <c:extLst xmlns:c15="http://schemas.microsoft.com/office/drawing/2012/chart">
                      <c:ext xmlns:c15="http://schemas.microsoft.com/office/drawing/2012/chart" uri="{02D57815-91ED-43cb-92C2-25804820EDAC}">
                        <c15:formulaRef>
                          <c15:sqref>'[Desempeño Fiscal 2023 2-10-2023 Departamentos.xlsx]Gráficos'!$A$9</c15:sqref>
                        </c15:formulaRef>
                      </c:ext>
                    </c:extLst>
                    <c:strCache>
                      <c:ptCount val="1"/>
                      <c:pt idx="0">
                        <c:v>Media Nacional</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Departamentos.xlsx]Gráficos'!$B$9:$G$9</c15:sqref>
                        </c15:formulaRef>
                      </c:ext>
                    </c:extLst>
                    <c:numCache>
                      <c:formatCode>0.00</c:formatCode>
                      <c:ptCount val="6"/>
                      <c:pt idx="1">
                        <c:v>7.4913751257978767</c:v>
                      </c:pt>
                      <c:pt idx="2">
                        <c:v>7.4913751257978767</c:v>
                      </c:pt>
                      <c:pt idx="3">
                        <c:v>7.4913751257978767</c:v>
                      </c:pt>
                      <c:pt idx="4">
                        <c:v>7.4913751257978767</c:v>
                      </c:pt>
                      <c:pt idx="5">
                        <c:v>7.4913751257978767</c:v>
                      </c:pt>
                    </c:numCache>
                  </c:numRef>
                </c:val>
                <c:extLst xmlns:c15="http://schemas.microsoft.com/office/drawing/2012/chart">
                  <c:ext xmlns:c16="http://schemas.microsoft.com/office/drawing/2014/chart" uri="{C3380CC4-5D6E-409C-BE32-E72D297353CC}">
                    <c16:uniqueId val="{0000001C-A382-4B07-8B02-60757926510B}"/>
                  </c:ext>
                </c:extLst>
              </c15:ser>
            </c15:filteredBarSeries>
            <c15:filteredBarSeries>
              <c15:ser>
                <c:idx val="5"/>
                <c:order val="5"/>
                <c:tx>
                  <c:strRef>
                    <c:extLst xmlns:c15="http://schemas.microsoft.com/office/drawing/2012/chart">
                      <c:ext xmlns:c15="http://schemas.microsoft.com/office/drawing/2012/chart" uri="{02D57815-91ED-43cb-92C2-25804820EDAC}">
                        <c15:formulaRef>
                          <c15:sqref>'[Desempeño Fiscal 2023 2-10-2023 Departamentos.xlsx]Gráficos'!$A$10</c15:sqref>
                        </c15:formulaRef>
                      </c:ext>
                    </c:extLst>
                    <c:strCache>
                      <c:ptCount val="1"/>
                      <c:pt idx="0">
                        <c:v>Nivel de endeudamiento</c:v>
                      </c:pt>
                    </c:strCache>
                  </c:strRef>
                </c:tx>
                <c:spPr>
                  <a:solidFill>
                    <a:schemeClr val="accent2">
                      <a:lumMod val="75000"/>
                    </a:schemeClr>
                  </a:solidFill>
                  <a:ln>
                    <a:noFill/>
                  </a:ln>
                  <a:effectLst/>
                </c:spPr>
                <c:invertIfNegative val="0"/>
                <c:dPt>
                  <c:idx val="2"/>
                  <c:invertIfNegative val="0"/>
                  <c:bubble3D val="0"/>
                  <c:spPr>
                    <a:solidFill>
                      <a:schemeClr val="accent6">
                        <a:lumMod val="75000"/>
                      </a:schemeClr>
                    </a:solidFill>
                    <a:ln>
                      <a:noFill/>
                    </a:ln>
                    <a:effectLst/>
                  </c:spPr>
                  <c:extLst xmlns:c15="http://schemas.microsoft.com/office/drawing/2012/chart">
                    <c:ext xmlns:c16="http://schemas.microsoft.com/office/drawing/2014/chart" uri="{C3380CC4-5D6E-409C-BE32-E72D297353CC}">
                      <c16:uniqueId val="{0000001E-A382-4B07-8B02-60757926510B}"/>
                    </c:ext>
                  </c:extLst>
                </c:dPt>
                <c:dPt>
                  <c:idx val="3"/>
                  <c:invertIfNegative val="0"/>
                  <c:bubble3D val="0"/>
                  <c:spPr>
                    <a:solidFill>
                      <a:schemeClr val="accent5">
                        <a:lumMod val="75000"/>
                      </a:schemeClr>
                    </a:solidFill>
                    <a:ln>
                      <a:noFill/>
                    </a:ln>
                    <a:effectLst/>
                  </c:spPr>
                  <c:extLst xmlns:c15="http://schemas.microsoft.com/office/drawing/2012/chart">
                    <c:ext xmlns:c16="http://schemas.microsoft.com/office/drawing/2014/chart" uri="{C3380CC4-5D6E-409C-BE32-E72D297353CC}">
                      <c16:uniqueId val="{00000020-A382-4B07-8B02-60757926510B}"/>
                    </c:ext>
                  </c:extLst>
                </c:dPt>
                <c:dPt>
                  <c:idx val="4"/>
                  <c:invertIfNegative val="0"/>
                  <c:bubble3D val="0"/>
                  <c:spPr>
                    <a:solidFill>
                      <a:schemeClr val="accent3">
                        <a:lumMod val="75000"/>
                      </a:schemeClr>
                    </a:solidFill>
                    <a:ln>
                      <a:noFill/>
                    </a:ln>
                    <a:effectLst/>
                  </c:spPr>
                  <c:extLst xmlns:c15="http://schemas.microsoft.com/office/drawing/2012/chart">
                    <c:ext xmlns:c16="http://schemas.microsoft.com/office/drawing/2014/chart" uri="{C3380CC4-5D6E-409C-BE32-E72D297353CC}">
                      <c16:uniqueId val="{00000022-A382-4B07-8B02-60757926510B}"/>
                    </c:ext>
                  </c:extLst>
                </c:dPt>
                <c:dPt>
                  <c:idx val="5"/>
                  <c:invertIfNegative val="0"/>
                  <c:bubble3D val="0"/>
                  <c:spPr>
                    <a:solidFill>
                      <a:schemeClr val="accent1">
                        <a:lumMod val="75000"/>
                      </a:schemeClr>
                    </a:solidFill>
                    <a:ln>
                      <a:noFill/>
                    </a:ln>
                    <a:effectLst/>
                  </c:spPr>
                  <c:extLst xmlns:c15="http://schemas.microsoft.com/office/drawing/2012/chart">
                    <c:ext xmlns:c16="http://schemas.microsoft.com/office/drawing/2014/chart" uri="{C3380CC4-5D6E-409C-BE32-E72D297353CC}">
                      <c16:uniqueId val="{00000024-A382-4B07-8B02-60757926510B}"/>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Departamentos.xlsx]Gráficos'!$B$10:$G$10</c15:sqref>
                        </c15:formulaRef>
                      </c:ext>
                    </c:extLst>
                    <c:numCache>
                      <c:formatCode>0.00</c:formatCode>
                      <c:ptCount val="6"/>
                      <c:pt idx="0">
                        <c:v>46.631586103994429</c:v>
                      </c:pt>
                      <c:pt idx="1">
                        <c:v>69.866951388432724</c:v>
                      </c:pt>
                      <c:pt idx="2">
                        <c:v>58.152774911616824</c:v>
                      </c:pt>
                      <c:pt idx="3">
                        <c:v>55.01964455111262</c:v>
                      </c:pt>
                      <c:pt idx="4">
                        <c:v>33.07887375688216</c:v>
                      </c:pt>
                      <c:pt idx="5">
                        <c:v>32.436635820236042</c:v>
                      </c:pt>
                    </c:numCache>
                  </c:numRef>
                </c:val>
                <c:extLst xmlns:c15="http://schemas.microsoft.com/office/drawing/2012/chart">
                  <c:ext xmlns:c16="http://schemas.microsoft.com/office/drawing/2014/chart" uri="{C3380CC4-5D6E-409C-BE32-E72D297353CC}">
                    <c16:uniqueId val="{00000025-A382-4B07-8B02-60757926510B}"/>
                  </c:ext>
                </c:extLst>
              </c15:ser>
            </c15:filteredBarSeries>
            <c15:filteredBarSeries>
              <c15:ser>
                <c:idx val="7"/>
                <c:order val="7"/>
                <c:tx>
                  <c:strRef>
                    <c:extLst xmlns:c15="http://schemas.microsoft.com/office/drawing/2012/chart">
                      <c:ext xmlns:c15="http://schemas.microsoft.com/office/drawing/2012/chart" uri="{02D57815-91ED-43cb-92C2-25804820EDAC}">
                        <c15:formulaRef>
                          <c15:sqref>'[Desempeño Fiscal 2023 2-10-2023 Departamentos.xlsx]Gráficos'!$A$12</c15:sqref>
                        </c15:formulaRef>
                      </c:ext>
                    </c:extLst>
                    <c:strCache>
                      <c:ptCount val="1"/>
                      <c:pt idx="0">
                        <c:v>Ahorro corriente</c:v>
                      </c:pt>
                    </c:strCache>
                  </c:strRef>
                </c:tx>
                <c:spPr>
                  <a:solidFill>
                    <a:schemeClr val="accent2">
                      <a:lumMod val="60000"/>
                    </a:schemeClr>
                  </a:solidFill>
                  <a:ln>
                    <a:noFill/>
                  </a:ln>
                  <a:effectLst/>
                </c:spPr>
                <c:invertIfNegative val="0"/>
                <c:dPt>
                  <c:idx val="1"/>
                  <c:invertIfNegative val="0"/>
                  <c:bubble3D val="0"/>
                  <c:spPr>
                    <a:solidFill>
                      <a:schemeClr val="accent2">
                        <a:lumMod val="75000"/>
                      </a:schemeClr>
                    </a:solidFill>
                    <a:ln>
                      <a:noFill/>
                    </a:ln>
                    <a:effectLst/>
                  </c:spPr>
                  <c:extLst xmlns:c15="http://schemas.microsoft.com/office/drawing/2012/chart">
                    <c:ext xmlns:c16="http://schemas.microsoft.com/office/drawing/2014/chart" uri="{C3380CC4-5D6E-409C-BE32-E72D297353CC}">
                      <c16:uniqueId val="{00000028-A382-4B07-8B02-60757926510B}"/>
                    </c:ext>
                  </c:extLst>
                </c:dPt>
                <c:dPt>
                  <c:idx val="2"/>
                  <c:invertIfNegative val="0"/>
                  <c:bubble3D val="0"/>
                  <c:spPr>
                    <a:solidFill>
                      <a:schemeClr val="accent6">
                        <a:lumMod val="75000"/>
                      </a:schemeClr>
                    </a:solidFill>
                    <a:ln>
                      <a:noFill/>
                    </a:ln>
                    <a:effectLst/>
                  </c:spPr>
                  <c:extLst xmlns:c15="http://schemas.microsoft.com/office/drawing/2012/chart">
                    <c:ext xmlns:c16="http://schemas.microsoft.com/office/drawing/2014/chart" uri="{C3380CC4-5D6E-409C-BE32-E72D297353CC}">
                      <c16:uniqueId val="{0000002A-A382-4B07-8B02-60757926510B}"/>
                    </c:ext>
                  </c:extLst>
                </c:dPt>
                <c:dPt>
                  <c:idx val="3"/>
                  <c:invertIfNegative val="0"/>
                  <c:bubble3D val="0"/>
                  <c:spPr>
                    <a:solidFill>
                      <a:schemeClr val="accent5">
                        <a:lumMod val="75000"/>
                      </a:schemeClr>
                    </a:solidFill>
                    <a:ln>
                      <a:noFill/>
                    </a:ln>
                    <a:effectLst/>
                  </c:spPr>
                  <c:extLst xmlns:c15="http://schemas.microsoft.com/office/drawing/2012/chart">
                    <c:ext xmlns:c16="http://schemas.microsoft.com/office/drawing/2014/chart" uri="{C3380CC4-5D6E-409C-BE32-E72D297353CC}">
                      <c16:uniqueId val="{0000002C-A382-4B07-8B02-60757926510B}"/>
                    </c:ext>
                  </c:extLst>
                </c:dPt>
                <c:dPt>
                  <c:idx val="4"/>
                  <c:invertIfNegative val="0"/>
                  <c:bubble3D val="0"/>
                  <c:spPr>
                    <a:solidFill>
                      <a:schemeClr val="accent3">
                        <a:lumMod val="75000"/>
                      </a:schemeClr>
                    </a:solidFill>
                    <a:ln>
                      <a:noFill/>
                    </a:ln>
                    <a:effectLst/>
                  </c:spPr>
                  <c:extLst xmlns:c15="http://schemas.microsoft.com/office/drawing/2012/chart">
                    <c:ext xmlns:c16="http://schemas.microsoft.com/office/drawing/2014/chart" uri="{C3380CC4-5D6E-409C-BE32-E72D297353CC}">
                      <c16:uniqueId val="{0000002E-A382-4B07-8B02-60757926510B}"/>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Departamentos.xlsx]Gráficos'!$B$12:$G$12</c15:sqref>
                        </c15:formulaRef>
                      </c:ext>
                    </c:extLst>
                    <c:numCache>
                      <c:formatCode>0.00</c:formatCode>
                      <c:ptCount val="6"/>
                      <c:pt idx="0">
                        <c:v>48.064276334536835</c:v>
                      </c:pt>
                      <c:pt idx="1">
                        <c:v>63.565463358438933</c:v>
                      </c:pt>
                      <c:pt idx="2">
                        <c:v>46.709455411140837</c:v>
                      </c:pt>
                      <c:pt idx="3">
                        <c:v>51.406521700922568</c:v>
                      </c:pt>
                      <c:pt idx="4">
                        <c:v>38.768839770290477</c:v>
                      </c:pt>
                      <c:pt idx="5">
                        <c:v>47.548397135963896</c:v>
                      </c:pt>
                    </c:numCache>
                  </c:numRef>
                </c:val>
                <c:extLst xmlns:c15="http://schemas.microsoft.com/office/drawing/2012/chart">
                  <c:ext xmlns:c16="http://schemas.microsoft.com/office/drawing/2014/chart" uri="{C3380CC4-5D6E-409C-BE32-E72D297353CC}">
                    <c16:uniqueId val="{0000002F-A382-4B07-8B02-60757926510B}"/>
                  </c:ext>
                </c:extLst>
              </c15:ser>
            </c15:filteredBarSeries>
            <c15:filteredBarSeries>
              <c15:ser>
                <c:idx val="11"/>
                <c:order val="10"/>
                <c:tx>
                  <c:strRef>
                    <c:extLst xmlns:c15="http://schemas.microsoft.com/office/drawing/2012/chart">
                      <c:ext xmlns:c15="http://schemas.microsoft.com/office/drawing/2012/chart" uri="{02D57815-91ED-43cb-92C2-25804820EDAC}">
                        <c15:formulaRef>
                          <c15:sqref>'[Desempeño Fiscal 2023 2-10-2023 Departamentos.xlsx]Gráficos'!$A$16</c15:sqref>
                        </c15:formulaRef>
                      </c:ext>
                    </c:extLst>
                    <c:strCache>
                      <c:ptCount val="1"/>
                      <c:pt idx="0">
                        <c:v>Resultados fiscales</c:v>
                      </c:pt>
                    </c:strCache>
                  </c:strRef>
                </c:tx>
                <c:spPr>
                  <a:solidFill>
                    <a:schemeClr val="accent6">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Departamentos.xlsx]Gráficos'!$B$16:$G$16</c15:sqref>
                        </c15:formulaRef>
                      </c:ext>
                    </c:extLst>
                    <c:numCache>
                      <c:formatCode>0.00</c:formatCode>
                      <c:ptCount val="6"/>
                      <c:pt idx="0">
                        <c:v>41.516084558325808</c:v>
                      </c:pt>
                      <c:pt idx="1">
                        <c:v>52.531629080487242</c:v>
                      </c:pt>
                      <c:pt idx="2">
                        <c:v>39.734744076257456</c:v>
                      </c:pt>
                      <c:pt idx="3">
                        <c:v>40.193653751536189</c:v>
                      </c:pt>
                      <c:pt idx="4">
                        <c:v>42.134129062268251</c:v>
                      </c:pt>
                      <c:pt idx="5">
                        <c:v>39.846251050755477</c:v>
                      </c:pt>
                    </c:numCache>
                  </c:numRef>
                </c:val>
                <c:extLst xmlns:c15="http://schemas.microsoft.com/office/drawing/2012/chart">
                  <c:ext xmlns:c16="http://schemas.microsoft.com/office/drawing/2014/chart" uri="{C3380CC4-5D6E-409C-BE32-E72D297353CC}">
                    <c16:uniqueId val="{00000031-A382-4B07-8B02-60757926510B}"/>
                  </c:ext>
                </c:extLst>
              </c15:ser>
            </c15:filteredBarSeries>
            <c15:filteredBarSeries>
              <c15:ser>
                <c:idx val="12"/>
                <c:order val="11"/>
                <c:tx>
                  <c:strRef>
                    <c:extLst xmlns:c15="http://schemas.microsoft.com/office/drawing/2012/chart">
                      <c:ext xmlns:c15="http://schemas.microsoft.com/office/drawing/2012/chart" uri="{02D57815-91ED-43cb-92C2-25804820EDAC}">
                        <c15:formulaRef>
                          <c15:sqref>'[Desempeño Fiscal 2023 2-10-2023 Departamentos.xlsx]Gráficos'!$A$17</c15:sqref>
                        </c15:formulaRef>
                      </c:ext>
                    </c:extLst>
                    <c:strCache>
                      <c:ptCount val="1"/>
                      <c:pt idx="0">
                        <c:v>Media Nacional</c:v>
                      </c:pt>
                    </c:strCache>
                  </c:strRef>
                </c:tx>
                <c:spPr>
                  <a:solidFill>
                    <a:schemeClr val="accent1">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Departamentos.xlsx]Gráficos'!$B$17:$G$17</c15:sqref>
                        </c15:formulaRef>
                      </c:ext>
                    </c:extLst>
                    <c:numCache>
                      <c:formatCode>0.00</c:formatCode>
                      <c:ptCount val="6"/>
                      <c:pt idx="1">
                        <c:v>41.516084558325808</c:v>
                      </c:pt>
                      <c:pt idx="2">
                        <c:v>41.516084558325808</c:v>
                      </c:pt>
                      <c:pt idx="3">
                        <c:v>41.516084558325808</c:v>
                      </c:pt>
                      <c:pt idx="4">
                        <c:v>41.516084558325808</c:v>
                      </c:pt>
                      <c:pt idx="5">
                        <c:v>41.516084558325808</c:v>
                      </c:pt>
                    </c:numCache>
                  </c:numRef>
                </c:val>
                <c:extLst xmlns:c15="http://schemas.microsoft.com/office/drawing/2012/chart">
                  <c:ext xmlns:c16="http://schemas.microsoft.com/office/drawing/2014/chart" uri="{C3380CC4-5D6E-409C-BE32-E72D297353CC}">
                    <c16:uniqueId val="{00000032-A382-4B07-8B02-60757926510B}"/>
                  </c:ext>
                </c:extLst>
              </c15:ser>
            </c15:filteredBarSeries>
          </c:ext>
        </c:extLst>
      </c:barChart>
      <c:lineChart>
        <c:grouping val="standard"/>
        <c:varyColors val="0"/>
        <c:dLbls>
          <c:showLegendKey val="0"/>
          <c:showVal val="1"/>
          <c:showCatName val="0"/>
          <c:showSerName val="0"/>
          <c:showPercent val="0"/>
          <c:showBubbleSize val="0"/>
        </c:dLbls>
        <c:marker val="1"/>
        <c:smooth val="0"/>
        <c:axId val="111042943"/>
        <c:axId val="691485519"/>
        <c:extLst>
          <c:ext xmlns:c15="http://schemas.microsoft.com/office/drawing/2012/chart" uri="{02D57815-91ED-43cb-92C2-25804820EDAC}">
            <c15:filteredLineSeries>
              <c15:ser>
                <c:idx val="2"/>
                <c:order val="2"/>
                <c:tx>
                  <c:strRef>
                    <c:extLst>
                      <c:ext uri="{02D57815-91ED-43cb-92C2-25804820EDAC}">
                        <c15:formulaRef>
                          <c15:sqref>'[Desempeño Fiscal 2023 2-10-2023 Departamentos.xlsx]Gráficos'!$A$7</c15:sqref>
                        </c15:formulaRef>
                      </c:ext>
                    </c:extLst>
                    <c:strCache>
                      <c:ptCount val="1"/>
                      <c:pt idx="0">
                        <c:v>Media Nacional</c:v>
                      </c:pt>
                    </c:strCache>
                  </c:strRef>
                </c:tx>
                <c:spPr>
                  <a:ln w="28575" cap="rnd">
                    <a:solidFill>
                      <a:schemeClr val="accent2"/>
                    </a:solidFill>
                    <a:prstDash val="dash"/>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c:ext uri="{02D57815-91ED-43cb-92C2-25804820EDAC}">
                        <c15:formulaRef>
                          <c15:sqref>'[Desempeño Fiscal 2023 2-10-2023 Departamentos.xlsx]Gráficos'!$B$7:$G$7</c15:sqref>
                        </c15:formulaRef>
                      </c:ext>
                    </c:extLst>
                    <c:numCache>
                      <c:formatCode>0.00</c:formatCode>
                      <c:ptCount val="6"/>
                      <c:pt idx="1">
                        <c:v>54.355402528553881</c:v>
                      </c:pt>
                      <c:pt idx="2">
                        <c:v>54.355402528553881</c:v>
                      </c:pt>
                      <c:pt idx="3">
                        <c:v>54.355402528553881</c:v>
                      </c:pt>
                      <c:pt idx="4">
                        <c:v>54.355402528553881</c:v>
                      </c:pt>
                      <c:pt idx="5">
                        <c:v>54.355402528553881</c:v>
                      </c:pt>
                    </c:numCache>
                  </c:numRef>
                </c:val>
                <c:smooth val="0"/>
                <c:extLst>
                  <c:ext xmlns:c16="http://schemas.microsoft.com/office/drawing/2014/chart" uri="{C3380CC4-5D6E-409C-BE32-E72D297353CC}">
                    <c16:uniqueId val="{0000001A-A382-4B07-8B02-60757926510B}"/>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'[Desempeño Fiscal 2023 2-10-2023 Departamentos.xlsx]Gráficos'!$A$11</c15:sqref>
                        </c15:formulaRef>
                      </c:ext>
                    </c:extLst>
                    <c:strCache>
                      <c:ptCount val="1"/>
                      <c:pt idx="0">
                        <c:v>Media Nacional</c:v>
                      </c:pt>
                    </c:strCache>
                  </c:strRef>
                </c:tx>
                <c:spPr>
                  <a:ln w="28575" cap="rnd">
                    <a:solidFill>
                      <a:schemeClr val="accent2"/>
                    </a:solidFill>
                    <a:prstDash val="dash"/>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Departamentos.xlsx]Gráficos'!$B$11:$G$11</c15:sqref>
                        </c15:formulaRef>
                      </c:ext>
                    </c:extLst>
                    <c:numCache>
                      <c:formatCode>0.00</c:formatCode>
                      <c:ptCount val="6"/>
                      <c:pt idx="1">
                        <c:v>46.631586103994429</c:v>
                      </c:pt>
                      <c:pt idx="2">
                        <c:v>46.631586103994429</c:v>
                      </c:pt>
                      <c:pt idx="3">
                        <c:v>46.631586103994429</c:v>
                      </c:pt>
                      <c:pt idx="4">
                        <c:v>46.631586103994429</c:v>
                      </c:pt>
                      <c:pt idx="5">
                        <c:v>46.631586103994429</c:v>
                      </c:pt>
                    </c:numCache>
                  </c:numRef>
                </c:val>
                <c:smooth val="0"/>
                <c:extLst xmlns:c15="http://schemas.microsoft.com/office/drawing/2012/chart">
                  <c:ext xmlns:c16="http://schemas.microsoft.com/office/drawing/2014/chart" uri="{C3380CC4-5D6E-409C-BE32-E72D297353CC}">
                    <c16:uniqueId val="{00000026-A382-4B07-8B02-60757926510B}"/>
                  </c:ext>
                </c:extLst>
              </c15:ser>
            </c15:filteredLineSeries>
            <c15:filteredLineSeries>
              <c15:ser>
                <c:idx val="8"/>
                <c:order val="8"/>
                <c:tx>
                  <c:strRef>
                    <c:extLst xmlns:c15="http://schemas.microsoft.com/office/drawing/2012/chart">
                      <c:ext xmlns:c15="http://schemas.microsoft.com/office/drawing/2012/chart" uri="{02D57815-91ED-43cb-92C2-25804820EDAC}">
                        <c15:formulaRef>
                          <c15:sqref>'[Desempeño Fiscal 2023 2-10-2023 Departamentos.xlsx]Gráficos'!$A$13</c15:sqref>
                        </c15:formulaRef>
                      </c:ext>
                    </c:extLst>
                    <c:strCache>
                      <c:ptCount val="1"/>
                      <c:pt idx="0">
                        <c:v>Media Nacional</c:v>
                      </c:pt>
                    </c:strCache>
                  </c:strRef>
                </c:tx>
                <c:spPr>
                  <a:ln w="28575" cap="rnd">
                    <a:solidFill>
                      <a:schemeClr val="accent2"/>
                    </a:solidFill>
                    <a:prstDash val="dash"/>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Departamentos.xlsx]Gráficos'!$B$13:$G$13</c15:sqref>
                        </c15:formulaRef>
                      </c:ext>
                    </c:extLst>
                    <c:numCache>
                      <c:formatCode>0.00</c:formatCode>
                      <c:ptCount val="6"/>
                      <c:pt idx="1">
                        <c:v>48.064276334536835</c:v>
                      </c:pt>
                      <c:pt idx="2">
                        <c:v>48.064276334536835</c:v>
                      </c:pt>
                      <c:pt idx="3">
                        <c:v>48.064276334536835</c:v>
                      </c:pt>
                      <c:pt idx="4">
                        <c:v>48.064276334536835</c:v>
                      </c:pt>
                      <c:pt idx="5">
                        <c:v>48.064276334536835</c:v>
                      </c:pt>
                    </c:numCache>
                  </c:numRef>
                </c:val>
                <c:smooth val="0"/>
                <c:extLst xmlns:c15="http://schemas.microsoft.com/office/drawing/2012/chart">
                  <c:ext xmlns:c16="http://schemas.microsoft.com/office/drawing/2014/chart" uri="{C3380CC4-5D6E-409C-BE32-E72D297353CC}">
                    <c16:uniqueId val="{00000030-A382-4B07-8B02-60757926510B}"/>
                  </c:ext>
                </c:extLst>
              </c15:ser>
            </c15:filteredLineSeries>
          </c:ext>
        </c:extLst>
      </c:lineChart>
      <c:catAx>
        <c:axId val="1110429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s-CO"/>
          </a:p>
        </c:txPr>
        <c:crossAx val="691485519"/>
        <c:crosses val="autoZero"/>
        <c:auto val="1"/>
        <c:lblAlgn val="ctr"/>
        <c:lblOffset val="100"/>
        <c:noMultiLvlLbl val="0"/>
      </c:catAx>
      <c:valAx>
        <c:axId val="69148551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s-CO"/>
          </a:p>
        </c:txPr>
        <c:crossAx val="1110429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es-CO"/>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400" b="1" i="0" u="none" strike="noStrike" kern="1200" spc="0" baseline="0">
                <a:solidFill>
                  <a:schemeClr val="tx1"/>
                </a:solidFill>
                <a:latin typeface="+mn-lt"/>
                <a:ea typeface="+mn-ea"/>
                <a:cs typeface="+mn-cs"/>
              </a:defRPr>
            </a:pPr>
            <a:r>
              <a:rPr lang="es-CO" b="1"/>
              <a:t>Gestión financiera territorial con bono</a:t>
            </a:r>
          </a:p>
        </c:rich>
      </c:tx>
      <c:layout>
        <c:manualLayout>
          <c:xMode val="edge"/>
          <c:yMode val="edge"/>
          <c:x val="0.16816666666666669"/>
          <c:y val="2.9304029304029304E-2"/>
        </c:manualLayout>
      </c:layout>
      <c:overlay val="0"/>
      <c:spPr>
        <a:noFill/>
        <a:ln>
          <a:noFill/>
        </a:ln>
        <a:effectLst/>
      </c:spPr>
      <c:txPr>
        <a:bodyPr rot="0" spcFirstLastPara="1" vertOverflow="ellipsis" vert="horz" wrap="square" anchor="ctr" anchorCtr="1"/>
        <a:lstStyle/>
        <a:p>
          <a:pPr algn="ctr">
            <a:defRPr sz="1400" b="1" i="0" u="none" strike="noStrike" kern="1200" spc="0" baseline="0">
              <a:solidFill>
                <a:schemeClr val="tx1"/>
              </a:solidFill>
              <a:latin typeface="+mn-lt"/>
              <a:ea typeface="+mn-ea"/>
              <a:cs typeface="+mn-cs"/>
            </a:defRPr>
          </a:pPr>
          <a:endParaRPr lang="es-CO"/>
        </a:p>
      </c:txPr>
    </c:title>
    <c:autoTitleDeleted val="0"/>
    <c:plotArea>
      <c:layout/>
      <c:barChart>
        <c:barDir val="col"/>
        <c:grouping val="clustered"/>
        <c:varyColors val="0"/>
        <c:ser>
          <c:idx val="9"/>
          <c:order val="9"/>
          <c:tx>
            <c:strRef>
              <c:f>'[Desempeño Fiscal 2023 2-10-2023 Departamentos.xlsx]Gráficos'!$A$86</c:f>
              <c:strCache>
                <c:ptCount val="1"/>
                <c:pt idx="0">
                  <c:v>Gestión financiera territorial con bono</c:v>
                </c:pt>
              </c:strCache>
              <c:extLst xmlns:c15="http://schemas.microsoft.com/office/drawing/2012/chart"/>
            </c:strRef>
          </c:tx>
          <c:spPr>
            <a:solidFill>
              <a:schemeClr val="tx1">
                <a:lumMod val="85000"/>
                <a:lumOff val="15000"/>
              </a:schemeClr>
            </a:solidFill>
            <a:ln>
              <a:solidFill>
                <a:schemeClr val="accent5"/>
              </a:solidFill>
            </a:ln>
            <a:effectLst/>
          </c:spPr>
          <c:invertIfNegative val="0"/>
          <c:dPt>
            <c:idx val="0"/>
            <c:invertIfNegative val="0"/>
            <c:bubble3D val="0"/>
            <c:spPr>
              <a:solidFill>
                <a:srgbClr val="FFC000"/>
              </a:solidFill>
              <a:ln>
                <a:solidFill>
                  <a:schemeClr val="accent5"/>
                </a:solidFill>
              </a:ln>
              <a:effectLst/>
            </c:spPr>
            <c:extLst>
              <c:ext xmlns:c16="http://schemas.microsoft.com/office/drawing/2014/chart" uri="{C3380CC4-5D6E-409C-BE32-E72D297353CC}">
                <c16:uniqueId val="{00000001-A19F-4E94-91C8-DC0D1FDF0024}"/>
              </c:ext>
            </c:extLst>
          </c:dPt>
          <c:dPt>
            <c:idx val="1"/>
            <c:invertIfNegative val="0"/>
            <c:bubble3D val="0"/>
            <c:spPr>
              <a:solidFill>
                <a:schemeClr val="accent1"/>
              </a:solidFill>
              <a:ln>
                <a:solidFill>
                  <a:schemeClr val="tx2"/>
                </a:solidFill>
              </a:ln>
              <a:effectLst/>
            </c:spPr>
            <c:extLst>
              <c:ext xmlns:c16="http://schemas.microsoft.com/office/drawing/2014/chart" uri="{C3380CC4-5D6E-409C-BE32-E72D297353CC}">
                <c16:uniqueId val="{00000003-A19F-4E94-91C8-DC0D1FDF0024}"/>
              </c:ext>
            </c:extLst>
          </c:dPt>
          <c:dPt>
            <c:idx val="2"/>
            <c:invertIfNegative val="0"/>
            <c:bubble3D val="0"/>
            <c:spPr>
              <a:solidFill>
                <a:schemeClr val="accent2"/>
              </a:solidFill>
              <a:ln>
                <a:solidFill>
                  <a:schemeClr val="accent2"/>
                </a:solidFill>
              </a:ln>
              <a:effectLst/>
            </c:spPr>
            <c:extLst>
              <c:ext xmlns:c16="http://schemas.microsoft.com/office/drawing/2014/chart" uri="{C3380CC4-5D6E-409C-BE32-E72D297353CC}">
                <c16:uniqueId val="{00000005-A19F-4E94-91C8-DC0D1FDF0024}"/>
              </c:ext>
            </c:extLst>
          </c:dPt>
          <c:dPt>
            <c:idx val="3"/>
            <c:invertIfNegative val="0"/>
            <c:bubble3D val="0"/>
            <c:spPr>
              <a:solidFill>
                <a:schemeClr val="accent5"/>
              </a:solidFill>
              <a:ln>
                <a:solidFill>
                  <a:schemeClr val="accent5"/>
                </a:solidFill>
              </a:ln>
              <a:effectLst/>
            </c:spPr>
            <c:extLst>
              <c:ext xmlns:c16="http://schemas.microsoft.com/office/drawing/2014/chart" uri="{C3380CC4-5D6E-409C-BE32-E72D297353CC}">
                <c16:uniqueId val="{00000007-A19F-4E94-91C8-DC0D1FDF0024}"/>
              </c:ext>
            </c:extLst>
          </c:dPt>
          <c:dPt>
            <c:idx val="4"/>
            <c:invertIfNegative val="0"/>
            <c:bubble3D val="0"/>
            <c:spPr>
              <a:solidFill>
                <a:schemeClr val="accent6"/>
              </a:solidFill>
              <a:ln>
                <a:solidFill>
                  <a:schemeClr val="accent6"/>
                </a:solidFill>
              </a:ln>
              <a:effectLst/>
            </c:spPr>
            <c:extLst>
              <c:ext xmlns:c16="http://schemas.microsoft.com/office/drawing/2014/chart" uri="{C3380CC4-5D6E-409C-BE32-E72D297353CC}">
                <c16:uniqueId val="{00000009-A19F-4E94-91C8-DC0D1FDF0024}"/>
              </c:ext>
            </c:extLst>
          </c:dPt>
          <c:dPt>
            <c:idx val="5"/>
            <c:invertIfNegative val="0"/>
            <c:bubble3D val="0"/>
            <c:spPr>
              <a:solidFill>
                <a:schemeClr val="bg1">
                  <a:lumMod val="75000"/>
                </a:schemeClr>
              </a:solidFill>
              <a:ln>
                <a:solidFill>
                  <a:schemeClr val="accent4"/>
                </a:solidFill>
              </a:ln>
              <a:effectLst/>
            </c:spPr>
            <c:extLst>
              <c:ext xmlns:c16="http://schemas.microsoft.com/office/drawing/2014/chart" uri="{C3380CC4-5D6E-409C-BE32-E72D297353CC}">
                <c16:uniqueId val="{0000000B-A19F-4E94-91C8-DC0D1FDF0024}"/>
              </c:ext>
            </c:extLst>
          </c:dPt>
          <c:dLbls>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25400" cap="rnd">
                <a:solidFill>
                  <a:schemeClr val="accent4"/>
                </a:solidFill>
                <a:prstDash val="sysDot"/>
              </a:ln>
              <a:effectLst/>
            </c:spPr>
            <c:trendlineType val="linear"/>
            <c:dispRSqr val="0"/>
            <c:dispEq val="0"/>
          </c:trendline>
          <c:cat>
            <c:strRef>
              <c:f>'[Desempeño Fiscal 2023 2-10-2023 Departamentos.xlsx]Gráficos'!$B$75:$G$75</c:f>
              <c:strCache>
                <c:ptCount val="6"/>
                <c:pt idx="0">
                  <c:v>Nacional</c:v>
                </c:pt>
                <c:pt idx="1">
                  <c:v>ESP</c:v>
                </c:pt>
                <c:pt idx="2">
                  <c:v>1</c:v>
                </c:pt>
                <c:pt idx="3">
                  <c:v>2</c:v>
                </c:pt>
                <c:pt idx="4">
                  <c:v>3</c:v>
                </c:pt>
                <c:pt idx="5">
                  <c:v>4</c:v>
                </c:pt>
              </c:strCache>
            </c:strRef>
          </c:cat>
          <c:val>
            <c:numRef>
              <c:f>'[Desempeño Fiscal 2023 2-10-2023 Departamentos.xlsx]Gráficos'!$B$86:$G$86</c:f>
              <c:numCache>
                <c:formatCode>0.00</c:formatCode>
                <c:ptCount val="6"/>
                <c:pt idx="0">
                  <c:v>75.429369991927217</c:v>
                </c:pt>
                <c:pt idx="1">
                  <c:v>91.214399161856235</c:v>
                </c:pt>
                <c:pt idx="2">
                  <c:v>79.282528855704186</c:v>
                </c:pt>
                <c:pt idx="3">
                  <c:v>84.169527020297593</c:v>
                </c:pt>
                <c:pt idx="4">
                  <c:v>66.645208563943598</c:v>
                </c:pt>
                <c:pt idx="5">
                  <c:v>66.228999971158629</c:v>
                </c:pt>
              </c:numCache>
            </c:numRef>
          </c:val>
          <c:extLst>
            <c:ext xmlns:c16="http://schemas.microsoft.com/office/drawing/2014/chart" uri="{C3380CC4-5D6E-409C-BE32-E72D297353CC}">
              <c16:uniqueId val="{0000000D-A19F-4E94-91C8-DC0D1FDF0024}"/>
            </c:ext>
          </c:extLst>
        </c:ser>
        <c:dLbls>
          <c:showLegendKey val="0"/>
          <c:showVal val="1"/>
          <c:showCatName val="0"/>
          <c:showSerName val="0"/>
          <c:showPercent val="0"/>
          <c:showBubbleSize val="0"/>
        </c:dLbls>
        <c:gapWidth val="20"/>
        <c:overlap val="-27"/>
        <c:axId val="111042943"/>
        <c:axId val="691485519"/>
        <c:extLst>
          <c:ext xmlns:c15="http://schemas.microsoft.com/office/drawing/2012/chart" uri="{02D57815-91ED-43cb-92C2-25804820EDAC}">
            <c15:filteredBarSeries>
              <c15:ser>
                <c:idx val="0"/>
                <c:order val="0"/>
                <c:tx>
                  <c:strRef>
                    <c:extLst>
                      <c:ext uri="{02D57815-91ED-43cb-92C2-25804820EDAC}">
                        <c15:formulaRef>
                          <c15:sqref>'[Desempeño Fiscal 2023 2-10-2023 Departamentos.xlsx]Gráficos'!$A$75</c15:sqref>
                        </c15:formulaRef>
                      </c:ext>
                    </c:extLst>
                    <c:strCache>
                      <c:ptCount val="1"/>
                      <c:pt idx="0">
                        <c:v>Indicador/Grupos de capacidades iniciales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'[Desempeño Fiscal 2023 2-10-2023 Departamentos.xlsx]Gráficos'!$B$75:$G$75</c15:sqref>
                        </c15:formulaRef>
                      </c:ext>
                    </c:extLst>
                    <c:strCache>
                      <c:ptCount val="6"/>
                      <c:pt idx="0">
                        <c:v>Nacional</c:v>
                      </c:pt>
                      <c:pt idx="1">
                        <c:v>ESP</c:v>
                      </c:pt>
                      <c:pt idx="2">
                        <c:v>1</c:v>
                      </c:pt>
                      <c:pt idx="3">
                        <c:v>2</c:v>
                      </c:pt>
                      <c:pt idx="4">
                        <c:v>3</c:v>
                      </c:pt>
                      <c:pt idx="5">
                        <c:v>4</c:v>
                      </c:pt>
                    </c:strCache>
                  </c:strRef>
                </c:cat>
                <c:val>
                  <c:numRef>
                    <c:extLst>
                      <c:ext uri="{02D57815-91ED-43cb-92C2-25804820EDAC}">
                        <c15:formulaRef>
                          <c15:sqref>'[Desempeño Fiscal 2023 2-10-2023 Departamentos.xlsx]Gráficos'!$B$75:$G$75</c15:sqref>
                        </c15:formulaRef>
                      </c:ext>
                    </c:extLst>
                    <c:numCache>
                      <c:formatCode>General</c:formatCode>
                      <c:ptCount val="6"/>
                      <c:pt idx="0">
                        <c:v>0</c:v>
                      </c:pt>
                      <c:pt idx="1">
                        <c:v>0</c:v>
                      </c:pt>
                      <c:pt idx="2">
                        <c:v>1</c:v>
                      </c:pt>
                      <c:pt idx="3">
                        <c:v>2</c:v>
                      </c:pt>
                      <c:pt idx="4">
                        <c:v>3</c:v>
                      </c:pt>
                      <c:pt idx="5">
                        <c:v>4</c:v>
                      </c:pt>
                    </c:numCache>
                  </c:numRef>
                </c:val>
                <c:extLst>
                  <c:ext xmlns:c16="http://schemas.microsoft.com/office/drawing/2014/chart" uri="{C3380CC4-5D6E-409C-BE32-E72D297353CC}">
                    <c16:uniqueId val="{0000000E-A19F-4E94-91C8-DC0D1FDF0024}"/>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'[Desempeño Fiscal 2023 2-10-2023 Departamentos.xlsx]Gráficos'!$A$76</c15:sqref>
                        </c15:formulaRef>
                      </c:ext>
                    </c:extLst>
                    <c:strCache>
                      <c:ptCount val="1"/>
                      <c:pt idx="0">
                        <c:v>Holgura</c:v>
                      </c:pt>
                    </c:strCache>
                  </c:strRef>
                </c:tx>
                <c:spPr>
                  <a:solidFill>
                    <a:schemeClr val="accent2"/>
                  </a:solidFill>
                  <a:ln>
                    <a:noFill/>
                  </a:ln>
                  <a:effectLst/>
                </c:spPr>
                <c:invertIfNegative val="0"/>
                <c:dPt>
                  <c:idx val="1"/>
                  <c:invertIfNegative val="0"/>
                  <c:bubble3D val="0"/>
                  <c:spPr>
                    <a:solidFill>
                      <a:schemeClr val="accent2">
                        <a:lumMod val="75000"/>
                      </a:schemeClr>
                    </a:solidFill>
                    <a:ln>
                      <a:noFill/>
                    </a:ln>
                    <a:effectLst/>
                  </c:spPr>
                  <c:extLst xmlns:c15="http://schemas.microsoft.com/office/drawing/2012/chart">
                    <c:ext xmlns:c16="http://schemas.microsoft.com/office/drawing/2014/chart" uri="{C3380CC4-5D6E-409C-BE32-E72D297353CC}">
                      <c16:uniqueId val="{00000010-A19F-4E94-91C8-DC0D1FDF0024}"/>
                    </c:ext>
                  </c:extLst>
                </c:dPt>
                <c:dPt>
                  <c:idx val="2"/>
                  <c:invertIfNegative val="0"/>
                  <c:bubble3D val="0"/>
                  <c:spPr>
                    <a:solidFill>
                      <a:schemeClr val="accent6">
                        <a:lumMod val="75000"/>
                      </a:schemeClr>
                    </a:solidFill>
                    <a:ln>
                      <a:noFill/>
                    </a:ln>
                    <a:effectLst/>
                  </c:spPr>
                  <c:extLst xmlns:c15="http://schemas.microsoft.com/office/drawing/2012/chart">
                    <c:ext xmlns:c16="http://schemas.microsoft.com/office/drawing/2014/chart" uri="{C3380CC4-5D6E-409C-BE32-E72D297353CC}">
                      <c16:uniqueId val="{00000012-A19F-4E94-91C8-DC0D1FDF0024}"/>
                    </c:ext>
                  </c:extLst>
                </c:dPt>
                <c:dPt>
                  <c:idx val="3"/>
                  <c:invertIfNegative val="0"/>
                  <c:bubble3D val="0"/>
                  <c:spPr>
                    <a:solidFill>
                      <a:schemeClr val="accent5">
                        <a:lumMod val="75000"/>
                      </a:schemeClr>
                    </a:solidFill>
                    <a:ln>
                      <a:noFill/>
                    </a:ln>
                    <a:effectLst/>
                  </c:spPr>
                  <c:extLst xmlns:c15="http://schemas.microsoft.com/office/drawing/2012/chart">
                    <c:ext xmlns:c16="http://schemas.microsoft.com/office/drawing/2014/chart" uri="{C3380CC4-5D6E-409C-BE32-E72D297353CC}">
                      <c16:uniqueId val="{00000014-A19F-4E94-91C8-DC0D1FDF0024}"/>
                    </c:ext>
                  </c:extLst>
                </c:dPt>
                <c:dPt>
                  <c:idx val="4"/>
                  <c:invertIfNegative val="0"/>
                  <c:bubble3D val="0"/>
                  <c:spPr>
                    <a:solidFill>
                      <a:schemeClr val="accent3">
                        <a:lumMod val="75000"/>
                      </a:schemeClr>
                    </a:solidFill>
                    <a:ln>
                      <a:solidFill>
                        <a:schemeClr val="accent3">
                          <a:lumMod val="75000"/>
                        </a:schemeClr>
                      </a:solidFill>
                    </a:ln>
                    <a:effectLst/>
                  </c:spPr>
                  <c:extLst xmlns:c15="http://schemas.microsoft.com/office/drawing/2012/chart">
                    <c:ext xmlns:c16="http://schemas.microsoft.com/office/drawing/2014/chart" uri="{C3380CC4-5D6E-409C-BE32-E72D297353CC}">
                      <c16:uniqueId val="{00000016-A19F-4E94-91C8-DC0D1FDF0024}"/>
                    </c:ext>
                  </c:extLst>
                </c:dPt>
                <c:dPt>
                  <c:idx val="5"/>
                  <c:invertIfNegative val="0"/>
                  <c:bubble3D val="0"/>
                  <c:spPr>
                    <a:solidFill>
                      <a:schemeClr val="accent1">
                        <a:lumMod val="75000"/>
                      </a:schemeClr>
                    </a:solidFill>
                    <a:ln>
                      <a:noFill/>
                    </a:ln>
                    <a:effectLst/>
                  </c:spPr>
                  <c:extLst xmlns:c15="http://schemas.microsoft.com/office/drawing/2012/chart">
                    <c:ext xmlns:c16="http://schemas.microsoft.com/office/drawing/2014/chart" uri="{C3380CC4-5D6E-409C-BE32-E72D297353CC}">
                      <c16:uniqueId val="{00000018-A19F-4E94-91C8-DC0D1FDF002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0"/>
                    </c:ext>
                  </c:extLst>
                </c:dLbls>
                <c:trendline>
                  <c:spPr>
                    <a:ln w="19050" cap="rnd">
                      <a:solidFill>
                        <a:schemeClr val="accent2"/>
                      </a:solidFill>
                      <a:prstDash val="sysDot"/>
                    </a:ln>
                    <a:effectLst/>
                  </c:spPr>
                  <c:trendlineType val="linear"/>
                  <c:dispRSqr val="0"/>
                  <c:dispEq val="0"/>
                </c:trendline>
                <c:cat>
                  <c:strRef>
                    <c:extLst xmlns:c15="http://schemas.microsoft.com/office/drawing/2012/chart">
                      <c:ext xmlns:c15="http://schemas.microsoft.com/office/drawing/2012/chart" uri="{02D57815-91ED-43cb-92C2-25804820EDAC}">
                        <c15:formulaRef>
                          <c15:sqref>'[Desempeño Fiscal 2023 2-10-2023 Departamentos.xlsx]Gráficos'!$B$75:$G$75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Departamentos.xlsx]Gráficos'!$B$76:$G$76</c15:sqref>
                        </c15:formulaRef>
                      </c:ext>
                    </c:extLst>
                    <c:numCache>
                      <c:formatCode>0.00</c:formatCode>
                      <c:ptCount val="6"/>
                      <c:pt idx="0">
                        <c:v>10.71344427226887</c:v>
                      </c:pt>
                      <c:pt idx="1">
                        <c:v>14.329015619977676</c:v>
                      </c:pt>
                      <c:pt idx="2">
                        <c:v>8.2320920492945238</c:v>
                      </c:pt>
                      <c:pt idx="3">
                        <c:v>11.000603938263691</c:v>
                      </c:pt>
                      <c:pt idx="4">
                        <c:v>6.1457242308292548</c:v>
                      </c:pt>
                      <c:pt idx="5">
                        <c:v>14.259994728309753</c:v>
                      </c:pt>
                    </c:numCache>
                  </c:numRef>
                </c:val>
                <c:extLst xmlns:c15="http://schemas.microsoft.com/office/drawing/2012/chart">
                  <c:ext xmlns:c16="http://schemas.microsoft.com/office/drawing/2014/chart" uri="{C3380CC4-5D6E-409C-BE32-E72D297353CC}">
                    <c16:uniqueId val="{0000001A-A19F-4E94-91C8-DC0D1FDF0024}"/>
                  </c:ext>
                </c:extLst>
              </c15:ser>
            </c15:filteredBarSeries>
            <c15:filteredBarSeries>
              <c15:ser>
                <c:idx val="3"/>
                <c:order val="3"/>
                <c:tx>
                  <c:strRef>
                    <c:extLst xmlns:c15="http://schemas.microsoft.com/office/drawing/2012/chart">
                      <c:ext xmlns:c15="http://schemas.microsoft.com/office/drawing/2012/chart" uri="{02D57815-91ED-43cb-92C2-25804820EDAC}">
                        <c15:formulaRef>
                          <c15:sqref>'[Desempeño Fiscal 2023 2-10-2023 Departamentos.xlsx]Gráficos'!$A$78</c15:sqref>
                        </c15:formulaRef>
                      </c:ext>
                    </c:extLst>
                    <c:strCache>
                      <c:ptCount val="1"/>
                      <c:pt idx="0">
                        <c:v>Capacidad de programación y ejecución de ingresos</c:v>
                      </c:pt>
                    </c:strCache>
                  </c:strRef>
                </c:tx>
                <c:spPr>
                  <a:solidFill>
                    <a:schemeClr val="accent4"/>
                  </a:solidFill>
                  <a:ln>
                    <a:noFill/>
                  </a:ln>
                  <a:effectLst/>
                </c:spPr>
                <c:invertIfNegative val="0"/>
                <c:dPt>
                  <c:idx val="1"/>
                  <c:invertIfNegative val="0"/>
                  <c:bubble3D val="0"/>
                  <c:spPr>
                    <a:solidFill>
                      <a:schemeClr val="accent2">
                        <a:lumMod val="75000"/>
                      </a:schemeClr>
                    </a:solidFill>
                    <a:ln>
                      <a:noFill/>
                    </a:ln>
                    <a:effectLst/>
                  </c:spPr>
                  <c:extLst xmlns:c15="http://schemas.microsoft.com/office/drawing/2012/chart">
                    <c:ext xmlns:c16="http://schemas.microsoft.com/office/drawing/2014/chart" uri="{C3380CC4-5D6E-409C-BE32-E72D297353CC}">
                      <c16:uniqueId val="{0000001D-A19F-4E94-91C8-DC0D1FDF0024}"/>
                    </c:ext>
                  </c:extLst>
                </c:dPt>
                <c:dPt>
                  <c:idx val="2"/>
                  <c:invertIfNegative val="0"/>
                  <c:bubble3D val="0"/>
                  <c:spPr>
                    <a:solidFill>
                      <a:schemeClr val="accent6">
                        <a:lumMod val="75000"/>
                      </a:schemeClr>
                    </a:solidFill>
                    <a:ln>
                      <a:noFill/>
                    </a:ln>
                    <a:effectLst/>
                  </c:spPr>
                  <c:extLst xmlns:c15="http://schemas.microsoft.com/office/drawing/2012/chart">
                    <c:ext xmlns:c16="http://schemas.microsoft.com/office/drawing/2014/chart" uri="{C3380CC4-5D6E-409C-BE32-E72D297353CC}">
                      <c16:uniqueId val="{0000001F-A19F-4E94-91C8-DC0D1FDF0024}"/>
                    </c:ext>
                  </c:extLst>
                </c:dPt>
                <c:dPt>
                  <c:idx val="3"/>
                  <c:invertIfNegative val="0"/>
                  <c:bubble3D val="0"/>
                  <c:spPr>
                    <a:solidFill>
                      <a:schemeClr val="accent5">
                        <a:lumMod val="75000"/>
                      </a:schemeClr>
                    </a:solidFill>
                    <a:ln>
                      <a:noFill/>
                    </a:ln>
                    <a:effectLst/>
                  </c:spPr>
                  <c:extLst xmlns:c15="http://schemas.microsoft.com/office/drawing/2012/chart">
                    <c:ext xmlns:c16="http://schemas.microsoft.com/office/drawing/2014/chart" uri="{C3380CC4-5D6E-409C-BE32-E72D297353CC}">
                      <c16:uniqueId val="{00000021-A19F-4E94-91C8-DC0D1FDF0024}"/>
                    </c:ext>
                  </c:extLst>
                </c:dPt>
                <c:dPt>
                  <c:idx val="4"/>
                  <c:invertIfNegative val="0"/>
                  <c:bubble3D val="0"/>
                  <c:spPr>
                    <a:solidFill>
                      <a:schemeClr val="accent3">
                        <a:lumMod val="75000"/>
                      </a:schemeClr>
                    </a:solidFill>
                    <a:ln>
                      <a:noFill/>
                    </a:ln>
                    <a:effectLst/>
                  </c:spPr>
                  <c:extLst xmlns:c15="http://schemas.microsoft.com/office/drawing/2012/chart">
                    <c:ext xmlns:c16="http://schemas.microsoft.com/office/drawing/2014/chart" uri="{C3380CC4-5D6E-409C-BE32-E72D297353CC}">
                      <c16:uniqueId val="{00000023-A19F-4E94-91C8-DC0D1FDF0024}"/>
                    </c:ext>
                  </c:extLst>
                </c:dPt>
                <c:dPt>
                  <c:idx val="5"/>
                  <c:invertIfNegative val="0"/>
                  <c:bubble3D val="0"/>
                  <c:spPr>
                    <a:solidFill>
                      <a:schemeClr val="accent1">
                        <a:lumMod val="75000"/>
                      </a:schemeClr>
                    </a:solidFill>
                    <a:ln>
                      <a:noFill/>
                    </a:ln>
                    <a:effectLst/>
                  </c:spPr>
                  <c:extLst xmlns:c15="http://schemas.microsoft.com/office/drawing/2012/chart">
                    <c:ext xmlns:c16="http://schemas.microsoft.com/office/drawing/2014/chart" uri="{C3380CC4-5D6E-409C-BE32-E72D297353CC}">
                      <c16:uniqueId val="{00000025-A19F-4E94-91C8-DC0D1FDF002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Departamentos.xlsx]Gráficos'!$B$75:$G$75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Departamentos.xlsx]Gráficos'!$B$78:$G$78</c15:sqref>
                        </c15:formulaRef>
                      </c:ext>
                    </c:extLst>
                    <c:numCache>
                      <c:formatCode>0.00</c:formatCode>
                      <c:ptCount val="6"/>
                      <c:pt idx="0">
                        <c:v>118.67406609039465</c:v>
                      </c:pt>
                      <c:pt idx="1">
                        <c:v>113.12689970559912</c:v>
                      </c:pt>
                      <c:pt idx="2">
                        <c:v>108.72181986993328</c:v>
                      </c:pt>
                      <c:pt idx="3">
                        <c:v>114.2937967433116</c:v>
                      </c:pt>
                      <c:pt idx="4">
                        <c:v>116.88009069433531</c:v>
                      </c:pt>
                      <c:pt idx="5">
                        <c:v>132.86661725745608</c:v>
                      </c:pt>
                    </c:numCache>
                  </c:numRef>
                </c:val>
                <c:extLst xmlns:c15="http://schemas.microsoft.com/office/drawing/2012/chart">
                  <c:ext xmlns:c16="http://schemas.microsoft.com/office/drawing/2014/chart" uri="{C3380CC4-5D6E-409C-BE32-E72D297353CC}">
                    <c16:uniqueId val="{00000026-A19F-4E94-91C8-DC0D1FDF0024}"/>
                  </c:ext>
                </c:extLst>
              </c15:ser>
            </c15:filteredBarSeries>
            <c15:filteredBarSeries>
              <c15:ser>
                <c:idx val="5"/>
                <c:order val="5"/>
                <c:tx>
                  <c:strRef>
                    <c:extLst xmlns:c15="http://schemas.microsoft.com/office/drawing/2012/chart">
                      <c:ext xmlns:c15="http://schemas.microsoft.com/office/drawing/2012/chart" uri="{02D57815-91ED-43cb-92C2-25804820EDAC}">
                        <c15:formulaRef>
                          <c15:sqref>'[Desempeño Fiscal 2023 2-10-2023 Departamentos.xlsx]Gráficos'!$A$80</c15:sqref>
                        </c15:formulaRef>
                      </c:ext>
                    </c:extLst>
                    <c:strCache>
                      <c:ptCount val="1"/>
                      <c:pt idx="0">
                        <c:v>Capacidad de ejecución de inversión</c:v>
                      </c:pt>
                    </c:strCache>
                  </c:strRef>
                </c:tx>
                <c:spPr>
                  <a:solidFill>
                    <a:schemeClr val="accent6"/>
                  </a:solidFill>
                  <a:ln>
                    <a:noFill/>
                  </a:ln>
                  <a:effectLst/>
                </c:spPr>
                <c:invertIfNegative val="0"/>
                <c:dPt>
                  <c:idx val="1"/>
                  <c:invertIfNegative val="0"/>
                  <c:bubble3D val="0"/>
                  <c:spPr>
                    <a:solidFill>
                      <a:schemeClr val="accent2">
                        <a:lumMod val="75000"/>
                      </a:schemeClr>
                    </a:solidFill>
                    <a:ln>
                      <a:noFill/>
                    </a:ln>
                    <a:effectLst/>
                  </c:spPr>
                  <c:extLst xmlns:c15="http://schemas.microsoft.com/office/drawing/2012/chart">
                    <c:ext xmlns:c16="http://schemas.microsoft.com/office/drawing/2014/chart" uri="{C3380CC4-5D6E-409C-BE32-E72D297353CC}">
                      <c16:uniqueId val="{00000029-A19F-4E94-91C8-DC0D1FDF0024}"/>
                    </c:ext>
                  </c:extLst>
                </c:dPt>
                <c:dPt>
                  <c:idx val="2"/>
                  <c:invertIfNegative val="0"/>
                  <c:bubble3D val="0"/>
                  <c:spPr>
                    <a:solidFill>
                      <a:schemeClr val="accent6">
                        <a:lumMod val="75000"/>
                      </a:schemeClr>
                    </a:solidFill>
                    <a:ln>
                      <a:noFill/>
                    </a:ln>
                    <a:effectLst/>
                  </c:spPr>
                  <c:extLst xmlns:c15="http://schemas.microsoft.com/office/drawing/2012/chart">
                    <c:ext xmlns:c16="http://schemas.microsoft.com/office/drawing/2014/chart" uri="{C3380CC4-5D6E-409C-BE32-E72D297353CC}">
                      <c16:uniqueId val="{0000002B-A19F-4E94-91C8-DC0D1FDF0024}"/>
                    </c:ext>
                  </c:extLst>
                </c:dPt>
                <c:dPt>
                  <c:idx val="3"/>
                  <c:invertIfNegative val="0"/>
                  <c:bubble3D val="0"/>
                  <c:spPr>
                    <a:solidFill>
                      <a:schemeClr val="accent5">
                        <a:lumMod val="75000"/>
                      </a:schemeClr>
                    </a:solidFill>
                    <a:ln>
                      <a:noFill/>
                    </a:ln>
                    <a:effectLst/>
                  </c:spPr>
                  <c:extLst xmlns:c15="http://schemas.microsoft.com/office/drawing/2012/chart">
                    <c:ext xmlns:c16="http://schemas.microsoft.com/office/drawing/2014/chart" uri="{C3380CC4-5D6E-409C-BE32-E72D297353CC}">
                      <c16:uniqueId val="{0000002D-A19F-4E94-91C8-DC0D1FDF0024}"/>
                    </c:ext>
                  </c:extLst>
                </c:dPt>
                <c:dPt>
                  <c:idx val="4"/>
                  <c:invertIfNegative val="0"/>
                  <c:bubble3D val="0"/>
                  <c:spPr>
                    <a:solidFill>
                      <a:schemeClr val="accent3">
                        <a:lumMod val="75000"/>
                      </a:schemeClr>
                    </a:solidFill>
                    <a:ln>
                      <a:noFill/>
                    </a:ln>
                    <a:effectLst/>
                  </c:spPr>
                  <c:extLst xmlns:c15="http://schemas.microsoft.com/office/drawing/2012/chart">
                    <c:ext xmlns:c16="http://schemas.microsoft.com/office/drawing/2014/chart" uri="{C3380CC4-5D6E-409C-BE32-E72D297353CC}">
                      <c16:uniqueId val="{0000002F-A19F-4E94-91C8-DC0D1FDF0024}"/>
                    </c:ext>
                  </c:extLst>
                </c:dPt>
                <c:dPt>
                  <c:idx val="5"/>
                  <c:invertIfNegative val="0"/>
                  <c:bubble3D val="0"/>
                  <c:spPr>
                    <a:solidFill>
                      <a:schemeClr val="accent1">
                        <a:lumMod val="75000"/>
                      </a:schemeClr>
                    </a:solidFill>
                    <a:ln>
                      <a:noFill/>
                    </a:ln>
                    <a:effectLst/>
                  </c:spPr>
                  <c:extLst xmlns:c15="http://schemas.microsoft.com/office/drawing/2012/chart">
                    <c:ext xmlns:c16="http://schemas.microsoft.com/office/drawing/2014/chart" uri="{C3380CC4-5D6E-409C-BE32-E72D297353CC}">
                      <c16:uniqueId val="{00000031-A19F-4E94-91C8-DC0D1FDF002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Departamentos.xlsx]Gráficos'!$B$75:$G$75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Departamentos.xlsx]Gráficos'!$B$80:$G$80</c15:sqref>
                        </c15:formulaRef>
                      </c:ext>
                    </c:extLst>
                    <c:numCache>
                      <c:formatCode>0.00</c:formatCode>
                      <c:ptCount val="6"/>
                      <c:pt idx="0">
                        <c:v>88.645004619837266</c:v>
                      </c:pt>
                      <c:pt idx="1">
                        <c:v>93.91252456470788</c:v>
                      </c:pt>
                      <c:pt idx="2">
                        <c:v>86.879971473823858</c:v>
                      </c:pt>
                      <c:pt idx="3">
                        <c:v>86.818522889108607</c:v>
                      </c:pt>
                      <c:pt idx="4">
                        <c:v>90.489067809879018</c:v>
                      </c:pt>
                      <c:pt idx="5">
                        <c:v>88.453189637874218</c:v>
                      </c:pt>
                    </c:numCache>
                  </c:numRef>
                </c:val>
                <c:extLst xmlns:c15="http://schemas.microsoft.com/office/drawing/2012/chart">
                  <c:ext xmlns:c16="http://schemas.microsoft.com/office/drawing/2014/chart" uri="{C3380CC4-5D6E-409C-BE32-E72D297353CC}">
                    <c16:uniqueId val="{00000032-A19F-4E94-91C8-DC0D1FDF0024}"/>
                  </c:ext>
                </c:extLst>
              </c15:ser>
            </c15:filteredBarSeries>
            <c15:filteredBarSeries>
              <c15:ser>
                <c:idx val="7"/>
                <c:order val="7"/>
                <c:tx>
                  <c:strRef>
                    <c:extLst xmlns:c15="http://schemas.microsoft.com/office/drawing/2012/chart">
                      <c:ext xmlns:c15="http://schemas.microsoft.com/office/drawing/2012/chart" uri="{02D57815-91ED-43cb-92C2-25804820EDAC}">
                        <c15:formulaRef>
                          <c15:sqref>'[Desempeño Fiscal 2023 2-10-2023 Departamentos.xlsx]Gráficos'!$A$84</c15:sqref>
                        </c15:formulaRef>
                      </c:ext>
                    </c:extLst>
                    <c:strCache>
                      <c:ptCount val="1"/>
                      <c:pt idx="0">
                        <c:v>Gestión financiera territorial sin bono</c:v>
                      </c:pt>
                    </c:strCache>
                  </c:strRef>
                </c:tx>
                <c:spPr>
                  <a:solidFill>
                    <a:schemeClr val="accent2">
                      <a:lumMod val="60000"/>
                    </a:schemeClr>
                  </a:solidFill>
                  <a:ln>
                    <a:noFill/>
                  </a:ln>
                  <a:effectLst/>
                </c:spPr>
                <c:invertIfNegative val="0"/>
                <c:dPt>
                  <c:idx val="1"/>
                  <c:invertIfNegative val="0"/>
                  <c:bubble3D val="0"/>
                  <c:spPr>
                    <a:solidFill>
                      <a:schemeClr val="accent2">
                        <a:lumMod val="75000"/>
                      </a:schemeClr>
                    </a:solidFill>
                    <a:ln>
                      <a:noFill/>
                    </a:ln>
                    <a:effectLst/>
                  </c:spPr>
                  <c:extLst xmlns:c15="http://schemas.microsoft.com/office/drawing/2012/chart">
                    <c:ext xmlns:c16="http://schemas.microsoft.com/office/drawing/2014/chart" uri="{C3380CC4-5D6E-409C-BE32-E72D297353CC}">
                      <c16:uniqueId val="{00000035-A19F-4E94-91C8-DC0D1FDF0024}"/>
                    </c:ext>
                  </c:extLst>
                </c:dPt>
                <c:dPt>
                  <c:idx val="2"/>
                  <c:invertIfNegative val="0"/>
                  <c:bubble3D val="0"/>
                  <c:spPr>
                    <a:solidFill>
                      <a:schemeClr val="accent6">
                        <a:lumMod val="75000"/>
                      </a:schemeClr>
                    </a:solidFill>
                    <a:ln>
                      <a:noFill/>
                    </a:ln>
                    <a:effectLst/>
                  </c:spPr>
                  <c:extLst xmlns:c15="http://schemas.microsoft.com/office/drawing/2012/chart">
                    <c:ext xmlns:c16="http://schemas.microsoft.com/office/drawing/2014/chart" uri="{C3380CC4-5D6E-409C-BE32-E72D297353CC}">
                      <c16:uniqueId val="{00000037-A19F-4E94-91C8-DC0D1FDF0024}"/>
                    </c:ext>
                  </c:extLst>
                </c:dPt>
                <c:dPt>
                  <c:idx val="3"/>
                  <c:invertIfNegative val="0"/>
                  <c:bubble3D val="0"/>
                  <c:spPr>
                    <a:solidFill>
                      <a:schemeClr val="accent5">
                        <a:lumMod val="75000"/>
                      </a:schemeClr>
                    </a:solidFill>
                    <a:ln>
                      <a:noFill/>
                    </a:ln>
                    <a:effectLst/>
                  </c:spPr>
                  <c:extLst xmlns:c15="http://schemas.microsoft.com/office/drawing/2012/chart">
                    <c:ext xmlns:c16="http://schemas.microsoft.com/office/drawing/2014/chart" uri="{C3380CC4-5D6E-409C-BE32-E72D297353CC}">
                      <c16:uniqueId val="{00000039-A19F-4E94-91C8-DC0D1FDF0024}"/>
                    </c:ext>
                  </c:extLst>
                </c:dPt>
                <c:dPt>
                  <c:idx val="4"/>
                  <c:invertIfNegative val="0"/>
                  <c:bubble3D val="0"/>
                  <c:spPr>
                    <a:solidFill>
                      <a:schemeClr val="accent3">
                        <a:lumMod val="75000"/>
                      </a:schemeClr>
                    </a:solidFill>
                    <a:ln>
                      <a:noFill/>
                    </a:ln>
                    <a:effectLst/>
                  </c:spPr>
                  <c:extLst xmlns:c15="http://schemas.microsoft.com/office/drawing/2012/chart">
                    <c:ext xmlns:c16="http://schemas.microsoft.com/office/drawing/2014/chart" uri="{C3380CC4-5D6E-409C-BE32-E72D297353CC}">
                      <c16:uniqueId val="{0000003B-A19F-4E94-91C8-DC0D1FDF0024}"/>
                    </c:ext>
                  </c:extLst>
                </c:dPt>
                <c:dPt>
                  <c:idx val="5"/>
                  <c:invertIfNegative val="0"/>
                  <c:bubble3D val="0"/>
                  <c:spPr>
                    <a:solidFill>
                      <a:schemeClr val="accent1">
                        <a:lumMod val="75000"/>
                      </a:schemeClr>
                    </a:solidFill>
                    <a:ln>
                      <a:noFill/>
                    </a:ln>
                    <a:effectLst/>
                  </c:spPr>
                  <c:extLst xmlns:c15="http://schemas.microsoft.com/office/drawing/2012/chart">
                    <c:ext xmlns:c16="http://schemas.microsoft.com/office/drawing/2014/chart" uri="{C3380CC4-5D6E-409C-BE32-E72D297353CC}">
                      <c16:uniqueId val="{0000003D-A19F-4E94-91C8-DC0D1FDF002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Departamentos.xlsx]Gráficos'!$B$75:$G$75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Departamentos.xlsx]Gráficos'!$B$84:$G$84</c15:sqref>
                        </c15:formulaRef>
                      </c:ext>
                    </c:extLst>
                    <c:numCache>
                      <c:formatCode>0.00</c:formatCode>
                      <c:ptCount val="6"/>
                      <c:pt idx="0">
                        <c:v>75.373090266082116</c:v>
                      </c:pt>
                      <c:pt idx="1">
                        <c:v>91.200797931166917</c:v>
                      </c:pt>
                      <c:pt idx="2">
                        <c:v>79.266655990477233</c:v>
                      </c:pt>
                      <c:pt idx="3">
                        <c:v>84.12506363575902</c:v>
                      </c:pt>
                      <c:pt idx="4">
                        <c:v>66.594643758331728</c:v>
                      </c:pt>
                      <c:pt idx="5">
                        <c:v>66.114066087498031</c:v>
                      </c:pt>
                    </c:numCache>
                  </c:numRef>
                </c:val>
                <c:extLst xmlns:c15="http://schemas.microsoft.com/office/drawing/2012/chart">
                  <c:ext xmlns:c16="http://schemas.microsoft.com/office/drawing/2014/chart" uri="{C3380CC4-5D6E-409C-BE32-E72D297353CC}">
                    <c16:uniqueId val="{0000003E-A19F-4E94-91C8-DC0D1FDF0024}"/>
                  </c:ext>
                </c:extLst>
              </c15:ser>
            </c15:filteredBarSeries>
          </c:ext>
        </c:extLst>
      </c:barChart>
      <c:lineChart>
        <c:grouping val="standard"/>
        <c:varyColors val="0"/>
        <c:dLbls>
          <c:showLegendKey val="0"/>
          <c:showVal val="1"/>
          <c:showCatName val="0"/>
          <c:showSerName val="0"/>
          <c:showPercent val="0"/>
          <c:showBubbleSize val="0"/>
        </c:dLbls>
        <c:marker val="1"/>
        <c:smooth val="0"/>
        <c:axId val="111042943"/>
        <c:axId val="691485519"/>
        <c:extLst>
          <c:ext xmlns:c15="http://schemas.microsoft.com/office/drawing/2012/chart" uri="{02D57815-91ED-43cb-92C2-25804820EDAC}">
            <c15:filteredLineSeries>
              <c15:ser>
                <c:idx val="2"/>
                <c:order val="2"/>
                <c:tx>
                  <c:strRef>
                    <c:extLst>
                      <c:ext uri="{02D57815-91ED-43cb-92C2-25804820EDAC}">
                        <c15:formulaRef>
                          <c15:sqref>'[Desempeño Fiscal 2023 2-10-2023 Departamentos.xlsx]Gráficos'!$A$77</c15:sqref>
                        </c15:formulaRef>
                      </c:ext>
                    </c:extLst>
                    <c:strCache>
                      <c:ptCount val="1"/>
                      <c:pt idx="0">
                        <c:v>Media Nacional</c:v>
                      </c:pt>
                    </c:strCache>
                  </c:strRef>
                </c:tx>
                <c:spPr>
                  <a:ln w="28575" cap="rnd">
                    <a:solidFill>
                      <a:schemeClr val="accent2"/>
                    </a:solidFill>
                    <a:prstDash val="dash"/>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val>
                  <c:numRef>
                    <c:extLst>
                      <c:ext uri="{02D57815-91ED-43cb-92C2-25804820EDAC}">
                        <c15:formulaRef>
                          <c15:sqref>'[Desempeño Fiscal 2023 2-10-2023 Departamentos.xlsx]Gráficos'!$B$77:$G$77</c15:sqref>
                        </c15:formulaRef>
                      </c:ext>
                    </c:extLst>
                    <c:numCache>
                      <c:formatCode>0.00</c:formatCode>
                      <c:ptCount val="6"/>
                      <c:pt idx="1">
                        <c:v>10.71344427226887</c:v>
                      </c:pt>
                      <c:pt idx="2">
                        <c:v>10.71344427226887</c:v>
                      </c:pt>
                      <c:pt idx="3">
                        <c:v>10.71344427226887</c:v>
                      </c:pt>
                      <c:pt idx="4">
                        <c:v>10.71344427226887</c:v>
                      </c:pt>
                      <c:pt idx="5">
                        <c:v>10.71344427226887</c:v>
                      </c:pt>
                    </c:numCache>
                  </c:numRef>
                </c:val>
                <c:smooth val="0"/>
                <c:extLst>
                  <c:ext xmlns:c16="http://schemas.microsoft.com/office/drawing/2014/chart" uri="{C3380CC4-5D6E-409C-BE32-E72D297353CC}">
                    <c16:uniqueId val="{0000001B-A19F-4E94-91C8-DC0D1FDF0024}"/>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'[Desempeño Fiscal 2023 2-10-2023 Departamentos.xlsx]Gráficos'!$A$79</c15:sqref>
                        </c15:formulaRef>
                      </c:ext>
                    </c:extLst>
                    <c:strCache>
                      <c:ptCount val="1"/>
                      <c:pt idx="0">
                        <c:v>Media Nacional</c:v>
                      </c:pt>
                    </c:strCache>
                  </c:strRef>
                </c:tx>
                <c:spPr>
                  <a:ln w="28575" cap="rnd">
                    <a:solidFill>
                      <a:schemeClr val="accent2"/>
                    </a:solidFill>
                    <a:prstDash val="dash"/>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Departamentos.xlsx]Gráficos'!$B$75:$G$75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Departamentos.xlsx]Gráficos'!$B$79:$G$79</c15:sqref>
                        </c15:formulaRef>
                      </c:ext>
                    </c:extLst>
                    <c:numCache>
                      <c:formatCode>0.00</c:formatCode>
                      <c:ptCount val="6"/>
                      <c:pt idx="1">
                        <c:v>118.67406609039465</c:v>
                      </c:pt>
                      <c:pt idx="2">
                        <c:v>118.67406609039465</c:v>
                      </c:pt>
                      <c:pt idx="3">
                        <c:v>118.67406609039465</c:v>
                      </c:pt>
                      <c:pt idx="4">
                        <c:v>118.67406609039465</c:v>
                      </c:pt>
                      <c:pt idx="5">
                        <c:v>118.67406609039465</c:v>
                      </c:pt>
                    </c:numCache>
                  </c:numRef>
                </c:val>
                <c:smooth val="0"/>
                <c:extLst xmlns:c15="http://schemas.microsoft.com/office/drawing/2012/chart">
                  <c:ext xmlns:c16="http://schemas.microsoft.com/office/drawing/2014/chart" uri="{C3380CC4-5D6E-409C-BE32-E72D297353CC}">
                    <c16:uniqueId val="{00000027-A19F-4E94-91C8-DC0D1FDF0024}"/>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'[Desempeño Fiscal 2023 2-10-2023 Departamentos.xlsx]Gráficos'!$A$81</c15:sqref>
                        </c15:formulaRef>
                      </c:ext>
                    </c:extLst>
                    <c:strCache>
                      <c:ptCount val="1"/>
                      <c:pt idx="0">
                        <c:v>Media Nacional</c:v>
                      </c:pt>
                    </c:strCache>
                  </c:strRef>
                </c:tx>
                <c:spPr>
                  <a:ln w="28575" cap="rnd">
                    <a:solidFill>
                      <a:schemeClr val="accent2"/>
                    </a:solidFill>
                    <a:prstDash val="dash"/>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Departamentos.xlsx]Gráficos'!$B$75:$G$75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Departamentos.xlsx]Gráficos'!$B$81:$G$81</c15:sqref>
                        </c15:formulaRef>
                      </c:ext>
                    </c:extLst>
                    <c:numCache>
                      <c:formatCode>0.00</c:formatCode>
                      <c:ptCount val="6"/>
                      <c:pt idx="1">
                        <c:v>88.645004619837266</c:v>
                      </c:pt>
                      <c:pt idx="2">
                        <c:v>88.645004619837266</c:v>
                      </c:pt>
                      <c:pt idx="3">
                        <c:v>88.645004619837266</c:v>
                      </c:pt>
                      <c:pt idx="4">
                        <c:v>88.645004619837266</c:v>
                      </c:pt>
                      <c:pt idx="5">
                        <c:v>88.645004619837266</c:v>
                      </c:pt>
                    </c:numCache>
                  </c:numRef>
                </c:val>
                <c:smooth val="0"/>
                <c:extLst xmlns:c15="http://schemas.microsoft.com/office/drawing/2012/chart">
                  <c:ext xmlns:c16="http://schemas.microsoft.com/office/drawing/2014/chart" uri="{C3380CC4-5D6E-409C-BE32-E72D297353CC}">
                    <c16:uniqueId val="{00000033-A19F-4E94-91C8-DC0D1FDF0024}"/>
                  </c:ext>
                </c:extLst>
              </c15:ser>
            </c15:filteredLineSeries>
            <c15:filteredLineSeries>
              <c15:ser>
                <c:idx val="8"/>
                <c:order val="8"/>
                <c:tx>
                  <c:strRef>
                    <c:extLst xmlns:c15="http://schemas.microsoft.com/office/drawing/2012/chart">
                      <c:ext xmlns:c15="http://schemas.microsoft.com/office/drawing/2012/chart" uri="{02D57815-91ED-43cb-92C2-25804820EDAC}">
                        <c15:formulaRef>
                          <c15:sqref>'[Desempeño Fiscal 2023 2-10-2023 Departamentos.xlsx]Gráficos'!$A$85</c15:sqref>
                        </c15:formulaRef>
                      </c:ext>
                    </c:extLst>
                    <c:strCache>
                      <c:ptCount val="1"/>
                      <c:pt idx="0">
                        <c:v>Media Nacional</c:v>
                      </c:pt>
                    </c:strCache>
                  </c:strRef>
                </c:tx>
                <c:spPr>
                  <a:ln w="28575" cap="rnd">
                    <a:solidFill>
                      <a:schemeClr val="accent2"/>
                    </a:solidFill>
                    <a:prstDash val="dash"/>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Departamentos.xlsx]Gráficos'!$B$75:$G$75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Departamentos.xlsx]Gráficos'!$B$85:$G$85</c15:sqref>
                        </c15:formulaRef>
                      </c:ext>
                    </c:extLst>
                    <c:numCache>
                      <c:formatCode>0.00</c:formatCode>
                      <c:ptCount val="6"/>
                      <c:pt idx="1">
                        <c:v>75.373090266082116</c:v>
                      </c:pt>
                      <c:pt idx="2">
                        <c:v>75.373090266082116</c:v>
                      </c:pt>
                      <c:pt idx="3">
                        <c:v>75.373090266082116</c:v>
                      </c:pt>
                      <c:pt idx="4">
                        <c:v>75.373090266082116</c:v>
                      </c:pt>
                      <c:pt idx="5">
                        <c:v>75.373090266082116</c:v>
                      </c:pt>
                    </c:numCache>
                  </c:numRef>
                </c:val>
                <c:smooth val="0"/>
                <c:extLst xmlns:c15="http://schemas.microsoft.com/office/drawing/2012/chart">
                  <c:ext xmlns:c16="http://schemas.microsoft.com/office/drawing/2014/chart" uri="{C3380CC4-5D6E-409C-BE32-E72D297353CC}">
                    <c16:uniqueId val="{0000003F-A19F-4E94-91C8-DC0D1FDF0024}"/>
                  </c:ext>
                </c:extLst>
              </c15:ser>
            </c15:filteredLineSeries>
          </c:ext>
        </c:extLst>
      </c:lineChart>
      <c:catAx>
        <c:axId val="1110429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s-CO"/>
          </a:p>
        </c:txPr>
        <c:crossAx val="691485519"/>
        <c:crosses val="autoZero"/>
        <c:auto val="1"/>
        <c:lblAlgn val="ctr"/>
        <c:lblOffset val="100"/>
        <c:noMultiLvlLbl val="0"/>
      </c:catAx>
      <c:valAx>
        <c:axId val="69148551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s-CO"/>
          </a:p>
        </c:txPr>
        <c:crossAx val="1110429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es-CO"/>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400" b="0" i="0" u="none" strike="noStrike" kern="1200" spc="0" baseline="0">
                <a:solidFill>
                  <a:schemeClr val="dk1"/>
                </a:solidFill>
                <a:latin typeface="+mn-lt"/>
                <a:ea typeface="+mn-ea"/>
                <a:cs typeface="+mn-cs"/>
              </a:defRPr>
            </a:pPr>
            <a:r>
              <a:rPr lang="es-CO">
                <a:solidFill>
                  <a:schemeClr val="dk1"/>
                </a:solidFill>
                <a:latin typeface="+mn-lt"/>
                <a:ea typeface="+mn-ea"/>
                <a:cs typeface="+mn-cs"/>
              </a:rPr>
              <a:t>Bono esfuerzo propio</a:t>
            </a:r>
            <a:endParaRPr lang="es-CO"/>
          </a:p>
        </c:rich>
      </c:tx>
      <c:layout>
        <c:manualLayout>
          <c:xMode val="edge"/>
          <c:yMode val="edge"/>
          <c:x val="0.22112803805303968"/>
          <c:y val="3.945246637846303E-2"/>
        </c:manualLayout>
      </c:layout>
      <c:overlay val="0"/>
      <c:spPr>
        <a:solidFill>
          <a:schemeClr val="lt1"/>
        </a:solidFill>
        <a:ln w="12700" cap="flat" cmpd="sng" algn="ctr">
          <a:solidFill>
            <a:schemeClr val="accent1"/>
          </a:solidFill>
          <a:prstDash val="solid"/>
          <a:miter lim="800000"/>
        </a:ln>
        <a:effectLst/>
      </c:spPr>
      <c:txPr>
        <a:bodyPr rot="0" spcFirstLastPara="1" vertOverflow="ellipsis" vert="horz" wrap="square" anchor="ctr" anchorCtr="1"/>
        <a:lstStyle/>
        <a:p>
          <a:pPr algn="ctr">
            <a:defRPr sz="1400" b="0" i="0" u="none" strike="noStrike" kern="1200" spc="0" baseline="0">
              <a:solidFill>
                <a:schemeClr val="dk1"/>
              </a:solidFill>
              <a:latin typeface="+mn-lt"/>
              <a:ea typeface="+mn-ea"/>
              <a:cs typeface="+mn-cs"/>
            </a:defRPr>
          </a:pPr>
          <a:endParaRPr lang="es-CO"/>
        </a:p>
      </c:txPr>
    </c:title>
    <c:autoTitleDeleted val="0"/>
    <c:plotArea>
      <c:layout/>
      <c:barChart>
        <c:barDir val="col"/>
        <c:grouping val="clustered"/>
        <c:varyColors val="0"/>
        <c:ser>
          <c:idx val="5"/>
          <c:order val="5"/>
          <c:tx>
            <c:strRef>
              <c:f>'[Desempeño Fiscal 2023 2-10-2023 Departamentos.xlsx]Gráficos'!$A$82</c:f>
              <c:strCache>
                <c:ptCount val="1"/>
                <c:pt idx="0">
                  <c:v>Bono</c:v>
                </c:pt>
              </c:strCache>
            </c:strRef>
          </c:tx>
          <c:spPr>
            <a:solidFill>
              <a:schemeClr val="accent6"/>
            </a:solidFill>
            <a:ln>
              <a:noFill/>
            </a:ln>
            <a:effectLst/>
          </c:spPr>
          <c:invertIfNegative val="0"/>
          <c:dPt>
            <c:idx val="0"/>
            <c:invertIfNegative val="0"/>
            <c:bubble3D val="0"/>
            <c:spPr>
              <a:solidFill>
                <a:srgbClr val="FFC000"/>
              </a:solidFill>
              <a:ln>
                <a:noFill/>
              </a:ln>
              <a:effectLst/>
            </c:spPr>
            <c:extLst>
              <c:ext xmlns:c16="http://schemas.microsoft.com/office/drawing/2014/chart" uri="{C3380CC4-5D6E-409C-BE32-E72D297353CC}">
                <c16:uniqueId val="{00000001-AFDE-4F7C-A0A1-82C2BEF0FD0B}"/>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AFDE-4F7C-A0A1-82C2BEF0FD0B}"/>
              </c:ext>
            </c:extLst>
          </c:dPt>
          <c:dPt>
            <c:idx val="2"/>
            <c:invertIfNegative val="0"/>
            <c:bubble3D val="0"/>
            <c:spPr>
              <a:solidFill>
                <a:schemeClr val="accent2"/>
              </a:solidFill>
              <a:ln>
                <a:noFill/>
              </a:ln>
              <a:effectLst/>
            </c:spPr>
            <c:extLst>
              <c:ext xmlns:c16="http://schemas.microsoft.com/office/drawing/2014/chart" uri="{C3380CC4-5D6E-409C-BE32-E72D297353CC}">
                <c16:uniqueId val="{00000005-AFDE-4F7C-A0A1-82C2BEF0FD0B}"/>
              </c:ext>
            </c:extLst>
          </c:dPt>
          <c:dPt>
            <c:idx val="3"/>
            <c:invertIfNegative val="0"/>
            <c:bubble3D val="0"/>
            <c:spPr>
              <a:solidFill>
                <a:schemeClr val="accent5"/>
              </a:solidFill>
              <a:ln>
                <a:noFill/>
              </a:ln>
              <a:effectLst/>
            </c:spPr>
            <c:extLst>
              <c:ext xmlns:c16="http://schemas.microsoft.com/office/drawing/2014/chart" uri="{C3380CC4-5D6E-409C-BE32-E72D297353CC}">
                <c16:uniqueId val="{00000007-AFDE-4F7C-A0A1-82C2BEF0FD0B}"/>
              </c:ext>
            </c:extLst>
          </c:dPt>
          <c:dPt>
            <c:idx val="5"/>
            <c:invertIfNegative val="0"/>
            <c:bubble3D val="0"/>
            <c:spPr>
              <a:solidFill>
                <a:schemeClr val="bg1">
                  <a:lumMod val="75000"/>
                </a:schemeClr>
              </a:solidFill>
              <a:ln>
                <a:noFill/>
              </a:ln>
              <a:effectLst/>
            </c:spPr>
            <c:extLst>
              <c:ext xmlns:c16="http://schemas.microsoft.com/office/drawing/2014/chart" uri="{C3380CC4-5D6E-409C-BE32-E72D297353CC}">
                <c16:uniqueId val="{00000009-AFDE-4F7C-A0A1-82C2BEF0FD0B}"/>
              </c:ext>
            </c:extLst>
          </c:dPt>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ysClr val="windowText" lastClr="000000"/>
                </a:solidFill>
                <a:prstDash val="sysDot"/>
              </a:ln>
              <a:effectLst/>
            </c:spPr>
            <c:trendlineType val="linear"/>
            <c:dispRSqr val="0"/>
            <c:dispEq val="0"/>
          </c:trendline>
          <c:cat>
            <c:strRef>
              <c:f>'[Desempeño Fiscal 2023 2-10-2023 Departamentos.xlsx]Gráficos'!$B$75:$G$75</c:f>
              <c:strCache>
                <c:ptCount val="6"/>
                <c:pt idx="0">
                  <c:v>Nacional</c:v>
                </c:pt>
                <c:pt idx="1">
                  <c:v>ESP</c:v>
                </c:pt>
                <c:pt idx="2">
                  <c:v>1</c:v>
                </c:pt>
                <c:pt idx="3">
                  <c:v>2</c:v>
                </c:pt>
                <c:pt idx="4">
                  <c:v>3</c:v>
                </c:pt>
                <c:pt idx="5">
                  <c:v>4</c:v>
                </c:pt>
              </c:strCache>
            </c:strRef>
          </c:cat>
          <c:val>
            <c:numRef>
              <c:f>'[Desempeño Fiscal 2023 2-10-2023 Departamentos.xlsx]Gráficos'!$B$82:$G$82</c:f>
              <c:numCache>
                <c:formatCode>0.00</c:formatCode>
                <c:ptCount val="6"/>
                <c:pt idx="0">
                  <c:v>5.627972584510442E-2</c:v>
                </c:pt>
                <c:pt idx="1">
                  <c:v>1.3601230689309294E-2</c:v>
                </c:pt>
                <c:pt idx="2">
                  <c:v>1.5872865226957949E-2</c:v>
                </c:pt>
                <c:pt idx="3">
                  <c:v>4.4463384538585955E-2</c:v>
                </c:pt>
                <c:pt idx="4">
                  <c:v>5.0564805611866437E-2</c:v>
                </c:pt>
                <c:pt idx="5">
                  <c:v>0.11493388366060087</c:v>
                </c:pt>
              </c:numCache>
            </c:numRef>
          </c:val>
          <c:extLst>
            <c:ext xmlns:c16="http://schemas.microsoft.com/office/drawing/2014/chart" uri="{C3380CC4-5D6E-409C-BE32-E72D297353CC}">
              <c16:uniqueId val="{0000000B-AFDE-4F7C-A0A1-82C2BEF0FD0B}"/>
            </c:ext>
          </c:extLst>
        </c:ser>
        <c:dLbls>
          <c:showLegendKey val="0"/>
          <c:showVal val="1"/>
          <c:showCatName val="0"/>
          <c:showSerName val="0"/>
          <c:showPercent val="0"/>
          <c:showBubbleSize val="0"/>
        </c:dLbls>
        <c:gapWidth val="20"/>
        <c:overlap val="-27"/>
        <c:axId val="111042943"/>
        <c:axId val="691485519"/>
        <c:extLst>
          <c:ext xmlns:c15="http://schemas.microsoft.com/office/drawing/2012/chart" uri="{02D57815-91ED-43cb-92C2-25804820EDAC}">
            <c15:filteredBarSeries>
              <c15:ser>
                <c:idx val="0"/>
                <c:order val="0"/>
                <c:tx>
                  <c:strRef>
                    <c:extLst>
                      <c:ext uri="{02D57815-91ED-43cb-92C2-25804820EDAC}">
                        <c15:formulaRef>
                          <c15:sqref>'[Desempeño Fiscal 2023 2-10-2023 Departamentos.xlsx]Gráficos'!$A$75</c15:sqref>
                        </c15:formulaRef>
                      </c:ext>
                    </c:extLst>
                    <c:strCache>
                      <c:ptCount val="1"/>
                      <c:pt idx="0">
                        <c:v>Indicador/Grupos de capacidades iniciales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s-CO"/>
                    </a:p>
                  </c:txP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'[Desempeño Fiscal 2023 2-10-2023 Departamentos.xlsx]Gráficos'!$B$75:$G$75</c15:sqref>
                        </c15:formulaRef>
                      </c:ext>
                    </c:extLst>
                    <c:strCache>
                      <c:ptCount val="6"/>
                      <c:pt idx="0">
                        <c:v>Nacional</c:v>
                      </c:pt>
                      <c:pt idx="1">
                        <c:v>ESP</c:v>
                      </c:pt>
                      <c:pt idx="2">
                        <c:v>1</c:v>
                      </c:pt>
                      <c:pt idx="3">
                        <c:v>2</c:v>
                      </c:pt>
                      <c:pt idx="4">
                        <c:v>3</c:v>
                      </c:pt>
                      <c:pt idx="5">
                        <c:v>4</c:v>
                      </c:pt>
                    </c:strCache>
                  </c:strRef>
                </c:cat>
                <c:val>
                  <c:numRef>
                    <c:extLst>
                      <c:ext uri="{02D57815-91ED-43cb-92C2-25804820EDAC}">
                        <c15:formulaRef>
                          <c15:sqref>'[Desempeño Fiscal 2023 2-10-2023 Departamentos.xlsx]Gráficos'!$B$75:$G$75</c15:sqref>
                        </c15:formulaRef>
                      </c:ext>
                    </c:extLst>
                    <c:numCache>
                      <c:formatCode>General</c:formatCode>
                      <c:ptCount val="6"/>
                      <c:pt idx="0">
                        <c:v>0</c:v>
                      </c:pt>
                      <c:pt idx="1">
                        <c:v>0</c:v>
                      </c:pt>
                      <c:pt idx="2">
                        <c:v>1</c:v>
                      </c:pt>
                      <c:pt idx="3">
                        <c:v>2</c:v>
                      </c:pt>
                      <c:pt idx="4">
                        <c:v>3</c:v>
                      </c:pt>
                      <c:pt idx="5">
                        <c:v>4</c:v>
                      </c:pt>
                    </c:numCache>
                  </c:numRef>
                </c:val>
                <c:extLst>
                  <c:ext xmlns:c16="http://schemas.microsoft.com/office/drawing/2014/chart" uri="{C3380CC4-5D6E-409C-BE32-E72D297353CC}">
                    <c16:uniqueId val="{0000000C-AFDE-4F7C-A0A1-82C2BEF0FD0B}"/>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'[Desempeño Fiscal 2023 2-10-2023 Departamentos.xlsx]Gráficos'!$A$76</c15:sqref>
                        </c15:formulaRef>
                      </c:ext>
                    </c:extLst>
                    <c:strCache>
                      <c:ptCount val="1"/>
                      <c:pt idx="0">
                        <c:v>Holgura</c:v>
                      </c:pt>
                    </c:strCache>
                  </c:strRef>
                </c:tx>
                <c:spPr>
                  <a:solidFill>
                    <a:schemeClr val="accent2"/>
                  </a:solidFill>
                  <a:ln>
                    <a:noFill/>
                  </a:ln>
                  <a:effectLst/>
                </c:spPr>
                <c:invertIfNegative val="0"/>
                <c:dPt>
                  <c:idx val="1"/>
                  <c:invertIfNegative val="0"/>
                  <c:bubble3D val="0"/>
                  <c:spPr>
                    <a:solidFill>
                      <a:schemeClr val="accent2">
                        <a:lumMod val="75000"/>
                      </a:schemeClr>
                    </a:solidFill>
                    <a:ln>
                      <a:noFill/>
                    </a:ln>
                    <a:effectLst/>
                  </c:spPr>
                  <c:extLst xmlns:c15="http://schemas.microsoft.com/office/drawing/2012/chart">
                    <c:ext xmlns:c16="http://schemas.microsoft.com/office/drawing/2014/chart" uri="{C3380CC4-5D6E-409C-BE32-E72D297353CC}">
                      <c16:uniqueId val="{0000000E-AFDE-4F7C-A0A1-82C2BEF0FD0B}"/>
                    </c:ext>
                  </c:extLst>
                </c:dPt>
                <c:dPt>
                  <c:idx val="2"/>
                  <c:invertIfNegative val="0"/>
                  <c:bubble3D val="0"/>
                  <c:spPr>
                    <a:solidFill>
                      <a:schemeClr val="accent6">
                        <a:lumMod val="75000"/>
                      </a:schemeClr>
                    </a:solidFill>
                    <a:ln>
                      <a:noFill/>
                    </a:ln>
                    <a:effectLst/>
                  </c:spPr>
                  <c:extLst xmlns:c15="http://schemas.microsoft.com/office/drawing/2012/chart">
                    <c:ext xmlns:c16="http://schemas.microsoft.com/office/drawing/2014/chart" uri="{C3380CC4-5D6E-409C-BE32-E72D297353CC}">
                      <c16:uniqueId val="{00000010-AFDE-4F7C-A0A1-82C2BEF0FD0B}"/>
                    </c:ext>
                  </c:extLst>
                </c:dPt>
                <c:dPt>
                  <c:idx val="3"/>
                  <c:invertIfNegative val="0"/>
                  <c:bubble3D val="0"/>
                  <c:spPr>
                    <a:solidFill>
                      <a:schemeClr val="accent5">
                        <a:lumMod val="75000"/>
                      </a:schemeClr>
                    </a:solidFill>
                    <a:ln>
                      <a:noFill/>
                    </a:ln>
                    <a:effectLst/>
                  </c:spPr>
                  <c:extLst xmlns:c15="http://schemas.microsoft.com/office/drawing/2012/chart">
                    <c:ext xmlns:c16="http://schemas.microsoft.com/office/drawing/2014/chart" uri="{C3380CC4-5D6E-409C-BE32-E72D297353CC}">
                      <c16:uniqueId val="{00000012-AFDE-4F7C-A0A1-82C2BEF0FD0B}"/>
                    </c:ext>
                  </c:extLst>
                </c:dPt>
                <c:dPt>
                  <c:idx val="4"/>
                  <c:invertIfNegative val="0"/>
                  <c:bubble3D val="0"/>
                  <c:spPr>
                    <a:solidFill>
                      <a:schemeClr val="accent3">
                        <a:lumMod val="75000"/>
                      </a:schemeClr>
                    </a:solidFill>
                    <a:ln>
                      <a:solidFill>
                        <a:schemeClr val="accent3">
                          <a:lumMod val="75000"/>
                        </a:schemeClr>
                      </a:solidFill>
                    </a:ln>
                    <a:effectLst/>
                  </c:spPr>
                  <c:extLst xmlns:c15="http://schemas.microsoft.com/office/drawing/2012/chart">
                    <c:ext xmlns:c16="http://schemas.microsoft.com/office/drawing/2014/chart" uri="{C3380CC4-5D6E-409C-BE32-E72D297353CC}">
                      <c16:uniqueId val="{00000014-AFDE-4F7C-A0A1-82C2BEF0FD0B}"/>
                    </c:ext>
                  </c:extLst>
                </c:dPt>
                <c:dPt>
                  <c:idx val="5"/>
                  <c:invertIfNegative val="0"/>
                  <c:bubble3D val="0"/>
                  <c:spPr>
                    <a:solidFill>
                      <a:schemeClr val="accent1">
                        <a:lumMod val="75000"/>
                      </a:schemeClr>
                    </a:solidFill>
                    <a:ln>
                      <a:noFill/>
                    </a:ln>
                    <a:effectLst/>
                  </c:spPr>
                  <c:extLst xmlns:c15="http://schemas.microsoft.com/office/drawing/2012/chart">
                    <c:ext xmlns:c16="http://schemas.microsoft.com/office/drawing/2014/chart" uri="{C3380CC4-5D6E-409C-BE32-E72D297353CC}">
                      <c16:uniqueId val="{00000016-AFDE-4F7C-A0A1-82C2BEF0FD0B}"/>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dk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0"/>
                    </c:ext>
                  </c:extLst>
                </c:dLbls>
                <c:trendline>
                  <c:spPr>
                    <a:ln w="19050" cap="rnd">
                      <a:solidFill>
                        <a:schemeClr val="accent2"/>
                      </a:solidFill>
                      <a:prstDash val="sysDot"/>
                    </a:ln>
                    <a:effectLst/>
                  </c:spPr>
                  <c:trendlineType val="linear"/>
                  <c:dispRSqr val="0"/>
                  <c:dispEq val="0"/>
                </c:trendline>
                <c:cat>
                  <c:strRef>
                    <c:extLst xmlns:c15="http://schemas.microsoft.com/office/drawing/2012/chart">
                      <c:ext xmlns:c15="http://schemas.microsoft.com/office/drawing/2012/chart" uri="{02D57815-91ED-43cb-92C2-25804820EDAC}">
                        <c15:formulaRef>
                          <c15:sqref>'[Desempeño Fiscal 2023 2-10-2023 Departamentos.xlsx]Gráficos'!$B$75:$G$75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Departamentos.xlsx]Gráficos'!$B$76:$G$76</c15:sqref>
                        </c15:formulaRef>
                      </c:ext>
                    </c:extLst>
                    <c:numCache>
                      <c:formatCode>0.00</c:formatCode>
                      <c:ptCount val="6"/>
                      <c:pt idx="0">
                        <c:v>14.039891410628934</c:v>
                      </c:pt>
                      <c:pt idx="1">
                        <c:v>14.329015619977676</c:v>
                      </c:pt>
                      <c:pt idx="2">
                        <c:v>8.2320920492945238</c:v>
                      </c:pt>
                      <c:pt idx="3">
                        <c:v>11.000603938263691</c:v>
                      </c:pt>
                      <c:pt idx="4">
                        <c:v>6.1457242308292548</c:v>
                      </c:pt>
                      <c:pt idx="5">
                        <c:v>14.259994728309753</c:v>
                      </c:pt>
                    </c:numCache>
                  </c:numRef>
                </c:val>
                <c:extLst xmlns:c15="http://schemas.microsoft.com/office/drawing/2012/chart">
                  <c:ext xmlns:c16="http://schemas.microsoft.com/office/drawing/2014/chart" uri="{C3380CC4-5D6E-409C-BE32-E72D297353CC}">
                    <c16:uniqueId val="{00000018-AFDE-4F7C-A0A1-82C2BEF0FD0B}"/>
                  </c:ext>
                </c:extLst>
              </c15:ser>
            </c15:filteredBarSeries>
            <c15:filteredBarSeries>
              <c15:ser>
                <c:idx val="3"/>
                <c:order val="3"/>
                <c:tx>
                  <c:strRef>
                    <c:extLst xmlns:c15="http://schemas.microsoft.com/office/drawing/2012/chart">
                      <c:ext xmlns:c15="http://schemas.microsoft.com/office/drawing/2012/chart" uri="{02D57815-91ED-43cb-92C2-25804820EDAC}">
                        <c15:formulaRef>
                          <c15:sqref>'[Desempeño Fiscal 2023 2-10-2023 Departamentos.xlsx]Gráficos'!$A$78</c15:sqref>
                        </c15:formulaRef>
                      </c:ext>
                    </c:extLst>
                    <c:strCache>
                      <c:ptCount val="1"/>
                      <c:pt idx="0">
                        <c:v>Capacidad de programación y ejecución de ingresos</c:v>
                      </c:pt>
                    </c:strCache>
                  </c:strRef>
                </c:tx>
                <c:spPr>
                  <a:solidFill>
                    <a:schemeClr val="accent4"/>
                  </a:solidFill>
                  <a:ln>
                    <a:noFill/>
                  </a:ln>
                  <a:effectLst/>
                </c:spPr>
                <c:invertIfNegative val="0"/>
                <c:dPt>
                  <c:idx val="1"/>
                  <c:invertIfNegative val="0"/>
                  <c:bubble3D val="0"/>
                  <c:spPr>
                    <a:solidFill>
                      <a:schemeClr val="accent2">
                        <a:lumMod val="75000"/>
                      </a:schemeClr>
                    </a:solidFill>
                    <a:ln>
                      <a:noFill/>
                    </a:ln>
                    <a:effectLst/>
                  </c:spPr>
                  <c:extLst xmlns:c15="http://schemas.microsoft.com/office/drawing/2012/chart">
                    <c:ext xmlns:c16="http://schemas.microsoft.com/office/drawing/2014/chart" uri="{C3380CC4-5D6E-409C-BE32-E72D297353CC}">
                      <c16:uniqueId val="{0000001B-AFDE-4F7C-A0A1-82C2BEF0FD0B}"/>
                    </c:ext>
                  </c:extLst>
                </c:dPt>
                <c:dPt>
                  <c:idx val="2"/>
                  <c:invertIfNegative val="0"/>
                  <c:bubble3D val="0"/>
                  <c:spPr>
                    <a:solidFill>
                      <a:schemeClr val="accent6">
                        <a:lumMod val="75000"/>
                      </a:schemeClr>
                    </a:solidFill>
                    <a:ln>
                      <a:noFill/>
                    </a:ln>
                    <a:effectLst/>
                  </c:spPr>
                  <c:extLst xmlns:c15="http://schemas.microsoft.com/office/drawing/2012/chart">
                    <c:ext xmlns:c16="http://schemas.microsoft.com/office/drawing/2014/chart" uri="{C3380CC4-5D6E-409C-BE32-E72D297353CC}">
                      <c16:uniqueId val="{0000001D-AFDE-4F7C-A0A1-82C2BEF0FD0B}"/>
                    </c:ext>
                  </c:extLst>
                </c:dPt>
                <c:dPt>
                  <c:idx val="3"/>
                  <c:invertIfNegative val="0"/>
                  <c:bubble3D val="0"/>
                  <c:spPr>
                    <a:solidFill>
                      <a:schemeClr val="accent5">
                        <a:lumMod val="75000"/>
                      </a:schemeClr>
                    </a:solidFill>
                    <a:ln>
                      <a:noFill/>
                    </a:ln>
                    <a:effectLst/>
                  </c:spPr>
                  <c:extLst xmlns:c15="http://schemas.microsoft.com/office/drawing/2012/chart">
                    <c:ext xmlns:c16="http://schemas.microsoft.com/office/drawing/2014/chart" uri="{C3380CC4-5D6E-409C-BE32-E72D297353CC}">
                      <c16:uniqueId val="{0000001F-AFDE-4F7C-A0A1-82C2BEF0FD0B}"/>
                    </c:ext>
                  </c:extLst>
                </c:dPt>
                <c:dPt>
                  <c:idx val="4"/>
                  <c:invertIfNegative val="0"/>
                  <c:bubble3D val="0"/>
                  <c:spPr>
                    <a:solidFill>
                      <a:schemeClr val="accent3">
                        <a:lumMod val="75000"/>
                      </a:schemeClr>
                    </a:solidFill>
                    <a:ln>
                      <a:noFill/>
                    </a:ln>
                    <a:effectLst/>
                  </c:spPr>
                  <c:extLst xmlns:c15="http://schemas.microsoft.com/office/drawing/2012/chart">
                    <c:ext xmlns:c16="http://schemas.microsoft.com/office/drawing/2014/chart" uri="{C3380CC4-5D6E-409C-BE32-E72D297353CC}">
                      <c16:uniqueId val="{00000021-AFDE-4F7C-A0A1-82C2BEF0FD0B}"/>
                    </c:ext>
                  </c:extLst>
                </c:dPt>
                <c:dPt>
                  <c:idx val="5"/>
                  <c:invertIfNegative val="0"/>
                  <c:bubble3D val="0"/>
                  <c:spPr>
                    <a:solidFill>
                      <a:schemeClr val="accent1">
                        <a:lumMod val="75000"/>
                      </a:schemeClr>
                    </a:solidFill>
                    <a:ln>
                      <a:noFill/>
                    </a:ln>
                    <a:effectLst/>
                  </c:spPr>
                  <c:extLst xmlns:c15="http://schemas.microsoft.com/office/drawing/2012/chart">
                    <c:ext xmlns:c16="http://schemas.microsoft.com/office/drawing/2014/chart" uri="{C3380CC4-5D6E-409C-BE32-E72D297353CC}">
                      <c16:uniqueId val="{00000023-AFDE-4F7C-A0A1-82C2BEF0FD0B}"/>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dk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Departamentos.xlsx]Gráficos'!$B$75:$G$75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Departamentos.xlsx]Gráficos'!$B$78:$G$78</c15:sqref>
                        </c15:formulaRef>
                      </c:ext>
                    </c:extLst>
                    <c:numCache>
                      <c:formatCode>0.00</c:formatCode>
                      <c:ptCount val="6"/>
                      <c:pt idx="0">
                        <c:v>111.08169476279646</c:v>
                      </c:pt>
                      <c:pt idx="1">
                        <c:v>113.12689970559912</c:v>
                      </c:pt>
                      <c:pt idx="2">
                        <c:v>108.72181986993328</c:v>
                      </c:pt>
                      <c:pt idx="3">
                        <c:v>114.2937967433116</c:v>
                      </c:pt>
                      <c:pt idx="4">
                        <c:v>116.88009069433531</c:v>
                      </c:pt>
                      <c:pt idx="5">
                        <c:v>132.86661725745608</c:v>
                      </c:pt>
                    </c:numCache>
                  </c:numRef>
                </c:val>
                <c:extLst xmlns:c15="http://schemas.microsoft.com/office/drawing/2012/chart">
                  <c:ext xmlns:c16="http://schemas.microsoft.com/office/drawing/2014/chart" uri="{C3380CC4-5D6E-409C-BE32-E72D297353CC}">
                    <c16:uniqueId val="{00000024-AFDE-4F7C-A0A1-82C2BEF0FD0B}"/>
                  </c:ext>
                </c:extLst>
              </c15:ser>
            </c15:filteredBarSeries>
            <c15:filteredBarSeries>
              <c15:ser>
                <c:idx val="7"/>
                <c:order val="6"/>
                <c:tx>
                  <c:strRef>
                    <c:extLst xmlns:c15="http://schemas.microsoft.com/office/drawing/2012/chart">
                      <c:ext xmlns:c15="http://schemas.microsoft.com/office/drawing/2012/chart" uri="{02D57815-91ED-43cb-92C2-25804820EDAC}">
                        <c15:formulaRef>
                          <c15:sqref>'[Desempeño Fiscal 2023 2-10-2023 Departamentos.xlsx]Gráficos'!$A$84</c15:sqref>
                        </c15:formulaRef>
                      </c:ext>
                    </c:extLst>
                    <c:strCache>
                      <c:ptCount val="1"/>
                      <c:pt idx="0">
                        <c:v>Gestión financiera territorial sin bono</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Departamentos.xlsx]Gráficos'!$B$75:$G$75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Departamentos.xlsx]Gráficos'!$B$84:$G$84</c15:sqref>
                        </c15:formulaRef>
                      </c:ext>
                    </c:extLst>
                    <c:numCache>
                      <c:formatCode>0.00</c:formatCode>
                      <c:ptCount val="6"/>
                      <c:pt idx="0">
                        <c:v>89.507831812128643</c:v>
                      </c:pt>
                      <c:pt idx="1">
                        <c:v>91.200797931166917</c:v>
                      </c:pt>
                      <c:pt idx="2">
                        <c:v>79.266655990477233</c:v>
                      </c:pt>
                      <c:pt idx="3">
                        <c:v>84.12506363575902</c:v>
                      </c:pt>
                      <c:pt idx="4">
                        <c:v>66.594643758331728</c:v>
                      </c:pt>
                      <c:pt idx="5">
                        <c:v>66.114066087498031</c:v>
                      </c:pt>
                    </c:numCache>
                  </c:numRef>
                </c:val>
                <c:extLst xmlns:c15="http://schemas.microsoft.com/office/drawing/2012/chart">
                  <c:ext xmlns:c16="http://schemas.microsoft.com/office/drawing/2014/chart" uri="{C3380CC4-5D6E-409C-BE32-E72D297353CC}">
                    <c16:uniqueId val="{00000026-AFDE-4F7C-A0A1-82C2BEF0FD0B}"/>
                  </c:ext>
                </c:extLst>
              </c15:ser>
            </c15:filteredBarSeries>
            <c15:filteredBarSeries>
              <c15:ser>
                <c:idx val="8"/>
                <c:order val="7"/>
                <c:tx>
                  <c:strRef>
                    <c:extLst xmlns:c15="http://schemas.microsoft.com/office/drawing/2012/chart">
                      <c:ext xmlns:c15="http://schemas.microsoft.com/office/drawing/2012/chart" uri="{02D57815-91ED-43cb-92C2-25804820EDAC}">
                        <c15:formulaRef>
                          <c15:sqref>'[Desempeño Fiscal 2023 2-10-2023 Departamentos.xlsx]Gráficos'!$A$85</c15:sqref>
                        </c15:formulaRef>
                      </c:ext>
                    </c:extLst>
                    <c:strCache>
                      <c:ptCount val="1"/>
                      <c:pt idx="0">
                        <c:v>Media Nacional</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Departamentos.xlsx]Gráficos'!$B$75:$G$75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Departamentos.xlsx]Gráficos'!$B$85:$G$85</c15:sqref>
                        </c15:formulaRef>
                      </c:ext>
                    </c:extLst>
                    <c:numCache>
                      <c:formatCode>0.00</c:formatCode>
                      <c:ptCount val="6"/>
                      <c:pt idx="1">
                        <c:v>89.507831812128643</c:v>
                      </c:pt>
                      <c:pt idx="2">
                        <c:v>89.507831812128643</c:v>
                      </c:pt>
                      <c:pt idx="3">
                        <c:v>89.507831812128643</c:v>
                      </c:pt>
                      <c:pt idx="4">
                        <c:v>89.507831812128643</c:v>
                      </c:pt>
                      <c:pt idx="5">
                        <c:v>89.507831812128643</c:v>
                      </c:pt>
                    </c:numCache>
                  </c:numRef>
                </c:val>
                <c:extLst xmlns:c15="http://schemas.microsoft.com/office/drawing/2012/chart">
                  <c:ext xmlns:c16="http://schemas.microsoft.com/office/drawing/2014/chart" uri="{C3380CC4-5D6E-409C-BE32-E72D297353CC}">
                    <c16:uniqueId val="{00000027-AFDE-4F7C-A0A1-82C2BEF0FD0B}"/>
                  </c:ext>
                </c:extLst>
              </c15:ser>
            </c15:filteredBarSeries>
            <c15:filteredBarSeries>
              <c15:ser>
                <c:idx val="9"/>
                <c:order val="8"/>
                <c:tx>
                  <c:strRef>
                    <c:extLst xmlns:c15="http://schemas.microsoft.com/office/drawing/2012/chart">
                      <c:ext xmlns:c15="http://schemas.microsoft.com/office/drawing/2012/chart" uri="{02D57815-91ED-43cb-92C2-25804820EDAC}">
                        <c15:formulaRef>
                          <c15:sqref>'[Desempeño Fiscal 2023 2-10-2023 Departamentos.xlsx]Gráficos'!$A$86</c15:sqref>
                        </c15:formulaRef>
                      </c:ext>
                    </c:extLst>
                    <c:strCache>
                      <c:ptCount val="1"/>
                      <c:pt idx="0">
                        <c:v>Gestión financiera territorial con bono</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Departamentos.xlsx]Gráficos'!$B$75:$G$75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Departamentos.xlsx]Gráficos'!$B$86:$G$86</c15:sqref>
                        </c15:formulaRef>
                      </c:ext>
                    </c:extLst>
                    <c:numCache>
                      <c:formatCode>0.00</c:formatCode>
                      <c:ptCount val="6"/>
                      <c:pt idx="0">
                        <c:v>89.535076367447857</c:v>
                      </c:pt>
                      <c:pt idx="1">
                        <c:v>91.214399161856235</c:v>
                      </c:pt>
                      <c:pt idx="2">
                        <c:v>79.282528855704186</c:v>
                      </c:pt>
                      <c:pt idx="3">
                        <c:v>84.169527020297593</c:v>
                      </c:pt>
                      <c:pt idx="4">
                        <c:v>66.645208563943598</c:v>
                      </c:pt>
                      <c:pt idx="5">
                        <c:v>66.228999971158629</c:v>
                      </c:pt>
                    </c:numCache>
                  </c:numRef>
                </c:val>
                <c:extLst xmlns:c15="http://schemas.microsoft.com/office/drawing/2012/chart">
                  <c:ext xmlns:c16="http://schemas.microsoft.com/office/drawing/2014/chart" uri="{C3380CC4-5D6E-409C-BE32-E72D297353CC}">
                    <c16:uniqueId val="{00000028-AFDE-4F7C-A0A1-82C2BEF0FD0B}"/>
                  </c:ext>
                </c:extLst>
              </c15:ser>
            </c15:filteredBarSeries>
            <c15:filteredBarSeries>
              <c15:ser>
                <c:idx val="10"/>
                <c:order val="9"/>
                <c:tx>
                  <c:strRef>
                    <c:extLst xmlns:c15="http://schemas.microsoft.com/office/drawing/2012/chart">
                      <c:ext xmlns:c15="http://schemas.microsoft.com/office/drawing/2012/chart" uri="{02D57815-91ED-43cb-92C2-25804820EDAC}">
                        <c15:formulaRef>
                          <c15:sqref>'[Desempeño Fiscal 2023 2-10-2023 Departamentos.xlsx]Gráficos'!$A$87</c15:sqref>
                        </c15:formulaRef>
                      </c:ext>
                    </c:extLst>
                    <c:strCache>
                      <c:ptCount val="1"/>
                      <c:pt idx="0">
                        <c:v>Media Nacional</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Departamentos.xlsx]Gráficos'!$B$75:$G$75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Departamentos.xlsx]Gráficos'!$B$87:$G$87</c15:sqref>
                        </c15:formulaRef>
                      </c:ext>
                    </c:extLst>
                    <c:numCache>
                      <c:formatCode>0.00</c:formatCode>
                      <c:ptCount val="6"/>
                      <c:pt idx="1">
                        <c:v>89.535076367447857</c:v>
                      </c:pt>
                      <c:pt idx="2">
                        <c:v>89.535076367447857</c:v>
                      </c:pt>
                      <c:pt idx="3">
                        <c:v>89.535076367447857</c:v>
                      </c:pt>
                      <c:pt idx="4">
                        <c:v>89.535076367447857</c:v>
                      </c:pt>
                      <c:pt idx="5">
                        <c:v>89.535076367447857</c:v>
                      </c:pt>
                    </c:numCache>
                  </c:numRef>
                </c:val>
                <c:extLst xmlns:c15="http://schemas.microsoft.com/office/drawing/2012/chart">
                  <c:ext xmlns:c16="http://schemas.microsoft.com/office/drawing/2014/chart" uri="{C3380CC4-5D6E-409C-BE32-E72D297353CC}">
                    <c16:uniqueId val="{00000029-AFDE-4F7C-A0A1-82C2BEF0FD0B}"/>
                  </c:ext>
                </c:extLst>
              </c15:ser>
            </c15:filteredBarSeries>
          </c:ext>
        </c:extLst>
      </c:barChart>
      <c:lineChart>
        <c:grouping val="standard"/>
        <c:varyColors val="0"/>
        <c:dLbls>
          <c:showLegendKey val="0"/>
          <c:showVal val="0"/>
          <c:showCatName val="0"/>
          <c:showSerName val="0"/>
          <c:showPercent val="0"/>
          <c:showBubbleSize val="0"/>
        </c:dLbls>
        <c:marker val="1"/>
        <c:smooth val="0"/>
        <c:axId val="111042943"/>
        <c:axId val="691485519"/>
        <c:extLst>
          <c:ext xmlns:c15="http://schemas.microsoft.com/office/drawing/2012/chart" uri="{02D57815-91ED-43cb-92C2-25804820EDAC}">
            <c15:filteredLineSeries>
              <c15:ser>
                <c:idx val="2"/>
                <c:order val="2"/>
                <c:tx>
                  <c:strRef>
                    <c:extLst>
                      <c:ext uri="{02D57815-91ED-43cb-92C2-25804820EDAC}">
                        <c15:formulaRef>
                          <c15:sqref>'[Desempeño Fiscal 2023 2-10-2023 Departamentos.xlsx]Gráficos'!$A$77</c15:sqref>
                        </c15:formulaRef>
                      </c:ext>
                    </c:extLst>
                    <c:strCache>
                      <c:ptCount val="1"/>
                      <c:pt idx="0">
                        <c:v>Media Nacional</c:v>
                      </c:pt>
                    </c:strCache>
                  </c:strRef>
                </c:tx>
                <c:spPr>
                  <a:ln w="28575" cap="rnd">
                    <a:solidFill>
                      <a:schemeClr val="accent2"/>
                    </a:solidFill>
                    <a:prstDash val="dash"/>
                    <a:round/>
                  </a:ln>
                  <a:effectLst/>
                </c:spPr>
                <c:marker>
                  <c:symbol val="none"/>
                </c:marker>
                <c:val>
                  <c:numRef>
                    <c:extLst>
                      <c:ext uri="{02D57815-91ED-43cb-92C2-25804820EDAC}">
                        <c15:formulaRef>
                          <c15:sqref>'[Desempeño Fiscal 2023 2-10-2023 Departamentos.xlsx]Gráficos'!$B$77:$G$77</c15:sqref>
                        </c15:formulaRef>
                      </c:ext>
                    </c:extLst>
                    <c:numCache>
                      <c:formatCode>0.00</c:formatCode>
                      <c:ptCount val="6"/>
                      <c:pt idx="1">
                        <c:v>14.039891410628934</c:v>
                      </c:pt>
                      <c:pt idx="2">
                        <c:v>14.039891410628934</c:v>
                      </c:pt>
                      <c:pt idx="3">
                        <c:v>14.039891410628934</c:v>
                      </c:pt>
                      <c:pt idx="4">
                        <c:v>14.039891410628934</c:v>
                      </c:pt>
                      <c:pt idx="5">
                        <c:v>14.039891410628934</c:v>
                      </c:pt>
                    </c:numCache>
                  </c:numRef>
                </c:val>
                <c:smooth val="0"/>
                <c:extLst>
                  <c:ext xmlns:c16="http://schemas.microsoft.com/office/drawing/2014/chart" uri="{C3380CC4-5D6E-409C-BE32-E72D297353CC}">
                    <c16:uniqueId val="{00000019-AFDE-4F7C-A0A1-82C2BEF0FD0B}"/>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'[Desempeño Fiscal 2023 2-10-2023 Departamentos.xlsx]Gráficos'!$A$79</c15:sqref>
                        </c15:formulaRef>
                      </c:ext>
                    </c:extLst>
                    <c:strCache>
                      <c:ptCount val="1"/>
                      <c:pt idx="0">
                        <c:v>Media Nacional</c:v>
                      </c:pt>
                    </c:strCache>
                  </c:strRef>
                </c:tx>
                <c:spPr>
                  <a:ln w="28575" cap="rnd">
                    <a:solidFill>
                      <a:schemeClr val="accent2"/>
                    </a:solidFill>
                    <a:prstDash val="dash"/>
                    <a:round/>
                  </a:ln>
                  <a:effectLst/>
                </c:spPr>
                <c:marker>
                  <c:symbol val="none"/>
                </c:marker>
                <c:cat>
                  <c:strRef>
                    <c:extLst xmlns:c15="http://schemas.microsoft.com/office/drawing/2012/chart">
                      <c:ext xmlns:c15="http://schemas.microsoft.com/office/drawing/2012/chart" uri="{02D57815-91ED-43cb-92C2-25804820EDAC}">
                        <c15:formulaRef>
                          <c15:sqref>'[Desempeño Fiscal 2023 2-10-2023 Departamentos.xlsx]Gráficos'!$B$75:$G$75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Departamentos.xlsx]Gráficos'!$B$79:$G$79</c15:sqref>
                        </c15:formulaRef>
                      </c:ext>
                    </c:extLst>
                    <c:numCache>
                      <c:formatCode>0.00</c:formatCode>
                      <c:ptCount val="6"/>
                      <c:pt idx="1">
                        <c:v>111.08169476279646</c:v>
                      </c:pt>
                      <c:pt idx="2">
                        <c:v>111.08169476279646</c:v>
                      </c:pt>
                      <c:pt idx="3">
                        <c:v>111.08169476279646</c:v>
                      </c:pt>
                      <c:pt idx="4">
                        <c:v>111.08169476279646</c:v>
                      </c:pt>
                      <c:pt idx="5">
                        <c:v>111.08169476279646</c:v>
                      </c:pt>
                    </c:numCache>
                  </c:numRef>
                </c:val>
                <c:smooth val="0"/>
                <c:extLst xmlns:c15="http://schemas.microsoft.com/office/drawing/2012/chart">
                  <c:ext xmlns:c16="http://schemas.microsoft.com/office/drawing/2014/chart" uri="{C3380CC4-5D6E-409C-BE32-E72D297353CC}">
                    <c16:uniqueId val="{00000025-AFDE-4F7C-A0A1-82C2BEF0FD0B}"/>
                  </c:ext>
                </c:extLst>
              </c15:ser>
            </c15:filteredLineSeries>
          </c:ext>
        </c:extLst>
      </c:lineChart>
      <c:catAx>
        <c:axId val="1110429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s-CO"/>
          </a:p>
        </c:txPr>
        <c:crossAx val="691485519"/>
        <c:crosses val="autoZero"/>
        <c:auto val="1"/>
        <c:lblAlgn val="ctr"/>
        <c:lblOffset val="100"/>
        <c:noMultiLvlLbl val="0"/>
      </c:catAx>
      <c:valAx>
        <c:axId val="691485519"/>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s-CO"/>
          </a:p>
        </c:txPr>
        <c:crossAx val="1110429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rgbClr val="FFC000"/>
      </a:solidFill>
      <a:prstDash val="solid"/>
      <a:miter lim="800000"/>
    </a:ln>
    <a:effectLst/>
  </c:spPr>
  <c:txPr>
    <a:bodyPr/>
    <a:lstStyle/>
    <a:p>
      <a:pPr>
        <a:defRPr>
          <a:solidFill>
            <a:schemeClr val="dk1"/>
          </a:solidFill>
          <a:latin typeface="+mn-lt"/>
          <a:ea typeface="+mn-ea"/>
          <a:cs typeface="+mn-cs"/>
        </a:defRPr>
      </a:pPr>
      <a:endParaRPr lang="es-CO"/>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s-CO" b="1"/>
              <a:t>Holgura</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s-CO"/>
        </a:p>
      </c:txPr>
    </c:title>
    <c:autoTitleDeleted val="0"/>
    <c:plotArea>
      <c:layout/>
      <c:barChart>
        <c:barDir val="col"/>
        <c:grouping val="clustered"/>
        <c:varyColors val="0"/>
        <c:ser>
          <c:idx val="1"/>
          <c:order val="1"/>
          <c:tx>
            <c:strRef>
              <c:f>'[Desempeño Fiscal 2023 2-10-2023 Departamentos.xlsx]Gráficos'!$A$76</c:f>
              <c:strCache>
                <c:ptCount val="1"/>
                <c:pt idx="0">
                  <c:v>Holgura</c:v>
                </c:pt>
              </c:strCache>
            </c:strRef>
          </c:tx>
          <c:spPr>
            <a:solidFill>
              <a:schemeClr val="accent4">
                <a:lumMod val="60000"/>
                <a:lumOff val="40000"/>
              </a:schemeClr>
            </a:solidFill>
            <a:ln>
              <a:solidFill>
                <a:schemeClr val="accent4"/>
              </a:solidFill>
            </a:ln>
            <a:effectLst/>
          </c:spPr>
          <c:invertIfNegative val="0"/>
          <c:dPt>
            <c:idx val="0"/>
            <c:invertIfNegative val="0"/>
            <c:bubble3D val="0"/>
            <c:spPr>
              <a:solidFill>
                <a:srgbClr val="FFC000"/>
              </a:solidFill>
              <a:ln>
                <a:solidFill>
                  <a:schemeClr val="accent4"/>
                </a:solidFill>
              </a:ln>
              <a:effectLst/>
            </c:spPr>
            <c:extLst>
              <c:ext xmlns:c16="http://schemas.microsoft.com/office/drawing/2014/chart" uri="{C3380CC4-5D6E-409C-BE32-E72D297353CC}">
                <c16:uniqueId val="{00000001-FF41-41DD-A527-9305F6E40DFC}"/>
              </c:ext>
            </c:extLst>
          </c:dPt>
          <c:dPt>
            <c:idx val="1"/>
            <c:invertIfNegative val="0"/>
            <c:bubble3D val="0"/>
            <c:spPr>
              <a:solidFill>
                <a:schemeClr val="accent1"/>
              </a:solidFill>
              <a:ln>
                <a:solidFill>
                  <a:schemeClr val="accent4"/>
                </a:solidFill>
              </a:ln>
              <a:effectLst/>
            </c:spPr>
            <c:extLst>
              <c:ext xmlns:c16="http://schemas.microsoft.com/office/drawing/2014/chart" uri="{C3380CC4-5D6E-409C-BE32-E72D297353CC}">
                <c16:uniqueId val="{00000003-FF41-41DD-A527-9305F6E40DFC}"/>
              </c:ext>
            </c:extLst>
          </c:dPt>
          <c:dPt>
            <c:idx val="2"/>
            <c:invertIfNegative val="0"/>
            <c:bubble3D val="0"/>
            <c:spPr>
              <a:solidFill>
                <a:schemeClr val="accent2"/>
              </a:solidFill>
              <a:ln>
                <a:solidFill>
                  <a:schemeClr val="accent2"/>
                </a:solidFill>
              </a:ln>
              <a:effectLst/>
            </c:spPr>
            <c:extLst>
              <c:ext xmlns:c16="http://schemas.microsoft.com/office/drawing/2014/chart" uri="{C3380CC4-5D6E-409C-BE32-E72D297353CC}">
                <c16:uniqueId val="{00000005-FF41-41DD-A527-9305F6E40DFC}"/>
              </c:ext>
            </c:extLst>
          </c:dPt>
          <c:dPt>
            <c:idx val="3"/>
            <c:invertIfNegative val="0"/>
            <c:bubble3D val="0"/>
            <c:spPr>
              <a:solidFill>
                <a:schemeClr val="accent5"/>
              </a:solidFill>
              <a:ln>
                <a:solidFill>
                  <a:schemeClr val="accent4"/>
                </a:solidFill>
              </a:ln>
              <a:effectLst/>
            </c:spPr>
            <c:extLst>
              <c:ext xmlns:c16="http://schemas.microsoft.com/office/drawing/2014/chart" uri="{C3380CC4-5D6E-409C-BE32-E72D297353CC}">
                <c16:uniqueId val="{00000007-FF41-41DD-A527-9305F6E40DFC}"/>
              </c:ext>
            </c:extLst>
          </c:dPt>
          <c:dPt>
            <c:idx val="4"/>
            <c:invertIfNegative val="0"/>
            <c:bubble3D val="0"/>
            <c:spPr>
              <a:solidFill>
                <a:schemeClr val="accent6"/>
              </a:solidFill>
              <a:ln>
                <a:solidFill>
                  <a:schemeClr val="accent6"/>
                </a:solidFill>
              </a:ln>
              <a:effectLst/>
            </c:spPr>
            <c:extLst>
              <c:ext xmlns:c16="http://schemas.microsoft.com/office/drawing/2014/chart" uri="{C3380CC4-5D6E-409C-BE32-E72D297353CC}">
                <c16:uniqueId val="{00000009-FF41-41DD-A527-9305F6E40DFC}"/>
              </c:ext>
            </c:extLst>
          </c:dPt>
          <c:dPt>
            <c:idx val="5"/>
            <c:invertIfNegative val="0"/>
            <c:bubble3D val="0"/>
            <c:spPr>
              <a:solidFill>
                <a:schemeClr val="bg1">
                  <a:lumMod val="75000"/>
                </a:schemeClr>
              </a:solidFill>
              <a:ln>
                <a:solidFill>
                  <a:schemeClr val="accent4"/>
                </a:solidFill>
              </a:ln>
              <a:effectLst/>
            </c:spPr>
            <c:extLst>
              <c:ext xmlns:c16="http://schemas.microsoft.com/office/drawing/2014/chart" uri="{C3380CC4-5D6E-409C-BE32-E72D297353CC}">
                <c16:uniqueId val="{0000000B-FF41-41DD-A527-9305F6E40DFC}"/>
              </c:ext>
            </c:extLst>
          </c:dPt>
          <c:dLbls>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trendline>
            <c:spPr>
              <a:ln w="19050" cap="rnd">
                <a:solidFill>
                  <a:sysClr val="windowText" lastClr="000000"/>
                </a:solidFill>
                <a:prstDash val="sysDot"/>
              </a:ln>
              <a:effectLst/>
            </c:spPr>
            <c:trendlineType val="linear"/>
            <c:dispRSqr val="0"/>
            <c:dispEq val="0"/>
          </c:trendline>
          <c:cat>
            <c:strRef>
              <c:f>'[Desempeño Fiscal 2023 2-10-2023 Departamentos.xlsx]Gráficos'!$B$75:$G$75</c:f>
              <c:strCache>
                <c:ptCount val="6"/>
                <c:pt idx="0">
                  <c:v>Nacional</c:v>
                </c:pt>
                <c:pt idx="1">
                  <c:v>ESP</c:v>
                </c:pt>
                <c:pt idx="2">
                  <c:v>1</c:v>
                </c:pt>
                <c:pt idx="3">
                  <c:v>2</c:v>
                </c:pt>
                <c:pt idx="4">
                  <c:v>3</c:v>
                </c:pt>
                <c:pt idx="5">
                  <c:v>4</c:v>
                </c:pt>
              </c:strCache>
            </c:strRef>
          </c:cat>
          <c:val>
            <c:numRef>
              <c:f>'[Desempeño Fiscal 2023 2-10-2023 Departamentos.xlsx]Gráficos'!$B$76:$G$76</c:f>
              <c:numCache>
                <c:formatCode>0.00</c:formatCode>
                <c:ptCount val="6"/>
                <c:pt idx="0">
                  <c:v>10.71344427226887</c:v>
                </c:pt>
                <c:pt idx="1">
                  <c:v>14.329015619977676</c:v>
                </c:pt>
                <c:pt idx="2">
                  <c:v>8.2320920492945238</c:v>
                </c:pt>
                <c:pt idx="3">
                  <c:v>11.000603938263691</c:v>
                </c:pt>
                <c:pt idx="4">
                  <c:v>6.1457242308292548</c:v>
                </c:pt>
                <c:pt idx="5">
                  <c:v>14.259994728309753</c:v>
                </c:pt>
              </c:numCache>
            </c:numRef>
          </c:val>
          <c:extLst>
            <c:ext xmlns:c16="http://schemas.microsoft.com/office/drawing/2014/chart" uri="{C3380CC4-5D6E-409C-BE32-E72D297353CC}">
              <c16:uniqueId val="{0000000D-FF41-41DD-A527-9305F6E40DFC}"/>
            </c:ext>
          </c:extLst>
        </c:ser>
        <c:dLbls>
          <c:showLegendKey val="0"/>
          <c:showVal val="1"/>
          <c:showCatName val="0"/>
          <c:showSerName val="0"/>
          <c:showPercent val="0"/>
          <c:showBubbleSize val="0"/>
        </c:dLbls>
        <c:gapWidth val="20"/>
        <c:overlap val="-27"/>
        <c:axId val="111042943"/>
        <c:axId val="691485519"/>
        <c:extLst>
          <c:ext xmlns:c15="http://schemas.microsoft.com/office/drawing/2012/chart" uri="{02D57815-91ED-43cb-92C2-25804820EDAC}">
            <c15:filteredBarSeries>
              <c15:ser>
                <c:idx val="0"/>
                <c:order val="0"/>
                <c:tx>
                  <c:strRef>
                    <c:extLst>
                      <c:ext uri="{02D57815-91ED-43cb-92C2-25804820EDAC}">
                        <c15:formulaRef>
                          <c15:sqref>'[Desempeño Fiscal 2023 2-10-2023 Departamentos.xlsx]Gráficos'!$A$75</c15:sqref>
                        </c15:formulaRef>
                      </c:ext>
                    </c:extLst>
                    <c:strCache>
                      <c:ptCount val="1"/>
                      <c:pt idx="0">
                        <c:v>Indicador/Grupos de capacidades iniciales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'[Desempeño Fiscal 2023 2-10-2023 Departamentos.xlsx]Gráficos'!$B$75:$G$75</c15:sqref>
                        </c15:formulaRef>
                      </c:ext>
                    </c:extLst>
                    <c:strCache>
                      <c:ptCount val="6"/>
                      <c:pt idx="0">
                        <c:v>Nacional</c:v>
                      </c:pt>
                      <c:pt idx="1">
                        <c:v>ESP</c:v>
                      </c:pt>
                      <c:pt idx="2">
                        <c:v>1</c:v>
                      </c:pt>
                      <c:pt idx="3">
                        <c:v>2</c:v>
                      </c:pt>
                      <c:pt idx="4">
                        <c:v>3</c:v>
                      </c:pt>
                      <c:pt idx="5">
                        <c:v>4</c:v>
                      </c:pt>
                    </c:strCache>
                  </c:strRef>
                </c:cat>
                <c:val>
                  <c:numRef>
                    <c:extLst>
                      <c:ext uri="{02D57815-91ED-43cb-92C2-25804820EDAC}">
                        <c15:formulaRef>
                          <c15:sqref>'[Desempeño Fiscal 2023 2-10-2023 Departamentos.xlsx]Gráficos'!$B$75:$G$75</c15:sqref>
                        </c15:formulaRef>
                      </c:ext>
                    </c:extLst>
                    <c:numCache>
                      <c:formatCode>General</c:formatCode>
                      <c:ptCount val="6"/>
                      <c:pt idx="0">
                        <c:v>0</c:v>
                      </c:pt>
                      <c:pt idx="1">
                        <c:v>0</c:v>
                      </c:pt>
                      <c:pt idx="2">
                        <c:v>1</c:v>
                      </c:pt>
                      <c:pt idx="3">
                        <c:v>2</c:v>
                      </c:pt>
                      <c:pt idx="4">
                        <c:v>3</c:v>
                      </c:pt>
                      <c:pt idx="5">
                        <c:v>4</c:v>
                      </c:pt>
                    </c:numCache>
                  </c:numRef>
                </c:val>
                <c:extLst>
                  <c:ext xmlns:c16="http://schemas.microsoft.com/office/drawing/2014/chart" uri="{C3380CC4-5D6E-409C-BE32-E72D297353CC}">
                    <c16:uniqueId val="{0000000E-FF41-41DD-A527-9305F6E40DFC}"/>
                  </c:ext>
                </c:extLst>
              </c15:ser>
            </c15:filteredBarSeries>
            <c15:filteredBarSeries>
              <c15:ser>
                <c:idx val="3"/>
                <c:order val="2"/>
                <c:tx>
                  <c:strRef>
                    <c:extLst xmlns:c15="http://schemas.microsoft.com/office/drawing/2012/chart">
                      <c:ext xmlns:c15="http://schemas.microsoft.com/office/drawing/2012/chart" uri="{02D57815-91ED-43cb-92C2-25804820EDAC}">
                        <c15:formulaRef>
                          <c15:sqref>'[Desempeño Fiscal 2023 2-10-2023 Departamentos.xlsx]Gráficos'!$A$78</c15:sqref>
                        </c15:formulaRef>
                      </c:ext>
                    </c:extLst>
                    <c:strCache>
                      <c:ptCount val="1"/>
                      <c:pt idx="0">
                        <c:v>Capacidad de programación y ejecución de ingresos</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Departamentos.xlsx]Gráficos'!$B$75:$G$75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Departamentos.xlsx]Gráficos'!$B$78:$G$78</c15:sqref>
                        </c15:formulaRef>
                      </c:ext>
                    </c:extLst>
                    <c:numCache>
                      <c:formatCode>0.00</c:formatCode>
                      <c:ptCount val="6"/>
                      <c:pt idx="0">
                        <c:v>118.67406609039465</c:v>
                      </c:pt>
                      <c:pt idx="1">
                        <c:v>113.12689970559912</c:v>
                      </c:pt>
                      <c:pt idx="2">
                        <c:v>108.72181986993328</c:v>
                      </c:pt>
                      <c:pt idx="3">
                        <c:v>114.2937967433116</c:v>
                      </c:pt>
                      <c:pt idx="4">
                        <c:v>116.88009069433531</c:v>
                      </c:pt>
                      <c:pt idx="5">
                        <c:v>132.86661725745608</c:v>
                      </c:pt>
                    </c:numCache>
                  </c:numRef>
                </c:val>
                <c:extLst xmlns:c15="http://schemas.microsoft.com/office/drawing/2012/chart">
                  <c:ext xmlns:c16="http://schemas.microsoft.com/office/drawing/2014/chart" uri="{C3380CC4-5D6E-409C-BE32-E72D297353CC}">
                    <c16:uniqueId val="{0000000F-FF41-41DD-A527-9305F6E40DFC}"/>
                  </c:ext>
                </c:extLst>
              </c15:ser>
            </c15:filteredBarSeries>
            <c15:filteredBarSeries>
              <c15:ser>
                <c:idx val="4"/>
                <c:order val="3"/>
                <c:tx>
                  <c:strRef>
                    <c:extLst xmlns:c15="http://schemas.microsoft.com/office/drawing/2012/chart">
                      <c:ext xmlns:c15="http://schemas.microsoft.com/office/drawing/2012/chart" uri="{02D57815-91ED-43cb-92C2-25804820EDAC}">
                        <c15:formulaRef>
                          <c15:sqref>'[Desempeño Fiscal 2023 2-10-2023 Departamentos.xlsx]Gráficos'!$A$79</c15:sqref>
                        </c15:formulaRef>
                      </c:ext>
                    </c:extLst>
                    <c:strCache>
                      <c:ptCount val="1"/>
                      <c:pt idx="0">
                        <c:v>Media Nacional</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Departamentos.xlsx]Gráficos'!$B$75:$G$75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Departamentos.xlsx]Gráficos'!$B$79:$G$79</c15:sqref>
                        </c15:formulaRef>
                      </c:ext>
                    </c:extLst>
                    <c:numCache>
                      <c:formatCode>0.00</c:formatCode>
                      <c:ptCount val="6"/>
                      <c:pt idx="1">
                        <c:v>118.67406609039465</c:v>
                      </c:pt>
                      <c:pt idx="2">
                        <c:v>118.67406609039465</c:v>
                      </c:pt>
                      <c:pt idx="3">
                        <c:v>118.67406609039465</c:v>
                      </c:pt>
                      <c:pt idx="4">
                        <c:v>118.67406609039465</c:v>
                      </c:pt>
                      <c:pt idx="5">
                        <c:v>118.67406609039465</c:v>
                      </c:pt>
                    </c:numCache>
                  </c:numRef>
                </c:val>
                <c:extLst xmlns:c15="http://schemas.microsoft.com/office/drawing/2012/chart">
                  <c:ext xmlns:c16="http://schemas.microsoft.com/office/drawing/2014/chart" uri="{C3380CC4-5D6E-409C-BE32-E72D297353CC}">
                    <c16:uniqueId val="{00000010-FF41-41DD-A527-9305F6E40DFC}"/>
                  </c:ext>
                </c:extLst>
              </c15:ser>
            </c15:filteredBarSeries>
            <c15:filteredBarSeries>
              <c15:ser>
                <c:idx val="5"/>
                <c:order val="4"/>
                <c:tx>
                  <c:strRef>
                    <c:extLst xmlns:c15="http://schemas.microsoft.com/office/drawing/2012/chart">
                      <c:ext xmlns:c15="http://schemas.microsoft.com/office/drawing/2012/chart" uri="{02D57815-91ED-43cb-92C2-25804820EDAC}">
                        <c15:formulaRef>
                          <c15:sqref>'[Desempeño Fiscal 2023 2-10-2023 Departamentos.xlsx]Gráficos'!$A$80</c15:sqref>
                        </c15:formulaRef>
                      </c:ext>
                    </c:extLst>
                    <c:strCache>
                      <c:ptCount val="1"/>
                      <c:pt idx="0">
                        <c:v>Capacidad de ejecución de inversión</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Departamentos.xlsx]Gráficos'!$B$75:$G$75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Departamentos.xlsx]Gráficos'!$B$80:$G$80</c15:sqref>
                        </c15:formulaRef>
                      </c:ext>
                    </c:extLst>
                    <c:numCache>
                      <c:formatCode>0.00</c:formatCode>
                      <c:ptCount val="6"/>
                      <c:pt idx="0">
                        <c:v>88.645004619837266</c:v>
                      </c:pt>
                      <c:pt idx="1">
                        <c:v>93.91252456470788</c:v>
                      </c:pt>
                      <c:pt idx="2">
                        <c:v>86.879971473823858</c:v>
                      </c:pt>
                      <c:pt idx="3">
                        <c:v>86.818522889108607</c:v>
                      </c:pt>
                      <c:pt idx="4">
                        <c:v>90.489067809879018</c:v>
                      </c:pt>
                      <c:pt idx="5">
                        <c:v>88.453189637874218</c:v>
                      </c:pt>
                    </c:numCache>
                  </c:numRef>
                </c:val>
                <c:extLst xmlns:c15="http://schemas.microsoft.com/office/drawing/2012/chart">
                  <c:ext xmlns:c16="http://schemas.microsoft.com/office/drawing/2014/chart" uri="{C3380CC4-5D6E-409C-BE32-E72D297353CC}">
                    <c16:uniqueId val="{00000011-FF41-41DD-A527-9305F6E40DFC}"/>
                  </c:ext>
                </c:extLst>
              </c15:ser>
            </c15:filteredBarSeries>
            <c15:filteredBarSeries>
              <c15:ser>
                <c:idx val="6"/>
                <c:order val="5"/>
                <c:tx>
                  <c:strRef>
                    <c:extLst xmlns:c15="http://schemas.microsoft.com/office/drawing/2012/chart">
                      <c:ext xmlns:c15="http://schemas.microsoft.com/office/drawing/2012/chart" uri="{02D57815-91ED-43cb-92C2-25804820EDAC}">
                        <c15:formulaRef>
                          <c15:sqref>'[Desempeño Fiscal 2023 2-10-2023 Departamentos.xlsx]Gráficos'!$A$81</c15:sqref>
                        </c15:formulaRef>
                      </c:ext>
                    </c:extLst>
                    <c:strCache>
                      <c:ptCount val="1"/>
                      <c:pt idx="0">
                        <c:v>Media Nacional</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Departamentos.xlsx]Gráficos'!$B$75:$G$75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Departamentos.xlsx]Gráficos'!$B$81:$G$81</c15:sqref>
                        </c15:formulaRef>
                      </c:ext>
                    </c:extLst>
                    <c:numCache>
                      <c:formatCode>0.00</c:formatCode>
                      <c:ptCount val="6"/>
                      <c:pt idx="1">
                        <c:v>88.645004619837266</c:v>
                      </c:pt>
                      <c:pt idx="2">
                        <c:v>88.645004619837266</c:v>
                      </c:pt>
                      <c:pt idx="3">
                        <c:v>88.645004619837266</c:v>
                      </c:pt>
                      <c:pt idx="4">
                        <c:v>88.645004619837266</c:v>
                      </c:pt>
                      <c:pt idx="5">
                        <c:v>88.645004619837266</c:v>
                      </c:pt>
                    </c:numCache>
                  </c:numRef>
                </c:val>
                <c:extLst xmlns:c15="http://schemas.microsoft.com/office/drawing/2012/chart">
                  <c:ext xmlns:c16="http://schemas.microsoft.com/office/drawing/2014/chart" uri="{C3380CC4-5D6E-409C-BE32-E72D297353CC}">
                    <c16:uniqueId val="{00000012-FF41-41DD-A527-9305F6E40DFC}"/>
                  </c:ext>
                </c:extLst>
              </c15:ser>
            </c15:filteredBarSeries>
            <c15:filteredBarSeries>
              <c15:ser>
                <c:idx val="7"/>
                <c:order val="6"/>
                <c:tx>
                  <c:strRef>
                    <c:extLst xmlns:c15="http://schemas.microsoft.com/office/drawing/2012/chart">
                      <c:ext xmlns:c15="http://schemas.microsoft.com/office/drawing/2012/chart" uri="{02D57815-91ED-43cb-92C2-25804820EDAC}">
                        <c15:formulaRef>
                          <c15:sqref>'[Desempeño Fiscal 2023 2-10-2023 Departamentos.xlsx]Gráficos'!$A$84</c15:sqref>
                        </c15:formulaRef>
                      </c:ext>
                    </c:extLst>
                    <c:strCache>
                      <c:ptCount val="1"/>
                      <c:pt idx="0">
                        <c:v>Gestión financiera territorial sin bono</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Departamentos.xlsx]Gráficos'!$B$75:$G$75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Departamentos.xlsx]Gráficos'!$B$84:$G$84</c15:sqref>
                        </c15:formulaRef>
                      </c:ext>
                    </c:extLst>
                    <c:numCache>
                      <c:formatCode>0.00</c:formatCode>
                      <c:ptCount val="6"/>
                      <c:pt idx="0">
                        <c:v>75.373090266082116</c:v>
                      </c:pt>
                      <c:pt idx="1">
                        <c:v>91.200797931166917</c:v>
                      </c:pt>
                      <c:pt idx="2">
                        <c:v>79.266655990477233</c:v>
                      </c:pt>
                      <c:pt idx="3">
                        <c:v>84.12506363575902</c:v>
                      </c:pt>
                      <c:pt idx="4">
                        <c:v>66.594643758331728</c:v>
                      </c:pt>
                      <c:pt idx="5">
                        <c:v>66.114066087498031</c:v>
                      </c:pt>
                    </c:numCache>
                  </c:numRef>
                </c:val>
                <c:extLst xmlns:c15="http://schemas.microsoft.com/office/drawing/2012/chart">
                  <c:ext xmlns:c16="http://schemas.microsoft.com/office/drawing/2014/chart" uri="{C3380CC4-5D6E-409C-BE32-E72D297353CC}">
                    <c16:uniqueId val="{00000013-FF41-41DD-A527-9305F6E40DFC}"/>
                  </c:ext>
                </c:extLst>
              </c15:ser>
            </c15:filteredBarSeries>
            <c15:filteredBarSeries>
              <c15:ser>
                <c:idx val="8"/>
                <c:order val="7"/>
                <c:tx>
                  <c:strRef>
                    <c:extLst xmlns:c15="http://schemas.microsoft.com/office/drawing/2012/chart">
                      <c:ext xmlns:c15="http://schemas.microsoft.com/office/drawing/2012/chart" uri="{02D57815-91ED-43cb-92C2-25804820EDAC}">
                        <c15:formulaRef>
                          <c15:sqref>'[Desempeño Fiscal 2023 2-10-2023 Departamentos.xlsx]Gráficos'!$A$85</c15:sqref>
                        </c15:formulaRef>
                      </c:ext>
                    </c:extLst>
                    <c:strCache>
                      <c:ptCount val="1"/>
                      <c:pt idx="0">
                        <c:v>Media Nacional</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Departamentos.xlsx]Gráficos'!$B$75:$G$75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Departamentos.xlsx]Gráficos'!$B$85:$G$85</c15:sqref>
                        </c15:formulaRef>
                      </c:ext>
                    </c:extLst>
                    <c:numCache>
                      <c:formatCode>0.00</c:formatCode>
                      <c:ptCount val="6"/>
                      <c:pt idx="1">
                        <c:v>75.373090266082116</c:v>
                      </c:pt>
                      <c:pt idx="2">
                        <c:v>75.373090266082116</c:v>
                      </c:pt>
                      <c:pt idx="3">
                        <c:v>75.373090266082116</c:v>
                      </c:pt>
                      <c:pt idx="4">
                        <c:v>75.373090266082116</c:v>
                      </c:pt>
                      <c:pt idx="5">
                        <c:v>75.373090266082116</c:v>
                      </c:pt>
                    </c:numCache>
                  </c:numRef>
                </c:val>
                <c:extLst xmlns:c15="http://schemas.microsoft.com/office/drawing/2012/chart">
                  <c:ext xmlns:c16="http://schemas.microsoft.com/office/drawing/2014/chart" uri="{C3380CC4-5D6E-409C-BE32-E72D297353CC}">
                    <c16:uniqueId val="{00000014-FF41-41DD-A527-9305F6E40DFC}"/>
                  </c:ext>
                </c:extLst>
              </c15:ser>
            </c15:filteredBarSeries>
            <c15:filteredBarSeries>
              <c15:ser>
                <c:idx val="9"/>
                <c:order val="8"/>
                <c:tx>
                  <c:strRef>
                    <c:extLst xmlns:c15="http://schemas.microsoft.com/office/drawing/2012/chart">
                      <c:ext xmlns:c15="http://schemas.microsoft.com/office/drawing/2012/chart" uri="{02D57815-91ED-43cb-92C2-25804820EDAC}">
                        <c15:formulaRef>
                          <c15:sqref>'[Desempeño Fiscal 2023 2-10-2023 Departamentos.xlsx]Gráficos'!$A$86</c15:sqref>
                        </c15:formulaRef>
                      </c:ext>
                    </c:extLst>
                    <c:strCache>
                      <c:ptCount val="1"/>
                      <c:pt idx="0">
                        <c:v>Gestión financiera territorial con bono</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Departamentos.xlsx]Gráficos'!$B$75:$G$75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Departamentos.xlsx]Gráficos'!$B$86:$G$86</c15:sqref>
                        </c15:formulaRef>
                      </c:ext>
                    </c:extLst>
                    <c:numCache>
                      <c:formatCode>0.00</c:formatCode>
                      <c:ptCount val="6"/>
                      <c:pt idx="0">
                        <c:v>75.429369991927217</c:v>
                      </c:pt>
                      <c:pt idx="1">
                        <c:v>91.214399161856235</c:v>
                      </c:pt>
                      <c:pt idx="2">
                        <c:v>79.282528855704186</c:v>
                      </c:pt>
                      <c:pt idx="3">
                        <c:v>84.169527020297593</c:v>
                      </c:pt>
                      <c:pt idx="4">
                        <c:v>66.645208563943598</c:v>
                      </c:pt>
                      <c:pt idx="5">
                        <c:v>66.228999971158629</c:v>
                      </c:pt>
                    </c:numCache>
                  </c:numRef>
                </c:val>
                <c:extLst xmlns:c15="http://schemas.microsoft.com/office/drawing/2012/chart">
                  <c:ext xmlns:c16="http://schemas.microsoft.com/office/drawing/2014/chart" uri="{C3380CC4-5D6E-409C-BE32-E72D297353CC}">
                    <c16:uniqueId val="{00000015-FF41-41DD-A527-9305F6E40DFC}"/>
                  </c:ext>
                </c:extLst>
              </c15:ser>
            </c15:filteredBarSeries>
            <c15:filteredBarSeries>
              <c15:ser>
                <c:idx val="10"/>
                <c:order val="9"/>
                <c:tx>
                  <c:strRef>
                    <c:extLst xmlns:c15="http://schemas.microsoft.com/office/drawing/2012/chart">
                      <c:ext xmlns:c15="http://schemas.microsoft.com/office/drawing/2012/chart" uri="{02D57815-91ED-43cb-92C2-25804820EDAC}">
                        <c15:formulaRef>
                          <c15:sqref>'[Desempeño Fiscal 2023 2-10-2023 Departamentos.xlsx]Gráficos'!$A$87</c15:sqref>
                        </c15:formulaRef>
                      </c:ext>
                    </c:extLst>
                    <c:strCache>
                      <c:ptCount val="1"/>
                      <c:pt idx="0">
                        <c:v>Media Nacional</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Departamentos.xlsx]Gráficos'!$B$75:$G$75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Departamentos.xlsx]Gráficos'!$B$87:$G$87</c15:sqref>
                        </c15:formulaRef>
                      </c:ext>
                    </c:extLst>
                    <c:numCache>
                      <c:formatCode>0.00</c:formatCode>
                      <c:ptCount val="6"/>
                      <c:pt idx="1">
                        <c:v>75.429369991927217</c:v>
                      </c:pt>
                      <c:pt idx="2">
                        <c:v>75.429369991927217</c:v>
                      </c:pt>
                      <c:pt idx="3">
                        <c:v>75.429369991927217</c:v>
                      </c:pt>
                      <c:pt idx="4">
                        <c:v>75.429369991927217</c:v>
                      </c:pt>
                      <c:pt idx="5">
                        <c:v>75.429369991927217</c:v>
                      </c:pt>
                    </c:numCache>
                  </c:numRef>
                </c:val>
                <c:extLst xmlns:c15="http://schemas.microsoft.com/office/drawing/2012/chart">
                  <c:ext xmlns:c16="http://schemas.microsoft.com/office/drawing/2014/chart" uri="{C3380CC4-5D6E-409C-BE32-E72D297353CC}">
                    <c16:uniqueId val="{00000016-FF41-41DD-A527-9305F6E40DFC}"/>
                  </c:ext>
                </c:extLst>
              </c15:ser>
            </c15:filteredBarSeries>
          </c:ext>
        </c:extLst>
      </c:barChart>
      <c:catAx>
        <c:axId val="1110429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s-CO"/>
          </a:p>
        </c:txPr>
        <c:crossAx val="691485519"/>
        <c:crosses val="autoZero"/>
        <c:auto val="1"/>
        <c:lblAlgn val="ctr"/>
        <c:lblOffset val="100"/>
        <c:noMultiLvlLbl val="0"/>
      </c:catAx>
      <c:valAx>
        <c:axId val="69148551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s-CO"/>
          </a:p>
        </c:txPr>
        <c:crossAx val="1110429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es-CO"/>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400" b="1" i="0" u="none" strike="noStrike" kern="1200" spc="0" baseline="0">
                <a:solidFill>
                  <a:schemeClr val="tx1"/>
                </a:solidFill>
                <a:latin typeface="+mn-lt"/>
                <a:ea typeface="+mn-ea"/>
                <a:cs typeface="+mn-cs"/>
              </a:defRPr>
            </a:pPr>
            <a:r>
              <a:rPr lang="es-CO" b="1"/>
              <a:t>Capacidad de programación y ejecución de ingresos</a:t>
            </a:r>
          </a:p>
        </c:rich>
      </c:tx>
      <c:layout>
        <c:manualLayout>
          <c:xMode val="edge"/>
          <c:yMode val="edge"/>
          <c:x val="0.17759249897632648"/>
          <c:y val="2.3671972824772704E-2"/>
        </c:manualLayout>
      </c:layout>
      <c:overlay val="0"/>
      <c:spPr>
        <a:noFill/>
        <a:ln>
          <a:noFill/>
        </a:ln>
        <a:effectLst/>
      </c:spPr>
      <c:txPr>
        <a:bodyPr rot="0" spcFirstLastPara="1" vertOverflow="ellipsis" vert="horz" wrap="square" anchor="ctr" anchorCtr="1"/>
        <a:lstStyle/>
        <a:p>
          <a:pPr algn="ctr">
            <a:defRPr sz="1400" b="1" i="0" u="none" strike="noStrike" kern="1200" spc="0" baseline="0">
              <a:solidFill>
                <a:schemeClr val="tx1"/>
              </a:solidFill>
              <a:latin typeface="+mn-lt"/>
              <a:ea typeface="+mn-ea"/>
              <a:cs typeface="+mn-cs"/>
            </a:defRPr>
          </a:pPr>
          <a:endParaRPr lang="es-CO"/>
        </a:p>
      </c:txPr>
    </c:title>
    <c:autoTitleDeleted val="0"/>
    <c:plotArea>
      <c:layout/>
      <c:barChart>
        <c:barDir val="col"/>
        <c:grouping val="clustered"/>
        <c:varyColors val="0"/>
        <c:ser>
          <c:idx val="3"/>
          <c:order val="3"/>
          <c:tx>
            <c:strRef>
              <c:f>'[Desempeño Fiscal 2023 2-10-2023 Departamentos.xlsx]Gráficos'!$A$78</c:f>
              <c:strCache>
                <c:ptCount val="1"/>
                <c:pt idx="0">
                  <c:v>Capacidad de programación y ejecución de ingresos</c:v>
                </c:pt>
              </c:strCache>
              <c:extLst xmlns:c15="http://schemas.microsoft.com/office/drawing/2012/chart"/>
            </c:strRef>
          </c:tx>
          <c:spPr>
            <a:solidFill>
              <a:schemeClr val="accent4">
                <a:lumMod val="60000"/>
                <a:lumOff val="40000"/>
              </a:schemeClr>
            </a:solidFill>
            <a:ln>
              <a:solidFill>
                <a:schemeClr val="accent4"/>
              </a:solidFill>
            </a:ln>
            <a:effectLst/>
          </c:spPr>
          <c:invertIfNegative val="0"/>
          <c:dPt>
            <c:idx val="0"/>
            <c:invertIfNegative val="0"/>
            <c:bubble3D val="0"/>
            <c:spPr>
              <a:solidFill>
                <a:srgbClr val="FFC000"/>
              </a:solidFill>
              <a:ln>
                <a:solidFill>
                  <a:schemeClr val="accent4"/>
                </a:solidFill>
              </a:ln>
              <a:effectLst/>
            </c:spPr>
            <c:extLst>
              <c:ext xmlns:c16="http://schemas.microsoft.com/office/drawing/2014/chart" uri="{C3380CC4-5D6E-409C-BE32-E72D297353CC}">
                <c16:uniqueId val="{00000001-D609-4DD7-9643-A117D3B773E0}"/>
              </c:ext>
            </c:extLst>
          </c:dPt>
          <c:dPt>
            <c:idx val="1"/>
            <c:invertIfNegative val="0"/>
            <c:bubble3D val="0"/>
            <c:spPr>
              <a:solidFill>
                <a:schemeClr val="accent1"/>
              </a:solidFill>
              <a:ln>
                <a:solidFill>
                  <a:schemeClr val="accent4"/>
                </a:solidFill>
              </a:ln>
              <a:effectLst/>
            </c:spPr>
            <c:extLst>
              <c:ext xmlns:c16="http://schemas.microsoft.com/office/drawing/2014/chart" uri="{C3380CC4-5D6E-409C-BE32-E72D297353CC}">
                <c16:uniqueId val="{00000003-D609-4DD7-9643-A117D3B773E0}"/>
              </c:ext>
            </c:extLst>
          </c:dPt>
          <c:dPt>
            <c:idx val="2"/>
            <c:invertIfNegative val="0"/>
            <c:bubble3D val="0"/>
            <c:spPr>
              <a:solidFill>
                <a:schemeClr val="accent2"/>
              </a:solidFill>
              <a:ln>
                <a:solidFill>
                  <a:schemeClr val="accent2"/>
                </a:solidFill>
              </a:ln>
              <a:effectLst/>
            </c:spPr>
            <c:extLst>
              <c:ext xmlns:c16="http://schemas.microsoft.com/office/drawing/2014/chart" uri="{C3380CC4-5D6E-409C-BE32-E72D297353CC}">
                <c16:uniqueId val="{00000005-D609-4DD7-9643-A117D3B773E0}"/>
              </c:ext>
            </c:extLst>
          </c:dPt>
          <c:dPt>
            <c:idx val="3"/>
            <c:invertIfNegative val="0"/>
            <c:bubble3D val="0"/>
            <c:spPr>
              <a:solidFill>
                <a:schemeClr val="accent5"/>
              </a:solidFill>
              <a:ln>
                <a:solidFill>
                  <a:schemeClr val="accent4"/>
                </a:solidFill>
              </a:ln>
              <a:effectLst/>
            </c:spPr>
            <c:extLst>
              <c:ext xmlns:c16="http://schemas.microsoft.com/office/drawing/2014/chart" uri="{C3380CC4-5D6E-409C-BE32-E72D297353CC}">
                <c16:uniqueId val="{00000007-D609-4DD7-9643-A117D3B773E0}"/>
              </c:ext>
            </c:extLst>
          </c:dPt>
          <c:dPt>
            <c:idx val="4"/>
            <c:invertIfNegative val="0"/>
            <c:bubble3D val="0"/>
            <c:spPr>
              <a:solidFill>
                <a:schemeClr val="accent6"/>
              </a:solidFill>
              <a:ln>
                <a:solidFill>
                  <a:schemeClr val="accent6"/>
                </a:solidFill>
              </a:ln>
              <a:effectLst/>
            </c:spPr>
            <c:extLst>
              <c:ext xmlns:c16="http://schemas.microsoft.com/office/drawing/2014/chart" uri="{C3380CC4-5D6E-409C-BE32-E72D297353CC}">
                <c16:uniqueId val="{00000009-D609-4DD7-9643-A117D3B773E0}"/>
              </c:ext>
            </c:extLst>
          </c:dPt>
          <c:dPt>
            <c:idx val="5"/>
            <c:invertIfNegative val="0"/>
            <c:bubble3D val="0"/>
            <c:spPr>
              <a:solidFill>
                <a:schemeClr val="bg1">
                  <a:lumMod val="75000"/>
                </a:schemeClr>
              </a:solidFill>
              <a:ln>
                <a:solidFill>
                  <a:schemeClr val="accent4"/>
                </a:solidFill>
              </a:ln>
              <a:effectLst/>
            </c:spPr>
            <c:extLst>
              <c:ext xmlns:c16="http://schemas.microsoft.com/office/drawing/2014/chart" uri="{C3380CC4-5D6E-409C-BE32-E72D297353CC}">
                <c16:uniqueId val="{0000000B-D609-4DD7-9643-A117D3B773E0}"/>
              </c:ext>
            </c:extLst>
          </c:dPt>
          <c:dLbls>
            <c:dLbl>
              <c:idx val="1"/>
              <c:layout>
                <c:manualLayout>
                  <c:x val="0"/>
                  <c:y val="-1.457194899817850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609-4DD7-9643-A117D3B773E0}"/>
                </c:ext>
              </c:extLst>
            </c:dLbl>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ysClr val="windowText" lastClr="000000"/>
                </a:solidFill>
                <a:prstDash val="sysDot"/>
              </a:ln>
              <a:effectLst/>
            </c:spPr>
            <c:trendlineType val="linear"/>
            <c:dispRSqr val="0"/>
            <c:dispEq val="0"/>
          </c:trendline>
          <c:cat>
            <c:strRef>
              <c:f>'[Desempeño Fiscal 2023 2-10-2023 Departamentos.xlsx]Gráficos'!$B$75:$G$75</c:f>
              <c:strCache>
                <c:ptCount val="6"/>
                <c:pt idx="0">
                  <c:v>Nacional</c:v>
                </c:pt>
                <c:pt idx="1">
                  <c:v>ESP</c:v>
                </c:pt>
                <c:pt idx="2">
                  <c:v>1</c:v>
                </c:pt>
                <c:pt idx="3">
                  <c:v>2</c:v>
                </c:pt>
                <c:pt idx="4">
                  <c:v>3</c:v>
                </c:pt>
                <c:pt idx="5">
                  <c:v>4</c:v>
                </c:pt>
              </c:strCache>
            </c:strRef>
          </c:cat>
          <c:val>
            <c:numRef>
              <c:f>'[Desempeño Fiscal 2023 2-10-2023 Departamentos.xlsx]Gráficos'!$B$78:$G$78</c:f>
              <c:numCache>
                <c:formatCode>0.00</c:formatCode>
                <c:ptCount val="6"/>
                <c:pt idx="0">
                  <c:v>118.67406609039465</c:v>
                </c:pt>
                <c:pt idx="1">
                  <c:v>113.12689970559912</c:v>
                </c:pt>
                <c:pt idx="2">
                  <c:v>108.72181986993328</c:v>
                </c:pt>
                <c:pt idx="3">
                  <c:v>114.2937967433116</c:v>
                </c:pt>
                <c:pt idx="4">
                  <c:v>116.88009069433531</c:v>
                </c:pt>
                <c:pt idx="5">
                  <c:v>132.86661725745608</c:v>
                </c:pt>
              </c:numCache>
            </c:numRef>
          </c:val>
          <c:extLst>
            <c:ext xmlns:c16="http://schemas.microsoft.com/office/drawing/2014/chart" uri="{C3380CC4-5D6E-409C-BE32-E72D297353CC}">
              <c16:uniqueId val="{0000000D-D609-4DD7-9643-A117D3B773E0}"/>
            </c:ext>
          </c:extLst>
        </c:ser>
        <c:dLbls>
          <c:showLegendKey val="0"/>
          <c:showVal val="1"/>
          <c:showCatName val="0"/>
          <c:showSerName val="0"/>
          <c:showPercent val="0"/>
          <c:showBubbleSize val="0"/>
        </c:dLbls>
        <c:gapWidth val="20"/>
        <c:overlap val="-27"/>
        <c:axId val="111042943"/>
        <c:axId val="691485519"/>
        <c:extLst>
          <c:ext xmlns:c15="http://schemas.microsoft.com/office/drawing/2012/chart" uri="{02D57815-91ED-43cb-92C2-25804820EDAC}">
            <c15:filteredBarSeries>
              <c15:ser>
                <c:idx val="0"/>
                <c:order val="0"/>
                <c:tx>
                  <c:strRef>
                    <c:extLst>
                      <c:ext uri="{02D57815-91ED-43cb-92C2-25804820EDAC}">
                        <c15:formulaRef>
                          <c15:sqref>'[Desempeño Fiscal 2023 2-10-2023 Departamentos.xlsx]Gráficos'!$A$75</c15:sqref>
                        </c15:formulaRef>
                      </c:ext>
                    </c:extLst>
                    <c:strCache>
                      <c:ptCount val="1"/>
                      <c:pt idx="0">
                        <c:v>Indicador/Grupos de capacidades iniciales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'[Desempeño Fiscal 2023 2-10-2023 Departamentos.xlsx]Gráficos'!$B$75:$G$75</c15:sqref>
                        </c15:formulaRef>
                      </c:ext>
                    </c:extLst>
                    <c:strCache>
                      <c:ptCount val="6"/>
                      <c:pt idx="0">
                        <c:v>Nacional</c:v>
                      </c:pt>
                      <c:pt idx="1">
                        <c:v>ESP</c:v>
                      </c:pt>
                      <c:pt idx="2">
                        <c:v>1</c:v>
                      </c:pt>
                      <c:pt idx="3">
                        <c:v>2</c:v>
                      </c:pt>
                      <c:pt idx="4">
                        <c:v>3</c:v>
                      </c:pt>
                      <c:pt idx="5">
                        <c:v>4</c:v>
                      </c:pt>
                    </c:strCache>
                  </c:strRef>
                </c:cat>
                <c:val>
                  <c:numRef>
                    <c:extLst>
                      <c:ext uri="{02D57815-91ED-43cb-92C2-25804820EDAC}">
                        <c15:formulaRef>
                          <c15:sqref>'[Desempeño Fiscal 2023 2-10-2023 Departamentos.xlsx]Gráficos'!$B$75:$G$75</c15:sqref>
                        </c15:formulaRef>
                      </c:ext>
                    </c:extLst>
                    <c:numCache>
                      <c:formatCode>General</c:formatCode>
                      <c:ptCount val="6"/>
                      <c:pt idx="0">
                        <c:v>0</c:v>
                      </c:pt>
                      <c:pt idx="1">
                        <c:v>0</c:v>
                      </c:pt>
                      <c:pt idx="2">
                        <c:v>1</c:v>
                      </c:pt>
                      <c:pt idx="3">
                        <c:v>2</c:v>
                      </c:pt>
                      <c:pt idx="4">
                        <c:v>3</c:v>
                      </c:pt>
                      <c:pt idx="5">
                        <c:v>4</c:v>
                      </c:pt>
                    </c:numCache>
                  </c:numRef>
                </c:val>
                <c:extLst>
                  <c:ext xmlns:c16="http://schemas.microsoft.com/office/drawing/2014/chart" uri="{C3380CC4-5D6E-409C-BE32-E72D297353CC}">
                    <c16:uniqueId val="{0000000E-D609-4DD7-9643-A117D3B773E0}"/>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'[Desempeño Fiscal 2023 2-10-2023 Departamentos.xlsx]Gráficos'!$A$76</c15:sqref>
                        </c15:formulaRef>
                      </c:ext>
                    </c:extLst>
                    <c:strCache>
                      <c:ptCount val="1"/>
                      <c:pt idx="0">
                        <c:v>Holgura</c:v>
                      </c:pt>
                    </c:strCache>
                  </c:strRef>
                </c:tx>
                <c:spPr>
                  <a:solidFill>
                    <a:schemeClr val="accent2"/>
                  </a:solidFill>
                  <a:ln>
                    <a:noFill/>
                  </a:ln>
                  <a:effectLst/>
                </c:spPr>
                <c:invertIfNegative val="0"/>
                <c:dPt>
                  <c:idx val="1"/>
                  <c:invertIfNegative val="0"/>
                  <c:bubble3D val="0"/>
                  <c:spPr>
                    <a:solidFill>
                      <a:schemeClr val="accent2">
                        <a:lumMod val="75000"/>
                      </a:schemeClr>
                    </a:solidFill>
                    <a:ln>
                      <a:noFill/>
                    </a:ln>
                    <a:effectLst/>
                  </c:spPr>
                  <c:extLst xmlns:c15="http://schemas.microsoft.com/office/drawing/2012/chart">
                    <c:ext xmlns:c16="http://schemas.microsoft.com/office/drawing/2014/chart" uri="{C3380CC4-5D6E-409C-BE32-E72D297353CC}">
                      <c16:uniqueId val="{00000010-D609-4DD7-9643-A117D3B773E0}"/>
                    </c:ext>
                  </c:extLst>
                </c:dPt>
                <c:dPt>
                  <c:idx val="2"/>
                  <c:invertIfNegative val="0"/>
                  <c:bubble3D val="0"/>
                  <c:spPr>
                    <a:solidFill>
                      <a:schemeClr val="accent6">
                        <a:lumMod val="75000"/>
                      </a:schemeClr>
                    </a:solidFill>
                    <a:ln>
                      <a:noFill/>
                    </a:ln>
                    <a:effectLst/>
                  </c:spPr>
                  <c:extLst xmlns:c15="http://schemas.microsoft.com/office/drawing/2012/chart">
                    <c:ext xmlns:c16="http://schemas.microsoft.com/office/drawing/2014/chart" uri="{C3380CC4-5D6E-409C-BE32-E72D297353CC}">
                      <c16:uniqueId val="{00000012-D609-4DD7-9643-A117D3B773E0}"/>
                    </c:ext>
                  </c:extLst>
                </c:dPt>
                <c:dPt>
                  <c:idx val="3"/>
                  <c:invertIfNegative val="0"/>
                  <c:bubble3D val="0"/>
                  <c:spPr>
                    <a:solidFill>
                      <a:schemeClr val="accent5">
                        <a:lumMod val="75000"/>
                      </a:schemeClr>
                    </a:solidFill>
                    <a:ln>
                      <a:noFill/>
                    </a:ln>
                    <a:effectLst/>
                  </c:spPr>
                  <c:extLst xmlns:c15="http://schemas.microsoft.com/office/drawing/2012/chart">
                    <c:ext xmlns:c16="http://schemas.microsoft.com/office/drawing/2014/chart" uri="{C3380CC4-5D6E-409C-BE32-E72D297353CC}">
                      <c16:uniqueId val="{00000014-D609-4DD7-9643-A117D3B773E0}"/>
                    </c:ext>
                  </c:extLst>
                </c:dPt>
                <c:dPt>
                  <c:idx val="4"/>
                  <c:invertIfNegative val="0"/>
                  <c:bubble3D val="0"/>
                  <c:spPr>
                    <a:solidFill>
                      <a:schemeClr val="accent3">
                        <a:lumMod val="75000"/>
                      </a:schemeClr>
                    </a:solidFill>
                    <a:ln>
                      <a:solidFill>
                        <a:schemeClr val="accent3">
                          <a:lumMod val="75000"/>
                        </a:schemeClr>
                      </a:solidFill>
                    </a:ln>
                    <a:effectLst/>
                  </c:spPr>
                  <c:extLst xmlns:c15="http://schemas.microsoft.com/office/drawing/2012/chart">
                    <c:ext xmlns:c16="http://schemas.microsoft.com/office/drawing/2014/chart" uri="{C3380CC4-5D6E-409C-BE32-E72D297353CC}">
                      <c16:uniqueId val="{00000016-D609-4DD7-9643-A117D3B773E0}"/>
                    </c:ext>
                  </c:extLst>
                </c:dPt>
                <c:dPt>
                  <c:idx val="5"/>
                  <c:invertIfNegative val="0"/>
                  <c:bubble3D val="0"/>
                  <c:spPr>
                    <a:solidFill>
                      <a:schemeClr val="accent1">
                        <a:lumMod val="75000"/>
                      </a:schemeClr>
                    </a:solidFill>
                    <a:ln>
                      <a:noFill/>
                    </a:ln>
                    <a:effectLst/>
                  </c:spPr>
                  <c:extLst xmlns:c15="http://schemas.microsoft.com/office/drawing/2012/chart">
                    <c:ext xmlns:c16="http://schemas.microsoft.com/office/drawing/2014/chart" uri="{C3380CC4-5D6E-409C-BE32-E72D297353CC}">
                      <c16:uniqueId val="{00000018-D609-4DD7-9643-A117D3B773E0}"/>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0"/>
                    </c:ext>
                  </c:extLst>
                </c:dLbls>
                <c:trendline>
                  <c:spPr>
                    <a:ln w="19050" cap="rnd">
                      <a:solidFill>
                        <a:schemeClr val="accent2"/>
                      </a:solidFill>
                      <a:prstDash val="sysDot"/>
                    </a:ln>
                    <a:effectLst/>
                  </c:spPr>
                  <c:trendlineType val="linear"/>
                  <c:dispRSqr val="0"/>
                  <c:dispEq val="0"/>
                </c:trendline>
                <c:cat>
                  <c:strRef>
                    <c:extLst xmlns:c15="http://schemas.microsoft.com/office/drawing/2012/chart">
                      <c:ext xmlns:c15="http://schemas.microsoft.com/office/drawing/2012/chart" uri="{02D57815-91ED-43cb-92C2-25804820EDAC}">
                        <c15:formulaRef>
                          <c15:sqref>'[Desempeño Fiscal 2023 2-10-2023 Departamentos.xlsx]Gráficos'!$B$75:$G$75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Departamentos.xlsx]Gráficos'!$B$76:$G$76</c15:sqref>
                        </c15:formulaRef>
                      </c:ext>
                    </c:extLst>
                    <c:numCache>
                      <c:formatCode>0.00</c:formatCode>
                      <c:ptCount val="6"/>
                      <c:pt idx="0">
                        <c:v>10.71344427226887</c:v>
                      </c:pt>
                      <c:pt idx="1">
                        <c:v>14.329015619977676</c:v>
                      </c:pt>
                      <c:pt idx="2">
                        <c:v>8.2320920492945238</c:v>
                      </c:pt>
                      <c:pt idx="3">
                        <c:v>11.000603938263691</c:v>
                      </c:pt>
                      <c:pt idx="4">
                        <c:v>6.1457242308292548</c:v>
                      </c:pt>
                      <c:pt idx="5">
                        <c:v>14.259994728309753</c:v>
                      </c:pt>
                    </c:numCache>
                  </c:numRef>
                </c:val>
                <c:extLst xmlns:c15="http://schemas.microsoft.com/office/drawing/2012/chart">
                  <c:ext xmlns:c16="http://schemas.microsoft.com/office/drawing/2014/chart" uri="{C3380CC4-5D6E-409C-BE32-E72D297353CC}">
                    <c16:uniqueId val="{0000001A-D609-4DD7-9643-A117D3B773E0}"/>
                  </c:ext>
                </c:extLst>
              </c15:ser>
            </c15:filteredBarSeries>
            <c15:filteredBarSeries>
              <c15:ser>
                <c:idx val="5"/>
                <c:order val="4"/>
                <c:tx>
                  <c:strRef>
                    <c:extLst xmlns:c15="http://schemas.microsoft.com/office/drawing/2012/chart">
                      <c:ext xmlns:c15="http://schemas.microsoft.com/office/drawing/2012/chart" uri="{02D57815-91ED-43cb-92C2-25804820EDAC}">
                        <c15:formulaRef>
                          <c15:sqref>'[Desempeño Fiscal 2023 2-10-2023 Departamentos.xlsx]Gráficos'!$A$80</c15:sqref>
                        </c15:formulaRef>
                      </c:ext>
                    </c:extLst>
                    <c:strCache>
                      <c:ptCount val="1"/>
                      <c:pt idx="0">
                        <c:v>Capacidad de ejecución de inversión</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Departamentos.xlsx]Gráficos'!$B$75:$G$75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Departamentos.xlsx]Gráficos'!$B$80:$G$80</c15:sqref>
                        </c15:formulaRef>
                      </c:ext>
                    </c:extLst>
                    <c:numCache>
                      <c:formatCode>0.00</c:formatCode>
                      <c:ptCount val="6"/>
                      <c:pt idx="0">
                        <c:v>88.645004619837266</c:v>
                      </c:pt>
                      <c:pt idx="1">
                        <c:v>93.91252456470788</c:v>
                      </c:pt>
                      <c:pt idx="2">
                        <c:v>86.879971473823858</c:v>
                      </c:pt>
                      <c:pt idx="3">
                        <c:v>86.818522889108607</c:v>
                      </c:pt>
                      <c:pt idx="4">
                        <c:v>90.489067809879018</c:v>
                      </c:pt>
                      <c:pt idx="5">
                        <c:v>88.453189637874218</c:v>
                      </c:pt>
                    </c:numCache>
                  </c:numRef>
                </c:val>
                <c:extLst xmlns:c15="http://schemas.microsoft.com/office/drawing/2012/chart">
                  <c:ext xmlns:c16="http://schemas.microsoft.com/office/drawing/2014/chart" uri="{C3380CC4-5D6E-409C-BE32-E72D297353CC}">
                    <c16:uniqueId val="{0000001C-D609-4DD7-9643-A117D3B773E0}"/>
                  </c:ext>
                </c:extLst>
              </c15:ser>
            </c15:filteredBarSeries>
            <c15:filteredBarSeries>
              <c15:ser>
                <c:idx val="6"/>
                <c:order val="5"/>
                <c:tx>
                  <c:strRef>
                    <c:extLst xmlns:c15="http://schemas.microsoft.com/office/drawing/2012/chart">
                      <c:ext xmlns:c15="http://schemas.microsoft.com/office/drawing/2012/chart" uri="{02D57815-91ED-43cb-92C2-25804820EDAC}">
                        <c15:formulaRef>
                          <c15:sqref>'[Desempeño Fiscal 2023 2-10-2023 Departamentos.xlsx]Gráficos'!$A$81</c15:sqref>
                        </c15:formulaRef>
                      </c:ext>
                    </c:extLst>
                    <c:strCache>
                      <c:ptCount val="1"/>
                      <c:pt idx="0">
                        <c:v>Media Nacional</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Departamentos.xlsx]Gráficos'!$B$75:$G$75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Departamentos.xlsx]Gráficos'!$B$81:$G$81</c15:sqref>
                        </c15:formulaRef>
                      </c:ext>
                    </c:extLst>
                    <c:numCache>
                      <c:formatCode>0.00</c:formatCode>
                      <c:ptCount val="6"/>
                      <c:pt idx="1">
                        <c:v>88.645004619837266</c:v>
                      </c:pt>
                      <c:pt idx="2">
                        <c:v>88.645004619837266</c:v>
                      </c:pt>
                      <c:pt idx="3">
                        <c:v>88.645004619837266</c:v>
                      </c:pt>
                      <c:pt idx="4">
                        <c:v>88.645004619837266</c:v>
                      </c:pt>
                      <c:pt idx="5">
                        <c:v>88.645004619837266</c:v>
                      </c:pt>
                    </c:numCache>
                  </c:numRef>
                </c:val>
                <c:extLst xmlns:c15="http://schemas.microsoft.com/office/drawing/2012/chart">
                  <c:ext xmlns:c16="http://schemas.microsoft.com/office/drawing/2014/chart" uri="{C3380CC4-5D6E-409C-BE32-E72D297353CC}">
                    <c16:uniqueId val="{0000001D-D609-4DD7-9643-A117D3B773E0}"/>
                  </c:ext>
                </c:extLst>
              </c15:ser>
            </c15:filteredBarSeries>
            <c15:filteredBarSeries>
              <c15:ser>
                <c:idx val="7"/>
                <c:order val="6"/>
                <c:tx>
                  <c:strRef>
                    <c:extLst xmlns:c15="http://schemas.microsoft.com/office/drawing/2012/chart">
                      <c:ext xmlns:c15="http://schemas.microsoft.com/office/drawing/2012/chart" uri="{02D57815-91ED-43cb-92C2-25804820EDAC}">
                        <c15:formulaRef>
                          <c15:sqref>'[Desempeño Fiscal 2023 2-10-2023 Departamentos.xlsx]Gráficos'!$A$84</c15:sqref>
                        </c15:formulaRef>
                      </c:ext>
                    </c:extLst>
                    <c:strCache>
                      <c:ptCount val="1"/>
                      <c:pt idx="0">
                        <c:v>Gestión financiera territorial sin bono</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Departamentos.xlsx]Gráficos'!$B$75:$G$75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Departamentos.xlsx]Gráficos'!$B$84:$G$84</c15:sqref>
                        </c15:formulaRef>
                      </c:ext>
                    </c:extLst>
                    <c:numCache>
                      <c:formatCode>0.00</c:formatCode>
                      <c:ptCount val="6"/>
                      <c:pt idx="0">
                        <c:v>75.373090266082116</c:v>
                      </c:pt>
                      <c:pt idx="1">
                        <c:v>91.200797931166917</c:v>
                      </c:pt>
                      <c:pt idx="2">
                        <c:v>79.266655990477233</c:v>
                      </c:pt>
                      <c:pt idx="3">
                        <c:v>84.12506363575902</c:v>
                      </c:pt>
                      <c:pt idx="4">
                        <c:v>66.594643758331728</c:v>
                      </c:pt>
                      <c:pt idx="5">
                        <c:v>66.114066087498031</c:v>
                      </c:pt>
                    </c:numCache>
                  </c:numRef>
                </c:val>
                <c:extLst xmlns:c15="http://schemas.microsoft.com/office/drawing/2012/chart">
                  <c:ext xmlns:c16="http://schemas.microsoft.com/office/drawing/2014/chart" uri="{C3380CC4-5D6E-409C-BE32-E72D297353CC}">
                    <c16:uniqueId val="{0000001E-D609-4DD7-9643-A117D3B773E0}"/>
                  </c:ext>
                </c:extLst>
              </c15:ser>
            </c15:filteredBarSeries>
            <c15:filteredBarSeries>
              <c15:ser>
                <c:idx val="8"/>
                <c:order val="7"/>
                <c:tx>
                  <c:strRef>
                    <c:extLst xmlns:c15="http://schemas.microsoft.com/office/drawing/2012/chart">
                      <c:ext xmlns:c15="http://schemas.microsoft.com/office/drawing/2012/chart" uri="{02D57815-91ED-43cb-92C2-25804820EDAC}">
                        <c15:formulaRef>
                          <c15:sqref>'[Desempeño Fiscal 2023 2-10-2023 Departamentos.xlsx]Gráficos'!$A$85</c15:sqref>
                        </c15:formulaRef>
                      </c:ext>
                    </c:extLst>
                    <c:strCache>
                      <c:ptCount val="1"/>
                      <c:pt idx="0">
                        <c:v>Media Nacional</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Departamentos.xlsx]Gráficos'!$B$75:$G$75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Departamentos.xlsx]Gráficos'!$B$85:$G$85</c15:sqref>
                        </c15:formulaRef>
                      </c:ext>
                    </c:extLst>
                    <c:numCache>
                      <c:formatCode>0.00</c:formatCode>
                      <c:ptCount val="6"/>
                      <c:pt idx="1">
                        <c:v>75.373090266082116</c:v>
                      </c:pt>
                      <c:pt idx="2">
                        <c:v>75.373090266082116</c:v>
                      </c:pt>
                      <c:pt idx="3">
                        <c:v>75.373090266082116</c:v>
                      </c:pt>
                      <c:pt idx="4">
                        <c:v>75.373090266082116</c:v>
                      </c:pt>
                      <c:pt idx="5">
                        <c:v>75.373090266082116</c:v>
                      </c:pt>
                    </c:numCache>
                  </c:numRef>
                </c:val>
                <c:extLst xmlns:c15="http://schemas.microsoft.com/office/drawing/2012/chart">
                  <c:ext xmlns:c16="http://schemas.microsoft.com/office/drawing/2014/chart" uri="{C3380CC4-5D6E-409C-BE32-E72D297353CC}">
                    <c16:uniqueId val="{0000001F-D609-4DD7-9643-A117D3B773E0}"/>
                  </c:ext>
                </c:extLst>
              </c15:ser>
            </c15:filteredBarSeries>
            <c15:filteredBarSeries>
              <c15:ser>
                <c:idx val="9"/>
                <c:order val="8"/>
                <c:tx>
                  <c:strRef>
                    <c:extLst xmlns:c15="http://schemas.microsoft.com/office/drawing/2012/chart">
                      <c:ext xmlns:c15="http://schemas.microsoft.com/office/drawing/2012/chart" uri="{02D57815-91ED-43cb-92C2-25804820EDAC}">
                        <c15:formulaRef>
                          <c15:sqref>'[Desempeño Fiscal 2023 2-10-2023 Departamentos.xlsx]Gráficos'!$A$86</c15:sqref>
                        </c15:formulaRef>
                      </c:ext>
                    </c:extLst>
                    <c:strCache>
                      <c:ptCount val="1"/>
                      <c:pt idx="0">
                        <c:v>Gestión financiera territorial con bono</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Departamentos.xlsx]Gráficos'!$B$75:$G$75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Departamentos.xlsx]Gráficos'!$B$86:$G$86</c15:sqref>
                        </c15:formulaRef>
                      </c:ext>
                    </c:extLst>
                    <c:numCache>
                      <c:formatCode>0.00</c:formatCode>
                      <c:ptCount val="6"/>
                      <c:pt idx="0">
                        <c:v>75.429369991927217</c:v>
                      </c:pt>
                      <c:pt idx="1">
                        <c:v>91.214399161856235</c:v>
                      </c:pt>
                      <c:pt idx="2">
                        <c:v>79.282528855704186</c:v>
                      </c:pt>
                      <c:pt idx="3">
                        <c:v>84.169527020297593</c:v>
                      </c:pt>
                      <c:pt idx="4">
                        <c:v>66.645208563943598</c:v>
                      </c:pt>
                      <c:pt idx="5">
                        <c:v>66.228999971158629</c:v>
                      </c:pt>
                    </c:numCache>
                  </c:numRef>
                </c:val>
                <c:extLst xmlns:c15="http://schemas.microsoft.com/office/drawing/2012/chart">
                  <c:ext xmlns:c16="http://schemas.microsoft.com/office/drawing/2014/chart" uri="{C3380CC4-5D6E-409C-BE32-E72D297353CC}">
                    <c16:uniqueId val="{00000020-D609-4DD7-9643-A117D3B773E0}"/>
                  </c:ext>
                </c:extLst>
              </c15:ser>
            </c15:filteredBarSeries>
            <c15:filteredBarSeries>
              <c15:ser>
                <c:idx val="10"/>
                <c:order val="9"/>
                <c:tx>
                  <c:strRef>
                    <c:extLst xmlns:c15="http://schemas.microsoft.com/office/drawing/2012/chart">
                      <c:ext xmlns:c15="http://schemas.microsoft.com/office/drawing/2012/chart" uri="{02D57815-91ED-43cb-92C2-25804820EDAC}">
                        <c15:formulaRef>
                          <c15:sqref>'[Desempeño Fiscal 2023 2-10-2023 Departamentos.xlsx]Gráficos'!$A$87</c15:sqref>
                        </c15:formulaRef>
                      </c:ext>
                    </c:extLst>
                    <c:strCache>
                      <c:ptCount val="1"/>
                      <c:pt idx="0">
                        <c:v>Media Nacional</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Departamentos.xlsx]Gráficos'!$B$75:$G$75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Departamentos.xlsx]Gráficos'!$B$87:$G$87</c15:sqref>
                        </c15:formulaRef>
                      </c:ext>
                    </c:extLst>
                    <c:numCache>
                      <c:formatCode>0.00</c:formatCode>
                      <c:ptCount val="6"/>
                      <c:pt idx="1">
                        <c:v>75.429369991927217</c:v>
                      </c:pt>
                      <c:pt idx="2">
                        <c:v>75.429369991927217</c:v>
                      </c:pt>
                      <c:pt idx="3">
                        <c:v>75.429369991927217</c:v>
                      </c:pt>
                      <c:pt idx="4">
                        <c:v>75.429369991927217</c:v>
                      </c:pt>
                      <c:pt idx="5">
                        <c:v>75.429369991927217</c:v>
                      </c:pt>
                    </c:numCache>
                  </c:numRef>
                </c:val>
                <c:extLst xmlns:c15="http://schemas.microsoft.com/office/drawing/2012/chart">
                  <c:ext xmlns:c16="http://schemas.microsoft.com/office/drawing/2014/chart" uri="{C3380CC4-5D6E-409C-BE32-E72D297353CC}">
                    <c16:uniqueId val="{00000021-D609-4DD7-9643-A117D3B773E0}"/>
                  </c:ext>
                </c:extLst>
              </c15:ser>
            </c15:filteredBarSeries>
          </c:ext>
        </c:extLst>
      </c:barChart>
      <c:lineChart>
        <c:grouping val="standard"/>
        <c:varyColors val="0"/>
        <c:dLbls>
          <c:showLegendKey val="0"/>
          <c:showVal val="0"/>
          <c:showCatName val="0"/>
          <c:showSerName val="0"/>
          <c:showPercent val="0"/>
          <c:showBubbleSize val="0"/>
        </c:dLbls>
        <c:marker val="1"/>
        <c:smooth val="0"/>
        <c:axId val="111042943"/>
        <c:axId val="691485519"/>
        <c:extLst>
          <c:ext xmlns:c15="http://schemas.microsoft.com/office/drawing/2012/chart" uri="{02D57815-91ED-43cb-92C2-25804820EDAC}">
            <c15:filteredLineSeries>
              <c15:ser>
                <c:idx val="2"/>
                <c:order val="2"/>
                <c:tx>
                  <c:strRef>
                    <c:extLst>
                      <c:ext uri="{02D57815-91ED-43cb-92C2-25804820EDAC}">
                        <c15:formulaRef>
                          <c15:sqref>'[Desempeño Fiscal 2023 2-10-2023 Departamentos.xlsx]Gráficos'!$A$77</c15:sqref>
                        </c15:formulaRef>
                      </c:ext>
                    </c:extLst>
                    <c:strCache>
                      <c:ptCount val="1"/>
                      <c:pt idx="0">
                        <c:v>Media Nacional</c:v>
                      </c:pt>
                    </c:strCache>
                  </c:strRef>
                </c:tx>
                <c:spPr>
                  <a:ln w="28575" cap="rnd">
                    <a:solidFill>
                      <a:schemeClr val="accent2"/>
                    </a:solidFill>
                    <a:prstDash val="dash"/>
                    <a:round/>
                  </a:ln>
                  <a:effectLst/>
                </c:spPr>
                <c:marker>
                  <c:symbol val="none"/>
                </c:marker>
                <c:val>
                  <c:numRef>
                    <c:extLst>
                      <c:ext uri="{02D57815-91ED-43cb-92C2-25804820EDAC}">
                        <c15:formulaRef>
                          <c15:sqref>'[Desempeño Fiscal 2023 2-10-2023 Departamentos.xlsx]Gráficos'!$B$77:$G$77</c15:sqref>
                        </c15:formulaRef>
                      </c:ext>
                    </c:extLst>
                    <c:numCache>
                      <c:formatCode>0.00</c:formatCode>
                      <c:ptCount val="6"/>
                      <c:pt idx="1">
                        <c:v>10.71344427226887</c:v>
                      </c:pt>
                      <c:pt idx="2">
                        <c:v>10.71344427226887</c:v>
                      </c:pt>
                      <c:pt idx="3">
                        <c:v>10.71344427226887</c:v>
                      </c:pt>
                      <c:pt idx="4">
                        <c:v>10.71344427226887</c:v>
                      </c:pt>
                      <c:pt idx="5">
                        <c:v>10.71344427226887</c:v>
                      </c:pt>
                    </c:numCache>
                  </c:numRef>
                </c:val>
                <c:smooth val="0"/>
                <c:extLst>
                  <c:ext xmlns:c16="http://schemas.microsoft.com/office/drawing/2014/chart" uri="{C3380CC4-5D6E-409C-BE32-E72D297353CC}">
                    <c16:uniqueId val="{0000001B-D609-4DD7-9643-A117D3B773E0}"/>
                  </c:ext>
                </c:extLst>
              </c15:ser>
            </c15:filteredLineSeries>
          </c:ext>
        </c:extLst>
      </c:lineChart>
      <c:catAx>
        <c:axId val="1110429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s-CO"/>
          </a:p>
        </c:txPr>
        <c:crossAx val="691485519"/>
        <c:crosses val="autoZero"/>
        <c:auto val="1"/>
        <c:lblAlgn val="ctr"/>
        <c:lblOffset val="100"/>
        <c:noMultiLvlLbl val="0"/>
      </c:catAx>
      <c:valAx>
        <c:axId val="69148551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s-CO"/>
          </a:p>
        </c:txPr>
        <c:crossAx val="1110429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es-CO"/>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400" b="1" i="0" u="none" strike="noStrike" kern="1200" spc="0" baseline="0">
                <a:solidFill>
                  <a:schemeClr val="tx1"/>
                </a:solidFill>
                <a:latin typeface="+mn-lt"/>
                <a:ea typeface="+mn-ea"/>
                <a:cs typeface="+mn-cs"/>
              </a:defRPr>
            </a:pPr>
            <a:r>
              <a:rPr lang="es-CO" b="1"/>
              <a:t>Capacidad de ejecución de inversión</a:t>
            </a:r>
          </a:p>
        </c:rich>
      </c:tx>
      <c:layout>
        <c:manualLayout>
          <c:xMode val="edge"/>
          <c:yMode val="edge"/>
          <c:x val="0.16816666666666669"/>
          <c:y val="2.9304029304029304E-2"/>
        </c:manualLayout>
      </c:layout>
      <c:overlay val="0"/>
      <c:spPr>
        <a:noFill/>
        <a:ln>
          <a:noFill/>
        </a:ln>
        <a:effectLst/>
      </c:spPr>
      <c:txPr>
        <a:bodyPr rot="0" spcFirstLastPara="1" vertOverflow="ellipsis" vert="horz" wrap="square" anchor="ctr" anchorCtr="1"/>
        <a:lstStyle/>
        <a:p>
          <a:pPr algn="ctr">
            <a:defRPr sz="1400" b="1" i="0" u="none" strike="noStrike" kern="1200" spc="0" baseline="0">
              <a:solidFill>
                <a:schemeClr val="tx1"/>
              </a:solidFill>
              <a:latin typeface="+mn-lt"/>
              <a:ea typeface="+mn-ea"/>
              <a:cs typeface="+mn-cs"/>
            </a:defRPr>
          </a:pPr>
          <a:endParaRPr lang="es-CO"/>
        </a:p>
      </c:txPr>
    </c:title>
    <c:autoTitleDeleted val="0"/>
    <c:plotArea>
      <c:layout/>
      <c:barChart>
        <c:barDir val="col"/>
        <c:grouping val="clustered"/>
        <c:varyColors val="0"/>
        <c:ser>
          <c:idx val="5"/>
          <c:order val="5"/>
          <c:tx>
            <c:strRef>
              <c:f>'[Desempeño Fiscal 2023 2-10-2023 Departamentos.xlsx]Gráficos'!$A$80</c:f>
              <c:strCache>
                <c:ptCount val="1"/>
                <c:pt idx="0">
                  <c:v>Capacidad de ejecución de inversión</c:v>
                </c:pt>
              </c:strCache>
              <c:extLst xmlns:c15="http://schemas.microsoft.com/office/drawing/2012/chart"/>
            </c:strRef>
          </c:tx>
          <c:spPr>
            <a:solidFill>
              <a:schemeClr val="accent4">
                <a:lumMod val="60000"/>
                <a:lumOff val="40000"/>
              </a:schemeClr>
            </a:solidFill>
            <a:ln>
              <a:solidFill>
                <a:schemeClr val="accent4"/>
              </a:solidFill>
            </a:ln>
            <a:effectLst/>
          </c:spPr>
          <c:invertIfNegative val="0"/>
          <c:dPt>
            <c:idx val="0"/>
            <c:invertIfNegative val="0"/>
            <c:bubble3D val="0"/>
            <c:spPr>
              <a:solidFill>
                <a:srgbClr val="FFC000"/>
              </a:solidFill>
              <a:ln>
                <a:solidFill>
                  <a:schemeClr val="accent4"/>
                </a:solidFill>
              </a:ln>
              <a:effectLst/>
            </c:spPr>
            <c:extLst>
              <c:ext xmlns:c16="http://schemas.microsoft.com/office/drawing/2014/chart" uri="{C3380CC4-5D6E-409C-BE32-E72D297353CC}">
                <c16:uniqueId val="{00000001-E4A0-4123-8B0D-59EA1A6B4B96}"/>
              </c:ext>
            </c:extLst>
          </c:dPt>
          <c:dPt>
            <c:idx val="1"/>
            <c:invertIfNegative val="0"/>
            <c:bubble3D val="0"/>
            <c:spPr>
              <a:solidFill>
                <a:schemeClr val="accent1"/>
              </a:solidFill>
              <a:ln>
                <a:solidFill>
                  <a:schemeClr val="accent4"/>
                </a:solidFill>
              </a:ln>
              <a:effectLst/>
            </c:spPr>
            <c:extLst>
              <c:ext xmlns:c16="http://schemas.microsoft.com/office/drawing/2014/chart" uri="{C3380CC4-5D6E-409C-BE32-E72D297353CC}">
                <c16:uniqueId val="{00000003-E4A0-4123-8B0D-59EA1A6B4B96}"/>
              </c:ext>
            </c:extLst>
          </c:dPt>
          <c:dPt>
            <c:idx val="2"/>
            <c:invertIfNegative val="0"/>
            <c:bubble3D val="0"/>
            <c:spPr>
              <a:solidFill>
                <a:schemeClr val="accent2"/>
              </a:solidFill>
              <a:ln>
                <a:solidFill>
                  <a:schemeClr val="accent2"/>
                </a:solidFill>
              </a:ln>
              <a:effectLst/>
            </c:spPr>
            <c:extLst>
              <c:ext xmlns:c16="http://schemas.microsoft.com/office/drawing/2014/chart" uri="{C3380CC4-5D6E-409C-BE32-E72D297353CC}">
                <c16:uniqueId val="{00000005-E4A0-4123-8B0D-59EA1A6B4B96}"/>
              </c:ext>
            </c:extLst>
          </c:dPt>
          <c:dPt>
            <c:idx val="3"/>
            <c:invertIfNegative val="0"/>
            <c:bubble3D val="0"/>
            <c:spPr>
              <a:solidFill>
                <a:schemeClr val="accent5"/>
              </a:solidFill>
              <a:ln>
                <a:solidFill>
                  <a:schemeClr val="accent4"/>
                </a:solidFill>
              </a:ln>
              <a:effectLst/>
            </c:spPr>
            <c:extLst>
              <c:ext xmlns:c16="http://schemas.microsoft.com/office/drawing/2014/chart" uri="{C3380CC4-5D6E-409C-BE32-E72D297353CC}">
                <c16:uniqueId val="{00000007-E4A0-4123-8B0D-59EA1A6B4B96}"/>
              </c:ext>
            </c:extLst>
          </c:dPt>
          <c:dPt>
            <c:idx val="4"/>
            <c:invertIfNegative val="0"/>
            <c:bubble3D val="0"/>
            <c:spPr>
              <a:solidFill>
                <a:schemeClr val="accent6"/>
              </a:solidFill>
              <a:ln>
                <a:solidFill>
                  <a:schemeClr val="accent6"/>
                </a:solidFill>
              </a:ln>
              <a:effectLst/>
            </c:spPr>
            <c:extLst>
              <c:ext xmlns:c16="http://schemas.microsoft.com/office/drawing/2014/chart" uri="{C3380CC4-5D6E-409C-BE32-E72D297353CC}">
                <c16:uniqueId val="{00000009-E4A0-4123-8B0D-59EA1A6B4B96}"/>
              </c:ext>
            </c:extLst>
          </c:dPt>
          <c:dPt>
            <c:idx val="5"/>
            <c:invertIfNegative val="0"/>
            <c:bubble3D val="0"/>
            <c:spPr>
              <a:solidFill>
                <a:schemeClr val="bg1">
                  <a:lumMod val="75000"/>
                </a:schemeClr>
              </a:solidFill>
              <a:ln>
                <a:solidFill>
                  <a:schemeClr val="accent4"/>
                </a:solidFill>
              </a:ln>
              <a:effectLst/>
            </c:spPr>
            <c:extLst>
              <c:ext xmlns:c16="http://schemas.microsoft.com/office/drawing/2014/chart" uri="{C3380CC4-5D6E-409C-BE32-E72D297353CC}">
                <c16:uniqueId val="{0000000B-E4A0-4123-8B0D-59EA1A6B4B96}"/>
              </c:ext>
            </c:extLst>
          </c:dPt>
          <c:dLbls>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ysClr val="windowText" lastClr="000000"/>
                </a:solidFill>
                <a:prstDash val="sysDot"/>
              </a:ln>
              <a:effectLst/>
            </c:spPr>
            <c:trendlineType val="linear"/>
            <c:dispRSqr val="0"/>
            <c:dispEq val="0"/>
          </c:trendline>
          <c:cat>
            <c:strRef>
              <c:f>'[Desempeño Fiscal 2023 2-10-2023 Departamentos.xlsx]Gráficos'!$B$75:$G$75</c:f>
              <c:strCache>
                <c:ptCount val="6"/>
                <c:pt idx="0">
                  <c:v>Nacional</c:v>
                </c:pt>
                <c:pt idx="1">
                  <c:v>ESP</c:v>
                </c:pt>
                <c:pt idx="2">
                  <c:v>1</c:v>
                </c:pt>
                <c:pt idx="3">
                  <c:v>2</c:v>
                </c:pt>
                <c:pt idx="4">
                  <c:v>3</c:v>
                </c:pt>
                <c:pt idx="5">
                  <c:v>4</c:v>
                </c:pt>
              </c:strCache>
            </c:strRef>
          </c:cat>
          <c:val>
            <c:numRef>
              <c:f>'[Desempeño Fiscal 2023 2-10-2023 Departamentos.xlsx]Gráficos'!$B$80:$G$80</c:f>
              <c:numCache>
                <c:formatCode>0.00</c:formatCode>
                <c:ptCount val="6"/>
                <c:pt idx="0">
                  <c:v>88.645004619837266</c:v>
                </c:pt>
                <c:pt idx="1">
                  <c:v>93.91252456470788</c:v>
                </c:pt>
                <c:pt idx="2">
                  <c:v>86.879971473823858</c:v>
                </c:pt>
                <c:pt idx="3">
                  <c:v>86.818522889108607</c:v>
                </c:pt>
                <c:pt idx="4">
                  <c:v>90.489067809879018</c:v>
                </c:pt>
                <c:pt idx="5">
                  <c:v>88.453189637874218</c:v>
                </c:pt>
              </c:numCache>
            </c:numRef>
          </c:val>
          <c:extLst>
            <c:ext xmlns:c16="http://schemas.microsoft.com/office/drawing/2014/chart" uri="{C3380CC4-5D6E-409C-BE32-E72D297353CC}">
              <c16:uniqueId val="{0000000D-E4A0-4123-8B0D-59EA1A6B4B96}"/>
            </c:ext>
          </c:extLst>
        </c:ser>
        <c:dLbls>
          <c:showLegendKey val="0"/>
          <c:showVal val="1"/>
          <c:showCatName val="0"/>
          <c:showSerName val="0"/>
          <c:showPercent val="0"/>
          <c:showBubbleSize val="0"/>
        </c:dLbls>
        <c:gapWidth val="20"/>
        <c:overlap val="-27"/>
        <c:axId val="111042943"/>
        <c:axId val="691485519"/>
        <c:extLst>
          <c:ext xmlns:c15="http://schemas.microsoft.com/office/drawing/2012/chart" uri="{02D57815-91ED-43cb-92C2-25804820EDAC}">
            <c15:filteredBarSeries>
              <c15:ser>
                <c:idx val="0"/>
                <c:order val="0"/>
                <c:tx>
                  <c:strRef>
                    <c:extLst>
                      <c:ext uri="{02D57815-91ED-43cb-92C2-25804820EDAC}">
                        <c15:formulaRef>
                          <c15:sqref>'[Desempeño Fiscal 2023 2-10-2023 Departamentos.xlsx]Gráficos'!$A$75</c15:sqref>
                        </c15:formulaRef>
                      </c:ext>
                    </c:extLst>
                    <c:strCache>
                      <c:ptCount val="1"/>
                      <c:pt idx="0">
                        <c:v>Indicador/Grupos de capacidades iniciales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'[Desempeño Fiscal 2023 2-10-2023 Departamentos.xlsx]Gráficos'!$B$75:$G$75</c15:sqref>
                        </c15:formulaRef>
                      </c:ext>
                    </c:extLst>
                    <c:strCache>
                      <c:ptCount val="6"/>
                      <c:pt idx="0">
                        <c:v>Nacional</c:v>
                      </c:pt>
                      <c:pt idx="1">
                        <c:v>ESP</c:v>
                      </c:pt>
                      <c:pt idx="2">
                        <c:v>1</c:v>
                      </c:pt>
                      <c:pt idx="3">
                        <c:v>2</c:v>
                      </c:pt>
                      <c:pt idx="4">
                        <c:v>3</c:v>
                      </c:pt>
                      <c:pt idx="5">
                        <c:v>4</c:v>
                      </c:pt>
                    </c:strCache>
                  </c:strRef>
                </c:cat>
                <c:val>
                  <c:numRef>
                    <c:extLst>
                      <c:ext uri="{02D57815-91ED-43cb-92C2-25804820EDAC}">
                        <c15:formulaRef>
                          <c15:sqref>'[Desempeño Fiscal 2023 2-10-2023 Departamentos.xlsx]Gráficos'!$B$75:$G$75</c15:sqref>
                        </c15:formulaRef>
                      </c:ext>
                    </c:extLst>
                    <c:numCache>
                      <c:formatCode>General</c:formatCode>
                      <c:ptCount val="6"/>
                      <c:pt idx="0">
                        <c:v>0</c:v>
                      </c:pt>
                      <c:pt idx="1">
                        <c:v>0</c:v>
                      </c:pt>
                      <c:pt idx="2">
                        <c:v>1</c:v>
                      </c:pt>
                      <c:pt idx="3">
                        <c:v>2</c:v>
                      </c:pt>
                      <c:pt idx="4">
                        <c:v>3</c:v>
                      </c:pt>
                      <c:pt idx="5">
                        <c:v>4</c:v>
                      </c:pt>
                    </c:numCache>
                  </c:numRef>
                </c:val>
                <c:extLst>
                  <c:ext xmlns:c16="http://schemas.microsoft.com/office/drawing/2014/chart" uri="{C3380CC4-5D6E-409C-BE32-E72D297353CC}">
                    <c16:uniqueId val="{0000000E-E4A0-4123-8B0D-59EA1A6B4B96}"/>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'[Desempeño Fiscal 2023 2-10-2023 Departamentos.xlsx]Gráficos'!$A$76</c15:sqref>
                        </c15:formulaRef>
                      </c:ext>
                    </c:extLst>
                    <c:strCache>
                      <c:ptCount val="1"/>
                      <c:pt idx="0">
                        <c:v>Holgura</c:v>
                      </c:pt>
                    </c:strCache>
                  </c:strRef>
                </c:tx>
                <c:spPr>
                  <a:solidFill>
                    <a:schemeClr val="accent2"/>
                  </a:solidFill>
                  <a:ln>
                    <a:noFill/>
                  </a:ln>
                  <a:effectLst/>
                </c:spPr>
                <c:invertIfNegative val="0"/>
                <c:dPt>
                  <c:idx val="1"/>
                  <c:invertIfNegative val="0"/>
                  <c:bubble3D val="0"/>
                  <c:spPr>
                    <a:solidFill>
                      <a:schemeClr val="accent2">
                        <a:lumMod val="75000"/>
                      </a:schemeClr>
                    </a:solidFill>
                    <a:ln>
                      <a:noFill/>
                    </a:ln>
                    <a:effectLst/>
                  </c:spPr>
                  <c:extLst xmlns:c15="http://schemas.microsoft.com/office/drawing/2012/chart">
                    <c:ext xmlns:c16="http://schemas.microsoft.com/office/drawing/2014/chart" uri="{C3380CC4-5D6E-409C-BE32-E72D297353CC}">
                      <c16:uniqueId val="{00000010-E4A0-4123-8B0D-59EA1A6B4B96}"/>
                    </c:ext>
                  </c:extLst>
                </c:dPt>
                <c:dPt>
                  <c:idx val="2"/>
                  <c:invertIfNegative val="0"/>
                  <c:bubble3D val="0"/>
                  <c:spPr>
                    <a:solidFill>
                      <a:schemeClr val="accent6">
                        <a:lumMod val="75000"/>
                      </a:schemeClr>
                    </a:solidFill>
                    <a:ln>
                      <a:noFill/>
                    </a:ln>
                    <a:effectLst/>
                  </c:spPr>
                  <c:extLst xmlns:c15="http://schemas.microsoft.com/office/drawing/2012/chart">
                    <c:ext xmlns:c16="http://schemas.microsoft.com/office/drawing/2014/chart" uri="{C3380CC4-5D6E-409C-BE32-E72D297353CC}">
                      <c16:uniqueId val="{00000012-E4A0-4123-8B0D-59EA1A6B4B96}"/>
                    </c:ext>
                  </c:extLst>
                </c:dPt>
                <c:dPt>
                  <c:idx val="3"/>
                  <c:invertIfNegative val="0"/>
                  <c:bubble3D val="0"/>
                  <c:spPr>
                    <a:solidFill>
                      <a:schemeClr val="accent5">
                        <a:lumMod val="75000"/>
                      </a:schemeClr>
                    </a:solidFill>
                    <a:ln>
                      <a:noFill/>
                    </a:ln>
                    <a:effectLst/>
                  </c:spPr>
                  <c:extLst xmlns:c15="http://schemas.microsoft.com/office/drawing/2012/chart">
                    <c:ext xmlns:c16="http://schemas.microsoft.com/office/drawing/2014/chart" uri="{C3380CC4-5D6E-409C-BE32-E72D297353CC}">
                      <c16:uniqueId val="{00000014-E4A0-4123-8B0D-59EA1A6B4B96}"/>
                    </c:ext>
                  </c:extLst>
                </c:dPt>
                <c:dPt>
                  <c:idx val="4"/>
                  <c:invertIfNegative val="0"/>
                  <c:bubble3D val="0"/>
                  <c:spPr>
                    <a:solidFill>
                      <a:schemeClr val="accent3">
                        <a:lumMod val="75000"/>
                      </a:schemeClr>
                    </a:solidFill>
                    <a:ln>
                      <a:solidFill>
                        <a:schemeClr val="accent3">
                          <a:lumMod val="75000"/>
                        </a:schemeClr>
                      </a:solidFill>
                    </a:ln>
                    <a:effectLst/>
                  </c:spPr>
                  <c:extLst xmlns:c15="http://schemas.microsoft.com/office/drawing/2012/chart">
                    <c:ext xmlns:c16="http://schemas.microsoft.com/office/drawing/2014/chart" uri="{C3380CC4-5D6E-409C-BE32-E72D297353CC}">
                      <c16:uniqueId val="{00000016-E4A0-4123-8B0D-59EA1A6B4B96}"/>
                    </c:ext>
                  </c:extLst>
                </c:dPt>
                <c:dPt>
                  <c:idx val="5"/>
                  <c:invertIfNegative val="0"/>
                  <c:bubble3D val="0"/>
                  <c:spPr>
                    <a:solidFill>
                      <a:schemeClr val="accent1">
                        <a:lumMod val="75000"/>
                      </a:schemeClr>
                    </a:solidFill>
                    <a:ln>
                      <a:noFill/>
                    </a:ln>
                    <a:effectLst/>
                  </c:spPr>
                  <c:extLst xmlns:c15="http://schemas.microsoft.com/office/drawing/2012/chart">
                    <c:ext xmlns:c16="http://schemas.microsoft.com/office/drawing/2014/chart" uri="{C3380CC4-5D6E-409C-BE32-E72D297353CC}">
                      <c16:uniqueId val="{00000018-E4A0-4123-8B0D-59EA1A6B4B96}"/>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0"/>
                    </c:ext>
                  </c:extLst>
                </c:dLbls>
                <c:trendline>
                  <c:spPr>
                    <a:ln w="19050" cap="rnd">
                      <a:solidFill>
                        <a:schemeClr val="accent2"/>
                      </a:solidFill>
                      <a:prstDash val="sysDot"/>
                    </a:ln>
                    <a:effectLst/>
                  </c:spPr>
                  <c:trendlineType val="linear"/>
                  <c:dispRSqr val="0"/>
                  <c:dispEq val="0"/>
                </c:trendline>
                <c:cat>
                  <c:strRef>
                    <c:extLst xmlns:c15="http://schemas.microsoft.com/office/drawing/2012/chart">
                      <c:ext xmlns:c15="http://schemas.microsoft.com/office/drawing/2012/chart" uri="{02D57815-91ED-43cb-92C2-25804820EDAC}">
                        <c15:formulaRef>
                          <c15:sqref>'[Desempeño Fiscal 2023 2-10-2023 Departamentos.xlsx]Gráficos'!$B$75:$G$75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Departamentos.xlsx]Gráficos'!$B$76:$G$76</c15:sqref>
                        </c15:formulaRef>
                      </c:ext>
                    </c:extLst>
                    <c:numCache>
                      <c:formatCode>0.00</c:formatCode>
                      <c:ptCount val="6"/>
                      <c:pt idx="0">
                        <c:v>10.71344427226887</c:v>
                      </c:pt>
                      <c:pt idx="1">
                        <c:v>14.329015619977676</c:v>
                      </c:pt>
                      <c:pt idx="2">
                        <c:v>8.2320920492945238</c:v>
                      </c:pt>
                      <c:pt idx="3">
                        <c:v>11.000603938263691</c:v>
                      </c:pt>
                      <c:pt idx="4">
                        <c:v>6.1457242308292548</c:v>
                      </c:pt>
                      <c:pt idx="5">
                        <c:v>14.259994728309753</c:v>
                      </c:pt>
                    </c:numCache>
                  </c:numRef>
                </c:val>
                <c:extLst xmlns:c15="http://schemas.microsoft.com/office/drawing/2012/chart">
                  <c:ext xmlns:c16="http://schemas.microsoft.com/office/drawing/2014/chart" uri="{C3380CC4-5D6E-409C-BE32-E72D297353CC}">
                    <c16:uniqueId val="{0000001A-E4A0-4123-8B0D-59EA1A6B4B96}"/>
                  </c:ext>
                </c:extLst>
              </c15:ser>
            </c15:filteredBarSeries>
            <c15:filteredBarSeries>
              <c15:ser>
                <c:idx val="3"/>
                <c:order val="3"/>
                <c:tx>
                  <c:strRef>
                    <c:extLst xmlns:c15="http://schemas.microsoft.com/office/drawing/2012/chart">
                      <c:ext xmlns:c15="http://schemas.microsoft.com/office/drawing/2012/chart" uri="{02D57815-91ED-43cb-92C2-25804820EDAC}">
                        <c15:formulaRef>
                          <c15:sqref>'[Desempeño Fiscal 2023 2-10-2023 Departamentos.xlsx]Gráficos'!$A$78</c15:sqref>
                        </c15:formulaRef>
                      </c:ext>
                    </c:extLst>
                    <c:strCache>
                      <c:ptCount val="1"/>
                      <c:pt idx="0">
                        <c:v>Capacidad de programación y ejecución de ingresos</c:v>
                      </c:pt>
                    </c:strCache>
                  </c:strRef>
                </c:tx>
                <c:spPr>
                  <a:solidFill>
                    <a:schemeClr val="accent4"/>
                  </a:solidFill>
                  <a:ln>
                    <a:noFill/>
                  </a:ln>
                  <a:effectLst/>
                </c:spPr>
                <c:invertIfNegative val="0"/>
                <c:dPt>
                  <c:idx val="1"/>
                  <c:invertIfNegative val="0"/>
                  <c:bubble3D val="0"/>
                  <c:spPr>
                    <a:solidFill>
                      <a:schemeClr val="accent2">
                        <a:lumMod val="75000"/>
                      </a:schemeClr>
                    </a:solidFill>
                    <a:ln>
                      <a:noFill/>
                    </a:ln>
                    <a:effectLst/>
                  </c:spPr>
                  <c:extLst xmlns:c15="http://schemas.microsoft.com/office/drawing/2012/chart">
                    <c:ext xmlns:c16="http://schemas.microsoft.com/office/drawing/2014/chart" uri="{C3380CC4-5D6E-409C-BE32-E72D297353CC}">
                      <c16:uniqueId val="{0000001D-E4A0-4123-8B0D-59EA1A6B4B96}"/>
                    </c:ext>
                  </c:extLst>
                </c:dPt>
                <c:dPt>
                  <c:idx val="2"/>
                  <c:invertIfNegative val="0"/>
                  <c:bubble3D val="0"/>
                  <c:spPr>
                    <a:solidFill>
                      <a:schemeClr val="accent6">
                        <a:lumMod val="75000"/>
                      </a:schemeClr>
                    </a:solidFill>
                    <a:ln>
                      <a:noFill/>
                    </a:ln>
                    <a:effectLst/>
                  </c:spPr>
                  <c:extLst xmlns:c15="http://schemas.microsoft.com/office/drawing/2012/chart">
                    <c:ext xmlns:c16="http://schemas.microsoft.com/office/drawing/2014/chart" uri="{C3380CC4-5D6E-409C-BE32-E72D297353CC}">
                      <c16:uniqueId val="{0000001F-E4A0-4123-8B0D-59EA1A6B4B96}"/>
                    </c:ext>
                  </c:extLst>
                </c:dPt>
                <c:dPt>
                  <c:idx val="3"/>
                  <c:invertIfNegative val="0"/>
                  <c:bubble3D val="0"/>
                  <c:spPr>
                    <a:solidFill>
                      <a:schemeClr val="accent5">
                        <a:lumMod val="75000"/>
                      </a:schemeClr>
                    </a:solidFill>
                    <a:ln>
                      <a:noFill/>
                    </a:ln>
                    <a:effectLst/>
                  </c:spPr>
                  <c:extLst xmlns:c15="http://schemas.microsoft.com/office/drawing/2012/chart">
                    <c:ext xmlns:c16="http://schemas.microsoft.com/office/drawing/2014/chart" uri="{C3380CC4-5D6E-409C-BE32-E72D297353CC}">
                      <c16:uniqueId val="{00000021-E4A0-4123-8B0D-59EA1A6B4B96}"/>
                    </c:ext>
                  </c:extLst>
                </c:dPt>
                <c:dPt>
                  <c:idx val="4"/>
                  <c:invertIfNegative val="0"/>
                  <c:bubble3D val="0"/>
                  <c:spPr>
                    <a:solidFill>
                      <a:schemeClr val="accent3">
                        <a:lumMod val="75000"/>
                      </a:schemeClr>
                    </a:solidFill>
                    <a:ln>
                      <a:noFill/>
                    </a:ln>
                    <a:effectLst/>
                  </c:spPr>
                  <c:extLst xmlns:c15="http://schemas.microsoft.com/office/drawing/2012/chart">
                    <c:ext xmlns:c16="http://schemas.microsoft.com/office/drawing/2014/chart" uri="{C3380CC4-5D6E-409C-BE32-E72D297353CC}">
                      <c16:uniqueId val="{00000023-E4A0-4123-8B0D-59EA1A6B4B96}"/>
                    </c:ext>
                  </c:extLst>
                </c:dPt>
                <c:dPt>
                  <c:idx val="5"/>
                  <c:invertIfNegative val="0"/>
                  <c:bubble3D val="0"/>
                  <c:spPr>
                    <a:solidFill>
                      <a:schemeClr val="accent1">
                        <a:lumMod val="75000"/>
                      </a:schemeClr>
                    </a:solidFill>
                    <a:ln>
                      <a:noFill/>
                    </a:ln>
                    <a:effectLst/>
                  </c:spPr>
                  <c:extLst xmlns:c15="http://schemas.microsoft.com/office/drawing/2012/chart">
                    <c:ext xmlns:c16="http://schemas.microsoft.com/office/drawing/2014/chart" uri="{C3380CC4-5D6E-409C-BE32-E72D297353CC}">
                      <c16:uniqueId val="{00000025-E4A0-4123-8B0D-59EA1A6B4B96}"/>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Departamentos.xlsx]Gráficos'!$B$75:$G$75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Departamentos.xlsx]Gráficos'!$B$78:$G$78</c15:sqref>
                        </c15:formulaRef>
                      </c:ext>
                    </c:extLst>
                    <c:numCache>
                      <c:formatCode>0.00</c:formatCode>
                      <c:ptCount val="6"/>
                      <c:pt idx="0">
                        <c:v>118.67406609039465</c:v>
                      </c:pt>
                      <c:pt idx="1">
                        <c:v>113.12689970559912</c:v>
                      </c:pt>
                      <c:pt idx="2">
                        <c:v>108.72181986993328</c:v>
                      </c:pt>
                      <c:pt idx="3">
                        <c:v>114.2937967433116</c:v>
                      </c:pt>
                      <c:pt idx="4">
                        <c:v>116.88009069433531</c:v>
                      </c:pt>
                      <c:pt idx="5">
                        <c:v>132.86661725745608</c:v>
                      </c:pt>
                    </c:numCache>
                  </c:numRef>
                </c:val>
                <c:extLst xmlns:c15="http://schemas.microsoft.com/office/drawing/2012/chart">
                  <c:ext xmlns:c16="http://schemas.microsoft.com/office/drawing/2014/chart" uri="{C3380CC4-5D6E-409C-BE32-E72D297353CC}">
                    <c16:uniqueId val="{00000026-E4A0-4123-8B0D-59EA1A6B4B96}"/>
                  </c:ext>
                </c:extLst>
              </c15:ser>
            </c15:filteredBarSeries>
            <c15:filteredBarSeries>
              <c15:ser>
                <c:idx val="7"/>
                <c:order val="6"/>
                <c:tx>
                  <c:strRef>
                    <c:extLst xmlns:c15="http://schemas.microsoft.com/office/drawing/2012/chart">
                      <c:ext xmlns:c15="http://schemas.microsoft.com/office/drawing/2012/chart" uri="{02D57815-91ED-43cb-92C2-25804820EDAC}">
                        <c15:formulaRef>
                          <c15:sqref>'[Desempeño Fiscal 2023 2-10-2023 Departamentos.xlsx]Gráficos'!$A$84</c15:sqref>
                        </c15:formulaRef>
                      </c:ext>
                    </c:extLst>
                    <c:strCache>
                      <c:ptCount val="1"/>
                      <c:pt idx="0">
                        <c:v>Gestión financiera territorial sin bono</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Departamentos.xlsx]Gráficos'!$B$75:$G$75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Departamentos.xlsx]Gráficos'!$B$84:$G$84</c15:sqref>
                        </c15:formulaRef>
                      </c:ext>
                    </c:extLst>
                    <c:numCache>
                      <c:formatCode>0.00</c:formatCode>
                      <c:ptCount val="6"/>
                      <c:pt idx="0">
                        <c:v>75.373090266082116</c:v>
                      </c:pt>
                      <c:pt idx="1">
                        <c:v>91.200797931166917</c:v>
                      </c:pt>
                      <c:pt idx="2">
                        <c:v>79.266655990477233</c:v>
                      </c:pt>
                      <c:pt idx="3">
                        <c:v>84.12506363575902</c:v>
                      </c:pt>
                      <c:pt idx="4">
                        <c:v>66.594643758331728</c:v>
                      </c:pt>
                      <c:pt idx="5">
                        <c:v>66.114066087498031</c:v>
                      </c:pt>
                    </c:numCache>
                  </c:numRef>
                </c:val>
                <c:extLst xmlns:c15="http://schemas.microsoft.com/office/drawing/2012/chart">
                  <c:ext xmlns:c16="http://schemas.microsoft.com/office/drawing/2014/chart" uri="{C3380CC4-5D6E-409C-BE32-E72D297353CC}">
                    <c16:uniqueId val="{00000028-E4A0-4123-8B0D-59EA1A6B4B96}"/>
                  </c:ext>
                </c:extLst>
              </c15:ser>
            </c15:filteredBarSeries>
            <c15:filteredBarSeries>
              <c15:ser>
                <c:idx val="8"/>
                <c:order val="7"/>
                <c:tx>
                  <c:strRef>
                    <c:extLst xmlns:c15="http://schemas.microsoft.com/office/drawing/2012/chart">
                      <c:ext xmlns:c15="http://schemas.microsoft.com/office/drawing/2012/chart" uri="{02D57815-91ED-43cb-92C2-25804820EDAC}">
                        <c15:formulaRef>
                          <c15:sqref>'[Desempeño Fiscal 2023 2-10-2023 Departamentos.xlsx]Gráficos'!$A$85</c15:sqref>
                        </c15:formulaRef>
                      </c:ext>
                    </c:extLst>
                    <c:strCache>
                      <c:ptCount val="1"/>
                      <c:pt idx="0">
                        <c:v>Media Nacional</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Departamentos.xlsx]Gráficos'!$B$75:$G$75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Departamentos.xlsx]Gráficos'!$B$85:$G$85</c15:sqref>
                        </c15:formulaRef>
                      </c:ext>
                    </c:extLst>
                    <c:numCache>
                      <c:formatCode>0.00</c:formatCode>
                      <c:ptCount val="6"/>
                      <c:pt idx="1">
                        <c:v>75.373090266082116</c:v>
                      </c:pt>
                      <c:pt idx="2">
                        <c:v>75.373090266082116</c:v>
                      </c:pt>
                      <c:pt idx="3">
                        <c:v>75.373090266082116</c:v>
                      </c:pt>
                      <c:pt idx="4">
                        <c:v>75.373090266082116</c:v>
                      </c:pt>
                      <c:pt idx="5">
                        <c:v>75.373090266082116</c:v>
                      </c:pt>
                    </c:numCache>
                  </c:numRef>
                </c:val>
                <c:extLst xmlns:c15="http://schemas.microsoft.com/office/drawing/2012/chart">
                  <c:ext xmlns:c16="http://schemas.microsoft.com/office/drawing/2014/chart" uri="{C3380CC4-5D6E-409C-BE32-E72D297353CC}">
                    <c16:uniqueId val="{00000029-E4A0-4123-8B0D-59EA1A6B4B96}"/>
                  </c:ext>
                </c:extLst>
              </c15:ser>
            </c15:filteredBarSeries>
            <c15:filteredBarSeries>
              <c15:ser>
                <c:idx val="9"/>
                <c:order val="8"/>
                <c:tx>
                  <c:strRef>
                    <c:extLst xmlns:c15="http://schemas.microsoft.com/office/drawing/2012/chart">
                      <c:ext xmlns:c15="http://schemas.microsoft.com/office/drawing/2012/chart" uri="{02D57815-91ED-43cb-92C2-25804820EDAC}">
                        <c15:formulaRef>
                          <c15:sqref>'[Desempeño Fiscal 2023 2-10-2023 Departamentos.xlsx]Gráficos'!$A$86</c15:sqref>
                        </c15:formulaRef>
                      </c:ext>
                    </c:extLst>
                    <c:strCache>
                      <c:ptCount val="1"/>
                      <c:pt idx="0">
                        <c:v>Gestión financiera territorial con bono</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Departamentos.xlsx]Gráficos'!$B$75:$G$75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Departamentos.xlsx]Gráficos'!$B$86:$G$86</c15:sqref>
                        </c15:formulaRef>
                      </c:ext>
                    </c:extLst>
                    <c:numCache>
                      <c:formatCode>0.00</c:formatCode>
                      <c:ptCount val="6"/>
                      <c:pt idx="0">
                        <c:v>75.429369991927217</c:v>
                      </c:pt>
                      <c:pt idx="1">
                        <c:v>91.214399161856235</c:v>
                      </c:pt>
                      <c:pt idx="2">
                        <c:v>79.282528855704186</c:v>
                      </c:pt>
                      <c:pt idx="3">
                        <c:v>84.169527020297593</c:v>
                      </c:pt>
                      <c:pt idx="4">
                        <c:v>66.645208563943598</c:v>
                      </c:pt>
                      <c:pt idx="5">
                        <c:v>66.228999971158629</c:v>
                      </c:pt>
                    </c:numCache>
                  </c:numRef>
                </c:val>
                <c:extLst xmlns:c15="http://schemas.microsoft.com/office/drawing/2012/chart">
                  <c:ext xmlns:c16="http://schemas.microsoft.com/office/drawing/2014/chart" uri="{C3380CC4-5D6E-409C-BE32-E72D297353CC}">
                    <c16:uniqueId val="{0000002A-E4A0-4123-8B0D-59EA1A6B4B96}"/>
                  </c:ext>
                </c:extLst>
              </c15:ser>
            </c15:filteredBarSeries>
            <c15:filteredBarSeries>
              <c15:ser>
                <c:idx val="10"/>
                <c:order val="9"/>
                <c:tx>
                  <c:strRef>
                    <c:extLst xmlns:c15="http://schemas.microsoft.com/office/drawing/2012/chart">
                      <c:ext xmlns:c15="http://schemas.microsoft.com/office/drawing/2012/chart" uri="{02D57815-91ED-43cb-92C2-25804820EDAC}">
                        <c15:formulaRef>
                          <c15:sqref>'[Desempeño Fiscal 2023 2-10-2023 Departamentos.xlsx]Gráficos'!$A$87</c15:sqref>
                        </c15:formulaRef>
                      </c:ext>
                    </c:extLst>
                    <c:strCache>
                      <c:ptCount val="1"/>
                      <c:pt idx="0">
                        <c:v>Media Nacional</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Departamentos.xlsx]Gráficos'!$B$75:$G$75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Departamentos.xlsx]Gráficos'!$B$87:$G$87</c15:sqref>
                        </c15:formulaRef>
                      </c:ext>
                    </c:extLst>
                    <c:numCache>
                      <c:formatCode>0.00</c:formatCode>
                      <c:ptCount val="6"/>
                      <c:pt idx="1">
                        <c:v>75.429369991927217</c:v>
                      </c:pt>
                      <c:pt idx="2">
                        <c:v>75.429369991927217</c:v>
                      </c:pt>
                      <c:pt idx="3">
                        <c:v>75.429369991927217</c:v>
                      </c:pt>
                      <c:pt idx="4">
                        <c:v>75.429369991927217</c:v>
                      </c:pt>
                      <c:pt idx="5">
                        <c:v>75.429369991927217</c:v>
                      </c:pt>
                    </c:numCache>
                  </c:numRef>
                </c:val>
                <c:extLst xmlns:c15="http://schemas.microsoft.com/office/drawing/2012/chart">
                  <c:ext xmlns:c16="http://schemas.microsoft.com/office/drawing/2014/chart" uri="{C3380CC4-5D6E-409C-BE32-E72D297353CC}">
                    <c16:uniqueId val="{0000002B-E4A0-4123-8B0D-59EA1A6B4B96}"/>
                  </c:ext>
                </c:extLst>
              </c15:ser>
            </c15:filteredBarSeries>
          </c:ext>
        </c:extLst>
      </c:barChart>
      <c:lineChart>
        <c:grouping val="standard"/>
        <c:varyColors val="0"/>
        <c:dLbls>
          <c:showLegendKey val="0"/>
          <c:showVal val="0"/>
          <c:showCatName val="0"/>
          <c:showSerName val="0"/>
          <c:showPercent val="0"/>
          <c:showBubbleSize val="0"/>
        </c:dLbls>
        <c:marker val="1"/>
        <c:smooth val="0"/>
        <c:axId val="111042943"/>
        <c:axId val="691485519"/>
        <c:extLst>
          <c:ext xmlns:c15="http://schemas.microsoft.com/office/drawing/2012/chart" uri="{02D57815-91ED-43cb-92C2-25804820EDAC}">
            <c15:filteredLineSeries>
              <c15:ser>
                <c:idx val="2"/>
                <c:order val="2"/>
                <c:tx>
                  <c:strRef>
                    <c:extLst>
                      <c:ext uri="{02D57815-91ED-43cb-92C2-25804820EDAC}">
                        <c15:formulaRef>
                          <c15:sqref>'[Desempeño Fiscal 2023 2-10-2023 Departamentos.xlsx]Gráficos'!$A$77</c15:sqref>
                        </c15:formulaRef>
                      </c:ext>
                    </c:extLst>
                    <c:strCache>
                      <c:ptCount val="1"/>
                      <c:pt idx="0">
                        <c:v>Media Nacional</c:v>
                      </c:pt>
                    </c:strCache>
                  </c:strRef>
                </c:tx>
                <c:spPr>
                  <a:ln w="28575" cap="rnd">
                    <a:solidFill>
                      <a:schemeClr val="accent2"/>
                    </a:solidFill>
                    <a:prstDash val="dash"/>
                    <a:round/>
                  </a:ln>
                  <a:effectLst/>
                </c:spPr>
                <c:marker>
                  <c:symbol val="none"/>
                </c:marker>
                <c:val>
                  <c:numRef>
                    <c:extLst>
                      <c:ext uri="{02D57815-91ED-43cb-92C2-25804820EDAC}">
                        <c15:formulaRef>
                          <c15:sqref>'[Desempeño Fiscal 2023 2-10-2023 Departamentos.xlsx]Gráficos'!$B$77:$G$77</c15:sqref>
                        </c15:formulaRef>
                      </c:ext>
                    </c:extLst>
                    <c:numCache>
                      <c:formatCode>0.00</c:formatCode>
                      <c:ptCount val="6"/>
                      <c:pt idx="1">
                        <c:v>10.71344427226887</c:v>
                      </c:pt>
                      <c:pt idx="2">
                        <c:v>10.71344427226887</c:v>
                      </c:pt>
                      <c:pt idx="3">
                        <c:v>10.71344427226887</c:v>
                      </c:pt>
                      <c:pt idx="4">
                        <c:v>10.71344427226887</c:v>
                      </c:pt>
                      <c:pt idx="5">
                        <c:v>10.71344427226887</c:v>
                      </c:pt>
                    </c:numCache>
                  </c:numRef>
                </c:val>
                <c:smooth val="0"/>
                <c:extLst>
                  <c:ext xmlns:c16="http://schemas.microsoft.com/office/drawing/2014/chart" uri="{C3380CC4-5D6E-409C-BE32-E72D297353CC}">
                    <c16:uniqueId val="{0000001B-E4A0-4123-8B0D-59EA1A6B4B96}"/>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'[Desempeño Fiscal 2023 2-10-2023 Departamentos.xlsx]Gráficos'!$A$79</c15:sqref>
                        </c15:formulaRef>
                      </c:ext>
                    </c:extLst>
                    <c:strCache>
                      <c:ptCount val="1"/>
                      <c:pt idx="0">
                        <c:v>Media Nacional</c:v>
                      </c:pt>
                    </c:strCache>
                  </c:strRef>
                </c:tx>
                <c:spPr>
                  <a:ln w="28575" cap="rnd">
                    <a:solidFill>
                      <a:schemeClr val="accent2"/>
                    </a:solidFill>
                    <a:prstDash val="dash"/>
                    <a:round/>
                  </a:ln>
                  <a:effectLst/>
                </c:spPr>
                <c:marker>
                  <c:symbol val="none"/>
                </c:marker>
                <c:cat>
                  <c:strRef>
                    <c:extLst xmlns:c15="http://schemas.microsoft.com/office/drawing/2012/chart">
                      <c:ext xmlns:c15="http://schemas.microsoft.com/office/drawing/2012/chart" uri="{02D57815-91ED-43cb-92C2-25804820EDAC}">
                        <c15:formulaRef>
                          <c15:sqref>'[Desempeño Fiscal 2023 2-10-2023 Departamentos.xlsx]Gráficos'!$B$75:$G$75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Departamentos.xlsx]Gráficos'!$B$79:$G$79</c15:sqref>
                        </c15:formulaRef>
                      </c:ext>
                    </c:extLst>
                    <c:numCache>
                      <c:formatCode>0.00</c:formatCode>
                      <c:ptCount val="6"/>
                      <c:pt idx="1">
                        <c:v>118.67406609039465</c:v>
                      </c:pt>
                      <c:pt idx="2">
                        <c:v>118.67406609039465</c:v>
                      </c:pt>
                      <c:pt idx="3">
                        <c:v>118.67406609039465</c:v>
                      </c:pt>
                      <c:pt idx="4">
                        <c:v>118.67406609039465</c:v>
                      </c:pt>
                      <c:pt idx="5">
                        <c:v>118.67406609039465</c:v>
                      </c:pt>
                    </c:numCache>
                  </c:numRef>
                </c:val>
                <c:smooth val="0"/>
                <c:extLst xmlns:c15="http://schemas.microsoft.com/office/drawing/2012/chart">
                  <c:ext xmlns:c16="http://schemas.microsoft.com/office/drawing/2014/chart" uri="{C3380CC4-5D6E-409C-BE32-E72D297353CC}">
                    <c16:uniqueId val="{00000027-E4A0-4123-8B0D-59EA1A6B4B96}"/>
                  </c:ext>
                </c:extLst>
              </c15:ser>
            </c15:filteredLineSeries>
          </c:ext>
        </c:extLst>
      </c:lineChart>
      <c:catAx>
        <c:axId val="1110429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s-CO"/>
          </a:p>
        </c:txPr>
        <c:crossAx val="691485519"/>
        <c:crosses val="autoZero"/>
        <c:auto val="1"/>
        <c:lblAlgn val="ctr"/>
        <c:lblOffset val="100"/>
        <c:noMultiLvlLbl val="0"/>
      </c:catAx>
      <c:valAx>
        <c:axId val="69148551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s-CO"/>
          </a:p>
        </c:txPr>
        <c:crossAx val="1110429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es-CO"/>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2"/>
                </a:solidFill>
                <a:latin typeface="Montserrat" panose="00000500000000000000" pitchFamily="2" charset="0"/>
                <a:ea typeface="+mn-ea"/>
                <a:cs typeface="+mn-cs"/>
              </a:defRPr>
            </a:pPr>
            <a:r>
              <a:rPr lang="es-CO" sz="1100" b="1" dirty="0"/>
              <a:t>Evolución ingresos propios departamentos</a:t>
            </a:r>
          </a:p>
          <a:p>
            <a:pPr>
              <a:defRPr/>
            </a:pPr>
            <a:r>
              <a:rPr lang="es-CO" sz="1000" dirty="0"/>
              <a:t>Billones de pesos 2023</a:t>
            </a:r>
          </a:p>
        </c:rich>
      </c:tx>
      <c:layout>
        <c:manualLayout>
          <c:xMode val="edge"/>
          <c:yMode val="edge"/>
          <c:x val="0.27726185439723716"/>
          <c:y val="5.3411120111095129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2"/>
              </a:solidFill>
              <a:latin typeface="Montserrat" panose="00000500000000000000" pitchFamily="2" charset="0"/>
              <a:ea typeface="+mn-ea"/>
              <a:cs typeface="+mn-cs"/>
            </a:defRPr>
          </a:pPr>
          <a:endParaRPr lang="es-CO"/>
        </a:p>
      </c:txPr>
    </c:title>
    <c:autoTitleDeleted val="0"/>
    <c:plotArea>
      <c:layout>
        <c:manualLayout>
          <c:layoutTarget val="inner"/>
          <c:xMode val="edge"/>
          <c:yMode val="edge"/>
          <c:x val="0.11647588235880711"/>
          <c:y val="0.18151708224246776"/>
          <c:w val="0.81679953511906356"/>
          <c:h val="0.50892586635928549"/>
        </c:manualLayout>
      </c:layout>
      <c:barChart>
        <c:barDir val="col"/>
        <c:grouping val="clustered"/>
        <c:varyColors val="0"/>
        <c:ser>
          <c:idx val="1"/>
          <c:order val="0"/>
          <c:tx>
            <c:strRef>
              <c:f>'[Gráficas y Tablas Desempeño Fiscal 2023  presentación contexto.xlsx]Tributarios depto'!$A$62</c:f>
              <c:strCache>
                <c:ptCount val="1"/>
                <c:pt idx="0">
                  <c:v>Tributarios</c:v>
                </c:pt>
              </c:strCache>
            </c:strRef>
          </c:tx>
          <c:spPr>
            <a:solidFill>
              <a:schemeClr val="accent1">
                <a:lumMod val="75000"/>
              </a:schemeClr>
            </a:solidFill>
            <a:ln>
              <a:noFill/>
            </a:ln>
            <a:effectLst/>
          </c:spPr>
          <c:invertIfNegative val="0"/>
          <c:cat>
            <c:numRef>
              <c:f>'[Gráficas y Tablas Desempeño Fiscal 2023  presentación contexto.xlsx]Tributarios depto'!$N$61:$Y$61</c:f>
              <c:numCache>
                <c:formatCode>General</c:formatCode>
                <c:ptCount val="12"/>
                <c:pt idx="0">
                  <c:v>2012</c:v>
                </c:pt>
                <c:pt idx="1">
                  <c:v>2013</c:v>
                </c:pt>
                <c:pt idx="2">
                  <c:v>2014</c:v>
                </c:pt>
                <c:pt idx="3">
                  <c:v>2015</c:v>
                </c:pt>
                <c:pt idx="4">
                  <c:v>2016</c:v>
                </c:pt>
                <c:pt idx="5">
                  <c:v>2017</c:v>
                </c:pt>
                <c:pt idx="6">
                  <c:v>2018</c:v>
                </c:pt>
                <c:pt idx="7">
                  <c:v>2019</c:v>
                </c:pt>
                <c:pt idx="8">
                  <c:v>2020</c:v>
                </c:pt>
                <c:pt idx="9">
                  <c:v>2021</c:v>
                </c:pt>
                <c:pt idx="10">
                  <c:v>2022</c:v>
                </c:pt>
                <c:pt idx="11">
                  <c:v>2023</c:v>
                </c:pt>
              </c:numCache>
            </c:numRef>
          </c:cat>
          <c:val>
            <c:numRef>
              <c:f>'[Gráficas y Tablas Desempeño Fiscal 2023  presentación contexto.xlsx]Tributarios depto'!$N$62:$Y$62</c:f>
              <c:numCache>
                <c:formatCode>#,##0.00</c:formatCode>
                <c:ptCount val="12"/>
                <c:pt idx="0">
                  <c:v>8.7191185981214545</c:v>
                </c:pt>
                <c:pt idx="1">
                  <c:v>9.2372429479957319</c:v>
                </c:pt>
                <c:pt idx="2">
                  <c:v>9.7973961131981948</c:v>
                </c:pt>
                <c:pt idx="3">
                  <c:v>10.319066746453846</c:v>
                </c:pt>
                <c:pt idx="4">
                  <c:v>10.514616667132428</c:v>
                </c:pt>
                <c:pt idx="5">
                  <c:v>10.201642703917534</c:v>
                </c:pt>
                <c:pt idx="6">
                  <c:v>9.898462387305333</c:v>
                </c:pt>
                <c:pt idx="7">
                  <c:v>10.594724792897297</c:v>
                </c:pt>
                <c:pt idx="8">
                  <c:v>9.2139189217307216</c:v>
                </c:pt>
                <c:pt idx="9">
                  <c:v>11.465739778188453</c:v>
                </c:pt>
                <c:pt idx="10">
                  <c:v>12.204645846801666</c:v>
                </c:pt>
                <c:pt idx="11">
                  <c:v>11.686154521315999</c:v>
                </c:pt>
              </c:numCache>
            </c:numRef>
          </c:val>
          <c:extLst>
            <c:ext xmlns:c16="http://schemas.microsoft.com/office/drawing/2014/chart" uri="{C3380CC4-5D6E-409C-BE32-E72D297353CC}">
              <c16:uniqueId val="{00000000-6B36-4E0D-BE31-843560FF8FD3}"/>
            </c:ext>
          </c:extLst>
        </c:ser>
        <c:ser>
          <c:idx val="2"/>
          <c:order val="1"/>
          <c:tx>
            <c:strRef>
              <c:f>'[Gráficas y Tablas Desempeño Fiscal 2023  presentación contexto.xlsx]Tributarios depto'!$A$63</c:f>
              <c:strCache>
                <c:ptCount val="1"/>
                <c:pt idx="0">
                  <c:v>No tributarios</c:v>
                </c:pt>
              </c:strCache>
            </c:strRef>
          </c:tx>
          <c:spPr>
            <a:solidFill>
              <a:schemeClr val="accent6"/>
            </a:solidFill>
            <a:ln>
              <a:noFill/>
            </a:ln>
            <a:effectLst/>
          </c:spPr>
          <c:invertIfNegative val="0"/>
          <c:cat>
            <c:numRef>
              <c:f>'[Gráficas y Tablas Desempeño Fiscal 2023  presentación contexto.xlsx]Tributarios depto'!$N$61:$Y$61</c:f>
              <c:numCache>
                <c:formatCode>General</c:formatCode>
                <c:ptCount val="12"/>
                <c:pt idx="0">
                  <c:v>2012</c:v>
                </c:pt>
                <c:pt idx="1">
                  <c:v>2013</c:v>
                </c:pt>
                <c:pt idx="2">
                  <c:v>2014</c:v>
                </c:pt>
                <c:pt idx="3">
                  <c:v>2015</c:v>
                </c:pt>
                <c:pt idx="4">
                  <c:v>2016</c:v>
                </c:pt>
                <c:pt idx="5">
                  <c:v>2017</c:v>
                </c:pt>
                <c:pt idx="6">
                  <c:v>2018</c:v>
                </c:pt>
                <c:pt idx="7">
                  <c:v>2019</c:v>
                </c:pt>
                <c:pt idx="8">
                  <c:v>2020</c:v>
                </c:pt>
                <c:pt idx="9">
                  <c:v>2021</c:v>
                </c:pt>
                <c:pt idx="10">
                  <c:v>2022</c:v>
                </c:pt>
                <c:pt idx="11">
                  <c:v>2023</c:v>
                </c:pt>
              </c:numCache>
            </c:numRef>
          </c:cat>
          <c:val>
            <c:numRef>
              <c:f>'[Gráficas y Tablas Desempeño Fiscal 2023  presentación contexto.xlsx]Tributarios depto'!$N$63:$Y$63</c:f>
              <c:numCache>
                <c:formatCode>#,##0.00</c:formatCode>
                <c:ptCount val="12"/>
                <c:pt idx="0">
                  <c:v>2.2881704815161652</c:v>
                </c:pt>
                <c:pt idx="1">
                  <c:v>2.114602431046416</c:v>
                </c:pt>
                <c:pt idx="2">
                  <c:v>2.3750813572761231</c:v>
                </c:pt>
                <c:pt idx="3">
                  <c:v>2.1533840959853827</c:v>
                </c:pt>
                <c:pt idx="4">
                  <c:v>2.5604249848790239</c:v>
                </c:pt>
                <c:pt idx="5">
                  <c:v>2.99526344820032</c:v>
                </c:pt>
                <c:pt idx="6">
                  <c:v>3.2682979912871462</c:v>
                </c:pt>
                <c:pt idx="7">
                  <c:v>3.6624809719513141</c:v>
                </c:pt>
                <c:pt idx="8">
                  <c:v>2.2013344902858107</c:v>
                </c:pt>
                <c:pt idx="9">
                  <c:v>3.3164996583714994</c:v>
                </c:pt>
                <c:pt idx="10">
                  <c:v>4.3550071721267427</c:v>
                </c:pt>
                <c:pt idx="11">
                  <c:v>4.4151489380069986</c:v>
                </c:pt>
              </c:numCache>
            </c:numRef>
          </c:val>
          <c:extLst>
            <c:ext xmlns:c16="http://schemas.microsoft.com/office/drawing/2014/chart" uri="{C3380CC4-5D6E-409C-BE32-E72D297353CC}">
              <c16:uniqueId val="{00000001-6B36-4E0D-BE31-843560FF8FD3}"/>
            </c:ext>
          </c:extLst>
        </c:ser>
        <c:dLbls>
          <c:showLegendKey val="0"/>
          <c:showVal val="0"/>
          <c:showCatName val="0"/>
          <c:showSerName val="0"/>
          <c:showPercent val="0"/>
          <c:showBubbleSize val="0"/>
        </c:dLbls>
        <c:gapWidth val="150"/>
        <c:axId val="288560992"/>
        <c:axId val="253432960"/>
      </c:barChart>
      <c:lineChart>
        <c:grouping val="standard"/>
        <c:varyColors val="0"/>
        <c:ser>
          <c:idx val="0"/>
          <c:order val="2"/>
          <c:tx>
            <c:strRef>
              <c:f>'[Gráficas y Tablas Desempeño Fiscal 2023  presentación contexto.xlsx]Tributarios depto'!$A$70</c:f>
              <c:strCache>
                <c:ptCount val="1"/>
                <c:pt idx="0">
                  <c:v>Crecimiento No tributarios</c:v>
                </c:pt>
              </c:strCache>
            </c:strRef>
          </c:tx>
          <c:spPr>
            <a:ln w="28575" cap="rnd">
              <a:solidFill>
                <a:schemeClr val="accent6">
                  <a:lumMod val="60000"/>
                  <a:lumOff val="40000"/>
                </a:schemeClr>
              </a:solidFill>
              <a:prstDash val="dash"/>
              <a:round/>
            </a:ln>
            <a:effectLst/>
          </c:spPr>
          <c:marker>
            <c:symbol val="none"/>
          </c:marker>
          <c:cat>
            <c:numRef>
              <c:f>'[Gráficas y Tablas Desempeño Fiscal 2023  presentación contexto.xlsx]Tributarios depto'!$N$61:$Y$61</c:f>
              <c:numCache>
                <c:formatCode>General</c:formatCode>
                <c:ptCount val="12"/>
                <c:pt idx="0">
                  <c:v>2012</c:v>
                </c:pt>
                <c:pt idx="1">
                  <c:v>2013</c:v>
                </c:pt>
                <c:pt idx="2">
                  <c:v>2014</c:v>
                </c:pt>
                <c:pt idx="3">
                  <c:v>2015</c:v>
                </c:pt>
                <c:pt idx="4">
                  <c:v>2016</c:v>
                </c:pt>
                <c:pt idx="5">
                  <c:v>2017</c:v>
                </c:pt>
                <c:pt idx="6">
                  <c:v>2018</c:v>
                </c:pt>
                <c:pt idx="7">
                  <c:v>2019</c:v>
                </c:pt>
                <c:pt idx="8">
                  <c:v>2020</c:v>
                </c:pt>
                <c:pt idx="9">
                  <c:v>2021</c:v>
                </c:pt>
                <c:pt idx="10">
                  <c:v>2022</c:v>
                </c:pt>
                <c:pt idx="11">
                  <c:v>2023</c:v>
                </c:pt>
              </c:numCache>
            </c:numRef>
          </c:cat>
          <c:val>
            <c:numRef>
              <c:f>'[Gráficas y Tablas Desempeño Fiscal 2023  presentación contexto.xlsx]Tributarios depto'!$N$70:$Y$70</c:f>
              <c:numCache>
                <c:formatCode>0.0%</c:formatCode>
                <c:ptCount val="12"/>
                <c:pt idx="0">
                  <c:v>2.8540862523282806E-2</c:v>
                </c:pt>
                <c:pt idx="1">
                  <c:v>-7.5854509911665868E-2</c:v>
                </c:pt>
                <c:pt idx="2">
                  <c:v>0.12318103980463535</c:v>
                </c:pt>
                <c:pt idx="3">
                  <c:v>-9.3343017750345703E-2</c:v>
                </c:pt>
                <c:pt idx="4">
                  <c:v>0.18902382053090272</c:v>
                </c:pt>
                <c:pt idx="5">
                  <c:v>0.1698305812079246</c:v>
                </c:pt>
                <c:pt idx="6">
                  <c:v>9.115543517578617E-2</c:v>
                </c:pt>
                <c:pt idx="7">
                  <c:v>0.12060802953555894</c:v>
                </c:pt>
                <c:pt idx="8">
                  <c:v>-0.39894991751643882</c:v>
                </c:pt>
                <c:pt idx="9">
                  <c:v>0.50658597001353534</c:v>
                </c:pt>
                <c:pt idx="10">
                  <c:v>0.31313361095450309</c:v>
                </c:pt>
                <c:pt idx="11">
                  <c:v>1.3809797206576269E-2</c:v>
                </c:pt>
              </c:numCache>
            </c:numRef>
          </c:val>
          <c:smooth val="0"/>
          <c:extLst>
            <c:ext xmlns:c16="http://schemas.microsoft.com/office/drawing/2014/chart" uri="{C3380CC4-5D6E-409C-BE32-E72D297353CC}">
              <c16:uniqueId val="{00000002-6B36-4E0D-BE31-843560FF8FD3}"/>
            </c:ext>
          </c:extLst>
        </c:ser>
        <c:ser>
          <c:idx val="3"/>
          <c:order val="3"/>
          <c:tx>
            <c:strRef>
              <c:f>'[Gráficas y Tablas Desempeño Fiscal 2023  presentación contexto.xlsx]Tributarios depto'!$A$69</c:f>
              <c:strCache>
                <c:ptCount val="1"/>
                <c:pt idx="0">
                  <c:v>Crecimiento Tributarios</c:v>
                </c:pt>
              </c:strCache>
            </c:strRef>
          </c:tx>
          <c:spPr>
            <a:ln w="28575" cap="rnd">
              <a:solidFill>
                <a:schemeClr val="accent3">
                  <a:lumMod val="75000"/>
                </a:schemeClr>
              </a:solidFill>
              <a:prstDash val="dash"/>
              <a:round/>
            </a:ln>
            <a:effectLst/>
          </c:spPr>
          <c:marker>
            <c:symbol val="none"/>
          </c:marker>
          <c:cat>
            <c:numRef>
              <c:f>'[Gráficas y Tablas Desempeño Fiscal 2023  presentación contexto.xlsx]Tributarios depto'!$N$61:$Y$61</c:f>
              <c:numCache>
                <c:formatCode>General</c:formatCode>
                <c:ptCount val="12"/>
                <c:pt idx="0">
                  <c:v>2012</c:v>
                </c:pt>
                <c:pt idx="1">
                  <c:v>2013</c:v>
                </c:pt>
                <c:pt idx="2">
                  <c:v>2014</c:v>
                </c:pt>
                <c:pt idx="3">
                  <c:v>2015</c:v>
                </c:pt>
                <c:pt idx="4">
                  <c:v>2016</c:v>
                </c:pt>
                <c:pt idx="5">
                  <c:v>2017</c:v>
                </c:pt>
                <c:pt idx="6">
                  <c:v>2018</c:v>
                </c:pt>
                <c:pt idx="7">
                  <c:v>2019</c:v>
                </c:pt>
                <c:pt idx="8">
                  <c:v>2020</c:v>
                </c:pt>
                <c:pt idx="9">
                  <c:v>2021</c:v>
                </c:pt>
                <c:pt idx="10">
                  <c:v>2022</c:v>
                </c:pt>
                <c:pt idx="11">
                  <c:v>2023</c:v>
                </c:pt>
              </c:numCache>
            </c:numRef>
          </c:cat>
          <c:val>
            <c:numRef>
              <c:f>'[Gráficas y Tablas Desempeño Fiscal 2023  presentación contexto.xlsx]Tributarios depto'!$N$69:$Y$69</c:f>
              <c:numCache>
                <c:formatCode>0.0%</c:formatCode>
                <c:ptCount val="12"/>
                <c:pt idx="0">
                  <c:v>-1.7793827241207927E-2</c:v>
                </c:pt>
                <c:pt idx="1">
                  <c:v>5.942393649581823E-2</c:v>
                </c:pt>
                <c:pt idx="2">
                  <c:v>6.0640731044537821E-2</c:v>
                </c:pt>
                <c:pt idx="3">
                  <c:v>5.3245844837578993E-2</c:v>
                </c:pt>
                <c:pt idx="4">
                  <c:v>1.8950349434049718E-2</c:v>
                </c:pt>
                <c:pt idx="5">
                  <c:v>-2.9765608497475449E-2</c:v>
                </c:pt>
                <c:pt idx="6">
                  <c:v>-2.9718774261303649E-2</c:v>
                </c:pt>
                <c:pt idx="7">
                  <c:v>7.0340460805802918E-2</c:v>
                </c:pt>
                <c:pt idx="8">
                  <c:v>-0.13032956477475166</c:v>
                </c:pt>
                <c:pt idx="9">
                  <c:v>0.24439338739424832</c:v>
                </c:pt>
                <c:pt idx="10">
                  <c:v>6.4444692004858695E-2</c:v>
                </c:pt>
                <c:pt idx="11">
                  <c:v>-4.2483111103264304E-2</c:v>
                </c:pt>
              </c:numCache>
            </c:numRef>
          </c:val>
          <c:smooth val="0"/>
          <c:extLst>
            <c:ext xmlns:c16="http://schemas.microsoft.com/office/drawing/2014/chart" uri="{C3380CC4-5D6E-409C-BE32-E72D297353CC}">
              <c16:uniqueId val="{00000003-6B36-4E0D-BE31-843560FF8FD3}"/>
            </c:ext>
          </c:extLst>
        </c:ser>
        <c:dLbls>
          <c:showLegendKey val="0"/>
          <c:showVal val="0"/>
          <c:showCatName val="0"/>
          <c:showSerName val="0"/>
          <c:showPercent val="0"/>
          <c:showBubbleSize val="0"/>
        </c:dLbls>
        <c:marker val="1"/>
        <c:smooth val="0"/>
        <c:axId val="1508514079"/>
        <c:axId val="1508507359"/>
      </c:lineChart>
      <c:catAx>
        <c:axId val="288560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accent1"/>
                </a:solidFill>
                <a:latin typeface="Montserrat" panose="00000500000000000000" pitchFamily="2" charset="0"/>
                <a:ea typeface="+mn-ea"/>
                <a:cs typeface="+mn-cs"/>
              </a:defRPr>
            </a:pPr>
            <a:endParaRPr lang="es-CO"/>
          </a:p>
        </c:txPr>
        <c:crossAx val="253432960"/>
        <c:crosses val="autoZero"/>
        <c:auto val="1"/>
        <c:lblAlgn val="ctr"/>
        <c:lblOffset val="100"/>
        <c:noMultiLvlLbl val="1"/>
      </c:catAx>
      <c:valAx>
        <c:axId val="253432960"/>
        <c:scaling>
          <c:orientation val="minMax"/>
          <c:max val="15"/>
          <c:min val="0"/>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accent1"/>
                </a:solidFill>
                <a:latin typeface="Montserrat" panose="00000500000000000000" pitchFamily="2" charset="0"/>
                <a:ea typeface="+mn-ea"/>
                <a:cs typeface="+mn-cs"/>
              </a:defRPr>
            </a:pPr>
            <a:endParaRPr lang="es-CO"/>
          </a:p>
        </c:txPr>
        <c:crossAx val="288560992"/>
        <c:crosses val="autoZero"/>
        <c:crossBetween val="between"/>
        <c:majorUnit val="5"/>
      </c:valAx>
      <c:valAx>
        <c:axId val="1508507359"/>
        <c:scaling>
          <c:orientation val="minMax"/>
        </c:scaling>
        <c:delete val="0"/>
        <c:axPos val="r"/>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ontserrat" panose="00000500000000000000" pitchFamily="2" charset="0"/>
                <a:ea typeface="+mn-ea"/>
                <a:cs typeface="+mn-cs"/>
              </a:defRPr>
            </a:pPr>
            <a:endParaRPr lang="es-CO"/>
          </a:p>
        </c:txPr>
        <c:crossAx val="1508514079"/>
        <c:crosses val="max"/>
        <c:crossBetween val="between"/>
      </c:valAx>
      <c:catAx>
        <c:axId val="1508514079"/>
        <c:scaling>
          <c:orientation val="minMax"/>
        </c:scaling>
        <c:delete val="1"/>
        <c:axPos val="b"/>
        <c:numFmt formatCode="General" sourceLinked="1"/>
        <c:majorTickMark val="out"/>
        <c:minorTickMark val="none"/>
        <c:tickLblPos val="nextTo"/>
        <c:crossAx val="1508507359"/>
        <c:crosses val="autoZero"/>
        <c:auto val="1"/>
        <c:lblAlgn val="ctr"/>
        <c:lblOffset val="100"/>
        <c:noMultiLvlLbl val="0"/>
      </c:catAx>
      <c:spPr>
        <a:noFill/>
        <a:ln>
          <a:noFill/>
        </a:ln>
        <a:effectLst/>
      </c:spPr>
    </c:plotArea>
    <c:legend>
      <c:legendPos val="b"/>
      <c:layout>
        <c:manualLayout>
          <c:xMode val="edge"/>
          <c:yMode val="edge"/>
          <c:x val="0.16143312342070248"/>
          <c:y val="0.86043233265704289"/>
          <c:w val="0.70554033862950516"/>
          <c:h val="0.1098939612839913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ontserrat" panose="00000500000000000000" pitchFamily="2" charset="0"/>
              <a:ea typeface="+mn-ea"/>
              <a:cs typeface="+mn-cs"/>
            </a:defRPr>
          </a:pPr>
          <a:endParaRPr lang="es-CO"/>
        </a:p>
      </c:txPr>
    </c:legend>
    <c:plotVisOnly val="1"/>
    <c:dispBlanksAs val="gap"/>
    <c:showDLblsOverMax val="0"/>
  </c:chart>
  <c:spPr>
    <a:noFill/>
    <a:ln>
      <a:noFill/>
    </a:ln>
    <a:effectLst/>
  </c:spPr>
  <c:txPr>
    <a:bodyPr/>
    <a:lstStyle/>
    <a:p>
      <a:pPr>
        <a:defRPr>
          <a:solidFill>
            <a:schemeClr val="tx2"/>
          </a:solidFill>
          <a:latin typeface="Montserrat" panose="00000500000000000000" pitchFamily="2" charset="0"/>
        </a:defRPr>
      </a:pPr>
      <a:endParaRPr lang="es-CO"/>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accent1"/>
                </a:solidFill>
                <a:latin typeface="+mn-lt"/>
                <a:ea typeface="+mn-ea"/>
                <a:cs typeface="+mn-cs"/>
              </a:defRPr>
            </a:pPr>
            <a:r>
              <a:rPr lang="en-US"/>
              <a:t>IDF 2023 Categorías Especial, primera y segunda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accent1"/>
              </a:solidFill>
              <a:latin typeface="+mn-lt"/>
              <a:ea typeface="+mn-ea"/>
              <a:cs typeface="+mn-cs"/>
            </a:defRPr>
          </a:pPr>
          <a:endParaRPr lang="es-CO"/>
        </a:p>
      </c:txPr>
    </c:title>
    <c:autoTitleDeleted val="0"/>
    <c:plotArea>
      <c:layout>
        <c:manualLayout>
          <c:layoutTarget val="inner"/>
          <c:xMode val="edge"/>
          <c:yMode val="edge"/>
          <c:x val="0.3230844269466317"/>
          <c:y val="0.11979119341248425"/>
          <c:w val="0.62154068241469818"/>
          <c:h val="0.77231086710201502"/>
        </c:manualLayout>
      </c:layout>
      <c:barChart>
        <c:barDir val="bar"/>
        <c:grouping val="clustered"/>
        <c:varyColors val="0"/>
        <c:ser>
          <c:idx val="0"/>
          <c:order val="0"/>
          <c:tx>
            <c:strRef>
              <c:f>'[Desempeño Fiscal 2023 2-10-2023 Departamentos.xlsx]Gráficos'!$G$201</c:f>
              <c:strCache>
                <c:ptCount val="1"/>
                <c:pt idx="0">
                  <c:v>IDF 2022 Categorías Especial, primera y segunda</c:v>
                </c:pt>
              </c:strCache>
            </c:strRef>
          </c:tx>
          <c:spPr>
            <a:solidFill>
              <a:schemeClr val="tx1">
                <a:lumMod val="65000"/>
                <a:lumOff val="35000"/>
              </a:schemeClr>
            </a:solidFill>
            <a:ln>
              <a:noFill/>
            </a:ln>
            <a:effectLst/>
          </c:spPr>
          <c:invertIfNegative val="0"/>
          <c:dPt>
            <c:idx val="0"/>
            <c:invertIfNegative val="0"/>
            <c:bubble3D val="0"/>
            <c:spPr>
              <a:solidFill>
                <a:schemeClr val="accent5"/>
              </a:solidFill>
              <a:ln>
                <a:noFill/>
              </a:ln>
              <a:effectLst/>
            </c:spPr>
            <c:extLst>
              <c:ext xmlns:c16="http://schemas.microsoft.com/office/drawing/2014/chart" uri="{C3380CC4-5D6E-409C-BE32-E72D297353CC}">
                <c16:uniqueId val="{00000001-4743-4CFF-9256-8747CA90EC08}"/>
              </c:ext>
            </c:extLst>
          </c:dPt>
          <c:dPt>
            <c:idx val="1"/>
            <c:invertIfNegative val="0"/>
            <c:bubble3D val="0"/>
            <c:spPr>
              <a:solidFill>
                <a:schemeClr val="accent5"/>
              </a:solidFill>
              <a:ln>
                <a:noFill/>
              </a:ln>
              <a:effectLst/>
            </c:spPr>
            <c:extLst>
              <c:ext xmlns:c16="http://schemas.microsoft.com/office/drawing/2014/chart" uri="{C3380CC4-5D6E-409C-BE32-E72D297353CC}">
                <c16:uniqueId val="{00000003-4743-4CFF-9256-8747CA90EC08}"/>
              </c:ext>
            </c:extLst>
          </c:dPt>
          <c:dPt>
            <c:idx val="2"/>
            <c:invertIfNegative val="0"/>
            <c:bubble3D val="0"/>
            <c:spPr>
              <a:solidFill>
                <a:schemeClr val="accent5"/>
              </a:solidFill>
              <a:ln>
                <a:noFill/>
              </a:ln>
              <a:effectLst/>
            </c:spPr>
            <c:extLst>
              <c:ext xmlns:c16="http://schemas.microsoft.com/office/drawing/2014/chart" uri="{C3380CC4-5D6E-409C-BE32-E72D297353CC}">
                <c16:uniqueId val="{00000005-4743-4CFF-9256-8747CA90EC08}"/>
              </c:ext>
            </c:extLst>
          </c:dPt>
          <c:dPt>
            <c:idx val="3"/>
            <c:invertIfNegative val="0"/>
            <c:bubble3D val="0"/>
            <c:spPr>
              <a:solidFill>
                <a:schemeClr val="accent5"/>
              </a:solidFill>
              <a:ln>
                <a:noFill/>
              </a:ln>
              <a:effectLst/>
            </c:spPr>
            <c:extLst>
              <c:ext xmlns:c16="http://schemas.microsoft.com/office/drawing/2014/chart" uri="{C3380CC4-5D6E-409C-BE32-E72D297353CC}">
                <c16:uniqueId val="{00000007-4743-4CFF-9256-8747CA90EC08}"/>
              </c:ext>
            </c:extLst>
          </c:dPt>
          <c:dPt>
            <c:idx val="4"/>
            <c:invertIfNegative val="0"/>
            <c:bubble3D val="0"/>
            <c:spPr>
              <a:solidFill>
                <a:schemeClr val="accent5"/>
              </a:solidFill>
              <a:ln>
                <a:noFill/>
              </a:ln>
              <a:effectLst/>
            </c:spPr>
            <c:extLst>
              <c:ext xmlns:c16="http://schemas.microsoft.com/office/drawing/2014/chart" uri="{C3380CC4-5D6E-409C-BE32-E72D297353CC}">
                <c16:uniqueId val="{00000009-4743-4CFF-9256-8747CA90EC08}"/>
              </c:ext>
            </c:extLst>
          </c:dPt>
          <c:dPt>
            <c:idx val="5"/>
            <c:invertIfNegative val="0"/>
            <c:bubble3D val="0"/>
            <c:spPr>
              <a:solidFill>
                <a:schemeClr val="accent5"/>
              </a:solidFill>
              <a:ln>
                <a:noFill/>
              </a:ln>
              <a:effectLst/>
            </c:spPr>
            <c:extLst>
              <c:ext xmlns:c16="http://schemas.microsoft.com/office/drawing/2014/chart" uri="{C3380CC4-5D6E-409C-BE32-E72D297353CC}">
                <c16:uniqueId val="{0000000B-4743-4CFF-9256-8747CA90EC08}"/>
              </c:ext>
            </c:extLst>
          </c:dPt>
          <c:dPt>
            <c:idx val="6"/>
            <c:invertIfNegative val="0"/>
            <c:bubble3D val="0"/>
            <c:spPr>
              <a:solidFill>
                <a:schemeClr val="accent5"/>
              </a:solidFill>
              <a:ln>
                <a:noFill/>
              </a:ln>
              <a:effectLst/>
            </c:spPr>
            <c:extLst>
              <c:ext xmlns:c16="http://schemas.microsoft.com/office/drawing/2014/chart" uri="{C3380CC4-5D6E-409C-BE32-E72D297353CC}">
                <c16:uniqueId val="{0000000D-4743-4CFF-9256-8747CA90EC08}"/>
              </c:ext>
            </c:extLst>
          </c:dPt>
          <c:dPt>
            <c:idx val="8"/>
            <c:invertIfNegative val="0"/>
            <c:bubble3D val="0"/>
            <c:spPr>
              <a:solidFill>
                <a:schemeClr val="accent2"/>
              </a:solidFill>
              <a:ln>
                <a:noFill/>
              </a:ln>
              <a:effectLst/>
            </c:spPr>
            <c:extLst>
              <c:ext xmlns:c16="http://schemas.microsoft.com/office/drawing/2014/chart" uri="{C3380CC4-5D6E-409C-BE32-E72D297353CC}">
                <c16:uniqueId val="{0000000F-4743-4CFF-9256-8747CA90EC08}"/>
              </c:ext>
            </c:extLst>
          </c:dPt>
          <c:dPt>
            <c:idx val="9"/>
            <c:invertIfNegative val="0"/>
            <c:bubble3D val="0"/>
            <c:spPr>
              <a:solidFill>
                <a:schemeClr val="accent2"/>
              </a:solidFill>
              <a:ln>
                <a:noFill/>
              </a:ln>
              <a:effectLst/>
            </c:spPr>
            <c:extLst>
              <c:ext xmlns:c16="http://schemas.microsoft.com/office/drawing/2014/chart" uri="{C3380CC4-5D6E-409C-BE32-E72D297353CC}">
                <c16:uniqueId val="{00000011-4743-4CFF-9256-8747CA90EC08}"/>
              </c:ext>
            </c:extLst>
          </c:dPt>
          <c:dPt>
            <c:idx val="10"/>
            <c:invertIfNegative val="0"/>
            <c:bubble3D val="0"/>
            <c:spPr>
              <a:solidFill>
                <a:schemeClr val="accent2"/>
              </a:solidFill>
              <a:ln>
                <a:noFill/>
              </a:ln>
              <a:effectLst/>
            </c:spPr>
            <c:extLst>
              <c:ext xmlns:c16="http://schemas.microsoft.com/office/drawing/2014/chart" uri="{C3380CC4-5D6E-409C-BE32-E72D297353CC}">
                <c16:uniqueId val="{00000013-4743-4CFF-9256-8747CA90EC08}"/>
              </c:ext>
            </c:extLst>
          </c:dPt>
          <c:dPt>
            <c:idx val="11"/>
            <c:invertIfNegative val="0"/>
            <c:bubble3D val="0"/>
            <c:spPr>
              <a:solidFill>
                <a:schemeClr val="accent2"/>
              </a:solidFill>
              <a:ln>
                <a:noFill/>
              </a:ln>
              <a:effectLst/>
            </c:spPr>
            <c:extLst>
              <c:ext xmlns:c16="http://schemas.microsoft.com/office/drawing/2014/chart" uri="{C3380CC4-5D6E-409C-BE32-E72D297353CC}">
                <c16:uniqueId val="{00000015-4743-4CFF-9256-8747CA90EC08}"/>
              </c:ext>
            </c:extLst>
          </c:dPt>
          <c:dPt>
            <c:idx val="12"/>
            <c:invertIfNegative val="0"/>
            <c:bubble3D val="0"/>
            <c:spPr>
              <a:solidFill>
                <a:schemeClr val="accent2"/>
              </a:solidFill>
              <a:ln>
                <a:noFill/>
              </a:ln>
              <a:effectLst/>
            </c:spPr>
            <c:extLst>
              <c:ext xmlns:c16="http://schemas.microsoft.com/office/drawing/2014/chart" uri="{C3380CC4-5D6E-409C-BE32-E72D297353CC}">
                <c16:uniqueId val="{00000017-4743-4CFF-9256-8747CA90EC08}"/>
              </c:ext>
            </c:extLst>
          </c:dPt>
          <c:dPt>
            <c:idx val="13"/>
            <c:invertIfNegative val="0"/>
            <c:bubble3D val="0"/>
            <c:spPr>
              <a:solidFill>
                <a:schemeClr val="accent2"/>
              </a:solidFill>
              <a:ln>
                <a:noFill/>
              </a:ln>
              <a:effectLst/>
            </c:spPr>
            <c:extLst>
              <c:ext xmlns:c16="http://schemas.microsoft.com/office/drawing/2014/chart" uri="{C3380CC4-5D6E-409C-BE32-E72D297353CC}">
                <c16:uniqueId val="{00000019-4743-4CFF-9256-8747CA90EC08}"/>
              </c:ext>
            </c:extLst>
          </c:dPt>
          <c:dPt>
            <c:idx val="14"/>
            <c:invertIfNegative val="0"/>
            <c:bubble3D val="0"/>
            <c:spPr>
              <a:solidFill>
                <a:schemeClr val="accent2"/>
              </a:solidFill>
              <a:ln>
                <a:noFill/>
              </a:ln>
              <a:effectLst/>
            </c:spPr>
            <c:extLst>
              <c:ext xmlns:c16="http://schemas.microsoft.com/office/drawing/2014/chart" uri="{C3380CC4-5D6E-409C-BE32-E72D297353CC}">
                <c16:uniqueId val="{0000001B-4743-4CFF-9256-8747CA90EC08}"/>
              </c:ext>
            </c:extLst>
          </c:dPt>
          <c:dPt>
            <c:idx val="16"/>
            <c:invertIfNegative val="0"/>
            <c:bubble3D val="0"/>
            <c:spPr>
              <a:solidFill>
                <a:schemeClr val="tx2"/>
              </a:solidFill>
              <a:ln>
                <a:noFill/>
              </a:ln>
              <a:effectLst/>
            </c:spPr>
            <c:extLst>
              <c:ext xmlns:c16="http://schemas.microsoft.com/office/drawing/2014/chart" uri="{C3380CC4-5D6E-409C-BE32-E72D297353CC}">
                <c16:uniqueId val="{0000001D-4743-4CFF-9256-8747CA90EC08}"/>
              </c:ext>
            </c:extLst>
          </c:dPt>
          <c:dPt>
            <c:idx val="17"/>
            <c:invertIfNegative val="0"/>
            <c:bubble3D val="0"/>
            <c:spPr>
              <a:solidFill>
                <a:schemeClr val="tx2"/>
              </a:solidFill>
              <a:ln>
                <a:noFill/>
              </a:ln>
              <a:effectLst/>
            </c:spPr>
            <c:extLst>
              <c:ext xmlns:c16="http://schemas.microsoft.com/office/drawing/2014/chart" uri="{C3380CC4-5D6E-409C-BE32-E72D297353CC}">
                <c16:uniqueId val="{0000001F-4743-4CFF-9256-8747CA90EC08}"/>
              </c:ext>
            </c:extLst>
          </c:dPt>
          <c:dPt>
            <c:idx val="18"/>
            <c:invertIfNegative val="0"/>
            <c:bubble3D val="0"/>
            <c:spPr>
              <a:solidFill>
                <a:schemeClr val="tx2"/>
              </a:solidFill>
              <a:ln>
                <a:noFill/>
              </a:ln>
              <a:effectLst/>
            </c:spPr>
            <c:extLst>
              <c:ext xmlns:c16="http://schemas.microsoft.com/office/drawing/2014/chart" uri="{C3380CC4-5D6E-409C-BE32-E72D297353CC}">
                <c16:uniqueId val="{00000021-4743-4CFF-9256-8747CA90EC08}"/>
              </c:ext>
            </c:extLst>
          </c:dPt>
          <c:dLbls>
            <c:spPr>
              <a:solidFill>
                <a:schemeClr val="lt1"/>
              </a:solidFill>
              <a:ln w="12700" cap="flat" cmpd="sng" algn="ctr">
                <a:solidFill>
                  <a:schemeClr val="accent1"/>
                </a:solidFill>
                <a:prstDash val="solid"/>
                <a:miter lim="800000"/>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'[Desempeño Fiscal 2023 2-10-2023 Departamentos.xlsx]Gráficos'!$E$202:$F$220</c:f>
              <c:multiLvlStrCache>
                <c:ptCount val="19"/>
                <c:lvl>
                  <c:pt idx="0">
                    <c:v>RISARALDA</c:v>
                  </c:pt>
                  <c:pt idx="1">
                    <c:v>MAGDALENA</c:v>
                  </c:pt>
                  <c:pt idx="2">
                    <c:v>TOLIMA</c:v>
                  </c:pt>
                  <c:pt idx="3">
                    <c:v>NORTE DE SANTANDER</c:v>
                  </c:pt>
                  <c:pt idx="4">
                    <c:v>HUILA</c:v>
                  </c:pt>
                  <c:pt idx="5">
                    <c:v>CALDAS</c:v>
                  </c:pt>
                  <c:pt idx="6">
                    <c:v>CESAR</c:v>
                  </c:pt>
                  <c:pt idx="8">
                    <c:v>BOLIVAR</c:v>
                  </c:pt>
                  <c:pt idx="9">
                    <c:v>NARIÑO</c:v>
                  </c:pt>
                  <c:pt idx="10">
                    <c:v>SANTANDER</c:v>
                  </c:pt>
                  <c:pt idx="11">
                    <c:v>CORDOBA</c:v>
                  </c:pt>
                  <c:pt idx="12">
                    <c:v>BOYACA</c:v>
                  </c:pt>
                  <c:pt idx="13">
                    <c:v>META</c:v>
                  </c:pt>
                  <c:pt idx="14">
                    <c:v>ATLANTICO</c:v>
                  </c:pt>
                  <c:pt idx="16">
                    <c:v>ANTIOQUIA</c:v>
                  </c:pt>
                  <c:pt idx="17">
                    <c:v>CUNDINAMARCA</c:v>
                  </c:pt>
                  <c:pt idx="18">
                    <c:v>VALLE DEL CAUCA</c:v>
                  </c:pt>
                </c:lvl>
                <c:lvl>
                  <c:pt idx="0">
                    <c:v>Segunda</c:v>
                  </c:pt>
                  <c:pt idx="8">
                    <c:v>Primera</c:v>
                  </c:pt>
                  <c:pt idx="16">
                    <c:v>Especial</c:v>
                  </c:pt>
                </c:lvl>
              </c:multiLvlStrCache>
            </c:multiLvlStrRef>
          </c:cat>
          <c:val>
            <c:numRef>
              <c:f>'[Desempeño Fiscal 2023 2-10-2023 Departamentos.xlsx]Gráficos'!$G$202:$G$220</c:f>
              <c:numCache>
                <c:formatCode>0.00</c:formatCode>
                <c:ptCount val="19"/>
                <c:pt idx="0">
                  <c:v>46.727185051941774</c:v>
                </c:pt>
                <c:pt idx="1">
                  <c:v>47.286319359308919</c:v>
                </c:pt>
                <c:pt idx="2">
                  <c:v>53.32915750967652</c:v>
                </c:pt>
                <c:pt idx="3">
                  <c:v>58.138669449431433</c:v>
                </c:pt>
                <c:pt idx="4">
                  <c:v>59.115468161383646</c:v>
                </c:pt>
                <c:pt idx="5">
                  <c:v>61.555646180142674</c:v>
                </c:pt>
                <c:pt idx="6">
                  <c:v>73.040468377285023</c:v>
                </c:pt>
                <c:pt idx="8" formatCode="0.0">
                  <c:v>42.085960409147482</c:v>
                </c:pt>
                <c:pt idx="9" formatCode="0.0">
                  <c:v>54.568742123437204</c:v>
                </c:pt>
                <c:pt idx="10" formatCode="0.0">
                  <c:v>54.728703106808155</c:v>
                </c:pt>
                <c:pt idx="11" formatCode="0.0">
                  <c:v>54.743139869469104</c:v>
                </c:pt>
                <c:pt idx="12" formatCode="0.0">
                  <c:v>57.261420293666461</c:v>
                </c:pt>
                <c:pt idx="13" formatCode="0.0">
                  <c:v>57.850808436658269</c:v>
                </c:pt>
                <c:pt idx="14" formatCode="0.0">
                  <c:v>67.899974692601404</c:v>
                </c:pt>
                <c:pt idx="16" formatCode="0.0">
                  <c:v>68.843584130551861</c:v>
                </c:pt>
                <c:pt idx="17" formatCode="0.0">
                  <c:v>70.577998418508969</c:v>
                </c:pt>
                <c:pt idx="18" formatCode="0.0">
                  <c:v>72.901944189514623</c:v>
                </c:pt>
              </c:numCache>
            </c:numRef>
          </c:val>
          <c:extLst>
            <c:ext xmlns:c16="http://schemas.microsoft.com/office/drawing/2014/chart" uri="{C3380CC4-5D6E-409C-BE32-E72D297353CC}">
              <c16:uniqueId val="{00000022-4743-4CFF-9256-8747CA90EC08}"/>
            </c:ext>
          </c:extLst>
        </c:ser>
        <c:dLbls>
          <c:showLegendKey val="0"/>
          <c:showVal val="0"/>
          <c:showCatName val="0"/>
          <c:showSerName val="0"/>
          <c:showPercent val="0"/>
          <c:showBubbleSize val="0"/>
        </c:dLbls>
        <c:gapWidth val="50"/>
        <c:overlap val="18"/>
        <c:axId val="1521944495"/>
        <c:axId val="1440289455"/>
      </c:barChart>
      <c:catAx>
        <c:axId val="152194449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prstDash val="dash"/>
            <a:round/>
          </a:ln>
          <a:effectLst/>
        </c:spPr>
        <c:txPr>
          <a:bodyPr rot="-60000000" spcFirstLastPara="1" vertOverflow="ellipsis" vert="horz" wrap="square" anchor="ctr" anchorCtr="1"/>
          <a:lstStyle/>
          <a:p>
            <a:pPr>
              <a:defRPr sz="900" b="0" i="0" u="none" strike="noStrike" kern="1200" baseline="0">
                <a:solidFill>
                  <a:schemeClr val="accent1"/>
                </a:solidFill>
                <a:latin typeface="+mn-lt"/>
                <a:ea typeface="+mn-ea"/>
                <a:cs typeface="+mn-cs"/>
              </a:defRPr>
            </a:pPr>
            <a:endParaRPr lang="es-CO"/>
          </a:p>
        </c:txPr>
        <c:crossAx val="1440289455"/>
        <c:crosses val="autoZero"/>
        <c:auto val="1"/>
        <c:lblAlgn val="ctr"/>
        <c:lblOffset val="100"/>
        <c:noMultiLvlLbl val="0"/>
      </c:catAx>
      <c:valAx>
        <c:axId val="1440289455"/>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accent1"/>
                </a:solidFill>
                <a:latin typeface="+mn-lt"/>
                <a:ea typeface="+mn-ea"/>
                <a:cs typeface="+mn-cs"/>
              </a:defRPr>
            </a:pPr>
            <a:endParaRPr lang="es-CO"/>
          </a:p>
        </c:txPr>
        <c:crossAx val="15219444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accent1"/>
          </a:solidFill>
        </a:defRPr>
      </a:pPr>
      <a:endParaRPr lang="es-CO"/>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accent1"/>
                </a:solidFill>
                <a:latin typeface="+mn-lt"/>
                <a:ea typeface="+mn-ea"/>
                <a:cs typeface="+mn-cs"/>
              </a:defRPr>
            </a:pPr>
            <a:r>
              <a:rPr lang="en-US"/>
              <a:t>IDF 2023 Categorías tercera  y cuarta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accent1"/>
              </a:solidFill>
              <a:latin typeface="+mn-lt"/>
              <a:ea typeface="+mn-ea"/>
              <a:cs typeface="+mn-cs"/>
            </a:defRPr>
          </a:pPr>
          <a:endParaRPr lang="es-CO"/>
        </a:p>
      </c:txPr>
    </c:title>
    <c:autoTitleDeleted val="0"/>
    <c:plotArea>
      <c:layout>
        <c:manualLayout>
          <c:layoutTarget val="inner"/>
          <c:xMode val="edge"/>
          <c:yMode val="edge"/>
          <c:x val="0.3230844269466317"/>
          <c:y val="8.7349943952486742E-2"/>
          <c:w val="0.62154068241469818"/>
          <c:h val="0.80475216951621198"/>
        </c:manualLayout>
      </c:layout>
      <c:barChart>
        <c:barDir val="bar"/>
        <c:grouping val="clustered"/>
        <c:varyColors val="0"/>
        <c:ser>
          <c:idx val="0"/>
          <c:order val="0"/>
          <c:tx>
            <c:strRef>
              <c:f>'[Desempeño Fiscal 2023 2-10-2023 Departamentos.xlsx]Gráficos'!$G$182</c:f>
              <c:strCache>
                <c:ptCount val="1"/>
                <c:pt idx="0">
                  <c:v>IDF 2022 Categorías tercera  y cuarta</c:v>
                </c:pt>
              </c:strCache>
            </c:strRef>
          </c:tx>
          <c:spPr>
            <a:solidFill>
              <a:schemeClr val="accent4">
                <a:lumMod val="75000"/>
              </a:schemeClr>
            </a:solidFill>
            <a:ln>
              <a:noFill/>
            </a:ln>
            <a:effectLst/>
          </c:spPr>
          <c:invertIfNegative val="0"/>
          <c:dPt>
            <c:idx val="10"/>
            <c:invertIfNegative val="0"/>
            <c:bubble3D val="0"/>
            <c:spPr>
              <a:solidFill>
                <a:schemeClr val="accent6"/>
              </a:solidFill>
              <a:ln>
                <a:noFill/>
              </a:ln>
              <a:effectLst/>
            </c:spPr>
            <c:extLst>
              <c:ext xmlns:c16="http://schemas.microsoft.com/office/drawing/2014/chart" uri="{C3380CC4-5D6E-409C-BE32-E72D297353CC}">
                <c16:uniqueId val="{00000001-1BAF-4D86-9828-4155DF665329}"/>
              </c:ext>
            </c:extLst>
          </c:dPt>
          <c:dPt>
            <c:idx val="11"/>
            <c:invertIfNegative val="0"/>
            <c:bubble3D val="0"/>
            <c:spPr>
              <a:solidFill>
                <a:schemeClr val="accent6"/>
              </a:solidFill>
              <a:ln>
                <a:noFill/>
              </a:ln>
              <a:effectLst/>
            </c:spPr>
            <c:extLst>
              <c:ext xmlns:c16="http://schemas.microsoft.com/office/drawing/2014/chart" uri="{C3380CC4-5D6E-409C-BE32-E72D297353CC}">
                <c16:uniqueId val="{00000003-1BAF-4D86-9828-4155DF665329}"/>
              </c:ext>
            </c:extLst>
          </c:dPt>
          <c:dPt>
            <c:idx val="12"/>
            <c:invertIfNegative val="0"/>
            <c:bubble3D val="0"/>
            <c:spPr>
              <a:solidFill>
                <a:schemeClr val="accent6"/>
              </a:solidFill>
              <a:ln>
                <a:noFill/>
              </a:ln>
              <a:effectLst/>
            </c:spPr>
            <c:extLst>
              <c:ext xmlns:c16="http://schemas.microsoft.com/office/drawing/2014/chart" uri="{C3380CC4-5D6E-409C-BE32-E72D297353CC}">
                <c16:uniqueId val="{00000005-1BAF-4D86-9828-4155DF665329}"/>
              </c:ext>
            </c:extLst>
          </c:dPt>
          <c:dPt>
            <c:idx val="13"/>
            <c:invertIfNegative val="0"/>
            <c:bubble3D val="0"/>
            <c:spPr>
              <a:solidFill>
                <a:schemeClr val="accent6"/>
              </a:solidFill>
              <a:ln>
                <a:noFill/>
              </a:ln>
              <a:effectLst/>
            </c:spPr>
            <c:extLst>
              <c:ext xmlns:c16="http://schemas.microsoft.com/office/drawing/2014/chart" uri="{C3380CC4-5D6E-409C-BE32-E72D297353CC}">
                <c16:uniqueId val="{00000007-1BAF-4D86-9828-4155DF665329}"/>
              </c:ext>
            </c:extLst>
          </c:dPt>
          <c:dPt>
            <c:idx val="14"/>
            <c:invertIfNegative val="0"/>
            <c:bubble3D val="0"/>
            <c:spPr>
              <a:solidFill>
                <a:schemeClr val="accent6"/>
              </a:solidFill>
              <a:ln>
                <a:noFill/>
              </a:ln>
              <a:effectLst/>
            </c:spPr>
            <c:extLst>
              <c:ext xmlns:c16="http://schemas.microsoft.com/office/drawing/2014/chart" uri="{C3380CC4-5D6E-409C-BE32-E72D297353CC}">
                <c16:uniqueId val="{00000009-1BAF-4D86-9828-4155DF665329}"/>
              </c:ext>
            </c:extLst>
          </c:dPt>
          <c:dPt>
            <c:idx val="15"/>
            <c:invertIfNegative val="0"/>
            <c:bubble3D val="0"/>
            <c:spPr>
              <a:solidFill>
                <a:schemeClr val="accent6"/>
              </a:solidFill>
              <a:ln>
                <a:noFill/>
              </a:ln>
              <a:effectLst/>
            </c:spPr>
            <c:extLst>
              <c:ext xmlns:c16="http://schemas.microsoft.com/office/drawing/2014/chart" uri="{C3380CC4-5D6E-409C-BE32-E72D297353CC}">
                <c16:uniqueId val="{0000000B-1BAF-4D86-9828-4155DF665329}"/>
              </c:ext>
            </c:extLst>
          </c:dPt>
          <c:dLbls>
            <c:spPr>
              <a:solidFill>
                <a:schemeClr val="lt1"/>
              </a:solidFill>
              <a:ln w="12700" cap="flat" cmpd="sng" algn="ctr">
                <a:solidFill>
                  <a:schemeClr val="accent1"/>
                </a:solidFill>
                <a:prstDash val="solid"/>
                <a:miter lim="800000"/>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'[Desempeño Fiscal 2023 2-10-2023 Departamentos.xlsx]Gráficos'!$E$183:$F$199</c:f>
              <c:multiLvlStrCache>
                <c:ptCount val="16"/>
                <c:lvl>
                  <c:pt idx="0">
                    <c:v>CAQUETA</c:v>
                  </c:pt>
                  <c:pt idx="1">
                    <c:v>VAUPES</c:v>
                  </c:pt>
                  <c:pt idx="2">
                    <c:v>VICHADA</c:v>
                  </c:pt>
                  <c:pt idx="3">
                    <c:v>ARAUCA</c:v>
                  </c:pt>
                  <c:pt idx="4">
                    <c:v>GUAJIRA</c:v>
                  </c:pt>
                  <c:pt idx="5">
                    <c:v>AMAZONAS</c:v>
                  </c:pt>
                  <c:pt idx="6">
                    <c:v>GUAVIARE</c:v>
                  </c:pt>
                  <c:pt idx="7">
                    <c:v>GUAINIA</c:v>
                  </c:pt>
                  <c:pt idx="8">
                    <c:v>PUTUMAYO</c:v>
                  </c:pt>
                  <c:pt idx="9">
                    <c:v>                                       </c:v>
                  </c:pt>
                  <c:pt idx="10">
                    <c:v>CAUCA</c:v>
                  </c:pt>
                  <c:pt idx="11">
                    <c:v>CHOCO</c:v>
                  </c:pt>
                  <c:pt idx="12">
                    <c:v>QUINDIO</c:v>
                  </c:pt>
                  <c:pt idx="13">
                    <c:v>CASANARE</c:v>
                  </c:pt>
                  <c:pt idx="14">
                    <c:v>SAN ANDRES</c:v>
                  </c:pt>
                  <c:pt idx="15">
                    <c:v>SUCRE</c:v>
                  </c:pt>
                </c:lvl>
                <c:lvl>
                  <c:pt idx="0">
                    <c:v>Cuarta</c:v>
                  </c:pt>
                  <c:pt idx="9">
                    <c:v>        </c:v>
                  </c:pt>
                  <c:pt idx="10">
                    <c:v>Tercera</c:v>
                  </c:pt>
                </c:lvl>
              </c:multiLvlStrCache>
            </c:multiLvlStrRef>
          </c:cat>
          <c:val>
            <c:numRef>
              <c:f>'[Desempeño Fiscal 2023 2-10-2023 Departamentos.xlsx]Gráficos'!$G$183:$G$198</c:f>
              <c:numCache>
                <c:formatCode>0.00</c:formatCode>
                <c:ptCount val="16"/>
                <c:pt idx="0">
                  <c:v>48.971250622754766</c:v>
                </c:pt>
                <c:pt idx="1">
                  <c:v>49.247659183115147</c:v>
                </c:pt>
                <c:pt idx="2">
                  <c:v>49.265135076260194</c:v>
                </c:pt>
                <c:pt idx="3">
                  <c:v>51.186608356161841</c:v>
                </c:pt>
                <c:pt idx="4">
                  <c:v>51.289648405266874</c:v>
                </c:pt>
                <c:pt idx="5">
                  <c:v>51.952856310515187</c:v>
                </c:pt>
                <c:pt idx="6">
                  <c:v>54.703989321379105</c:v>
                </c:pt>
                <c:pt idx="7">
                  <c:v>60.192762500214521</c:v>
                </c:pt>
                <c:pt idx="8">
                  <c:v>61.018549629217262</c:v>
                </c:pt>
                <c:pt idx="10">
                  <c:v>49.134093336695301</c:v>
                </c:pt>
                <c:pt idx="11">
                  <c:v>49.309712977695945</c:v>
                </c:pt>
                <c:pt idx="12">
                  <c:v>49.997613010596091</c:v>
                </c:pt>
                <c:pt idx="13">
                  <c:v>55.796764264571728</c:v>
                </c:pt>
                <c:pt idx="14">
                  <c:v>61.035211188085682</c:v>
                </c:pt>
                <c:pt idx="15">
                  <c:v>67.505629872697114</c:v>
                </c:pt>
              </c:numCache>
            </c:numRef>
          </c:val>
          <c:extLst>
            <c:ext xmlns:c16="http://schemas.microsoft.com/office/drawing/2014/chart" uri="{C3380CC4-5D6E-409C-BE32-E72D297353CC}">
              <c16:uniqueId val="{0000000C-1BAF-4D86-9828-4155DF665329}"/>
            </c:ext>
          </c:extLst>
        </c:ser>
        <c:dLbls>
          <c:showLegendKey val="0"/>
          <c:showVal val="0"/>
          <c:showCatName val="0"/>
          <c:showSerName val="0"/>
          <c:showPercent val="0"/>
          <c:showBubbleSize val="0"/>
        </c:dLbls>
        <c:gapWidth val="50"/>
        <c:overlap val="18"/>
        <c:axId val="1521944495"/>
        <c:axId val="1440289455"/>
      </c:barChart>
      <c:catAx>
        <c:axId val="152194449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prstDash val="dash"/>
            <a:round/>
          </a:ln>
          <a:effectLst/>
        </c:spPr>
        <c:txPr>
          <a:bodyPr rot="-60000000" spcFirstLastPara="1" vertOverflow="ellipsis" vert="horz" wrap="square" anchor="ctr" anchorCtr="1"/>
          <a:lstStyle/>
          <a:p>
            <a:pPr>
              <a:defRPr sz="900" b="0" i="0" u="none" strike="noStrike" kern="1200" baseline="0">
                <a:solidFill>
                  <a:schemeClr val="accent1"/>
                </a:solidFill>
                <a:latin typeface="+mn-lt"/>
                <a:ea typeface="+mn-ea"/>
                <a:cs typeface="+mn-cs"/>
              </a:defRPr>
            </a:pPr>
            <a:endParaRPr lang="es-CO"/>
          </a:p>
        </c:txPr>
        <c:crossAx val="1440289455"/>
        <c:crosses val="autoZero"/>
        <c:auto val="1"/>
        <c:lblAlgn val="ctr"/>
        <c:lblOffset val="100"/>
        <c:noMultiLvlLbl val="0"/>
      </c:catAx>
      <c:valAx>
        <c:axId val="1440289455"/>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accent1"/>
                </a:solidFill>
                <a:latin typeface="+mn-lt"/>
                <a:ea typeface="+mn-ea"/>
                <a:cs typeface="+mn-cs"/>
              </a:defRPr>
            </a:pPr>
            <a:endParaRPr lang="es-CO"/>
          </a:p>
        </c:txPr>
        <c:crossAx val="15219444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accent1"/>
          </a:solidFill>
        </a:defRPr>
      </a:pPr>
      <a:endParaRPr lang="es-CO"/>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rgbClr val="173557"/>
                </a:solidFill>
                <a:latin typeface="Montserrat" panose="00000500000000000000" pitchFamily="2" charset="0"/>
                <a:ea typeface="+mn-ea"/>
                <a:cs typeface="+mn-cs"/>
              </a:defRPr>
            </a:pPr>
            <a:r>
              <a:rPr lang="es-CO" sz="1100" b="1" dirty="0"/>
              <a:t>Evolución ingresos tributarios departamentales</a:t>
            </a:r>
          </a:p>
          <a:p>
            <a:pPr marL="0" marR="0" lvl="0" indent="0" algn="ctr" defTabSz="914400" rtl="0" eaLnBrk="1" fontAlgn="auto" latinLnBrk="0" hangingPunct="1">
              <a:lnSpc>
                <a:spcPct val="100000"/>
              </a:lnSpc>
              <a:spcBef>
                <a:spcPts val="0"/>
              </a:spcBef>
              <a:spcAft>
                <a:spcPts val="0"/>
              </a:spcAft>
              <a:buClrTx/>
              <a:buSzTx/>
              <a:buFontTx/>
              <a:buNone/>
              <a:tabLst/>
              <a:defRPr>
                <a:solidFill>
                  <a:srgbClr val="173557"/>
                </a:solidFill>
              </a:defRPr>
            </a:pPr>
            <a:r>
              <a:rPr lang="es-CO" sz="1000" b="0" i="0" u="none" strike="noStrike" kern="1200" spc="0" baseline="0" dirty="0">
                <a:solidFill>
                  <a:srgbClr val="0E2841"/>
                </a:solidFill>
                <a:latin typeface="Montserrat" panose="00000500000000000000" pitchFamily="2" charset="0"/>
              </a:rPr>
              <a:t>Billones de pesos 2023</a:t>
            </a:r>
          </a:p>
        </c:rich>
      </c:tx>
      <c:layout>
        <c:manualLayout>
          <c:xMode val="edge"/>
          <c:yMode val="edge"/>
          <c:x val="0.20851441903107323"/>
          <c:y val="7.5811775478949843E-3"/>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rgbClr val="173557"/>
              </a:solidFill>
              <a:latin typeface="Montserrat" panose="00000500000000000000" pitchFamily="2" charset="0"/>
              <a:ea typeface="+mn-ea"/>
              <a:cs typeface="+mn-cs"/>
            </a:defRPr>
          </a:pPr>
          <a:endParaRPr lang="es-CO"/>
        </a:p>
      </c:txPr>
    </c:title>
    <c:autoTitleDeleted val="0"/>
    <c:plotArea>
      <c:layout>
        <c:manualLayout>
          <c:layoutTarget val="inner"/>
          <c:xMode val="edge"/>
          <c:yMode val="edge"/>
          <c:x val="6.3401564274478323E-2"/>
          <c:y val="0.15590691627246037"/>
          <c:w val="0.91231364202197596"/>
          <c:h val="0.59576203706787823"/>
        </c:manualLayout>
      </c:layout>
      <c:lineChart>
        <c:grouping val="standard"/>
        <c:varyColors val="0"/>
        <c:ser>
          <c:idx val="2"/>
          <c:order val="0"/>
          <c:tx>
            <c:strRef>
              <c:f>'[Gráficas y Tablas Desempeño Fiscal 2023  presentación contexto.xlsx]Tributarios depto'!$A$4</c:f>
              <c:strCache>
                <c:ptCount val="1"/>
                <c:pt idx="0">
                  <c:v>Cerveza</c:v>
                </c:pt>
              </c:strCache>
            </c:strRef>
          </c:tx>
          <c:spPr>
            <a:ln w="28575" cap="rnd">
              <a:solidFill>
                <a:schemeClr val="accent3"/>
              </a:solidFill>
              <a:round/>
            </a:ln>
            <a:effectLst/>
          </c:spPr>
          <c:marker>
            <c:symbol val="none"/>
          </c:marker>
          <c:cat>
            <c:numRef>
              <c:f>'[Gráficas y Tablas Desempeño Fiscal 2023  presentación contexto.xlsx]Tributarios depto'!$N$3:$Y$3</c:f>
              <c:numCache>
                <c:formatCode>General</c:formatCode>
                <c:ptCount val="12"/>
                <c:pt idx="0">
                  <c:v>2012</c:v>
                </c:pt>
                <c:pt idx="1">
                  <c:v>2013</c:v>
                </c:pt>
                <c:pt idx="2">
                  <c:v>2014</c:v>
                </c:pt>
                <c:pt idx="3">
                  <c:v>2015</c:v>
                </c:pt>
                <c:pt idx="4">
                  <c:v>2016</c:v>
                </c:pt>
                <c:pt idx="5">
                  <c:v>2017</c:v>
                </c:pt>
                <c:pt idx="6">
                  <c:v>2018</c:v>
                </c:pt>
                <c:pt idx="7">
                  <c:v>2019</c:v>
                </c:pt>
                <c:pt idx="8">
                  <c:v>2020</c:v>
                </c:pt>
                <c:pt idx="9">
                  <c:v>2021</c:v>
                </c:pt>
                <c:pt idx="10">
                  <c:v>2022</c:v>
                </c:pt>
                <c:pt idx="11">
                  <c:v>2023</c:v>
                </c:pt>
              </c:numCache>
            </c:numRef>
          </c:cat>
          <c:val>
            <c:numRef>
              <c:f>'[Gráficas y Tablas Desempeño Fiscal 2023  presentación contexto.xlsx]Tributarios depto'!$N$4:$Y$4</c:f>
              <c:numCache>
                <c:formatCode>#,##0.0</c:formatCode>
                <c:ptCount val="12"/>
                <c:pt idx="0">
                  <c:v>2.5895144080338066</c:v>
                </c:pt>
                <c:pt idx="1">
                  <c:v>2.7021762856733025</c:v>
                </c:pt>
                <c:pt idx="2">
                  <c:v>2.7599225070134112</c:v>
                </c:pt>
                <c:pt idx="3">
                  <c:v>2.9313584444107894</c:v>
                </c:pt>
                <c:pt idx="4">
                  <c:v>3.0365183087525098</c:v>
                </c:pt>
                <c:pt idx="5">
                  <c:v>2.8817792589685802</c:v>
                </c:pt>
                <c:pt idx="6">
                  <c:v>2.821798119217835</c:v>
                </c:pt>
                <c:pt idx="7">
                  <c:v>2.78991952149538</c:v>
                </c:pt>
                <c:pt idx="8">
                  <c:v>2.3407993431136265</c:v>
                </c:pt>
                <c:pt idx="9">
                  <c:v>2.8347622593338473</c:v>
                </c:pt>
                <c:pt idx="10">
                  <c:v>3.0130843117383228</c:v>
                </c:pt>
                <c:pt idx="11">
                  <c:v>2.8406441201519992</c:v>
                </c:pt>
              </c:numCache>
            </c:numRef>
          </c:val>
          <c:smooth val="0"/>
          <c:extLst>
            <c:ext xmlns:c16="http://schemas.microsoft.com/office/drawing/2014/chart" uri="{C3380CC4-5D6E-409C-BE32-E72D297353CC}">
              <c16:uniqueId val="{00000000-32DD-40AB-A8D8-4C759C49FEFC}"/>
            </c:ext>
          </c:extLst>
        </c:ser>
        <c:ser>
          <c:idx val="3"/>
          <c:order val="1"/>
          <c:tx>
            <c:strRef>
              <c:f>'[Gráficas y Tablas Desempeño Fiscal 2023  presentación contexto.xlsx]Tributarios depto'!$A$5</c:f>
              <c:strCache>
                <c:ptCount val="1"/>
                <c:pt idx="0">
                  <c:v>Licores</c:v>
                </c:pt>
              </c:strCache>
            </c:strRef>
          </c:tx>
          <c:spPr>
            <a:ln w="28575" cap="rnd">
              <a:solidFill>
                <a:schemeClr val="accent4"/>
              </a:solidFill>
              <a:round/>
            </a:ln>
            <a:effectLst/>
          </c:spPr>
          <c:marker>
            <c:symbol val="none"/>
          </c:marker>
          <c:cat>
            <c:numRef>
              <c:f>'[Gráficas y Tablas Desempeño Fiscal 2023  presentación contexto.xlsx]Tributarios depto'!$N$3:$Y$3</c:f>
              <c:numCache>
                <c:formatCode>General</c:formatCode>
                <c:ptCount val="12"/>
                <c:pt idx="0">
                  <c:v>2012</c:v>
                </c:pt>
                <c:pt idx="1">
                  <c:v>2013</c:v>
                </c:pt>
                <c:pt idx="2">
                  <c:v>2014</c:v>
                </c:pt>
                <c:pt idx="3">
                  <c:v>2015</c:v>
                </c:pt>
                <c:pt idx="4">
                  <c:v>2016</c:v>
                </c:pt>
                <c:pt idx="5">
                  <c:v>2017</c:v>
                </c:pt>
                <c:pt idx="6">
                  <c:v>2018</c:v>
                </c:pt>
                <c:pt idx="7">
                  <c:v>2019</c:v>
                </c:pt>
                <c:pt idx="8">
                  <c:v>2020</c:v>
                </c:pt>
                <c:pt idx="9">
                  <c:v>2021</c:v>
                </c:pt>
                <c:pt idx="10">
                  <c:v>2022</c:v>
                </c:pt>
                <c:pt idx="11">
                  <c:v>2023</c:v>
                </c:pt>
              </c:numCache>
            </c:numRef>
          </c:cat>
          <c:val>
            <c:numRef>
              <c:f>'[Gráficas y Tablas Desempeño Fiscal 2023  presentación contexto.xlsx]Tributarios depto'!$N$5:$Y$5</c:f>
              <c:numCache>
                <c:formatCode>#,##0.0</c:formatCode>
                <c:ptCount val="12"/>
                <c:pt idx="0">
                  <c:v>1.6709165959538561</c:v>
                </c:pt>
                <c:pt idx="1">
                  <c:v>1.6168921569399703</c:v>
                </c:pt>
                <c:pt idx="2">
                  <c:v>1.6733695572572995</c:v>
                </c:pt>
                <c:pt idx="3">
                  <c:v>1.492159072124841</c:v>
                </c:pt>
                <c:pt idx="4">
                  <c:v>1.7356102272905038</c:v>
                </c:pt>
                <c:pt idx="5">
                  <c:v>1.5893146875736415</c:v>
                </c:pt>
                <c:pt idx="6">
                  <c:v>1.0263947417410213</c:v>
                </c:pt>
                <c:pt idx="7">
                  <c:v>1.1034857100282123</c:v>
                </c:pt>
                <c:pt idx="8">
                  <c:v>0.9789694655978245</c:v>
                </c:pt>
                <c:pt idx="9">
                  <c:v>1.2795429357672816</c:v>
                </c:pt>
                <c:pt idx="10">
                  <c:v>1.2318034366190109</c:v>
                </c:pt>
                <c:pt idx="11">
                  <c:v>1.0453266397540002</c:v>
                </c:pt>
              </c:numCache>
            </c:numRef>
          </c:val>
          <c:smooth val="0"/>
          <c:extLst>
            <c:ext xmlns:c16="http://schemas.microsoft.com/office/drawing/2014/chart" uri="{C3380CC4-5D6E-409C-BE32-E72D297353CC}">
              <c16:uniqueId val="{00000001-32DD-40AB-A8D8-4C759C49FEFC}"/>
            </c:ext>
          </c:extLst>
        </c:ser>
        <c:ser>
          <c:idx val="4"/>
          <c:order val="2"/>
          <c:tx>
            <c:strRef>
              <c:f>'[Gráficas y Tablas Desempeño Fiscal 2023  presentación contexto.xlsx]Tributarios depto'!$A$6</c:f>
              <c:strCache>
                <c:ptCount val="1"/>
                <c:pt idx="0">
                  <c:v>Cigarrillos y tabaco</c:v>
                </c:pt>
              </c:strCache>
            </c:strRef>
          </c:tx>
          <c:spPr>
            <a:ln w="28575" cap="rnd">
              <a:solidFill>
                <a:schemeClr val="accent5"/>
              </a:solidFill>
              <a:round/>
            </a:ln>
            <a:effectLst/>
          </c:spPr>
          <c:marker>
            <c:symbol val="none"/>
          </c:marker>
          <c:cat>
            <c:numRef>
              <c:f>'[Gráficas y Tablas Desempeño Fiscal 2023  presentación contexto.xlsx]Tributarios depto'!$N$3:$Y$3</c:f>
              <c:numCache>
                <c:formatCode>General</c:formatCode>
                <c:ptCount val="12"/>
                <c:pt idx="0">
                  <c:v>2012</c:v>
                </c:pt>
                <c:pt idx="1">
                  <c:v>2013</c:v>
                </c:pt>
                <c:pt idx="2">
                  <c:v>2014</c:v>
                </c:pt>
                <c:pt idx="3">
                  <c:v>2015</c:v>
                </c:pt>
                <c:pt idx="4">
                  <c:v>2016</c:v>
                </c:pt>
                <c:pt idx="5">
                  <c:v>2017</c:v>
                </c:pt>
                <c:pt idx="6">
                  <c:v>2018</c:v>
                </c:pt>
                <c:pt idx="7">
                  <c:v>2019</c:v>
                </c:pt>
                <c:pt idx="8">
                  <c:v>2020</c:v>
                </c:pt>
                <c:pt idx="9">
                  <c:v>2021</c:v>
                </c:pt>
                <c:pt idx="10">
                  <c:v>2022</c:v>
                </c:pt>
                <c:pt idx="11">
                  <c:v>2023</c:v>
                </c:pt>
              </c:numCache>
            </c:numRef>
          </c:cat>
          <c:val>
            <c:numRef>
              <c:f>'[Gráficas y Tablas Desempeño Fiscal 2023  presentación contexto.xlsx]Tributarios depto'!$N$6:$Y$6</c:f>
              <c:numCache>
                <c:formatCode>#,##0.0</c:formatCode>
                <c:ptCount val="12"/>
                <c:pt idx="0">
                  <c:v>0.74040702671867975</c:v>
                </c:pt>
                <c:pt idx="1">
                  <c:v>0.76305530576860747</c:v>
                </c:pt>
                <c:pt idx="2">
                  <c:v>0.72226272067489095</c:v>
                </c:pt>
                <c:pt idx="3">
                  <c:v>0.66272902805733613</c:v>
                </c:pt>
                <c:pt idx="4">
                  <c:v>0.6958215592873005</c:v>
                </c:pt>
                <c:pt idx="5">
                  <c:v>1.0234744935049858</c:v>
                </c:pt>
                <c:pt idx="6">
                  <c:v>1.2072468744463734</c:v>
                </c:pt>
                <c:pt idx="7">
                  <c:v>1.2298815521061537</c:v>
                </c:pt>
                <c:pt idx="8">
                  <c:v>1.1894210945013413</c:v>
                </c:pt>
                <c:pt idx="9">
                  <c:v>1.4670117190737766</c:v>
                </c:pt>
                <c:pt idx="10">
                  <c:v>1.5989939396748576</c:v>
                </c:pt>
                <c:pt idx="11">
                  <c:v>1.5233521497270002</c:v>
                </c:pt>
              </c:numCache>
            </c:numRef>
          </c:val>
          <c:smooth val="0"/>
          <c:extLst>
            <c:ext xmlns:c16="http://schemas.microsoft.com/office/drawing/2014/chart" uri="{C3380CC4-5D6E-409C-BE32-E72D297353CC}">
              <c16:uniqueId val="{00000002-32DD-40AB-A8D8-4C759C49FEFC}"/>
            </c:ext>
          </c:extLst>
        </c:ser>
        <c:ser>
          <c:idx val="5"/>
          <c:order val="3"/>
          <c:tx>
            <c:strRef>
              <c:f>'[Gráficas y Tablas Desempeño Fiscal 2023  presentación contexto.xlsx]Tributarios depto'!$A$7</c:f>
              <c:strCache>
                <c:ptCount val="1"/>
                <c:pt idx="0">
                  <c:v>Registro y anotación</c:v>
                </c:pt>
              </c:strCache>
            </c:strRef>
          </c:tx>
          <c:spPr>
            <a:ln w="28575" cap="rnd">
              <a:solidFill>
                <a:schemeClr val="accent6"/>
              </a:solidFill>
              <a:round/>
            </a:ln>
            <a:effectLst/>
          </c:spPr>
          <c:marker>
            <c:symbol val="none"/>
          </c:marker>
          <c:cat>
            <c:numRef>
              <c:f>'[Gráficas y Tablas Desempeño Fiscal 2023  presentación contexto.xlsx]Tributarios depto'!$N$3:$Y$3</c:f>
              <c:numCache>
                <c:formatCode>General</c:formatCode>
                <c:ptCount val="12"/>
                <c:pt idx="0">
                  <c:v>2012</c:v>
                </c:pt>
                <c:pt idx="1">
                  <c:v>2013</c:v>
                </c:pt>
                <c:pt idx="2">
                  <c:v>2014</c:v>
                </c:pt>
                <c:pt idx="3">
                  <c:v>2015</c:v>
                </c:pt>
                <c:pt idx="4">
                  <c:v>2016</c:v>
                </c:pt>
                <c:pt idx="5">
                  <c:v>2017</c:v>
                </c:pt>
                <c:pt idx="6">
                  <c:v>2018</c:v>
                </c:pt>
                <c:pt idx="7">
                  <c:v>2019</c:v>
                </c:pt>
                <c:pt idx="8">
                  <c:v>2020</c:v>
                </c:pt>
                <c:pt idx="9">
                  <c:v>2021</c:v>
                </c:pt>
                <c:pt idx="10">
                  <c:v>2022</c:v>
                </c:pt>
                <c:pt idx="11">
                  <c:v>2023</c:v>
                </c:pt>
              </c:numCache>
            </c:numRef>
          </c:cat>
          <c:val>
            <c:numRef>
              <c:f>'[Gráficas y Tablas Desempeño Fiscal 2023  presentación contexto.xlsx]Tributarios depto'!$N$7:$Y$7</c:f>
              <c:numCache>
                <c:formatCode>#,##0.0</c:formatCode>
                <c:ptCount val="12"/>
                <c:pt idx="0">
                  <c:v>1.1455316098551922</c:v>
                </c:pt>
                <c:pt idx="1">
                  <c:v>1.3076919965898366</c:v>
                </c:pt>
                <c:pt idx="2">
                  <c:v>1.3417051069611801</c:v>
                </c:pt>
                <c:pt idx="3">
                  <c:v>1.4836863518804806</c:v>
                </c:pt>
                <c:pt idx="4">
                  <c:v>1.5009636572901683</c:v>
                </c:pt>
                <c:pt idx="5">
                  <c:v>1.4470692465424935</c:v>
                </c:pt>
                <c:pt idx="6">
                  <c:v>1.4409142410088991</c:v>
                </c:pt>
                <c:pt idx="7">
                  <c:v>1.4537191700215475</c:v>
                </c:pt>
                <c:pt idx="8">
                  <c:v>1.2122615686453011</c:v>
                </c:pt>
                <c:pt idx="9">
                  <c:v>1.7952460495153946</c:v>
                </c:pt>
                <c:pt idx="10">
                  <c:v>1.9951649789724575</c:v>
                </c:pt>
                <c:pt idx="11">
                  <c:v>1.666046396339</c:v>
                </c:pt>
              </c:numCache>
            </c:numRef>
          </c:val>
          <c:smooth val="0"/>
          <c:extLst>
            <c:ext xmlns:c16="http://schemas.microsoft.com/office/drawing/2014/chart" uri="{C3380CC4-5D6E-409C-BE32-E72D297353CC}">
              <c16:uniqueId val="{00000003-32DD-40AB-A8D8-4C759C49FEFC}"/>
            </c:ext>
          </c:extLst>
        </c:ser>
        <c:ser>
          <c:idx val="6"/>
          <c:order val="4"/>
          <c:tx>
            <c:strRef>
              <c:f>'[Gráficas y Tablas Desempeño Fiscal 2023  presentación contexto.xlsx]Tributarios depto'!$A$8</c:f>
              <c:strCache>
                <c:ptCount val="1"/>
                <c:pt idx="0">
                  <c:v>Vehículos automotores</c:v>
                </c:pt>
              </c:strCache>
            </c:strRef>
          </c:tx>
          <c:spPr>
            <a:ln w="28575" cap="rnd">
              <a:solidFill>
                <a:schemeClr val="accent1">
                  <a:lumMod val="60000"/>
                </a:schemeClr>
              </a:solidFill>
              <a:round/>
            </a:ln>
            <a:effectLst/>
          </c:spPr>
          <c:marker>
            <c:symbol val="none"/>
          </c:marker>
          <c:cat>
            <c:numRef>
              <c:f>'[Gráficas y Tablas Desempeño Fiscal 2023  presentación contexto.xlsx]Tributarios depto'!$N$3:$Y$3</c:f>
              <c:numCache>
                <c:formatCode>General</c:formatCode>
                <c:ptCount val="12"/>
                <c:pt idx="0">
                  <c:v>2012</c:v>
                </c:pt>
                <c:pt idx="1">
                  <c:v>2013</c:v>
                </c:pt>
                <c:pt idx="2">
                  <c:v>2014</c:v>
                </c:pt>
                <c:pt idx="3">
                  <c:v>2015</c:v>
                </c:pt>
                <c:pt idx="4">
                  <c:v>2016</c:v>
                </c:pt>
                <c:pt idx="5">
                  <c:v>2017</c:v>
                </c:pt>
                <c:pt idx="6">
                  <c:v>2018</c:v>
                </c:pt>
                <c:pt idx="7">
                  <c:v>2019</c:v>
                </c:pt>
                <c:pt idx="8">
                  <c:v>2020</c:v>
                </c:pt>
                <c:pt idx="9">
                  <c:v>2021</c:v>
                </c:pt>
                <c:pt idx="10">
                  <c:v>2022</c:v>
                </c:pt>
                <c:pt idx="11">
                  <c:v>2023</c:v>
                </c:pt>
              </c:numCache>
            </c:numRef>
          </c:cat>
          <c:val>
            <c:numRef>
              <c:f>'[Gráficas y Tablas Desempeño Fiscal 2023  presentación contexto.xlsx]Tributarios depto'!$N$8:$Y$8</c:f>
              <c:numCache>
                <c:formatCode>#,##0.0</c:formatCode>
                <c:ptCount val="12"/>
                <c:pt idx="0">
                  <c:v>0.72144873360519557</c:v>
                </c:pt>
                <c:pt idx="1">
                  <c:v>0.77074788513411085</c:v>
                </c:pt>
                <c:pt idx="2">
                  <c:v>0.8813034742143443</c:v>
                </c:pt>
                <c:pt idx="3">
                  <c:v>0.80938373123992957</c:v>
                </c:pt>
                <c:pt idx="4">
                  <c:v>0.86417268574636097</c:v>
                </c:pt>
                <c:pt idx="5">
                  <c:v>1.0036494122216091</c:v>
                </c:pt>
                <c:pt idx="6">
                  <c:v>1.0354634797099063</c:v>
                </c:pt>
                <c:pt idx="7">
                  <c:v>1.2627528140218036</c:v>
                </c:pt>
                <c:pt idx="8">
                  <c:v>1.2738610170846052</c:v>
                </c:pt>
                <c:pt idx="9">
                  <c:v>1.5086435900323891</c:v>
                </c:pt>
                <c:pt idx="10">
                  <c:v>1.642248975409963</c:v>
                </c:pt>
                <c:pt idx="11">
                  <c:v>1.7861000005030006</c:v>
                </c:pt>
              </c:numCache>
            </c:numRef>
          </c:val>
          <c:smooth val="0"/>
          <c:extLst>
            <c:ext xmlns:c16="http://schemas.microsoft.com/office/drawing/2014/chart" uri="{C3380CC4-5D6E-409C-BE32-E72D297353CC}">
              <c16:uniqueId val="{00000004-32DD-40AB-A8D8-4C759C49FEFC}"/>
            </c:ext>
          </c:extLst>
        </c:ser>
        <c:ser>
          <c:idx val="7"/>
          <c:order val="5"/>
          <c:tx>
            <c:strRef>
              <c:f>'[Gráficas y Tablas Desempeño Fiscal 2023  presentación contexto.xlsx]Tributarios depto'!$A$9</c:f>
              <c:strCache>
                <c:ptCount val="1"/>
                <c:pt idx="0">
                  <c:v>Sobretasa a la gasolina</c:v>
                </c:pt>
              </c:strCache>
            </c:strRef>
          </c:tx>
          <c:spPr>
            <a:ln w="28575" cap="rnd">
              <a:solidFill>
                <a:schemeClr val="accent2">
                  <a:lumMod val="60000"/>
                </a:schemeClr>
              </a:solidFill>
              <a:round/>
            </a:ln>
            <a:effectLst/>
          </c:spPr>
          <c:marker>
            <c:symbol val="none"/>
          </c:marker>
          <c:cat>
            <c:numRef>
              <c:f>'[Gráficas y Tablas Desempeño Fiscal 2023  presentación contexto.xlsx]Tributarios depto'!$N$3:$Y$3</c:f>
              <c:numCache>
                <c:formatCode>General</c:formatCode>
                <c:ptCount val="12"/>
                <c:pt idx="0">
                  <c:v>2012</c:v>
                </c:pt>
                <c:pt idx="1">
                  <c:v>2013</c:v>
                </c:pt>
                <c:pt idx="2">
                  <c:v>2014</c:v>
                </c:pt>
                <c:pt idx="3">
                  <c:v>2015</c:v>
                </c:pt>
                <c:pt idx="4">
                  <c:v>2016</c:v>
                </c:pt>
                <c:pt idx="5">
                  <c:v>2017</c:v>
                </c:pt>
                <c:pt idx="6">
                  <c:v>2018</c:v>
                </c:pt>
                <c:pt idx="7">
                  <c:v>2019</c:v>
                </c:pt>
                <c:pt idx="8">
                  <c:v>2020</c:v>
                </c:pt>
                <c:pt idx="9">
                  <c:v>2021</c:v>
                </c:pt>
                <c:pt idx="10">
                  <c:v>2022</c:v>
                </c:pt>
                <c:pt idx="11">
                  <c:v>2023</c:v>
                </c:pt>
              </c:numCache>
            </c:numRef>
          </c:cat>
          <c:val>
            <c:numRef>
              <c:f>'[Gráficas y Tablas Desempeño Fiscal 2023  presentación contexto.xlsx]Tributarios depto'!$N$9:$Y$9</c:f>
              <c:numCache>
                <c:formatCode>#,##0.0</c:formatCode>
                <c:ptCount val="12"/>
                <c:pt idx="0">
                  <c:v>0.49002231703182064</c:v>
                </c:pt>
                <c:pt idx="1">
                  <c:v>0.5006516946516828</c:v>
                </c:pt>
                <c:pt idx="2">
                  <c:v>0.53290908033801232</c:v>
                </c:pt>
                <c:pt idx="3">
                  <c:v>0.56987893166123116</c:v>
                </c:pt>
                <c:pt idx="4">
                  <c:v>0.59973639465304951</c:v>
                </c:pt>
                <c:pt idx="5">
                  <c:v>0.55846179909125737</c:v>
                </c:pt>
                <c:pt idx="6">
                  <c:v>0.56187333249045912</c:v>
                </c:pt>
                <c:pt idx="7">
                  <c:v>0.57673889102146148</c:v>
                </c:pt>
                <c:pt idx="8">
                  <c:v>0.47538194183774446</c:v>
                </c:pt>
                <c:pt idx="9">
                  <c:v>0.62615533990429051</c:v>
                </c:pt>
                <c:pt idx="10">
                  <c:v>0.68075757281563354</c:v>
                </c:pt>
                <c:pt idx="11">
                  <c:v>0.64653709694600003</c:v>
                </c:pt>
              </c:numCache>
            </c:numRef>
          </c:val>
          <c:smooth val="0"/>
          <c:extLst>
            <c:ext xmlns:c16="http://schemas.microsoft.com/office/drawing/2014/chart" uri="{C3380CC4-5D6E-409C-BE32-E72D297353CC}">
              <c16:uniqueId val="{00000005-32DD-40AB-A8D8-4C759C49FEFC}"/>
            </c:ext>
          </c:extLst>
        </c:ser>
        <c:ser>
          <c:idx val="0"/>
          <c:order val="6"/>
          <c:tx>
            <c:strRef>
              <c:f>'[Gráficas y Tablas Desempeño Fiscal 2023  presentación contexto.xlsx]Tributarios depto'!$A$10</c:f>
              <c:strCache>
                <c:ptCount val="1"/>
                <c:pt idx="0">
                  <c:v>Otros</c:v>
                </c:pt>
              </c:strCache>
            </c:strRef>
          </c:tx>
          <c:spPr>
            <a:ln w="28575" cap="rnd">
              <a:solidFill>
                <a:srgbClr val="F7AD2D"/>
              </a:solidFill>
              <a:round/>
            </a:ln>
            <a:effectLst/>
          </c:spPr>
          <c:marker>
            <c:symbol val="none"/>
          </c:marker>
          <c:cat>
            <c:numRef>
              <c:f>'[Gráficas y Tablas Desempeño Fiscal 2023  presentación contexto.xlsx]Tributarios depto'!$N$3:$Y$3</c:f>
              <c:numCache>
                <c:formatCode>General</c:formatCode>
                <c:ptCount val="12"/>
                <c:pt idx="0">
                  <c:v>2012</c:v>
                </c:pt>
                <c:pt idx="1">
                  <c:v>2013</c:v>
                </c:pt>
                <c:pt idx="2">
                  <c:v>2014</c:v>
                </c:pt>
                <c:pt idx="3">
                  <c:v>2015</c:v>
                </c:pt>
                <c:pt idx="4">
                  <c:v>2016</c:v>
                </c:pt>
                <c:pt idx="5">
                  <c:v>2017</c:v>
                </c:pt>
                <c:pt idx="6">
                  <c:v>2018</c:v>
                </c:pt>
                <c:pt idx="7">
                  <c:v>2019</c:v>
                </c:pt>
                <c:pt idx="8">
                  <c:v>2020</c:v>
                </c:pt>
                <c:pt idx="9">
                  <c:v>2021</c:v>
                </c:pt>
                <c:pt idx="10">
                  <c:v>2022</c:v>
                </c:pt>
                <c:pt idx="11">
                  <c:v>2023</c:v>
                </c:pt>
              </c:numCache>
            </c:numRef>
          </c:cat>
          <c:val>
            <c:numRef>
              <c:f>'[Gráficas y Tablas Desempeño Fiscal 2023  presentación contexto.xlsx]Tributarios depto'!$N$10:$Y$10</c:f>
              <c:numCache>
                <c:formatCode>#,##0.0</c:formatCode>
                <c:ptCount val="12"/>
                <c:pt idx="0">
                  <c:v>1.3612779069229077</c:v>
                </c:pt>
                <c:pt idx="1">
                  <c:v>1.576027623238222</c:v>
                </c:pt>
                <c:pt idx="2">
                  <c:v>1.8859236667390571</c:v>
                </c:pt>
                <c:pt idx="3">
                  <c:v>2.3698711793642091</c:v>
                </c:pt>
                <c:pt idx="4">
                  <c:v>2.0817938341125366</c:v>
                </c:pt>
                <c:pt idx="5">
                  <c:v>1.6978938060149626</c:v>
                </c:pt>
                <c:pt idx="6">
                  <c:v>1.804771598690837</c:v>
                </c:pt>
                <c:pt idx="7">
                  <c:v>2.1782271342027384</c:v>
                </c:pt>
                <c:pt idx="8">
                  <c:v>1.7432244909502768</c:v>
                </c:pt>
                <c:pt idx="9">
                  <c:v>1.954377884561471</c:v>
                </c:pt>
                <c:pt idx="10">
                  <c:v>2.0425926315714196</c:v>
                </c:pt>
                <c:pt idx="11">
                  <c:v>2.1781481178949997</c:v>
                </c:pt>
              </c:numCache>
            </c:numRef>
          </c:val>
          <c:smooth val="0"/>
          <c:extLst>
            <c:ext xmlns:c16="http://schemas.microsoft.com/office/drawing/2014/chart" uri="{C3380CC4-5D6E-409C-BE32-E72D297353CC}">
              <c16:uniqueId val="{00000006-32DD-40AB-A8D8-4C759C49FEFC}"/>
            </c:ext>
          </c:extLst>
        </c:ser>
        <c:dLbls>
          <c:showLegendKey val="0"/>
          <c:showVal val="0"/>
          <c:showCatName val="0"/>
          <c:showSerName val="0"/>
          <c:showPercent val="0"/>
          <c:showBubbleSize val="0"/>
        </c:dLbls>
        <c:smooth val="0"/>
        <c:axId val="402078592"/>
        <c:axId val="270660800"/>
      </c:lineChart>
      <c:catAx>
        <c:axId val="402078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accent1"/>
                </a:solidFill>
                <a:latin typeface="Montserrat" panose="00000500000000000000" pitchFamily="2" charset="0"/>
                <a:ea typeface="+mn-ea"/>
                <a:cs typeface="+mn-cs"/>
              </a:defRPr>
            </a:pPr>
            <a:endParaRPr lang="es-CO"/>
          </a:p>
        </c:txPr>
        <c:crossAx val="270660800"/>
        <c:crosses val="autoZero"/>
        <c:auto val="1"/>
        <c:lblAlgn val="ctr"/>
        <c:lblOffset val="100"/>
        <c:noMultiLvlLbl val="0"/>
      </c:catAx>
      <c:valAx>
        <c:axId val="270660800"/>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accent1"/>
                </a:solidFill>
                <a:latin typeface="Montserrat" panose="00000500000000000000" pitchFamily="2" charset="0"/>
                <a:ea typeface="+mn-ea"/>
                <a:cs typeface="+mn-cs"/>
              </a:defRPr>
            </a:pPr>
            <a:endParaRPr lang="es-CO"/>
          </a:p>
        </c:txPr>
        <c:crossAx val="402078592"/>
        <c:crosses val="autoZero"/>
        <c:crossBetween val="between"/>
      </c:valAx>
      <c:spPr>
        <a:noFill/>
        <a:ln>
          <a:noFill/>
        </a:ln>
        <a:effectLst/>
      </c:spPr>
    </c:plotArea>
    <c:legend>
      <c:legendPos val="b"/>
      <c:layout>
        <c:manualLayout>
          <c:xMode val="edge"/>
          <c:yMode val="edge"/>
          <c:x val="2.4965706637953708E-2"/>
          <c:y val="0.85186110447011898"/>
          <c:w val="0.93902987029625551"/>
          <c:h val="0.125395362886196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accent1"/>
              </a:solidFill>
              <a:latin typeface="Montserrat" panose="00000500000000000000" pitchFamily="2" charset="0"/>
              <a:ea typeface="+mn-ea"/>
              <a:cs typeface="+mn-cs"/>
            </a:defRPr>
          </a:pPr>
          <a:endParaRPr lang="es-CO"/>
        </a:p>
      </c:txPr>
    </c:legend>
    <c:plotVisOnly val="1"/>
    <c:dispBlanksAs val="gap"/>
    <c:showDLblsOverMax val="0"/>
  </c:chart>
  <c:spPr>
    <a:noFill/>
    <a:ln>
      <a:noFill/>
    </a:ln>
    <a:effectLst/>
  </c:spPr>
  <c:txPr>
    <a:bodyPr/>
    <a:lstStyle/>
    <a:p>
      <a:pPr>
        <a:defRPr>
          <a:solidFill>
            <a:schemeClr val="accent1"/>
          </a:solidFill>
          <a:latin typeface="Montserrat" panose="00000500000000000000" pitchFamily="2" charset="0"/>
        </a:defRPr>
      </a:pPr>
      <a:endParaRPr lang="es-CO"/>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es-CO" sz="1200"/>
              <a:t>Evolución del gasto departamental por componente</a:t>
            </a:r>
          </a:p>
          <a:p>
            <a:pPr>
              <a:defRPr/>
            </a:pPr>
            <a:r>
              <a:rPr lang="es-CO" sz="1000"/>
              <a:t>Billones de pesos de 2023 </a:t>
            </a:r>
          </a:p>
        </c:rich>
      </c:tx>
      <c:overlay val="0"/>
      <c:spPr>
        <a:noFill/>
        <a:ln>
          <a:noFill/>
        </a:ln>
        <a:effectLst/>
      </c:spPr>
    </c:title>
    <c:autoTitleDeleted val="0"/>
    <c:plotArea>
      <c:layout/>
      <c:barChart>
        <c:barDir val="col"/>
        <c:grouping val="stacked"/>
        <c:varyColors val="0"/>
        <c:ser>
          <c:idx val="1"/>
          <c:order val="0"/>
          <c:tx>
            <c:strRef>
              <c:f>'[Gráficas y Tablas Desempeño Fiscal 2023  presentación contexto.xlsx]Gastos departamento'!$A$50</c:f>
              <c:strCache>
                <c:ptCount val="1"/>
                <c:pt idx="0">
                  <c:v>Funcionamiento</c:v>
                </c:pt>
              </c:strCache>
            </c:strRef>
          </c:tx>
          <c:spPr>
            <a:solidFill>
              <a:schemeClr val="accent6"/>
            </a:solidFill>
            <a:ln>
              <a:noFill/>
            </a:ln>
            <a:effectLst/>
          </c:spPr>
          <c:invertIfNegative val="0"/>
          <c:dLbls>
            <c:dLbl>
              <c:idx val="5"/>
              <c:layout>
                <c:manualLayout>
                  <c:x val="0"/>
                  <c:y val="-3.65296803652968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4FA-4AE2-BE6D-B7643A4B430C}"/>
                </c:ext>
              </c:extLst>
            </c:dLbl>
            <c:numFmt formatCode="#,##0.0" sourceLinked="0"/>
            <c:spPr>
              <a:noFill/>
              <a:ln>
                <a:noFill/>
              </a:ln>
              <a:effectLst/>
            </c:spPr>
            <c:txPr>
              <a:bodyPr rot="0" vert="horz"/>
              <a:lstStyle/>
              <a:p>
                <a:pPr>
                  <a:defRPr b="1"/>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'[Gráficas y Tablas Desempeño Fiscal 2023  presentación contexto.xlsx]Gastos departamento'!$N$49:$Y$49</c:f>
              <c:numCache>
                <c:formatCode>General</c:formatCode>
                <c:ptCount val="12"/>
                <c:pt idx="0">
                  <c:v>2012</c:v>
                </c:pt>
                <c:pt idx="1">
                  <c:v>2013</c:v>
                </c:pt>
                <c:pt idx="2">
                  <c:v>2014</c:v>
                </c:pt>
                <c:pt idx="3">
                  <c:v>2015</c:v>
                </c:pt>
                <c:pt idx="4">
                  <c:v>2016</c:v>
                </c:pt>
                <c:pt idx="5">
                  <c:v>2017</c:v>
                </c:pt>
                <c:pt idx="6">
                  <c:v>2018</c:v>
                </c:pt>
                <c:pt idx="7">
                  <c:v>2019</c:v>
                </c:pt>
                <c:pt idx="8">
                  <c:v>2020</c:v>
                </c:pt>
                <c:pt idx="9">
                  <c:v>2021</c:v>
                </c:pt>
                <c:pt idx="10">
                  <c:v>2022</c:v>
                </c:pt>
                <c:pt idx="11">
                  <c:v>2023</c:v>
                </c:pt>
              </c:numCache>
            </c:numRef>
          </c:cat>
          <c:val>
            <c:numRef>
              <c:f>'[Gráficas y Tablas Desempeño Fiscal 2023  presentación contexto.xlsx]Gastos departamento'!$N$50:$Y$50</c:f>
              <c:numCache>
                <c:formatCode>0.00</c:formatCode>
                <c:ptCount val="12"/>
                <c:pt idx="0">
                  <c:v>5.9787205763725346</c:v>
                </c:pt>
                <c:pt idx="1">
                  <c:v>6.5827984754162587</c:v>
                </c:pt>
                <c:pt idx="2">
                  <c:v>6.4412150148910854</c:v>
                </c:pt>
                <c:pt idx="3">
                  <c:v>6.3616053367087053</c:v>
                </c:pt>
                <c:pt idx="4">
                  <c:v>6.8927661877487081</c:v>
                </c:pt>
                <c:pt idx="5">
                  <c:v>6.4610189356900714</c:v>
                </c:pt>
                <c:pt idx="6">
                  <c:v>6.4293520058114586</c:v>
                </c:pt>
                <c:pt idx="7">
                  <c:v>6.4957704137288408</c:v>
                </c:pt>
                <c:pt idx="8">
                  <c:v>5.6483809862967167</c:v>
                </c:pt>
                <c:pt idx="9">
                  <c:v>6.0296172061833602</c:v>
                </c:pt>
                <c:pt idx="10">
                  <c:v>6.2592676625216175</c:v>
                </c:pt>
                <c:pt idx="11">
                  <c:v>7.5354365867200004</c:v>
                </c:pt>
              </c:numCache>
            </c:numRef>
          </c:val>
          <c:extLst>
            <c:ext xmlns:c16="http://schemas.microsoft.com/office/drawing/2014/chart" uri="{C3380CC4-5D6E-409C-BE32-E72D297353CC}">
              <c16:uniqueId val="{00000001-B4FA-4AE2-BE6D-B7643A4B430C}"/>
            </c:ext>
          </c:extLst>
        </c:ser>
        <c:ser>
          <c:idx val="2"/>
          <c:order val="1"/>
          <c:tx>
            <c:strRef>
              <c:f>'[Gráficas y Tablas Desempeño Fiscal 2023  presentación contexto.xlsx]Gastos departamento'!$A$51</c:f>
              <c:strCache>
                <c:ptCount val="1"/>
                <c:pt idx="0">
                  <c:v>Inversión</c:v>
                </c:pt>
              </c:strCache>
            </c:strRef>
          </c:tx>
          <c:spPr>
            <a:solidFill>
              <a:schemeClr val="tx2">
                <a:lumMod val="50000"/>
                <a:lumOff val="50000"/>
              </a:schemeClr>
            </a:solidFill>
            <a:ln>
              <a:noFill/>
            </a:ln>
            <a:effectLst/>
          </c:spPr>
          <c:invertIfNegative val="0"/>
          <c:dLbls>
            <c:numFmt formatCode="#,##0.0" sourceLinked="0"/>
            <c:spPr>
              <a:noFill/>
              <a:ln>
                <a:noFill/>
              </a:ln>
              <a:effectLst/>
            </c:spPr>
            <c:txPr>
              <a:bodyPr rot="0" vert="horz"/>
              <a:lstStyle/>
              <a:p>
                <a:pPr>
                  <a:defRPr b="1"/>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'[Gráficas y Tablas Desempeño Fiscal 2023  presentación contexto.xlsx]Gastos departamento'!$N$49:$Y$49</c:f>
              <c:numCache>
                <c:formatCode>General</c:formatCode>
                <c:ptCount val="12"/>
                <c:pt idx="0">
                  <c:v>2012</c:v>
                </c:pt>
                <c:pt idx="1">
                  <c:v>2013</c:v>
                </c:pt>
                <c:pt idx="2">
                  <c:v>2014</c:v>
                </c:pt>
                <c:pt idx="3">
                  <c:v>2015</c:v>
                </c:pt>
                <c:pt idx="4">
                  <c:v>2016</c:v>
                </c:pt>
                <c:pt idx="5">
                  <c:v>2017</c:v>
                </c:pt>
                <c:pt idx="6">
                  <c:v>2018</c:v>
                </c:pt>
                <c:pt idx="7">
                  <c:v>2019</c:v>
                </c:pt>
                <c:pt idx="8">
                  <c:v>2020</c:v>
                </c:pt>
                <c:pt idx="9">
                  <c:v>2021</c:v>
                </c:pt>
                <c:pt idx="10">
                  <c:v>2022</c:v>
                </c:pt>
                <c:pt idx="11">
                  <c:v>2023</c:v>
                </c:pt>
              </c:numCache>
            </c:numRef>
          </c:cat>
          <c:val>
            <c:numRef>
              <c:f>'[Gráficas y Tablas Desempeño Fiscal 2023  presentación contexto.xlsx]Gastos departamento'!$N$51:$Y$51</c:f>
              <c:numCache>
                <c:formatCode>0.00</c:formatCode>
                <c:ptCount val="12"/>
                <c:pt idx="0">
                  <c:v>23.66491047878251</c:v>
                </c:pt>
                <c:pt idx="1">
                  <c:v>31.138917745688872</c:v>
                </c:pt>
                <c:pt idx="2">
                  <c:v>37.478441972357047</c:v>
                </c:pt>
                <c:pt idx="3">
                  <c:v>40.749473865735567</c:v>
                </c:pt>
                <c:pt idx="4">
                  <c:v>34.663984832696251</c:v>
                </c:pt>
                <c:pt idx="5">
                  <c:v>30.291857198086461</c:v>
                </c:pt>
                <c:pt idx="6">
                  <c:v>33.476268037655188</c:v>
                </c:pt>
                <c:pt idx="7">
                  <c:v>36.400115722424559</c:v>
                </c:pt>
                <c:pt idx="8">
                  <c:v>32.111409226304303</c:v>
                </c:pt>
                <c:pt idx="9">
                  <c:v>35.640183731798373</c:v>
                </c:pt>
                <c:pt idx="10">
                  <c:v>39.606062468567799</c:v>
                </c:pt>
                <c:pt idx="11">
                  <c:v>37.700737054040999</c:v>
                </c:pt>
              </c:numCache>
            </c:numRef>
          </c:val>
          <c:extLst>
            <c:ext xmlns:c16="http://schemas.microsoft.com/office/drawing/2014/chart" uri="{C3380CC4-5D6E-409C-BE32-E72D297353CC}">
              <c16:uniqueId val="{00000002-B4FA-4AE2-BE6D-B7643A4B430C}"/>
            </c:ext>
          </c:extLst>
        </c:ser>
        <c:ser>
          <c:idx val="4"/>
          <c:order val="2"/>
          <c:tx>
            <c:strRef>
              <c:f>'[Gráficas y Tablas Desempeño Fiscal 2023  presentación contexto.xlsx]Gastos departamento'!$A$52</c:f>
              <c:strCache>
                <c:ptCount val="1"/>
                <c:pt idx="0">
                  <c:v>Servicio de la deuda</c:v>
                </c:pt>
              </c:strCache>
            </c:strRef>
          </c:tx>
          <c:spPr>
            <a:solidFill>
              <a:schemeClr val="accent5"/>
            </a:solidFill>
            <a:ln>
              <a:noFill/>
            </a:ln>
            <a:effectLst/>
          </c:spPr>
          <c:invertIfNegative val="0"/>
          <c:dLbls>
            <c:dLbl>
              <c:idx val="0"/>
              <c:showLegendKey val="0"/>
              <c:showVal val="1"/>
              <c:showCatName val="0"/>
              <c:showSerName val="0"/>
              <c:showPercent val="0"/>
              <c:showBubbleSize val="0"/>
              <c:extLst>
                <c:ext xmlns:c15="http://schemas.microsoft.com/office/drawing/2012/chart" uri="{CE6537A1-D6FC-4f65-9D91-7224C49458BB}">
                  <c15:layout>
                    <c:manualLayout>
                      <c:w val="4.6371222981496499E-2"/>
                      <c:h val="5.108700015998955E-2"/>
                    </c:manualLayout>
                  </c15:layout>
                </c:ext>
                <c:ext xmlns:c16="http://schemas.microsoft.com/office/drawing/2014/chart" uri="{C3380CC4-5D6E-409C-BE32-E72D297353CC}">
                  <c16:uniqueId val="{00000003-B4FA-4AE2-BE6D-B7643A4B430C}"/>
                </c:ext>
              </c:extLst>
            </c:dLbl>
            <c:dLbl>
              <c:idx val="1"/>
              <c:showLegendKey val="0"/>
              <c:showVal val="1"/>
              <c:showCatName val="0"/>
              <c:showSerName val="0"/>
              <c:showPercent val="0"/>
              <c:showBubbleSize val="0"/>
              <c:extLst>
                <c:ext xmlns:c15="http://schemas.microsoft.com/office/drawing/2012/chart" uri="{CE6537A1-D6FC-4f65-9D91-7224C49458BB}">
                  <c15:layout>
                    <c:manualLayout>
                      <c:w val="5.8512145634259424E-2"/>
                      <c:h val="6.2501984889076906E-2"/>
                    </c:manualLayout>
                  </c15:layout>
                </c:ext>
                <c:ext xmlns:c16="http://schemas.microsoft.com/office/drawing/2014/chart" uri="{C3380CC4-5D6E-409C-BE32-E72D297353CC}">
                  <c16:uniqueId val="{00000004-B4FA-4AE2-BE6D-B7643A4B430C}"/>
                </c:ext>
              </c:extLst>
            </c:dLbl>
            <c:dLbl>
              <c:idx val="2"/>
              <c:showLegendKey val="0"/>
              <c:showVal val="1"/>
              <c:showCatName val="0"/>
              <c:showSerName val="0"/>
              <c:showPercent val="0"/>
              <c:showBubbleSize val="0"/>
              <c:extLst>
                <c:ext xmlns:c15="http://schemas.microsoft.com/office/drawing/2012/chart" uri="{CE6537A1-D6FC-4f65-9D91-7224C49458BB}">
                  <c15:layout>
                    <c:manualLayout>
                      <c:w val="5.3308893068789595E-2"/>
                      <c:h val="7.0111974708468472E-2"/>
                    </c:manualLayout>
                  </c15:layout>
                </c:ext>
                <c:ext xmlns:c16="http://schemas.microsoft.com/office/drawing/2014/chart" uri="{C3380CC4-5D6E-409C-BE32-E72D297353CC}">
                  <c16:uniqueId val="{00000005-B4FA-4AE2-BE6D-B7643A4B430C}"/>
                </c:ext>
              </c:extLst>
            </c:dLbl>
            <c:dLbl>
              <c:idx val="3"/>
              <c:showLegendKey val="0"/>
              <c:showVal val="1"/>
              <c:showCatName val="0"/>
              <c:showSerName val="0"/>
              <c:showPercent val="0"/>
              <c:showBubbleSize val="0"/>
              <c:extLst>
                <c:ext xmlns:c15="http://schemas.microsoft.com/office/drawing/2012/chart" uri="{CE6537A1-D6FC-4f65-9D91-7224C49458BB}">
                  <c15:layout>
                    <c:manualLayout>
                      <c:w val="5.3308893068789595E-2"/>
                      <c:h val="5.8696989979381116E-2"/>
                    </c:manualLayout>
                  </c15:layout>
                </c:ext>
                <c:ext xmlns:c16="http://schemas.microsoft.com/office/drawing/2014/chart" uri="{C3380CC4-5D6E-409C-BE32-E72D297353CC}">
                  <c16:uniqueId val="{00000006-B4FA-4AE2-BE6D-B7643A4B430C}"/>
                </c:ext>
              </c:extLst>
            </c:dLbl>
            <c:dLbl>
              <c:idx val="4"/>
              <c:showLegendKey val="0"/>
              <c:showVal val="1"/>
              <c:showCatName val="0"/>
              <c:showSerName val="0"/>
              <c:showPercent val="0"/>
              <c:showBubbleSize val="0"/>
              <c:extLst>
                <c:ext xmlns:c15="http://schemas.microsoft.com/office/drawing/2012/chart" uri="{CE6537A1-D6FC-4f65-9D91-7224C49458BB}">
                  <c15:layout>
                    <c:manualLayout>
                      <c:w val="5.3308893068789595E-2"/>
                      <c:h val="4.7282005250293767E-2"/>
                    </c:manualLayout>
                  </c15:layout>
                </c:ext>
                <c:ext xmlns:c16="http://schemas.microsoft.com/office/drawing/2014/chart" uri="{C3380CC4-5D6E-409C-BE32-E72D297353CC}">
                  <c16:uniqueId val="{00000007-B4FA-4AE2-BE6D-B7643A4B430C}"/>
                </c:ext>
              </c:extLst>
            </c:dLbl>
            <c:dLbl>
              <c:idx val="5"/>
              <c:showLegendKey val="0"/>
              <c:showVal val="1"/>
              <c:showCatName val="0"/>
              <c:showSerName val="0"/>
              <c:showPercent val="0"/>
              <c:showBubbleSize val="0"/>
              <c:extLst>
                <c:ext xmlns:c15="http://schemas.microsoft.com/office/drawing/2012/chart" uri="{CE6537A1-D6FC-4f65-9D91-7224C49458BB}">
                  <c15:layout>
                    <c:manualLayout>
                      <c:w val="5.677772811243615E-2"/>
                      <c:h val="4.7282005250293767E-2"/>
                    </c:manualLayout>
                  </c15:layout>
                </c:ext>
                <c:ext xmlns:c16="http://schemas.microsoft.com/office/drawing/2014/chart" uri="{C3380CC4-5D6E-409C-BE32-E72D297353CC}">
                  <c16:uniqueId val="{00000008-B4FA-4AE2-BE6D-B7643A4B430C}"/>
                </c:ext>
              </c:extLst>
            </c:dLbl>
            <c:dLbl>
              <c:idx val="6"/>
              <c:showLegendKey val="0"/>
              <c:showVal val="1"/>
              <c:showCatName val="0"/>
              <c:showSerName val="0"/>
              <c:showPercent val="0"/>
              <c:showBubbleSize val="0"/>
              <c:extLst>
                <c:ext xmlns:c15="http://schemas.microsoft.com/office/drawing/2012/chart" uri="{CE6537A1-D6FC-4f65-9D91-7224C49458BB}">
                  <c15:layout>
                    <c:manualLayout>
                      <c:w val="4.4636805459673225E-2"/>
                      <c:h val="5.4891995069685333E-2"/>
                    </c:manualLayout>
                  </c15:layout>
                </c:ext>
                <c:ext xmlns:c16="http://schemas.microsoft.com/office/drawing/2014/chart" uri="{C3380CC4-5D6E-409C-BE32-E72D297353CC}">
                  <c16:uniqueId val="{00000009-B4FA-4AE2-BE6D-B7643A4B430C}"/>
                </c:ext>
              </c:extLst>
            </c:dLbl>
            <c:dLbl>
              <c:idx val="7"/>
              <c:showLegendKey val="0"/>
              <c:showVal val="1"/>
              <c:showCatName val="0"/>
              <c:showSerName val="0"/>
              <c:showPercent val="0"/>
              <c:showBubbleSize val="0"/>
              <c:extLst>
                <c:ext xmlns:c15="http://schemas.microsoft.com/office/drawing/2012/chart" uri="{CE6537A1-D6FC-4f65-9D91-7224C49458BB}">
                  <c15:layout>
                    <c:manualLayout>
                      <c:w val="5.8512145634259424E-2"/>
                      <c:h val="5.108700015998955E-2"/>
                    </c:manualLayout>
                  </c15:layout>
                </c:ext>
                <c:ext xmlns:c16="http://schemas.microsoft.com/office/drawing/2014/chart" uri="{C3380CC4-5D6E-409C-BE32-E72D297353CC}">
                  <c16:uniqueId val="{0000000A-B4FA-4AE2-BE6D-B7643A4B430C}"/>
                </c:ext>
              </c:extLst>
            </c:dLbl>
            <c:dLbl>
              <c:idx val="8"/>
              <c:layout>
                <c:manualLayout>
                  <c:x val="-2.6014897144261066E-3"/>
                  <c:y val="-9.0564870968728433E-3"/>
                </c:manualLayout>
              </c:layout>
              <c:showLegendKey val="0"/>
              <c:showVal val="1"/>
              <c:showCatName val="0"/>
              <c:showSerName val="0"/>
              <c:showPercent val="0"/>
              <c:showBubbleSize val="0"/>
              <c:extLst>
                <c:ext xmlns:c15="http://schemas.microsoft.com/office/drawing/2012/chart" uri="{CE6537A1-D6FC-4f65-9D91-7224C49458BB}">
                  <c15:layout>
                    <c:manualLayout>
                      <c:w val="5.5043310590612869E-2"/>
                      <c:h val="5.4891995069685333E-2"/>
                    </c:manualLayout>
                  </c15:layout>
                </c:ext>
                <c:ext xmlns:c16="http://schemas.microsoft.com/office/drawing/2014/chart" uri="{C3380CC4-5D6E-409C-BE32-E72D297353CC}">
                  <c16:uniqueId val="{0000000B-B4FA-4AE2-BE6D-B7643A4B430C}"/>
                </c:ext>
              </c:extLst>
            </c:dLbl>
            <c:dLbl>
              <c:idx val="9"/>
              <c:showLegendKey val="0"/>
              <c:showVal val="1"/>
              <c:showCatName val="0"/>
              <c:showSerName val="0"/>
              <c:showPercent val="0"/>
              <c:showBubbleSize val="0"/>
              <c:extLst>
                <c:ext xmlns:c15="http://schemas.microsoft.com/office/drawing/2012/chart" uri="{CE6537A1-D6FC-4f65-9D91-7224C49458BB}">
                  <c15:layout>
                    <c:manualLayout>
                      <c:w val="5.1574475546966321E-2"/>
                      <c:h val="4.7282005250293767E-2"/>
                    </c:manualLayout>
                  </c15:layout>
                </c:ext>
                <c:ext xmlns:c16="http://schemas.microsoft.com/office/drawing/2014/chart" uri="{C3380CC4-5D6E-409C-BE32-E72D297353CC}">
                  <c16:uniqueId val="{0000000C-B4FA-4AE2-BE6D-B7643A4B430C}"/>
                </c:ext>
              </c:extLst>
            </c:dLbl>
            <c:dLbl>
              <c:idx val="10"/>
              <c:showLegendKey val="0"/>
              <c:showVal val="1"/>
              <c:showCatName val="0"/>
              <c:showSerName val="0"/>
              <c:showPercent val="0"/>
              <c:showBubbleSize val="0"/>
              <c:extLst>
                <c:ext xmlns:c15="http://schemas.microsoft.com/office/drawing/2012/chart" uri="{CE6537A1-D6FC-4f65-9D91-7224C49458BB}">
                  <c15:layout>
                    <c:manualLayout>
                      <c:w val="5.3308893068789595E-2"/>
                      <c:h val="5.8696989979381116E-2"/>
                    </c:manualLayout>
                  </c15:layout>
                </c:ext>
                <c:ext xmlns:c16="http://schemas.microsoft.com/office/drawing/2014/chart" uri="{C3380CC4-5D6E-409C-BE32-E72D297353CC}">
                  <c16:uniqueId val="{0000000D-B4FA-4AE2-BE6D-B7643A4B430C}"/>
                </c:ext>
              </c:extLst>
            </c:dLbl>
            <c:numFmt formatCode="#,##0.00" sourceLinked="0"/>
            <c:spPr>
              <a:noFill/>
              <a:ln>
                <a:noFill/>
              </a:ln>
              <a:effectLst/>
            </c:spPr>
            <c:txPr>
              <a:bodyPr rot="0" vert="horz"/>
              <a:lstStyle/>
              <a:p>
                <a:pPr>
                  <a:defRPr b="1"/>
                </a:pPr>
                <a:endParaRPr lang="es-CO"/>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cap="flat" cmpd="sng" algn="ctr">
                      <a:solidFill>
                        <a:schemeClr val="tx1">
                          <a:lumMod val="35000"/>
                          <a:lumOff val="65000"/>
                        </a:schemeClr>
                      </a:solidFill>
                      <a:round/>
                    </a:ln>
                    <a:effectLst/>
                  </c:spPr>
                </c15:leaderLines>
              </c:ext>
            </c:extLst>
          </c:dLbls>
          <c:cat>
            <c:numRef>
              <c:f>'[Gráficas y Tablas Desempeño Fiscal 2023  presentación contexto.xlsx]Gastos departamento'!$N$49:$Y$49</c:f>
              <c:numCache>
                <c:formatCode>General</c:formatCode>
                <c:ptCount val="12"/>
                <c:pt idx="0">
                  <c:v>2012</c:v>
                </c:pt>
                <c:pt idx="1">
                  <c:v>2013</c:v>
                </c:pt>
                <c:pt idx="2">
                  <c:v>2014</c:v>
                </c:pt>
                <c:pt idx="3">
                  <c:v>2015</c:v>
                </c:pt>
                <c:pt idx="4">
                  <c:v>2016</c:v>
                </c:pt>
                <c:pt idx="5">
                  <c:v>2017</c:v>
                </c:pt>
                <c:pt idx="6">
                  <c:v>2018</c:v>
                </c:pt>
                <c:pt idx="7">
                  <c:v>2019</c:v>
                </c:pt>
                <c:pt idx="8">
                  <c:v>2020</c:v>
                </c:pt>
                <c:pt idx="9">
                  <c:v>2021</c:v>
                </c:pt>
                <c:pt idx="10">
                  <c:v>2022</c:v>
                </c:pt>
                <c:pt idx="11">
                  <c:v>2023</c:v>
                </c:pt>
              </c:numCache>
            </c:numRef>
          </c:cat>
          <c:val>
            <c:numRef>
              <c:f>'[Gráficas y Tablas Desempeño Fiscal 2023  presentación contexto.xlsx]Gastos departamento'!$N$52:$Y$52</c:f>
              <c:numCache>
                <c:formatCode>0.00</c:formatCode>
                <c:ptCount val="12"/>
                <c:pt idx="0">
                  <c:v>1.4633790067555397</c:v>
                </c:pt>
                <c:pt idx="1">
                  <c:v>0.75505092172518029</c:v>
                </c:pt>
                <c:pt idx="2">
                  <c:v>0.80585382873375955</c:v>
                </c:pt>
                <c:pt idx="3">
                  <c:v>0.89067604594296079</c:v>
                </c:pt>
                <c:pt idx="4">
                  <c:v>1.1389046061359385</c:v>
                </c:pt>
                <c:pt idx="5">
                  <c:v>1.0695355062903649</c:v>
                </c:pt>
                <c:pt idx="6">
                  <c:v>1.0063303600532305</c:v>
                </c:pt>
                <c:pt idx="7">
                  <c:v>1.1110807696116225</c:v>
                </c:pt>
                <c:pt idx="8">
                  <c:v>0.90642007381819067</c:v>
                </c:pt>
                <c:pt idx="9">
                  <c:v>1.1329292158884789</c:v>
                </c:pt>
                <c:pt idx="10">
                  <c:v>1.3995753504642447</c:v>
                </c:pt>
                <c:pt idx="11">
                  <c:v>1.7621435416069999</c:v>
                </c:pt>
              </c:numCache>
            </c:numRef>
          </c:val>
          <c:extLst>
            <c:ext xmlns:c16="http://schemas.microsoft.com/office/drawing/2014/chart" uri="{C3380CC4-5D6E-409C-BE32-E72D297353CC}">
              <c16:uniqueId val="{0000000E-B4FA-4AE2-BE6D-B7643A4B430C}"/>
            </c:ext>
          </c:extLst>
        </c:ser>
        <c:dLbls>
          <c:showLegendKey val="0"/>
          <c:showVal val="0"/>
          <c:showCatName val="0"/>
          <c:showSerName val="0"/>
          <c:showPercent val="0"/>
          <c:showBubbleSize val="0"/>
        </c:dLbls>
        <c:gapWidth val="19"/>
        <c:overlap val="100"/>
        <c:axId val="396294224"/>
        <c:axId val="397468704"/>
      </c:barChart>
      <c:catAx>
        <c:axId val="39629422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a:lstStyle/>
          <a:p>
            <a:pPr>
              <a:defRPr/>
            </a:pPr>
            <a:endParaRPr lang="es-CO"/>
          </a:p>
        </c:txPr>
        <c:crossAx val="397468704"/>
        <c:crosses val="autoZero"/>
        <c:auto val="1"/>
        <c:lblAlgn val="ctr"/>
        <c:lblOffset val="100"/>
        <c:noMultiLvlLbl val="0"/>
      </c:catAx>
      <c:valAx>
        <c:axId val="397468704"/>
        <c:scaling>
          <c:orientation val="minMax"/>
          <c:max val="60"/>
          <c:min val="0"/>
        </c:scaling>
        <c:delete val="0"/>
        <c:axPos val="l"/>
        <c:majorGridlines>
          <c:spPr>
            <a:ln w="9525" cap="flat" cmpd="sng" algn="ctr">
              <a:solidFill>
                <a:schemeClr val="tx1">
                  <a:lumMod val="15000"/>
                  <a:lumOff val="85000"/>
                </a:schemeClr>
              </a:solidFill>
              <a:round/>
            </a:ln>
            <a:effectLst/>
          </c:spPr>
        </c:majorGridlines>
        <c:numFmt formatCode="0" sourceLinked="0"/>
        <c:majorTickMark val="out"/>
        <c:minorTickMark val="none"/>
        <c:tickLblPos val="nextTo"/>
        <c:spPr>
          <a:noFill/>
          <a:ln>
            <a:noFill/>
          </a:ln>
          <a:effectLst/>
        </c:spPr>
        <c:txPr>
          <a:bodyPr rot="-60000000" vert="horz"/>
          <a:lstStyle/>
          <a:p>
            <a:pPr>
              <a:defRPr sz="900"/>
            </a:pPr>
            <a:endParaRPr lang="es-CO"/>
          </a:p>
        </c:txPr>
        <c:crossAx val="396294224"/>
        <c:crossesAt val="1"/>
        <c:crossBetween val="between"/>
      </c:valAx>
      <c:spPr>
        <a:noFill/>
        <a:ln>
          <a:noFill/>
        </a:ln>
        <a:effectLst/>
      </c:spPr>
    </c:plotArea>
    <c:legend>
      <c:legendPos val="b"/>
      <c:overlay val="0"/>
      <c:spPr>
        <a:noFill/>
        <a:ln>
          <a:noFill/>
        </a:ln>
        <a:effectLst/>
      </c:spPr>
      <c:txPr>
        <a:bodyPr rot="0" vert="horz"/>
        <a:lstStyle/>
        <a:p>
          <a:pPr>
            <a:defRPr sz="1000"/>
          </a:pPr>
          <a:endParaRPr lang="es-CO"/>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solidFill>
            <a:schemeClr val="accent1"/>
          </a:solidFill>
          <a:latin typeface="Montserrat" panose="00000500000000000000" pitchFamily="2" charset="0"/>
        </a:defRPr>
      </a:pPr>
      <a:endParaRPr lang="es-CO"/>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baseline="0">
                <a:solidFill>
                  <a:schemeClr val="tx2"/>
                </a:solidFill>
                <a:latin typeface="Calibri"/>
                <a:ea typeface="Calibri"/>
                <a:cs typeface="Calibri"/>
              </a:defRPr>
            </a:pPr>
            <a:r>
              <a:rPr lang="es-CO" sz="1200" b="1" dirty="0">
                <a:latin typeface="Montserrat" panose="00000500000000000000" pitchFamily="2" charset="0"/>
              </a:rPr>
              <a:t>Evolución del saldo de la deuda departamental</a:t>
            </a:r>
          </a:p>
          <a:p>
            <a:pPr>
              <a:defRPr/>
            </a:pPr>
            <a:r>
              <a:rPr lang="es-CO" sz="1100" dirty="0">
                <a:latin typeface="Montserrat" panose="00000500000000000000" pitchFamily="2" charset="0"/>
              </a:rPr>
              <a:t>Billones de pesos de 2023</a:t>
            </a:r>
          </a:p>
        </c:rich>
      </c:tx>
      <c:layout>
        <c:manualLayout>
          <c:xMode val="edge"/>
          <c:yMode val="edge"/>
          <c:x val="0.19432964155167576"/>
          <c:y val="1.7794806300553429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2"/>
              </a:solidFill>
              <a:latin typeface="Calibri"/>
              <a:ea typeface="Calibri"/>
              <a:cs typeface="Calibri"/>
            </a:defRPr>
          </a:pPr>
          <a:endParaRPr lang="es-CO"/>
        </a:p>
      </c:txPr>
    </c:title>
    <c:autoTitleDeleted val="0"/>
    <c:plotArea>
      <c:layout>
        <c:manualLayout>
          <c:layoutTarget val="inner"/>
          <c:xMode val="edge"/>
          <c:yMode val="edge"/>
          <c:x val="8.3695451871854079E-2"/>
          <c:y val="0.15949484454257493"/>
          <c:w val="0.89812278662575151"/>
          <c:h val="0.74696553167233082"/>
        </c:manualLayout>
      </c:layout>
      <c:scatterChart>
        <c:scatterStyle val="smoothMarker"/>
        <c:varyColors val="0"/>
        <c:ser>
          <c:idx val="1"/>
          <c:order val="0"/>
          <c:tx>
            <c:strRef>
              <c:f>'[Gráficas y Tablas Desempeño Fiscal 2023  presentación contexto.xlsx]Saldo Deuda 2000-2023'!$B$26</c:f>
              <c:strCache>
                <c:ptCount val="1"/>
                <c:pt idx="0">
                  <c:v>Departamentos</c:v>
                </c:pt>
              </c:strCache>
            </c:strRef>
          </c:tx>
          <c:spPr>
            <a:ln w="38100" cap="rnd" cmpd="sng" algn="ctr">
              <a:solidFill>
                <a:schemeClr val="accent2"/>
              </a:solidFill>
              <a:prstDash val="sysDash"/>
              <a:round/>
            </a:ln>
            <a:effectLst/>
          </c:spPr>
          <c:marker>
            <c:symbol val="none"/>
          </c:marker>
          <c:dLbls>
            <c:numFmt formatCode="#,##0.0" sourceLinked="0"/>
            <c:spPr>
              <a:solidFill>
                <a:schemeClr val="lt1"/>
              </a:solidFill>
              <a:ln w="12700" cap="flat" cmpd="sng" algn="ctr">
                <a:solidFill>
                  <a:schemeClr val="bg1"/>
                </a:solidFill>
                <a:prstDash val="solid"/>
                <a:miter lim="800000"/>
              </a:ln>
              <a:effectLst/>
            </c:spPr>
            <c:txPr>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s-CO"/>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xVal>
            <c:numRef>
              <c:f>'[Gráficas y Tablas Desempeño Fiscal 2023  presentación contexto.xlsx]Saldo Deuda 2000-2023'!$O$24:$Z$24</c:f>
              <c:numCache>
                <c:formatCode>General</c:formatCode>
                <c:ptCount val="12"/>
                <c:pt idx="0">
                  <c:v>2012</c:v>
                </c:pt>
                <c:pt idx="1">
                  <c:v>2013</c:v>
                </c:pt>
                <c:pt idx="2">
                  <c:v>2014</c:v>
                </c:pt>
                <c:pt idx="3">
                  <c:v>2015</c:v>
                </c:pt>
                <c:pt idx="4">
                  <c:v>2016</c:v>
                </c:pt>
                <c:pt idx="5">
                  <c:v>2017</c:v>
                </c:pt>
                <c:pt idx="6">
                  <c:v>2018</c:v>
                </c:pt>
                <c:pt idx="7">
                  <c:v>2019</c:v>
                </c:pt>
                <c:pt idx="8">
                  <c:v>2020</c:v>
                </c:pt>
                <c:pt idx="9">
                  <c:v>2021</c:v>
                </c:pt>
                <c:pt idx="10">
                  <c:v>2022</c:v>
                </c:pt>
                <c:pt idx="11">
                  <c:v>2023</c:v>
                </c:pt>
              </c:numCache>
            </c:numRef>
          </c:xVal>
          <c:yVal>
            <c:numRef>
              <c:f>'[Gráficas y Tablas Desempeño Fiscal 2023  presentación contexto.xlsx]Saldo Deuda 2000-2023'!$O$26:$Z$26</c:f>
              <c:numCache>
                <c:formatCode>_(* #,##0.00_);_(* \(#,##0.00\);_(* "-"??_);_(@_)</c:formatCode>
                <c:ptCount val="12"/>
                <c:pt idx="0">
                  <c:v>3.3816962378081725</c:v>
                </c:pt>
                <c:pt idx="1">
                  <c:v>3.961493482632501</c:v>
                </c:pt>
                <c:pt idx="2">
                  <c:v>4.3937326387602162</c:v>
                </c:pt>
                <c:pt idx="3">
                  <c:v>5.6464244818910938</c:v>
                </c:pt>
                <c:pt idx="4">
                  <c:v>5.1358004097153422</c:v>
                </c:pt>
                <c:pt idx="5">
                  <c:v>4.9874941046501604</c:v>
                </c:pt>
                <c:pt idx="6">
                  <c:v>5.5013407768101334</c:v>
                </c:pt>
                <c:pt idx="7">
                  <c:v>4.9987350171747824</c:v>
                </c:pt>
                <c:pt idx="8">
                  <c:v>5.6846741413648001</c:v>
                </c:pt>
                <c:pt idx="9">
                  <c:v>6.4496423933684195</c:v>
                </c:pt>
                <c:pt idx="10">
                  <c:v>7.2735935588229257</c:v>
                </c:pt>
                <c:pt idx="11">
                  <c:v>7.5858754002905089</c:v>
                </c:pt>
              </c:numCache>
            </c:numRef>
          </c:yVal>
          <c:smooth val="1"/>
          <c:extLst>
            <c:ext xmlns:c16="http://schemas.microsoft.com/office/drawing/2014/chart" uri="{C3380CC4-5D6E-409C-BE32-E72D297353CC}">
              <c16:uniqueId val="{00000000-F77F-4DAE-B279-2318A729EC24}"/>
            </c:ext>
          </c:extLst>
        </c:ser>
        <c:dLbls>
          <c:showLegendKey val="0"/>
          <c:showVal val="0"/>
          <c:showCatName val="0"/>
          <c:showSerName val="0"/>
          <c:showPercent val="0"/>
          <c:showBubbleSize val="0"/>
        </c:dLbls>
        <c:axId val="1916519488"/>
        <c:axId val="1"/>
      </c:scatterChart>
      <c:valAx>
        <c:axId val="1916519488"/>
        <c:scaling>
          <c:orientation val="minMax"/>
          <c:max val="2023"/>
          <c:min val="2012"/>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0" spcFirstLastPara="1" vertOverflow="ellipsis" wrap="square" anchor="ctr" anchorCtr="1"/>
          <a:lstStyle/>
          <a:p>
            <a:pPr>
              <a:defRPr sz="1000" b="0" i="0" u="none" strike="noStrike" kern="1200" baseline="0">
                <a:solidFill>
                  <a:schemeClr val="tx2"/>
                </a:solidFill>
                <a:latin typeface="Montserrat" panose="00000500000000000000" pitchFamily="2" charset="0"/>
                <a:ea typeface="Calibri"/>
                <a:cs typeface="Calibri"/>
              </a:defRPr>
            </a:pPr>
            <a:endParaRPr lang="es-CO"/>
          </a:p>
        </c:txPr>
        <c:crossAx val="1"/>
        <c:crosses val="autoZero"/>
        <c:crossBetween val="midCat"/>
        <c:majorUnit val="1"/>
      </c:valAx>
      <c:valAx>
        <c:axId val="1"/>
        <c:scaling>
          <c:orientation val="minMax"/>
        </c:scaling>
        <c:delete val="0"/>
        <c:axPos val="l"/>
        <c:majorGridlines>
          <c:spPr>
            <a:ln w="9525" cap="flat" cmpd="sng" algn="ctr">
              <a:solidFill>
                <a:schemeClr val="tx1">
                  <a:lumMod val="15000"/>
                  <a:lumOff val="85000"/>
                </a:schemeClr>
              </a:solidFill>
              <a:prstDash val="solid"/>
              <a:round/>
            </a:ln>
            <a:effectLst/>
          </c:spPr>
        </c:majorGridlines>
        <c:numFmt formatCode="#,##0" sourceLinked="0"/>
        <c:majorTickMark val="none"/>
        <c:minorTickMark val="none"/>
        <c:tickLblPos val="nextTo"/>
        <c:spPr>
          <a:noFill/>
          <a:ln w="6350" cap="flat" cmpd="sng" algn="ctr">
            <a:noFill/>
            <a:prstDash val="solid"/>
            <a:round/>
          </a:ln>
          <a:effectLst/>
        </c:spPr>
        <c:txPr>
          <a:bodyPr rot="0" spcFirstLastPara="1" vertOverflow="ellipsis" wrap="square" anchor="ctr" anchorCtr="1"/>
          <a:lstStyle/>
          <a:p>
            <a:pPr>
              <a:defRPr sz="1000" b="0" i="0" u="none" strike="noStrike" kern="1200" baseline="0">
                <a:solidFill>
                  <a:schemeClr val="tx2"/>
                </a:solidFill>
                <a:latin typeface="Montserrat" panose="00000500000000000000" pitchFamily="2" charset="0"/>
                <a:ea typeface="Calibri"/>
                <a:cs typeface="Calibri"/>
              </a:defRPr>
            </a:pPr>
            <a:endParaRPr lang="es-CO"/>
          </a:p>
        </c:txPr>
        <c:crossAx val="1916519488"/>
        <c:crosses val="autoZero"/>
        <c:crossBetween val="midCat"/>
      </c:valAx>
      <c:spPr>
        <a:noFill/>
        <a:ln w="25400">
          <a:noFill/>
        </a:ln>
        <a:effectLst/>
      </c:spPr>
    </c:plotArea>
    <c:plotVisOnly val="1"/>
    <c:dispBlanksAs val="gap"/>
    <c:showDLblsOverMax val="0"/>
  </c:chart>
  <c:spPr>
    <a:solidFill>
      <a:schemeClr val="bg1"/>
    </a:solidFill>
    <a:ln w="9525" cap="flat" cmpd="sng" algn="ctr">
      <a:solidFill>
        <a:schemeClr val="bg1"/>
      </a:solidFill>
      <a:prstDash val="solid"/>
      <a:round/>
    </a:ln>
    <a:effectLst/>
  </c:spPr>
  <c:txPr>
    <a:bodyPr/>
    <a:lstStyle/>
    <a:p>
      <a:pPr>
        <a:defRPr sz="1000" b="0" i="0" u="none" strike="noStrike" baseline="0">
          <a:solidFill>
            <a:schemeClr val="tx2"/>
          </a:solidFill>
          <a:latin typeface="Calibri"/>
          <a:ea typeface="Calibri"/>
          <a:cs typeface="Calibri"/>
        </a:defRPr>
      </a:pPr>
      <a:endParaRPr lang="es-CO"/>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0" normalizeH="0" baseline="0">
                <a:solidFill>
                  <a:schemeClr val="accent1"/>
                </a:solidFill>
                <a:latin typeface="Montserrat" panose="00000500000000000000" pitchFamily="2" charset="0"/>
                <a:ea typeface="+mn-ea"/>
                <a:cs typeface="+mn-cs"/>
              </a:defRPr>
            </a:pPr>
            <a:r>
              <a:rPr lang="es-CO" sz="1200" cap="none" spc="0" baseline="0" dirty="0"/>
              <a:t>Composición del servicio de la deu</a:t>
            </a:r>
            <a:r>
              <a:rPr lang="es-CO" sz="1200" b="1" cap="none" spc="0" baseline="0" dirty="0"/>
              <a:t>da</a:t>
            </a:r>
          </a:p>
          <a:p>
            <a:pPr>
              <a:defRPr cap="none" spc="0"/>
            </a:pPr>
            <a:r>
              <a:rPr lang="es-CO" sz="1100" b="0" cap="none" spc="0" baseline="0" dirty="0"/>
              <a:t>Billones de pesos de 2023</a:t>
            </a:r>
          </a:p>
        </c:rich>
      </c:tx>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accent1"/>
              </a:solidFill>
              <a:latin typeface="Montserrat" panose="00000500000000000000" pitchFamily="2" charset="0"/>
              <a:ea typeface="+mn-ea"/>
              <a:cs typeface="+mn-cs"/>
            </a:defRPr>
          </a:pPr>
          <a:endParaRPr lang="es-CO"/>
        </a:p>
      </c:txPr>
    </c:title>
    <c:autoTitleDeleted val="0"/>
    <c:plotArea>
      <c:layout>
        <c:manualLayout>
          <c:layoutTarget val="inner"/>
          <c:xMode val="edge"/>
          <c:yMode val="edge"/>
          <c:x val="5.8770657594239474E-2"/>
          <c:y val="0.19851470646502478"/>
          <c:w val="0.91303776641997858"/>
          <c:h val="0.55420311374476228"/>
        </c:manualLayout>
      </c:layout>
      <c:barChart>
        <c:barDir val="col"/>
        <c:grouping val="percentStacked"/>
        <c:varyColors val="0"/>
        <c:ser>
          <c:idx val="4"/>
          <c:order val="0"/>
          <c:tx>
            <c:strRef>
              <c:f>'[Gráficas y Tablas Desempeño Fiscal 2023  presentación contexto.xlsx]Gastos departamento'!$A$75</c:f>
              <c:strCache>
                <c:ptCount val="1"/>
                <c:pt idx="0">
                  <c:v>Amortizaciones</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900" b="1" i="0" u="none" strike="noStrike" kern="1200" baseline="0">
                    <a:solidFill>
                      <a:schemeClr val="accent1"/>
                    </a:solidFill>
                    <a:latin typeface="Montserrat" panose="00000500000000000000" pitchFamily="2" charset="0"/>
                    <a:ea typeface="+mn-ea"/>
                    <a:cs typeface="+mn-cs"/>
                  </a:defRPr>
                </a:pPr>
                <a:endParaRPr lang="es-CO"/>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'[Gráficas y Tablas Desempeño Fiscal 2023  presentación contexto.xlsx]Gastos departamento'!$N$40:$Y$40</c:f>
              <c:numCache>
                <c:formatCode>General</c:formatCode>
                <c:ptCount val="12"/>
                <c:pt idx="0">
                  <c:v>2012</c:v>
                </c:pt>
                <c:pt idx="1">
                  <c:v>2013</c:v>
                </c:pt>
                <c:pt idx="2">
                  <c:v>2014</c:v>
                </c:pt>
                <c:pt idx="3">
                  <c:v>2015</c:v>
                </c:pt>
                <c:pt idx="4">
                  <c:v>2016</c:v>
                </c:pt>
                <c:pt idx="5">
                  <c:v>2017</c:v>
                </c:pt>
                <c:pt idx="6">
                  <c:v>2018</c:v>
                </c:pt>
                <c:pt idx="7">
                  <c:v>2019</c:v>
                </c:pt>
                <c:pt idx="8">
                  <c:v>2020</c:v>
                </c:pt>
                <c:pt idx="9">
                  <c:v>2021</c:v>
                </c:pt>
                <c:pt idx="10">
                  <c:v>2022</c:v>
                </c:pt>
                <c:pt idx="11">
                  <c:v>2023</c:v>
                </c:pt>
              </c:numCache>
            </c:numRef>
          </c:cat>
          <c:val>
            <c:numRef>
              <c:f>'[Gráficas y Tablas Desempeño Fiscal 2023  presentación contexto.xlsx]Gastos departamento'!$N$75:$Y$75</c:f>
              <c:numCache>
                <c:formatCode>_(* #,##0.00_);_(* \(#,##0.00\);_(* "-"??_);_(@_)</c:formatCode>
                <c:ptCount val="12"/>
                <c:pt idx="0">
                  <c:v>1.1212066038903081</c:v>
                </c:pt>
                <c:pt idx="1">
                  <c:v>0.51157776842583214</c:v>
                </c:pt>
                <c:pt idx="2">
                  <c:v>0.54728983938047504</c:v>
                </c:pt>
                <c:pt idx="3">
                  <c:v>0.57563279259348721</c:v>
                </c:pt>
                <c:pt idx="4">
                  <c:v>0.67579476061721366</c:v>
                </c:pt>
                <c:pt idx="5">
                  <c:v>0.74019284958950915</c:v>
                </c:pt>
                <c:pt idx="6">
                  <c:v>0.68779408449254553</c:v>
                </c:pt>
                <c:pt idx="7">
                  <c:v>0.7800281905894666</c:v>
                </c:pt>
                <c:pt idx="8">
                  <c:v>0.65774439049917455</c:v>
                </c:pt>
                <c:pt idx="9">
                  <c:v>0.86388181167682476</c:v>
                </c:pt>
                <c:pt idx="10">
                  <c:v>0.91742611104199989</c:v>
                </c:pt>
                <c:pt idx="11">
                  <c:v>0.88009964191599999</c:v>
                </c:pt>
              </c:numCache>
            </c:numRef>
          </c:val>
          <c:extLst>
            <c:ext xmlns:c16="http://schemas.microsoft.com/office/drawing/2014/chart" uri="{C3380CC4-5D6E-409C-BE32-E72D297353CC}">
              <c16:uniqueId val="{00000000-B36B-425B-92B6-40E68D2B27B8}"/>
            </c:ext>
          </c:extLst>
        </c:ser>
        <c:ser>
          <c:idx val="5"/>
          <c:order val="1"/>
          <c:tx>
            <c:strRef>
              <c:f>'[Gráficas y Tablas Desempeño Fiscal 2023  presentación contexto.xlsx]Gastos departamento'!$A$76</c:f>
              <c:strCache>
                <c:ptCount val="1"/>
                <c:pt idx="0">
                  <c:v>Intereses de deuda</c:v>
                </c:pt>
              </c:strCache>
            </c:strRef>
          </c:tx>
          <c:spPr>
            <a:solidFill>
              <a:schemeClr val="accent3">
                <a:lumMod val="60000"/>
                <a:lumOff val="40000"/>
              </a:schemeClr>
            </a:solidFill>
            <a:ln>
              <a:noFill/>
            </a:ln>
            <a:effectLst/>
          </c:spPr>
          <c:invertIfNegative val="0"/>
          <c:dLbls>
            <c:spPr>
              <a:noFill/>
              <a:ln>
                <a:noFill/>
              </a:ln>
              <a:effectLst/>
            </c:spPr>
            <c:txPr>
              <a:bodyPr rot="0" spcFirstLastPara="1" vertOverflow="ellipsis" vert="horz" wrap="square" anchor="ctr" anchorCtr="1"/>
              <a:lstStyle/>
              <a:p>
                <a:pPr>
                  <a:defRPr sz="900" b="1" i="0" u="none" strike="noStrike" kern="1200" baseline="0">
                    <a:solidFill>
                      <a:schemeClr val="accent1"/>
                    </a:solidFill>
                    <a:latin typeface="Montserrat" panose="00000500000000000000" pitchFamily="2" charset="0"/>
                    <a:ea typeface="+mn-ea"/>
                    <a:cs typeface="+mn-cs"/>
                  </a:defRPr>
                </a:pPr>
                <a:endParaRPr lang="es-CO"/>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'[Gráficas y Tablas Desempeño Fiscal 2023  presentación contexto.xlsx]Gastos departamento'!$N$40:$Y$40</c:f>
              <c:numCache>
                <c:formatCode>General</c:formatCode>
                <c:ptCount val="12"/>
                <c:pt idx="0">
                  <c:v>2012</c:v>
                </c:pt>
                <c:pt idx="1">
                  <c:v>2013</c:v>
                </c:pt>
                <c:pt idx="2">
                  <c:v>2014</c:v>
                </c:pt>
                <c:pt idx="3">
                  <c:v>2015</c:v>
                </c:pt>
                <c:pt idx="4">
                  <c:v>2016</c:v>
                </c:pt>
                <c:pt idx="5">
                  <c:v>2017</c:v>
                </c:pt>
                <c:pt idx="6">
                  <c:v>2018</c:v>
                </c:pt>
                <c:pt idx="7">
                  <c:v>2019</c:v>
                </c:pt>
                <c:pt idx="8">
                  <c:v>2020</c:v>
                </c:pt>
                <c:pt idx="9">
                  <c:v>2021</c:v>
                </c:pt>
                <c:pt idx="10">
                  <c:v>2022</c:v>
                </c:pt>
                <c:pt idx="11">
                  <c:v>2023</c:v>
                </c:pt>
              </c:numCache>
            </c:numRef>
          </c:cat>
          <c:val>
            <c:numRef>
              <c:f>'[Gráficas y Tablas Desempeño Fiscal 2023  presentación contexto.xlsx]Gastos departamento'!$N$76:$Y$76</c:f>
              <c:numCache>
                <c:formatCode>_(* #,##0.00_);_(* \(#,##0.00\);_(* "-"??_);_(@_)</c:formatCode>
                <c:ptCount val="12"/>
                <c:pt idx="0">
                  <c:v>0.34217240286523154</c:v>
                </c:pt>
                <c:pt idx="1">
                  <c:v>0.24347315329934818</c:v>
                </c:pt>
                <c:pt idx="2">
                  <c:v>0.25856398935328445</c:v>
                </c:pt>
                <c:pt idx="3">
                  <c:v>0.31504325334947358</c:v>
                </c:pt>
                <c:pt idx="4">
                  <c:v>0.46310984551872492</c:v>
                </c:pt>
                <c:pt idx="5">
                  <c:v>0.32934265670085572</c:v>
                </c:pt>
                <c:pt idx="6">
                  <c:v>0.31853627556068509</c:v>
                </c:pt>
                <c:pt idx="7">
                  <c:v>0.33105257902215596</c:v>
                </c:pt>
                <c:pt idx="8">
                  <c:v>0.24867568331901607</c:v>
                </c:pt>
                <c:pt idx="9">
                  <c:v>0.26904740421165418</c:v>
                </c:pt>
                <c:pt idx="10">
                  <c:v>0.48214923942224486</c:v>
                </c:pt>
                <c:pt idx="11">
                  <c:v>0.88204389969099994</c:v>
                </c:pt>
              </c:numCache>
            </c:numRef>
          </c:val>
          <c:extLst>
            <c:ext xmlns:c16="http://schemas.microsoft.com/office/drawing/2014/chart" uri="{C3380CC4-5D6E-409C-BE32-E72D297353CC}">
              <c16:uniqueId val="{00000001-B36B-425B-92B6-40E68D2B27B8}"/>
            </c:ext>
          </c:extLst>
        </c:ser>
        <c:dLbls>
          <c:dLblPos val="ctr"/>
          <c:showLegendKey val="0"/>
          <c:showVal val="1"/>
          <c:showCatName val="0"/>
          <c:showSerName val="0"/>
          <c:showPercent val="0"/>
          <c:showBubbleSize val="0"/>
        </c:dLbls>
        <c:gapWidth val="79"/>
        <c:overlap val="100"/>
        <c:axId val="389998768"/>
        <c:axId val="388735472"/>
      </c:barChart>
      <c:catAx>
        <c:axId val="3899987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800" b="0" i="0" u="none" strike="noStrike" kern="1200" cap="all" spc="120" normalizeH="0" baseline="0">
                <a:solidFill>
                  <a:schemeClr val="accent1"/>
                </a:solidFill>
                <a:latin typeface="Montserrat" panose="00000500000000000000" pitchFamily="2" charset="0"/>
                <a:ea typeface="+mn-ea"/>
                <a:cs typeface="+mn-cs"/>
              </a:defRPr>
            </a:pPr>
            <a:endParaRPr lang="es-CO"/>
          </a:p>
        </c:txPr>
        <c:crossAx val="388735472"/>
        <c:crosses val="autoZero"/>
        <c:auto val="1"/>
        <c:lblAlgn val="ctr"/>
        <c:lblOffset val="100"/>
        <c:noMultiLvlLbl val="0"/>
      </c:catAx>
      <c:valAx>
        <c:axId val="388735472"/>
        <c:scaling>
          <c:orientation val="minMax"/>
        </c:scaling>
        <c:delete val="1"/>
        <c:axPos val="l"/>
        <c:title>
          <c:tx>
            <c:rich>
              <a:bodyPr rot="-5400000" spcFirstLastPara="1" vertOverflow="ellipsis" vert="horz" wrap="square" anchor="ctr" anchorCtr="1"/>
              <a:lstStyle/>
              <a:p>
                <a:pPr>
                  <a:defRPr sz="900" b="0" i="0" u="none" strike="noStrike" kern="1200" cap="none" baseline="0">
                    <a:solidFill>
                      <a:schemeClr val="accent1"/>
                    </a:solidFill>
                    <a:latin typeface="Montserrat" panose="00000500000000000000" pitchFamily="2" charset="0"/>
                    <a:ea typeface="+mn-ea"/>
                    <a:cs typeface="+mn-cs"/>
                  </a:defRPr>
                </a:pPr>
                <a:r>
                  <a:rPr lang="es-CO" cap="none" baseline="0"/>
                  <a:t>Billones de Pesos</a:t>
                </a:r>
              </a:p>
            </c:rich>
          </c:tx>
          <c:overlay val="0"/>
          <c:spPr>
            <a:noFill/>
            <a:ln>
              <a:noFill/>
            </a:ln>
            <a:effectLst/>
          </c:spPr>
          <c:txPr>
            <a:bodyPr rot="-5400000" spcFirstLastPara="1" vertOverflow="ellipsis" vert="horz" wrap="square" anchor="ctr" anchorCtr="1"/>
            <a:lstStyle/>
            <a:p>
              <a:pPr>
                <a:defRPr sz="900" b="0" i="0" u="none" strike="noStrike" kern="1200" cap="none" baseline="0">
                  <a:solidFill>
                    <a:schemeClr val="accent1"/>
                  </a:solidFill>
                  <a:latin typeface="Montserrat" panose="00000500000000000000" pitchFamily="2" charset="0"/>
                  <a:ea typeface="+mn-ea"/>
                  <a:cs typeface="+mn-cs"/>
                </a:defRPr>
              </a:pPr>
              <a:endParaRPr lang="es-CO"/>
            </a:p>
          </c:txPr>
        </c:title>
        <c:numFmt formatCode="0%" sourceLinked="0"/>
        <c:majorTickMark val="none"/>
        <c:minorTickMark val="none"/>
        <c:tickLblPos val="nextTo"/>
        <c:crossAx val="389998768"/>
        <c:crosses val="autoZero"/>
        <c:crossBetween val="between"/>
      </c:valAx>
      <c:spPr>
        <a:noFill/>
        <a:ln>
          <a:noFill/>
        </a:ln>
        <a:effectLst/>
      </c:spPr>
    </c:plotArea>
    <c:legend>
      <c:legendPos val="t"/>
      <c:layout>
        <c:manualLayout>
          <c:xMode val="edge"/>
          <c:yMode val="edge"/>
          <c:x val="0.28459132652990576"/>
          <c:y val="0.90260733873166499"/>
          <c:w val="0.53205181080877395"/>
          <c:h val="6.9007268604488525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accent1"/>
              </a:solidFill>
              <a:latin typeface="Montserrat" panose="00000500000000000000" pitchFamily="2" charset="0"/>
              <a:ea typeface="+mn-ea"/>
              <a:cs typeface="+mn-cs"/>
            </a:defRPr>
          </a:pPr>
          <a:endParaRPr lang="es-CO"/>
        </a:p>
      </c:txPr>
    </c:legend>
    <c:plotVisOnly val="1"/>
    <c:dispBlanksAs val="gap"/>
    <c:showDLblsOverMax val="0"/>
  </c:chart>
  <c:spPr>
    <a:noFill/>
    <a:ln>
      <a:noFill/>
    </a:ln>
    <a:effectLst/>
  </c:spPr>
  <c:txPr>
    <a:bodyPr/>
    <a:lstStyle/>
    <a:p>
      <a:pPr>
        <a:defRPr>
          <a:solidFill>
            <a:schemeClr val="accent1"/>
          </a:solidFill>
          <a:latin typeface="Montserrat" panose="00000500000000000000" pitchFamily="2" charset="0"/>
        </a:defRPr>
      </a:pPr>
      <a:endParaRPr lang="es-CO"/>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9291116779416651E-2"/>
          <c:y val="4.4093187888726952E-2"/>
          <c:w val="0.90005160622527813"/>
          <c:h val="0.79339194294159032"/>
        </c:manualLayout>
      </c:layout>
      <c:barChart>
        <c:barDir val="col"/>
        <c:grouping val="clustered"/>
        <c:varyColors val="0"/>
        <c:ser>
          <c:idx val="0"/>
          <c:order val="0"/>
          <c:tx>
            <c:strRef>
              <c:f>'[Desempeño Fiscal departamentos 2020-2023 21-10-2023 visor.xlsx]Hoja1'!$F$3</c:f>
              <c:strCache>
                <c:ptCount val="1"/>
                <c:pt idx="0">
                  <c:v>IDF</c:v>
                </c:pt>
              </c:strCache>
            </c:strRef>
          </c:tx>
          <c:spPr>
            <a:solidFill>
              <a:schemeClr val="accent1"/>
            </a:solidFill>
            <a:ln>
              <a:noFill/>
            </a:ln>
            <a:effectLst/>
          </c:spPr>
          <c:invertIfNegative val="0"/>
          <c:dPt>
            <c:idx val="0"/>
            <c:invertIfNegative val="0"/>
            <c:bubble3D val="0"/>
            <c:spPr>
              <a:solidFill>
                <a:srgbClr val="FFC000"/>
              </a:solidFill>
              <a:ln>
                <a:noFill/>
              </a:ln>
              <a:effectLst/>
            </c:spPr>
            <c:extLst>
              <c:ext xmlns:c16="http://schemas.microsoft.com/office/drawing/2014/chart" uri="{C3380CC4-5D6E-409C-BE32-E72D297353CC}">
                <c16:uniqueId val="{00000001-D4CE-43DF-A529-E694C6830107}"/>
              </c:ext>
            </c:extLst>
          </c:dPt>
          <c:dPt>
            <c:idx val="1"/>
            <c:invertIfNegative val="0"/>
            <c:bubble3D val="0"/>
            <c:spPr>
              <a:solidFill>
                <a:srgbClr val="FFC000"/>
              </a:solidFill>
              <a:ln>
                <a:noFill/>
              </a:ln>
              <a:effectLst/>
            </c:spPr>
            <c:extLst>
              <c:ext xmlns:c16="http://schemas.microsoft.com/office/drawing/2014/chart" uri="{C3380CC4-5D6E-409C-BE32-E72D297353CC}">
                <c16:uniqueId val="{00000003-D4CE-43DF-A529-E694C6830107}"/>
              </c:ext>
            </c:extLst>
          </c:dPt>
          <c:dPt>
            <c:idx val="2"/>
            <c:invertIfNegative val="0"/>
            <c:bubble3D val="0"/>
            <c:spPr>
              <a:solidFill>
                <a:srgbClr val="FFC000"/>
              </a:solidFill>
              <a:ln>
                <a:noFill/>
              </a:ln>
              <a:effectLst/>
            </c:spPr>
            <c:extLst>
              <c:ext xmlns:c16="http://schemas.microsoft.com/office/drawing/2014/chart" uri="{C3380CC4-5D6E-409C-BE32-E72D297353CC}">
                <c16:uniqueId val="{00000005-D4CE-43DF-A529-E694C6830107}"/>
              </c:ext>
            </c:extLst>
          </c:dPt>
          <c:dPt>
            <c:idx val="3"/>
            <c:invertIfNegative val="0"/>
            <c:bubble3D val="0"/>
            <c:spPr>
              <a:solidFill>
                <a:schemeClr val="accent2"/>
              </a:solidFill>
              <a:ln>
                <a:noFill/>
              </a:ln>
              <a:effectLst/>
            </c:spPr>
            <c:extLst>
              <c:ext xmlns:c16="http://schemas.microsoft.com/office/drawing/2014/chart" uri="{C3380CC4-5D6E-409C-BE32-E72D297353CC}">
                <c16:uniqueId val="{00000007-D4CE-43DF-A529-E694C6830107}"/>
              </c:ext>
            </c:extLst>
          </c:dPt>
          <c:dPt>
            <c:idx val="4"/>
            <c:invertIfNegative val="0"/>
            <c:bubble3D val="0"/>
            <c:spPr>
              <a:solidFill>
                <a:schemeClr val="accent2"/>
              </a:solidFill>
              <a:ln>
                <a:noFill/>
              </a:ln>
              <a:effectLst/>
            </c:spPr>
            <c:extLst>
              <c:ext xmlns:c16="http://schemas.microsoft.com/office/drawing/2014/chart" uri="{C3380CC4-5D6E-409C-BE32-E72D297353CC}">
                <c16:uniqueId val="{00000009-D4CE-43DF-A529-E694C6830107}"/>
              </c:ext>
            </c:extLst>
          </c:dPt>
          <c:dPt>
            <c:idx val="5"/>
            <c:invertIfNegative val="0"/>
            <c:bubble3D val="0"/>
            <c:spPr>
              <a:solidFill>
                <a:schemeClr val="accent2"/>
              </a:solidFill>
              <a:ln>
                <a:noFill/>
              </a:ln>
              <a:effectLst/>
            </c:spPr>
            <c:extLst>
              <c:ext xmlns:c16="http://schemas.microsoft.com/office/drawing/2014/chart" uri="{C3380CC4-5D6E-409C-BE32-E72D297353CC}">
                <c16:uniqueId val="{0000000B-D4CE-43DF-A529-E694C6830107}"/>
              </c:ext>
            </c:extLst>
          </c:dPt>
          <c:dPt>
            <c:idx val="6"/>
            <c:invertIfNegative val="0"/>
            <c:bubble3D val="0"/>
            <c:spPr>
              <a:solidFill>
                <a:schemeClr val="accent5"/>
              </a:solidFill>
              <a:ln>
                <a:noFill/>
              </a:ln>
              <a:effectLst/>
            </c:spPr>
            <c:extLst>
              <c:ext xmlns:c16="http://schemas.microsoft.com/office/drawing/2014/chart" uri="{C3380CC4-5D6E-409C-BE32-E72D297353CC}">
                <c16:uniqueId val="{0000000D-D4CE-43DF-A529-E694C6830107}"/>
              </c:ext>
            </c:extLst>
          </c:dPt>
          <c:dPt>
            <c:idx val="7"/>
            <c:invertIfNegative val="0"/>
            <c:bubble3D val="0"/>
            <c:spPr>
              <a:solidFill>
                <a:schemeClr val="accent5"/>
              </a:solidFill>
              <a:ln>
                <a:noFill/>
              </a:ln>
              <a:effectLst/>
            </c:spPr>
            <c:extLst>
              <c:ext xmlns:c16="http://schemas.microsoft.com/office/drawing/2014/chart" uri="{C3380CC4-5D6E-409C-BE32-E72D297353CC}">
                <c16:uniqueId val="{0000000F-D4CE-43DF-A529-E694C6830107}"/>
              </c:ext>
            </c:extLst>
          </c:dPt>
          <c:dPt>
            <c:idx val="8"/>
            <c:invertIfNegative val="0"/>
            <c:bubble3D val="0"/>
            <c:spPr>
              <a:solidFill>
                <a:schemeClr val="accent5"/>
              </a:solidFill>
              <a:ln>
                <a:noFill/>
              </a:ln>
              <a:effectLst/>
            </c:spPr>
            <c:extLst>
              <c:ext xmlns:c16="http://schemas.microsoft.com/office/drawing/2014/chart" uri="{C3380CC4-5D6E-409C-BE32-E72D297353CC}">
                <c16:uniqueId val="{00000011-D4CE-43DF-A529-E694C6830107}"/>
              </c:ext>
            </c:extLst>
          </c:dPt>
          <c:dPt>
            <c:idx val="9"/>
            <c:invertIfNegative val="0"/>
            <c:bubble3D val="0"/>
            <c:spPr>
              <a:solidFill>
                <a:schemeClr val="accent6"/>
              </a:solidFill>
              <a:ln>
                <a:noFill/>
              </a:ln>
              <a:effectLst/>
            </c:spPr>
            <c:extLst>
              <c:ext xmlns:c16="http://schemas.microsoft.com/office/drawing/2014/chart" uri="{C3380CC4-5D6E-409C-BE32-E72D297353CC}">
                <c16:uniqueId val="{00000013-D4CE-43DF-A529-E694C6830107}"/>
              </c:ext>
            </c:extLst>
          </c:dPt>
          <c:dPt>
            <c:idx val="10"/>
            <c:invertIfNegative val="0"/>
            <c:bubble3D val="0"/>
            <c:spPr>
              <a:solidFill>
                <a:schemeClr val="accent6"/>
              </a:solidFill>
              <a:ln>
                <a:noFill/>
              </a:ln>
              <a:effectLst/>
            </c:spPr>
            <c:extLst>
              <c:ext xmlns:c16="http://schemas.microsoft.com/office/drawing/2014/chart" uri="{C3380CC4-5D6E-409C-BE32-E72D297353CC}">
                <c16:uniqueId val="{00000015-D4CE-43DF-A529-E694C6830107}"/>
              </c:ext>
            </c:extLst>
          </c:dPt>
          <c:dPt>
            <c:idx val="11"/>
            <c:invertIfNegative val="0"/>
            <c:bubble3D val="0"/>
            <c:spPr>
              <a:solidFill>
                <a:schemeClr val="accent6"/>
              </a:solidFill>
              <a:ln>
                <a:noFill/>
              </a:ln>
              <a:effectLst/>
            </c:spPr>
            <c:extLst>
              <c:ext xmlns:c16="http://schemas.microsoft.com/office/drawing/2014/chart" uri="{C3380CC4-5D6E-409C-BE32-E72D297353CC}">
                <c16:uniqueId val="{00000017-D4CE-43DF-A529-E694C6830107}"/>
              </c:ext>
            </c:extLst>
          </c:dPt>
          <c:dPt>
            <c:idx val="12"/>
            <c:invertIfNegative val="0"/>
            <c:bubble3D val="0"/>
            <c:spPr>
              <a:solidFill>
                <a:schemeClr val="accent4"/>
              </a:solidFill>
              <a:ln>
                <a:noFill/>
              </a:ln>
              <a:effectLst/>
            </c:spPr>
            <c:extLst>
              <c:ext xmlns:c16="http://schemas.microsoft.com/office/drawing/2014/chart" uri="{C3380CC4-5D6E-409C-BE32-E72D297353CC}">
                <c16:uniqueId val="{00000019-D4CE-43DF-A529-E694C6830107}"/>
              </c:ext>
            </c:extLst>
          </c:dPt>
          <c:dPt>
            <c:idx val="13"/>
            <c:invertIfNegative val="0"/>
            <c:bubble3D val="0"/>
            <c:spPr>
              <a:solidFill>
                <a:schemeClr val="accent4"/>
              </a:solidFill>
              <a:ln>
                <a:noFill/>
              </a:ln>
              <a:effectLst/>
            </c:spPr>
            <c:extLst>
              <c:ext xmlns:c16="http://schemas.microsoft.com/office/drawing/2014/chart" uri="{C3380CC4-5D6E-409C-BE32-E72D297353CC}">
                <c16:uniqueId val="{0000001B-D4CE-43DF-A529-E694C6830107}"/>
              </c:ext>
            </c:extLst>
          </c:dPt>
          <c:dPt>
            <c:idx val="14"/>
            <c:invertIfNegative val="0"/>
            <c:bubble3D val="0"/>
            <c:spPr>
              <a:solidFill>
                <a:schemeClr val="accent4"/>
              </a:solidFill>
              <a:ln>
                <a:noFill/>
              </a:ln>
              <a:effectLst/>
            </c:spPr>
            <c:extLst>
              <c:ext xmlns:c16="http://schemas.microsoft.com/office/drawing/2014/chart" uri="{C3380CC4-5D6E-409C-BE32-E72D297353CC}">
                <c16:uniqueId val="{0000001D-D4CE-43DF-A529-E694C6830107}"/>
              </c:ext>
            </c:extLst>
          </c:dPt>
          <c:dPt>
            <c:idx val="15"/>
            <c:invertIfNegative val="0"/>
            <c:bubble3D val="0"/>
            <c:spPr>
              <a:solidFill>
                <a:schemeClr val="accent1"/>
              </a:solidFill>
              <a:ln>
                <a:noFill/>
              </a:ln>
              <a:effectLst/>
            </c:spPr>
            <c:extLst>
              <c:ext xmlns:c16="http://schemas.microsoft.com/office/drawing/2014/chart" uri="{C3380CC4-5D6E-409C-BE32-E72D297353CC}">
                <c16:uniqueId val="{0000001F-D4CE-43DF-A529-E694C6830107}"/>
              </c:ext>
            </c:extLst>
          </c:dPt>
          <c:dPt>
            <c:idx val="16"/>
            <c:invertIfNegative val="0"/>
            <c:bubble3D val="0"/>
            <c:spPr>
              <a:solidFill>
                <a:schemeClr val="accent1"/>
              </a:solidFill>
              <a:ln>
                <a:noFill/>
              </a:ln>
              <a:effectLst/>
            </c:spPr>
            <c:extLst>
              <c:ext xmlns:c16="http://schemas.microsoft.com/office/drawing/2014/chart" uri="{C3380CC4-5D6E-409C-BE32-E72D297353CC}">
                <c16:uniqueId val="{00000021-D4CE-43DF-A529-E694C6830107}"/>
              </c:ext>
            </c:extLst>
          </c:dPt>
          <c:dPt>
            <c:idx val="17"/>
            <c:invertIfNegative val="0"/>
            <c:bubble3D val="0"/>
            <c:spPr>
              <a:solidFill>
                <a:schemeClr val="accent1"/>
              </a:solidFill>
              <a:ln>
                <a:noFill/>
              </a:ln>
              <a:effectLst/>
            </c:spPr>
            <c:extLst>
              <c:ext xmlns:c16="http://schemas.microsoft.com/office/drawing/2014/chart" uri="{C3380CC4-5D6E-409C-BE32-E72D297353CC}">
                <c16:uniqueId val="{00000023-D4CE-43DF-A529-E694C6830107}"/>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1"/>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'[Desempeño Fiscal departamentos 2020-2023 21-10-2023 visor.xlsx]Hoja1'!$D$4:$E$21</c:f>
              <c:multiLvlStrCache>
                <c:ptCount val="18"/>
                <c:lvl>
                  <c:pt idx="0">
                    <c:v>2021</c:v>
                  </c:pt>
                  <c:pt idx="1">
                    <c:v>2022</c:v>
                  </c:pt>
                  <c:pt idx="2">
                    <c:v>2023</c:v>
                  </c:pt>
                  <c:pt idx="3">
                    <c:v>2021</c:v>
                  </c:pt>
                  <c:pt idx="4">
                    <c:v>2022</c:v>
                  </c:pt>
                  <c:pt idx="5">
                    <c:v>2023</c:v>
                  </c:pt>
                  <c:pt idx="6">
                    <c:v>2021</c:v>
                  </c:pt>
                  <c:pt idx="7">
                    <c:v>2022</c:v>
                  </c:pt>
                  <c:pt idx="8">
                    <c:v>2023</c:v>
                  </c:pt>
                  <c:pt idx="9">
                    <c:v>2021</c:v>
                  </c:pt>
                  <c:pt idx="10">
                    <c:v>2022</c:v>
                  </c:pt>
                  <c:pt idx="11">
                    <c:v>2023</c:v>
                  </c:pt>
                  <c:pt idx="12">
                    <c:v>2021</c:v>
                  </c:pt>
                  <c:pt idx="13">
                    <c:v>2022</c:v>
                  </c:pt>
                  <c:pt idx="14">
                    <c:v>2023</c:v>
                  </c:pt>
                  <c:pt idx="15">
                    <c:v>2021</c:v>
                  </c:pt>
                  <c:pt idx="16">
                    <c:v>2022</c:v>
                  </c:pt>
                  <c:pt idx="17">
                    <c:v>2023</c:v>
                  </c:pt>
                </c:lvl>
                <c:lvl>
                  <c:pt idx="0">
                    <c:v>Nacional</c:v>
                  </c:pt>
                  <c:pt idx="3">
                    <c:v>Categoría 1</c:v>
                  </c:pt>
                  <c:pt idx="6">
                    <c:v>Categoría 2</c:v>
                  </c:pt>
                  <c:pt idx="9">
                    <c:v>Categoría 3</c:v>
                  </c:pt>
                  <c:pt idx="12">
                    <c:v>Categoría 4</c:v>
                  </c:pt>
                  <c:pt idx="15">
                    <c:v>ESP</c:v>
                  </c:pt>
                </c:lvl>
              </c:multiLvlStrCache>
            </c:multiLvlStrRef>
          </c:cat>
          <c:val>
            <c:numRef>
              <c:f>'[Desempeño Fiscal departamentos 2020-2023 21-10-2023 visor.xlsx]Hoja1'!$F$4:$F$21</c:f>
              <c:numCache>
                <c:formatCode>0.00</c:formatCode>
                <c:ptCount val="18"/>
                <c:pt idx="0">
                  <c:v>57.480756550988424</c:v>
                </c:pt>
                <c:pt idx="1">
                  <c:v>54.725203963414906</c:v>
                </c:pt>
                <c:pt idx="2">
                  <c:v>56.601958556711246</c:v>
                </c:pt>
                <c:pt idx="3">
                  <c:v>60.502896550373151</c:v>
                </c:pt>
                <c:pt idx="4">
                  <c:v>56.187625279118187</c:v>
                </c:pt>
                <c:pt idx="5">
                  <c:v>55.591249847398295</c:v>
                </c:pt>
                <c:pt idx="6">
                  <c:v>59.239696982531143</c:v>
                </c:pt>
                <c:pt idx="7">
                  <c:v>53.828340965954787</c:v>
                </c:pt>
                <c:pt idx="8">
                  <c:v>57.027559155595718</c:v>
                </c:pt>
                <c:pt idx="9">
                  <c:v>55.183689412034653</c:v>
                </c:pt>
                <c:pt idx="10">
                  <c:v>55.023406619052103</c:v>
                </c:pt>
                <c:pt idx="11">
                  <c:v>55.463170775056973</c:v>
                </c:pt>
                <c:pt idx="12">
                  <c:v>51.817437921765062</c:v>
                </c:pt>
                <c:pt idx="13">
                  <c:v>50.918502275975342</c:v>
                </c:pt>
                <c:pt idx="14">
                  <c:v>53.092051044987215</c:v>
                </c:pt>
                <c:pt idx="15">
                  <c:v>69.452142730439235</c:v>
                </c:pt>
                <c:pt idx="16">
                  <c:v>66.373714859627995</c:v>
                </c:pt>
                <c:pt idx="17">
                  <c:v>70.774508912858479</c:v>
                </c:pt>
              </c:numCache>
            </c:numRef>
          </c:val>
          <c:extLst>
            <c:ext xmlns:c16="http://schemas.microsoft.com/office/drawing/2014/chart" uri="{C3380CC4-5D6E-409C-BE32-E72D297353CC}">
              <c16:uniqueId val="{00000024-D4CE-43DF-A529-E694C6830107}"/>
            </c:ext>
          </c:extLst>
        </c:ser>
        <c:dLbls>
          <c:showLegendKey val="0"/>
          <c:showVal val="0"/>
          <c:showCatName val="0"/>
          <c:showSerName val="0"/>
          <c:showPercent val="0"/>
          <c:showBubbleSize val="0"/>
        </c:dLbls>
        <c:gapWidth val="100"/>
        <c:overlap val="-27"/>
        <c:axId val="800165696"/>
        <c:axId val="800168096"/>
      </c:barChart>
      <c:catAx>
        <c:axId val="800165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accent1"/>
                </a:solidFill>
                <a:latin typeface="+mn-lt"/>
                <a:ea typeface="+mn-ea"/>
                <a:cs typeface="+mn-cs"/>
              </a:defRPr>
            </a:pPr>
            <a:endParaRPr lang="es-CO"/>
          </a:p>
        </c:txPr>
        <c:crossAx val="800168096"/>
        <c:crosses val="autoZero"/>
        <c:auto val="1"/>
        <c:lblAlgn val="ctr"/>
        <c:lblOffset val="100"/>
        <c:noMultiLvlLbl val="0"/>
      </c:catAx>
      <c:valAx>
        <c:axId val="80016809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accent1"/>
                </a:solidFill>
                <a:latin typeface="+mn-lt"/>
                <a:ea typeface="+mn-ea"/>
                <a:cs typeface="+mn-cs"/>
              </a:defRPr>
            </a:pPr>
            <a:endParaRPr lang="es-CO"/>
          </a:p>
        </c:txPr>
        <c:crossAx val="8001656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403197969368344"/>
          <c:y val="9.199074074074072E-2"/>
          <c:w val="0.82825769336848365"/>
          <c:h val="0.63527376786235046"/>
        </c:manualLayout>
      </c:layout>
      <c:barChart>
        <c:barDir val="col"/>
        <c:grouping val="clustered"/>
        <c:varyColors val="0"/>
        <c:ser>
          <c:idx val="1"/>
          <c:order val="1"/>
          <c:tx>
            <c:strRef>
              <c:f>'[Desempeño Fiscal 2023 2-10-2023 Departamentos.xlsx]Gráficos'!$A$167</c:f>
              <c:strCache>
                <c:ptCount val="1"/>
                <c:pt idx="0">
                  <c:v>1. Deterioro (&lt;40)</c:v>
                </c:pt>
              </c:strCache>
            </c:strRef>
          </c:tx>
          <c:spPr>
            <a:solidFill>
              <a:schemeClr val="accent6"/>
            </a:solidFill>
            <a:ln>
              <a:noFill/>
            </a:ln>
            <a:effectLst/>
          </c:spPr>
          <c:invertIfNegative val="0"/>
          <c:cat>
            <c:strRef>
              <c:f>'[Desempeño Fiscal 2023 2-10-2023 Departamentos.xlsx]Gráficos'!$B$166:$G$166</c:f>
              <c:strCache>
                <c:ptCount val="6"/>
                <c:pt idx="0">
                  <c:v>Nacional</c:v>
                </c:pt>
                <c:pt idx="1">
                  <c:v>ESP</c:v>
                </c:pt>
                <c:pt idx="2">
                  <c:v>1</c:v>
                </c:pt>
                <c:pt idx="3">
                  <c:v>2</c:v>
                </c:pt>
                <c:pt idx="4">
                  <c:v>3</c:v>
                </c:pt>
                <c:pt idx="5">
                  <c:v>4</c:v>
                </c:pt>
              </c:strCache>
            </c:strRef>
          </c:cat>
          <c:val>
            <c:numRef>
              <c:f>'[Desempeño Fiscal 2023 2-10-2023 Departamentos.xlsx]Gráficos'!$B$167:$G$167</c:f>
              <c:numCache>
                <c:formatCode>0%</c:formatCode>
                <c:ptCount val="6"/>
                <c:pt idx="0">
                  <c:v>0</c:v>
                </c:pt>
                <c:pt idx="1">
                  <c:v>0</c:v>
                </c:pt>
                <c:pt idx="2">
                  <c:v>0</c:v>
                </c:pt>
                <c:pt idx="3">
                  <c:v>0</c:v>
                </c:pt>
                <c:pt idx="4">
                  <c:v>0</c:v>
                </c:pt>
                <c:pt idx="5">
                  <c:v>0</c:v>
                </c:pt>
              </c:numCache>
            </c:numRef>
          </c:val>
          <c:extLst>
            <c:ext xmlns:c16="http://schemas.microsoft.com/office/drawing/2014/chart" uri="{C3380CC4-5D6E-409C-BE32-E72D297353CC}">
              <c16:uniqueId val="{00000000-8C56-486D-9CE7-0464AE64CF26}"/>
            </c:ext>
          </c:extLst>
        </c:ser>
        <c:ser>
          <c:idx val="2"/>
          <c:order val="2"/>
          <c:tx>
            <c:strRef>
              <c:f>'[Desempeño Fiscal 2023 2-10-2023 Departamentos.xlsx]Gráficos'!$A$168</c:f>
              <c:strCache>
                <c:ptCount val="1"/>
                <c:pt idx="0">
                  <c:v>2. Riesgo (&gt;=40 y &lt;60)</c:v>
                </c:pt>
              </c:strCache>
            </c:strRef>
          </c:tx>
          <c:spPr>
            <a:solidFill>
              <a:schemeClr val="accent6">
                <a:lumMod val="40000"/>
                <a:lumOff val="60000"/>
              </a:schemeClr>
            </a:solidFill>
            <a:ln>
              <a:noFill/>
            </a:ln>
            <a:effectLst/>
          </c:spPr>
          <c:invertIfNegative val="0"/>
          <c:dLbls>
            <c:dLbl>
              <c:idx val="0"/>
              <c:tx>
                <c:rich>
                  <a:bodyPr/>
                  <a:lstStyle/>
                  <a:p>
                    <a:fld id="{1B9E5C54-E381-4E24-8B46-12BAFD4F08AF}" type="CELLRANGE">
                      <a:rPr lang="es-CO"/>
                      <a:pPr/>
                      <a:t>[CELLRANGE]</a:t>
                    </a:fld>
                    <a:r>
                      <a:rPr lang="es-CO" baseline="0"/>
                      <a:t>; </a:t>
                    </a:r>
                    <a:fld id="{E85FB386-4676-42DE-8412-D6A26F7AA3F9}" type="VALUE">
                      <a:rPr lang="es-CO" baseline="0"/>
                      <a:pPr/>
                      <a:t>[VALOR]</a:t>
                    </a:fld>
                    <a:endParaRPr lang="es-CO" baseline="0"/>
                  </a:p>
                </c:rich>
              </c:tx>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8C56-486D-9CE7-0464AE64CF26}"/>
                </c:ext>
              </c:extLst>
            </c:dLbl>
            <c:dLbl>
              <c:idx val="1"/>
              <c:tx>
                <c:rich>
                  <a:bodyPr/>
                  <a:lstStyle/>
                  <a:p>
                    <a:fld id="{2B33157D-13F5-4DC1-A364-DDA42012FB86}" type="CELLRANGE">
                      <a:rPr lang="es-CO"/>
                      <a:pPr/>
                      <a:t>[CELLRANGE]</a:t>
                    </a:fld>
                    <a:r>
                      <a:rPr lang="es-CO" baseline="0"/>
                      <a:t>; </a:t>
                    </a:r>
                    <a:fld id="{ACDA3D56-E0A2-465F-93C0-1E6F0FA4C30E}" type="VALUE">
                      <a:rPr lang="es-CO" baseline="0"/>
                      <a:pPr/>
                      <a:t>[VALOR]</a:t>
                    </a:fld>
                    <a:endParaRPr lang="es-CO" baseline="0"/>
                  </a:p>
                </c:rich>
              </c:tx>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8C56-486D-9CE7-0464AE64CF26}"/>
                </c:ext>
              </c:extLst>
            </c:dLbl>
            <c:dLbl>
              <c:idx val="2"/>
              <c:tx>
                <c:rich>
                  <a:bodyPr/>
                  <a:lstStyle/>
                  <a:p>
                    <a:fld id="{6EE520D1-7382-4ACB-B68F-8D937BB6EE2E}" type="CELLRANGE">
                      <a:rPr lang="es-CO"/>
                      <a:pPr/>
                      <a:t>[CELLRANGE]</a:t>
                    </a:fld>
                    <a:r>
                      <a:rPr lang="es-CO" baseline="0"/>
                      <a:t>; </a:t>
                    </a:r>
                    <a:fld id="{A86E01A8-E663-49D7-906D-0C7EC0DB8AF5}" type="VALUE">
                      <a:rPr lang="es-CO" baseline="0"/>
                      <a:pPr/>
                      <a:t>[VALOR]</a:t>
                    </a:fld>
                    <a:endParaRPr lang="es-CO" baseline="0"/>
                  </a:p>
                </c:rich>
              </c:tx>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8C56-486D-9CE7-0464AE64CF26}"/>
                </c:ext>
              </c:extLst>
            </c:dLbl>
            <c:dLbl>
              <c:idx val="3"/>
              <c:tx>
                <c:rich>
                  <a:bodyPr/>
                  <a:lstStyle/>
                  <a:p>
                    <a:fld id="{61CFDBE1-5858-42A1-84DC-B86F5D64F7F7}" type="CELLRANGE">
                      <a:rPr lang="es-CO"/>
                      <a:pPr/>
                      <a:t>[CELLRANGE]</a:t>
                    </a:fld>
                    <a:r>
                      <a:rPr lang="es-CO" baseline="0"/>
                      <a:t>; </a:t>
                    </a:r>
                    <a:fld id="{AFB499E8-EFDC-46EE-A46F-F7780F2AEC15}" type="VALUE">
                      <a:rPr lang="es-CO" baseline="0"/>
                      <a:pPr/>
                      <a:t>[VALOR]</a:t>
                    </a:fld>
                    <a:endParaRPr lang="es-CO" baseline="0"/>
                  </a:p>
                </c:rich>
              </c:tx>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8C56-486D-9CE7-0464AE64CF26}"/>
                </c:ext>
              </c:extLst>
            </c:dLbl>
            <c:dLbl>
              <c:idx val="4"/>
              <c:tx>
                <c:rich>
                  <a:bodyPr/>
                  <a:lstStyle/>
                  <a:p>
                    <a:fld id="{D9660CF9-F31D-4AF1-876C-422BD4A6D472}" type="CELLRANGE">
                      <a:rPr lang="es-CO"/>
                      <a:pPr/>
                      <a:t>[CELLRANGE]</a:t>
                    </a:fld>
                    <a:r>
                      <a:rPr lang="es-CO" baseline="0"/>
                      <a:t>; </a:t>
                    </a:r>
                    <a:fld id="{89F43DF6-147F-4E8D-BE45-37CD40E7FA20}" type="VALUE">
                      <a:rPr lang="es-CO" baseline="0"/>
                      <a:pPr/>
                      <a:t>[VALOR]</a:t>
                    </a:fld>
                    <a:endParaRPr lang="es-CO" baseline="0"/>
                  </a:p>
                </c:rich>
              </c:tx>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8C56-486D-9CE7-0464AE64CF26}"/>
                </c:ext>
              </c:extLst>
            </c:dLbl>
            <c:dLbl>
              <c:idx val="5"/>
              <c:tx>
                <c:rich>
                  <a:bodyPr/>
                  <a:lstStyle/>
                  <a:p>
                    <a:fld id="{4C0953AE-7515-45D3-AC68-D4EBCB0B41D7}" type="CELLRANGE">
                      <a:rPr lang="es-CO"/>
                      <a:pPr/>
                      <a:t>[CELLRANGE]</a:t>
                    </a:fld>
                    <a:r>
                      <a:rPr lang="es-CO" baseline="0"/>
                      <a:t>; </a:t>
                    </a:r>
                    <a:fld id="{59D7F284-100D-4079-88CB-B3B1511E98F0}" type="VALUE">
                      <a:rPr lang="es-CO" baseline="0"/>
                      <a:pPr/>
                      <a:t>[VALOR]</a:t>
                    </a:fld>
                    <a:endParaRPr lang="es-CO" baseline="0"/>
                  </a:p>
                </c:rich>
              </c:tx>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8C56-486D-9CE7-0464AE64CF26}"/>
                </c:ext>
              </c:extLst>
            </c:dLbl>
            <c:spPr>
              <a:noFill/>
              <a:ln>
                <a:noFill/>
              </a:ln>
              <a:effectLst/>
            </c:spPr>
            <c:txPr>
              <a:bodyPr rot="0" spcFirstLastPara="1" vertOverflow="ellipsis" vert="horz" wrap="square" anchor="ctr" anchorCtr="1"/>
              <a:lstStyle/>
              <a:p>
                <a:pPr>
                  <a:defRPr sz="1000" b="0" i="0" u="none" strike="noStrike" kern="1200" baseline="0">
                    <a:solidFill>
                      <a:schemeClr val="accent1"/>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DataLabelsRange val="1"/>
                <c15:showLeaderLines val="0"/>
              </c:ext>
            </c:extLst>
          </c:dLbls>
          <c:cat>
            <c:strRef>
              <c:f>'[Desempeño Fiscal 2023 2-10-2023 Departamentos.xlsx]Gráficos'!$B$166:$G$166</c:f>
              <c:strCache>
                <c:ptCount val="6"/>
                <c:pt idx="0">
                  <c:v>Nacional</c:v>
                </c:pt>
                <c:pt idx="1">
                  <c:v>ESP</c:v>
                </c:pt>
                <c:pt idx="2">
                  <c:v>1</c:v>
                </c:pt>
                <c:pt idx="3">
                  <c:v>2</c:v>
                </c:pt>
                <c:pt idx="4">
                  <c:v>3</c:v>
                </c:pt>
                <c:pt idx="5">
                  <c:v>4</c:v>
                </c:pt>
              </c:strCache>
            </c:strRef>
          </c:cat>
          <c:val>
            <c:numRef>
              <c:f>'[Desempeño Fiscal 2023 2-10-2023 Departamentos.xlsx]Gráficos'!$B$168:$G$168</c:f>
              <c:numCache>
                <c:formatCode>0%</c:formatCode>
                <c:ptCount val="6"/>
                <c:pt idx="0">
                  <c:v>0.6875</c:v>
                </c:pt>
                <c:pt idx="1">
                  <c:v>0</c:v>
                </c:pt>
                <c:pt idx="2">
                  <c:v>0.8571428571428571</c:v>
                </c:pt>
                <c:pt idx="3">
                  <c:v>0.7142857142857143</c:v>
                </c:pt>
                <c:pt idx="4">
                  <c:v>0.66666666666666663</c:v>
                </c:pt>
                <c:pt idx="5">
                  <c:v>0.77777777777777779</c:v>
                </c:pt>
              </c:numCache>
            </c:numRef>
          </c:val>
          <c:extLst>
            <c:ext xmlns:c15="http://schemas.microsoft.com/office/drawing/2012/chart" uri="{02D57815-91ED-43cb-92C2-25804820EDAC}">
              <c15:datalabelsRange>
                <c15:f>'[Desempeño Fiscal 2023 2-10-2023 Departamentos.xlsx]Gráficos'!$B$157:$G$157</c15:f>
                <c15:dlblRangeCache>
                  <c:ptCount val="6"/>
                  <c:pt idx="0">
                    <c:v>22</c:v>
                  </c:pt>
                  <c:pt idx="1">
                    <c:v>0</c:v>
                  </c:pt>
                  <c:pt idx="2">
                    <c:v>6</c:v>
                  </c:pt>
                  <c:pt idx="3">
                    <c:v>5</c:v>
                  </c:pt>
                  <c:pt idx="4">
                    <c:v>4</c:v>
                  </c:pt>
                  <c:pt idx="5">
                    <c:v>7</c:v>
                  </c:pt>
                </c15:dlblRangeCache>
              </c15:datalabelsRange>
            </c:ext>
            <c:ext xmlns:c16="http://schemas.microsoft.com/office/drawing/2014/chart" uri="{C3380CC4-5D6E-409C-BE32-E72D297353CC}">
              <c16:uniqueId val="{00000007-8C56-486D-9CE7-0464AE64CF26}"/>
            </c:ext>
          </c:extLst>
        </c:ser>
        <c:ser>
          <c:idx val="3"/>
          <c:order val="3"/>
          <c:tx>
            <c:strRef>
              <c:f>'[Desempeño Fiscal 2023 2-10-2023 Departamentos.xlsx]Gráficos'!$A$169</c:f>
              <c:strCache>
                <c:ptCount val="1"/>
                <c:pt idx="0">
                  <c:v>3. Vulnerable (&gt;=60 y &lt;70)</c:v>
                </c:pt>
              </c:strCache>
            </c:strRef>
          </c:tx>
          <c:spPr>
            <a:solidFill>
              <a:schemeClr val="accent5">
                <a:lumMod val="60000"/>
                <a:lumOff val="40000"/>
              </a:schemeClr>
            </a:solidFill>
            <a:ln>
              <a:noFill/>
            </a:ln>
            <a:effectLst/>
          </c:spPr>
          <c:invertIfNegative val="0"/>
          <c:dLbls>
            <c:dLbl>
              <c:idx val="0"/>
              <c:tx>
                <c:rich>
                  <a:bodyPr/>
                  <a:lstStyle/>
                  <a:p>
                    <a:fld id="{D6EA590D-29B0-4DC3-AEAF-873F217EA606}" type="CELLRANGE">
                      <a:rPr lang="es-CO"/>
                      <a:pPr/>
                      <a:t>[CELLRANGE]</a:t>
                    </a:fld>
                    <a:r>
                      <a:rPr lang="es-CO" baseline="0"/>
                      <a:t>; </a:t>
                    </a:r>
                    <a:fld id="{1025FBEE-4577-4B66-B63C-4DA43F37D643}" type="VALUE">
                      <a:rPr lang="es-CO" baseline="0"/>
                      <a:pPr/>
                      <a:t>[VALOR]</a:t>
                    </a:fld>
                    <a:endParaRPr lang="es-CO" baseline="0"/>
                  </a:p>
                </c:rich>
              </c:tx>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8C56-486D-9CE7-0464AE64CF26}"/>
                </c:ext>
              </c:extLst>
            </c:dLbl>
            <c:dLbl>
              <c:idx val="1"/>
              <c:tx>
                <c:rich>
                  <a:bodyPr/>
                  <a:lstStyle/>
                  <a:p>
                    <a:fld id="{21798059-26B5-4875-85EB-7EC56BDC3BF0}" type="CELLRANGE">
                      <a:rPr lang="es-CO"/>
                      <a:pPr/>
                      <a:t>[CELLRANGE]</a:t>
                    </a:fld>
                    <a:r>
                      <a:rPr lang="es-CO" baseline="0"/>
                      <a:t>; </a:t>
                    </a:r>
                    <a:fld id="{73E98E58-38BD-4E8D-8C97-0CB20C95A6A0}" type="VALUE">
                      <a:rPr lang="es-CO" baseline="0"/>
                      <a:pPr/>
                      <a:t>[VALOR]</a:t>
                    </a:fld>
                    <a:endParaRPr lang="es-CO" baseline="0"/>
                  </a:p>
                </c:rich>
              </c:tx>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8C56-486D-9CE7-0464AE64CF26}"/>
                </c:ext>
              </c:extLst>
            </c:dLbl>
            <c:dLbl>
              <c:idx val="2"/>
              <c:layout>
                <c:manualLayout>
                  <c:x val="1.9879302890763702E-3"/>
                  <c:y val="1.8518518518518517E-2"/>
                </c:manualLayout>
              </c:layout>
              <c:tx>
                <c:rich>
                  <a:bodyPr/>
                  <a:lstStyle/>
                  <a:p>
                    <a:fld id="{DB8D5B10-964C-470C-BF59-3D733501FA2B}" type="CELLRANGE">
                      <a:rPr lang="en-US" baseline="0"/>
                      <a:pPr/>
                      <a:t>[CELLRANGE]</a:t>
                    </a:fld>
                    <a:r>
                      <a:rPr lang="en-US" baseline="0"/>
                      <a:t>; </a:t>
                    </a:r>
                    <a:fld id="{58763BCC-4C41-4AB0-B5E8-3B2B4B339BA3}" type="VALUE">
                      <a:rPr lang="en-US" baseline="0"/>
                      <a:pPr/>
                      <a:t>[VALOR]</a:t>
                    </a:fld>
                    <a:endParaRPr lang="en-US" baseline="0"/>
                  </a:p>
                </c:rich>
              </c:tx>
              <c:showLegendKey val="0"/>
              <c:showVal val="1"/>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A-8C56-486D-9CE7-0464AE64CF26}"/>
                </c:ext>
              </c:extLst>
            </c:dLbl>
            <c:dLbl>
              <c:idx val="3"/>
              <c:layout>
                <c:manualLayout>
                  <c:x val="-7.2889935235381783E-17"/>
                  <c:y val="-1.3888888888888888E-2"/>
                </c:manualLayout>
              </c:layout>
              <c:tx>
                <c:rich>
                  <a:bodyPr/>
                  <a:lstStyle/>
                  <a:p>
                    <a:fld id="{AC3DFB7C-3B39-40AD-A796-445BF9F3D8C0}" type="CELLRANGE">
                      <a:rPr lang="en-US" baseline="0"/>
                      <a:pPr/>
                      <a:t>[CELLRANGE]</a:t>
                    </a:fld>
                    <a:r>
                      <a:rPr lang="en-US" baseline="0"/>
                      <a:t>; </a:t>
                    </a:r>
                    <a:fld id="{937E037B-2503-4DB8-8268-53048A55914B}" type="VALUE">
                      <a:rPr lang="en-US" baseline="0"/>
                      <a:pPr/>
                      <a:t>[VALOR]</a:t>
                    </a:fld>
                    <a:endParaRPr lang="en-US" baseline="0"/>
                  </a:p>
                </c:rich>
              </c:tx>
              <c:showLegendKey val="0"/>
              <c:showVal val="1"/>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8C56-486D-9CE7-0464AE64CF26}"/>
                </c:ext>
              </c:extLst>
            </c:dLbl>
            <c:dLbl>
              <c:idx val="4"/>
              <c:tx>
                <c:rich>
                  <a:bodyPr/>
                  <a:lstStyle/>
                  <a:p>
                    <a:fld id="{B7FD2DB2-ADE4-47CB-AB1B-29E7021FC1A6}" type="CELLRANGE">
                      <a:rPr lang="es-CO"/>
                      <a:pPr/>
                      <a:t>[CELLRANGE]</a:t>
                    </a:fld>
                    <a:r>
                      <a:rPr lang="es-CO" baseline="0"/>
                      <a:t>; </a:t>
                    </a:r>
                    <a:fld id="{F170CBDB-CFA5-4D31-A8A5-02F4F6A22583}" type="VALUE">
                      <a:rPr lang="es-CO" baseline="0"/>
                      <a:pPr/>
                      <a:t>[VALOR]</a:t>
                    </a:fld>
                    <a:endParaRPr lang="es-CO" baseline="0"/>
                  </a:p>
                </c:rich>
              </c:tx>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8C56-486D-9CE7-0464AE64CF26}"/>
                </c:ext>
              </c:extLst>
            </c:dLbl>
            <c:dLbl>
              <c:idx val="5"/>
              <c:tx>
                <c:rich>
                  <a:bodyPr/>
                  <a:lstStyle/>
                  <a:p>
                    <a:fld id="{9706E5B4-32D8-45DB-8408-6AC5335E97A2}" type="CELLRANGE">
                      <a:rPr lang="es-CO"/>
                      <a:pPr/>
                      <a:t>[CELLRANGE]</a:t>
                    </a:fld>
                    <a:r>
                      <a:rPr lang="es-CO" baseline="0"/>
                      <a:t>; </a:t>
                    </a:r>
                    <a:fld id="{D75F1CC8-F475-4FD6-AE08-306B6D5281DF}" type="VALUE">
                      <a:rPr lang="es-CO" baseline="0"/>
                      <a:pPr/>
                      <a:t>[VALOR]</a:t>
                    </a:fld>
                    <a:endParaRPr lang="es-CO" baseline="0"/>
                  </a:p>
                </c:rich>
              </c:tx>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8C56-486D-9CE7-0464AE64CF26}"/>
                </c:ext>
              </c:extLst>
            </c:dLbl>
            <c:spPr>
              <a:noFill/>
              <a:ln>
                <a:noFill/>
              </a:ln>
              <a:effectLst/>
            </c:spPr>
            <c:txPr>
              <a:bodyPr rot="0" spcFirstLastPara="1" vertOverflow="ellipsis" vert="horz" wrap="square" anchor="ctr" anchorCtr="1"/>
              <a:lstStyle/>
              <a:p>
                <a:pPr>
                  <a:defRPr sz="1000" b="0" i="0" u="none" strike="noStrike" kern="1200" baseline="0">
                    <a:solidFill>
                      <a:schemeClr val="accent1"/>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'[Desempeño Fiscal 2023 2-10-2023 Departamentos.xlsx]Gráficos'!$B$166:$G$166</c:f>
              <c:strCache>
                <c:ptCount val="6"/>
                <c:pt idx="0">
                  <c:v>Nacional</c:v>
                </c:pt>
                <c:pt idx="1">
                  <c:v>ESP</c:v>
                </c:pt>
                <c:pt idx="2">
                  <c:v>1</c:v>
                </c:pt>
                <c:pt idx="3">
                  <c:v>2</c:v>
                </c:pt>
                <c:pt idx="4">
                  <c:v>3</c:v>
                </c:pt>
                <c:pt idx="5">
                  <c:v>4</c:v>
                </c:pt>
              </c:strCache>
            </c:strRef>
          </c:cat>
          <c:val>
            <c:numRef>
              <c:f>'[Desempeño Fiscal 2023 2-10-2023 Departamentos.xlsx]Gráficos'!$B$169:$G$169</c:f>
              <c:numCache>
                <c:formatCode>0%</c:formatCode>
                <c:ptCount val="6"/>
                <c:pt idx="0">
                  <c:v>0.21875</c:v>
                </c:pt>
                <c:pt idx="1">
                  <c:v>0.33333333333333331</c:v>
                </c:pt>
                <c:pt idx="2">
                  <c:v>0.14285714285714285</c:v>
                </c:pt>
                <c:pt idx="3">
                  <c:v>0.14285714285714285</c:v>
                </c:pt>
                <c:pt idx="4">
                  <c:v>0.33333333333333331</c:v>
                </c:pt>
                <c:pt idx="5">
                  <c:v>0.22222222222222221</c:v>
                </c:pt>
              </c:numCache>
            </c:numRef>
          </c:val>
          <c:extLst>
            <c:ext xmlns:c15="http://schemas.microsoft.com/office/drawing/2012/chart" uri="{02D57815-91ED-43cb-92C2-25804820EDAC}">
              <c15:datalabelsRange>
                <c15:f>'[Desempeño Fiscal 2023 2-10-2023 Departamentos.xlsx]Gráficos'!$B$158:$G$158</c15:f>
                <c15:dlblRangeCache>
                  <c:ptCount val="6"/>
                  <c:pt idx="0">
                    <c:v>7</c:v>
                  </c:pt>
                  <c:pt idx="1">
                    <c:v>1</c:v>
                  </c:pt>
                  <c:pt idx="2">
                    <c:v>1</c:v>
                  </c:pt>
                  <c:pt idx="3">
                    <c:v>1</c:v>
                  </c:pt>
                  <c:pt idx="4">
                    <c:v>2</c:v>
                  </c:pt>
                  <c:pt idx="5">
                    <c:v>2</c:v>
                  </c:pt>
                </c15:dlblRangeCache>
              </c15:datalabelsRange>
            </c:ext>
            <c:ext xmlns:c16="http://schemas.microsoft.com/office/drawing/2014/chart" uri="{C3380CC4-5D6E-409C-BE32-E72D297353CC}">
              <c16:uniqueId val="{0000000E-8C56-486D-9CE7-0464AE64CF26}"/>
            </c:ext>
          </c:extLst>
        </c:ser>
        <c:ser>
          <c:idx val="4"/>
          <c:order val="4"/>
          <c:tx>
            <c:strRef>
              <c:f>'[Desempeño Fiscal 2023 2-10-2023 Departamentos.xlsx]Gráficos'!$A$170</c:f>
              <c:strCache>
                <c:ptCount val="1"/>
                <c:pt idx="0">
                  <c:v>4. Solvente (&gt;=70 y &lt;80)</c:v>
                </c:pt>
              </c:strCache>
            </c:strRef>
          </c:tx>
          <c:spPr>
            <a:solidFill>
              <a:schemeClr val="accent3">
                <a:lumMod val="40000"/>
                <a:lumOff val="60000"/>
              </a:schemeClr>
            </a:solidFill>
            <a:ln>
              <a:noFill/>
            </a:ln>
            <a:effectLst/>
          </c:spPr>
          <c:invertIfNegative val="0"/>
          <c:dLbls>
            <c:dLbl>
              <c:idx val="0"/>
              <c:tx>
                <c:rich>
                  <a:bodyPr/>
                  <a:lstStyle/>
                  <a:p>
                    <a:fld id="{85395A31-0EF9-418D-95E9-44ED094B8754}" type="CELLRANGE">
                      <a:rPr lang="es-CO"/>
                      <a:pPr/>
                      <a:t>[CELLRANGE]</a:t>
                    </a:fld>
                    <a:r>
                      <a:rPr lang="es-CO" baseline="0"/>
                      <a:t>; </a:t>
                    </a:r>
                    <a:fld id="{AC46A816-39B5-4B34-B39B-542689B6CF20}" type="VALUE">
                      <a:rPr lang="es-CO" baseline="0"/>
                      <a:pPr/>
                      <a:t>[VALOR]</a:t>
                    </a:fld>
                    <a:endParaRPr lang="es-CO" baseline="0"/>
                  </a:p>
                </c:rich>
              </c:tx>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8C56-486D-9CE7-0464AE64CF26}"/>
                </c:ext>
              </c:extLst>
            </c:dLbl>
            <c:dLbl>
              <c:idx val="1"/>
              <c:tx>
                <c:rich>
                  <a:bodyPr/>
                  <a:lstStyle/>
                  <a:p>
                    <a:fld id="{D66ED3AD-0B57-4ED4-A4A8-9D198A942565}" type="CELLRANGE">
                      <a:rPr lang="es-CO"/>
                      <a:pPr/>
                      <a:t>[CELLRANGE]</a:t>
                    </a:fld>
                    <a:r>
                      <a:rPr lang="es-CO" baseline="0"/>
                      <a:t>; </a:t>
                    </a:r>
                    <a:fld id="{CE86D890-CC62-4CA8-9EBC-BA4244D1F880}" type="VALUE">
                      <a:rPr lang="es-CO" baseline="0"/>
                      <a:pPr/>
                      <a:t>[VALOR]</a:t>
                    </a:fld>
                    <a:endParaRPr lang="es-CO" baseline="0"/>
                  </a:p>
                </c:rich>
              </c:tx>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0-8C56-486D-9CE7-0464AE64CF26}"/>
                </c:ext>
              </c:extLst>
            </c:dLbl>
            <c:dLbl>
              <c:idx val="2"/>
              <c:tx>
                <c:rich>
                  <a:bodyPr/>
                  <a:lstStyle/>
                  <a:p>
                    <a:fld id="{255F4673-BAC4-44DC-B3C3-25D3876AFF8B}" type="CELLRANGE">
                      <a:rPr lang="es-CO"/>
                      <a:pPr/>
                      <a:t>[CELLRANGE]</a:t>
                    </a:fld>
                    <a:r>
                      <a:rPr lang="es-CO" baseline="0"/>
                      <a:t>; </a:t>
                    </a:r>
                    <a:fld id="{26F18295-3685-4168-A637-3B5D5C09225B}" type="VALUE">
                      <a:rPr lang="es-CO" baseline="0"/>
                      <a:pPr/>
                      <a:t>[VALOR]</a:t>
                    </a:fld>
                    <a:endParaRPr lang="es-CO" baseline="0"/>
                  </a:p>
                </c:rich>
              </c:tx>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8C56-486D-9CE7-0464AE64CF26}"/>
                </c:ext>
              </c:extLst>
            </c:dLbl>
            <c:dLbl>
              <c:idx val="3"/>
              <c:layout>
                <c:manualLayout>
                  <c:x val="1.7891372601687258E-2"/>
                  <c:y val="3.7037037037037035E-2"/>
                </c:manualLayout>
              </c:layout>
              <c:tx>
                <c:rich>
                  <a:bodyPr/>
                  <a:lstStyle/>
                  <a:p>
                    <a:fld id="{4377D7C0-6758-4721-A0D2-291A135083B1}" type="CELLRANGE">
                      <a:rPr lang="en-US" baseline="0"/>
                      <a:pPr/>
                      <a:t>[CELLRANGE]</a:t>
                    </a:fld>
                    <a:r>
                      <a:rPr lang="en-US" baseline="0"/>
                      <a:t>; </a:t>
                    </a:r>
                    <a:fld id="{E1793C43-C4E6-4204-B659-6314506CE39A}" type="VALUE">
                      <a:rPr lang="en-US" baseline="0"/>
                      <a:pPr/>
                      <a:t>[VALOR]</a:t>
                    </a:fld>
                    <a:endParaRPr lang="en-US" baseline="0"/>
                  </a:p>
                </c:rich>
              </c:tx>
              <c:showLegendKey val="0"/>
              <c:showVal val="1"/>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2-8C56-486D-9CE7-0464AE64CF26}"/>
                </c:ext>
              </c:extLst>
            </c:dLbl>
            <c:dLbl>
              <c:idx val="4"/>
              <c:tx>
                <c:rich>
                  <a:bodyPr/>
                  <a:lstStyle/>
                  <a:p>
                    <a:fld id="{3B1225F2-61A6-4556-BF09-E18A763EADE9}" type="CELLRANGE">
                      <a:rPr lang="es-CO"/>
                      <a:pPr/>
                      <a:t>[CELLRANGE]</a:t>
                    </a:fld>
                    <a:r>
                      <a:rPr lang="es-CO" baseline="0"/>
                      <a:t>; </a:t>
                    </a:r>
                    <a:fld id="{A89A4250-7120-43AE-80B5-9EE02300A48D}" type="VALUE">
                      <a:rPr lang="es-CO" baseline="0"/>
                      <a:pPr/>
                      <a:t>[VALOR]</a:t>
                    </a:fld>
                    <a:endParaRPr lang="es-CO" baseline="0"/>
                  </a:p>
                </c:rich>
              </c:tx>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8C56-486D-9CE7-0464AE64CF26}"/>
                </c:ext>
              </c:extLst>
            </c:dLbl>
            <c:dLbl>
              <c:idx val="5"/>
              <c:tx>
                <c:rich>
                  <a:bodyPr/>
                  <a:lstStyle/>
                  <a:p>
                    <a:fld id="{3C41A4CF-8C4C-4780-AF40-576EA64ED0F1}" type="CELLRANGE">
                      <a:rPr lang="es-CO"/>
                      <a:pPr/>
                      <a:t>[CELLRANGE]</a:t>
                    </a:fld>
                    <a:r>
                      <a:rPr lang="es-CO" baseline="0"/>
                      <a:t>; </a:t>
                    </a:r>
                    <a:fld id="{2599FDE8-B63A-4F3A-B218-A25EEC402690}" type="VALUE">
                      <a:rPr lang="es-CO" baseline="0"/>
                      <a:pPr/>
                      <a:t>[VALOR]</a:t>
                    </a:fld>
                    <a:endParaRPr lang="es-CO" baseline="0"/>
                  </a:p>
                </c:rich>
              </c:tx>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8C56-486D-9CE7-0464AE64CF26}"/>
                </c:ext>
              </c:extLst>
            </c:dLbl>
            <c:spPr>
              <a:noFill/>
              <a:ln>
                <a:noFill/>
              </a:ln>
              <a:effectLst/>
            </c:spPr>
            <c:txPr>
              <a:bodyPr rot="0" spcFirstLastPara="1" vertOverflow="ellipsis" vert="horz" wrap="square" anchor="ctr" anchorCtr="1"/>
              <a:lstStyle/>
              <a:p>
                <a:pPr>
                  <a:defRPr sz="1000" b="0" i="0" u="none" strike="noStrike" kern="1200" baseline="0">
                    <a:solidFill>
                      <a:schemeClr val="accent1"/>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'[Desempeño Fiscal 2023 2-10-2023 Departamentos.xlsx]Gráficos'!$B$166:$G$166</c:f>
              <c:strCache>
                <c:ptCount val="6"/>
                <c:pt idx="0">
                  <c:v>Nacional</c:v>
                </c:pt>
                <c:pt idx="1">
                  <c:v>ESP</c:v>
                </c:pt>
                <c:pt idx="2">
                  <c:v>1</c:v>
                </c:pt>
                <c:pt idx="3">
                  <c:v>2</c:v>
                </c:pt>
                <c:pt idx="4">
                  <c:v>3</c:v>
                </c:pt>
                <c:pt idx="5">
                  <c:v>4</c:v>
                </c:pt>
              </c:strCache>
            </c:strRef>
          </c:cat>
          <c:val>
            <c:numRef>
              <c:f>'[Desempeño Fiscal 2023 2-10-2023 Departamentos.xlsx]Gráficos'!$B$170:$G$170</c:f>
              <c:numCache>
                <c:formatCode>0%</c:formatCode>
                <c:ptCount val="6"/>
                <c:pt idx="0">
                  <c:v>9.375E-2</c:v>
                </c:pt>
                <c:pt idx="1">
                  <c:v>0.66666666666666663</c:v>
                </c:pt>
                <c:pt idx="2">
                  <c:v>0</c:v>
                </c:pt>
                <c:pt idx="3">
                  <c:v>0.14285714285714285</c:v>
                </c:pt>
                <c:pt idx="4">
                  <c:v>0</c:v>
                </c:pt>
                <c:pt idx="5">
                  <c:v>0</c:v>
                </c:pt>
              </c:numCache>
            </c:numRef>
          </c:val>
          <c:extLst>
            <c:ext xmlns:c15="http://schemas.microsoft.com/office/drawing/2012/chart" uri="{02D57815-91ED-43cb-92C2-25804820EDAC}">
              <c15:datalabelsRange>
                <c15:f>'[Desempeño Fiscal 2023 2-10-2023 Departamentos.xlsx]Gráficos'!$B$159:$G$159</c15:f>
                <c15:dlblRangeCache>
                  <c:ptCount val="6"/>
                  <c:pt idx="0">
                    <c:v>3</c:v>
                  </c:pt>
                  <c:pt idx="1">
                    <c:v>2</c:v>
                  </c:pt>
                  <c:pt idx="2">
                    <c:v>0</c:v>
                  </c:pt>
                  <c:pt idx="3">
                    <c:v>1</c:v>
                  </c:pt>
                  <c:pt idx="4">
                    <c:v>0</c:v>
                  </c:pt>
                  <c:pt idx="5">
                    <c:v>0</c:v>
                  </c:pt>
                </c15:dlblRangeCache>
              </c15:datalabelsRange>
            </c:ext>
            <c:ext xmlns:c16="http://schemas.microsoft.com/office/drawing/2014/chart" uri="{C3380CC4-5D6E-409C-BE32-E72D297353CC}">
              <c16:uniqueId val="{00000015-8C56-486D-9CE7-0464AE64CF26}"/>
            </c:ext>
          </c:extLst>
        </c:ser>
        <c:ser>
          <c:idx val="5"/>
          <c:order val="5"/>
          <c:tx>
            <c:strRef>
              <c:f>'[Desempeño Fiscal 2023 2-10-2023 Departamentos.xlsx]Gráficos'!$A$171</c:f>
              <c:strCache>
                <c:ptCount val="1"/>
                <c:pt idx="0">
                  <c:v>5. Sostenible (&gt;=80)</c:v>
                </c:pt>
              </c:strCache>
            </c:strRef>
          </c:tx>
          <c:spPr>
            <a:solidFill>
              <a:schemeClr val="accent2"/>
            </a:solidFill>
            <a:ln>
              <a:noFill/>
            </a:ln>
            <a:effectLst/>
          </c:spPr>
          <c:invertIfNegative val="0"/>
          <c:cat>
            <c:strRef>
              <c:f>'[Desempeño Fiscal 2023 2-10-2023 Departamentos.xlsx]Gráficos'!$B$166:$G$166</c:f>
              <c:strCache>
                <c:ptCount val="6"/>
                <c:pt idx="0">
                  <c:v>Nacional</c:v>
                </c:pt>
                <c:pt idx="1">
                  <c:v>ESP</c:v>
                </c:pt>
                <c:pt idx="2">
                  <c:v>1</c:v>
                </c:pt>
                <c:pt idx="3">
                  <c:v>2</c:v>
                </c:pt>
                <c:pt idx="4">
                  <c:v>3</c:v>
                </c:pt>
                <c:pt idx="5">
                  <c:v>4</c:v>
                </c:pt>
              </c:strCache>
            </c:strRef>
          </c:cat>
          <c:val>
            <c:numRef>
              <c:f>'[Desempeño Fiscal 2023 2-10-2023 Departamentos.xlsx]Gráficos'!$B$171:$G$171</c:f>
              <c:numCache>
                <c:formatCode>0%</c:formatCode>
                <c:ptCount val="6"/>
                <c:pt idx="0">
                  <c:v>0</c:v>
                </c:pt>
                <c:pt idx="1">
                  <c:v>0</c:v>
                </c:pt>
                <c:pt idx="2">
                  <c:v>0</c:v>
                </c:pt>
                <c:pt idx="3">
                  <c:v>0</c:v>
                </c:pt>
                <c:pt idx="4">
                  <c:v>0</c:v>
                </c:pt>
                <c:pt idx="5">
                  <c:v>0</c:v>
                </c:pt>
              </c:numCache>
            </c:numRef>
          </c:val>
          <c:extLst>
            <c:ext xmlns:c16="http://schemas.microsoft.com/office/drawing/2014/chart" uri="{C3380CC4-5D6E-409C-BE32-E72D297353CC}">
              <c16:uniqueId val="{00000016-8C56-486D-9CE7-0464AE64CF26}"/>
            </c:ext>
          </c:extLst>
        </c:ser>
        <c:dLbls>
          <c:showLegendKey val="0"/>
          <c:showVal val="0"/>
          <c:showCatName val="0"/>
          <c:showSerName val="0"/>
          <c:showPercent val="0"/>
          <c:showBubbleSize val="0"/>
        </c:dLbls>
        <c:gapWidth val="10"/>
        <c:overlap val="-2"/>
        <c:axId val="1841478832"/>
        <c:axId val="1841461072"/>
        <c:extLst>
          <c:ext xmlns:c15="http://schemas.microsoft.com/office/drawing/2012/chart" uri="{02D57815-91ED-43cb-92C2-25804820EDAC}">
            <c15:filteredBarSeries>
              <c15:ser>
                <c:idx val="0"/>
                <c:order val="0"/>
                <c:tx>
                  <c:strRef>
                    <c:extLst>
                      <c:ext uri="{02D57815-91ED-43cb-92C2-25804820EDAC}">
                        <c15:formulaRef>
                          <c15:sqref>'[Desempeño Fiscal 2023 2-10-2023 Departamentos.xlsx]Gráficos'!$A$166</c15:sqref>
                        </c15:formulaRef>
                      </c:ext>
                    </c:extLst>
                    <c:strCache>
                      <c:ptCount val="1"/>
                      <c:pt idx="0">
                        <c:v>Rangos de desempeño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1"/>
                          </a:solidFill>
                          <a:latin typeface="+mn-lt"/>
                          <a:ea typeface="+mn-ea"/>
                          <a:cs typeface="+mn-cs"/>
                        </a:defRPr>
                      </a:pPr>
                      <a:endParaRPr lang="es-CO"/>
                    </a:p>
                  </c:txP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'[Desempeño Fiscal 2023 2-10-2023 Departamentos.xlsx]Gráficos'!$B$166:$G$166</c15:sqref>
                        </c15:formulaRef>
                      </c:ext>
                    </c:extLst>
                    <c:strCache>
                      <c:ptCount val="6"/>
                      <c:pt idx="0">
                        <c:v>Nacional</c:v>
                      </c:pt>
                      <c:pt idx="1">
                        <c:v>ESP</c:v>
                      </c:pt>
                      <c:pt idx="2">
                        <c:v>1</c:v>
                      </c:pt>
                      <c:pt idx="3">
                        <c:v>2</c:v>
                      </c:pt>
                      <c:pt idx="4">
                        <c:v>3</c:v>
                      </c:pt>
                      <c:pt idx="5">
                        <c:v>4</c:v>
                      </c:pt>
                    </c:strCache>
                  </c:strRef>
                </c:cat>
                <c:val>
                  <c:numRef>
                    <c:extLst>
                      <c:ext uri="{02D57815-91ED-43cb-92C2-25804820EDAC}">
                        <c15:formulaRef>
                          <c15:sqref>'[Desempeño Fiscal 2023 2-10-2023 Departamentos.xlsx]Gráficos'!$B$166:$G$166</c15:sqref>
                        </c15:formulaRef>
                      </c:ext>
                    </c:extLst>
                    <c:numCache>
                      <c:formatCode>General</c:formatCode>
                      <c:ptCount val="6"/>
                      <c:pt idx="0">
                        <c:v>0</c:v>
                      </c:pt>
                      <c:pt idx="1">
                        <c:v>0</c:v>
                      </c:pt>
                      <c:pt idx="2">
                        <c:v>1</c:v>
                      </c:pt>
                      <c:pt idx="3">
                        <c:v>2</c:v>
                      </c:pt>
                      <c:pt idx="4">
                        <c:v>3</c:v>
                      </c:pt>
                      <c:pt idx="5">
                        <c:v>4</c:v>
                      </c:pt>
                    </c:numCache>
                  </c:numRef>
                </c:val>
                <c:extLst>
                  <c:ext xmlns:c16="http://schemas.microsoft.com/office/drawing/2014/chart" uri="{C3380CC4-5D6E-409C-BE32-E72D297353CC}">
                    <c16:uniqueId val="{00000017-8C56-486D-9CE7-0464AE64CF26}"/>
                  </c:ext>
                </c:extLst>
              </c15:ser>
            </c15:filteredBarSeries>
            <c15:filteredBarSeries>
              <c15:ser>
                <c:idx val="6"/>
                <c:order val="6"/>
                <c:tx>
                  <c:strRef>
                    <c:extLst xmlns:c15="http://schemas.microsoft.com/office/drawing/2012/chart">
                      <c:ext xmlns:c15="http://schemas.microsoft.com/office/drawing/2012/chart" uri="{02D57815-91ED-43cb-92C2-25804820EDAC}">
                        <c15:formulaRef>
                          <c15:sqref>'[Desempeño Fiscal 2023 2-10-2023 Departamentos.xlsx]Gráficos'!$A$172</c15:sqref>
                        </c15:formulaRef>
                      </c:ext>
                    </c:extLst>
                    <c:strCache>
                      <c:ptCount val="1"/>
                      <c:pt idx="0">
                        <c:v>No Evaluado</c:v>
                      </c:pt>
                    </c:strCache>
                  </c:strRef>
                </c:tx>
                <c:spPr>
                  <a:solidFill>
                    <a:schemeClr val="accent1">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'[Desempeño Fiscal 2023 2-10-2023 Departamentos.xlsx]Gráficos'!$B$166:$G$166</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Departamentos.xlsx]Gráficos'!$B$172:$G$172</c15:sqref>
                        </c15:formulaRef>
                      </c:ext>
                    </c:extLst>
                    <c:numCache>
                      <c:formatCode>0%</c:formatCode>
                      <c:ptCount val="6"/>
                      <c:pt idx="0">
                        <c:v>0</c:v>
                      </c:pt>
                      <c:pt idx="1">
                        <c:v>0</c:v>
                      </c:pt>
                      <c:pt idx="2">
                        <c:v>0</c:v>
                      </c:pt>
                      <c:pt idx="3">
                        <c:v>0</c:v>
                      </c:pt>
                      <c:pt idx="4">
                        <c:v>0</c:v>
                      </c:pt>
                      <c:pt idx="5">
                        <c:v>0</c:v>
                      </c:pt>
                    </c:numCache>
                  </c:numRef>
                </c:val>
                <c:extLst xmlns:c15="http://schemas.microsoft.com/office/drawing/2012/chart">
                  <c:ext xmlns:c16="http://schemas.microsoft.com/office/drawing/2014/chart" uri="{C3380CC4-5D6E-409C-BE32-E72D297353CC}">
                    <c16:uniqueId val="{00000018-8C56-486D-9CE7-0464AE64CF26}"/>
                  </c:ext>
                </c:extLst>
              </c15:ser>
            </c15:filteredBarSeries>
          </c:ext>
        </c:extLst>
      </c:barChart>
      <c:catAx>
        <c:axId val="184147883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1" i="0" u="none" strike="noStrike" kern="1200" baseline="0">
                <a:solidFill>
                  <a:schemeClr val="accent1"/>
                </a:solidFill>
                <a:latin typeface="+mn-lt"/>
                <a:ea typeface="+mn-ea"/>
                <a:cs typeface="+mn-cs"/>
              </a:defRPr>
            </a:pPr>
            <a:endParaRPr lang="es-CO"/>
          </a:p>
        </c:txPr>
        <c:crossAx val="1841461072"/>
        <c:crosses val="autoZero"/>
        <c:auto val="1"/>
        <c:lblAlgn val="ctr"/>
        <c:lblOffset val="100"/>
        <c:tickLblSkip val="1"/>
        <c:noMultiLvlLbl val="0"/>
      </c:catAx>
      <c:valAx>
        <c:axId val="184146107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accent1"/>
                </a:solidFill>
                <a:latin typeface="+mn-lt"/>
                <a:ea typeface="+mn-ea"/>
                <a:cs typeface="+mn-cs"/>
              </a:defRPr>
            </a:pPr>
            <a:endParaRPr lang="es-CO"/>
          </a:p>
        </c:txPr>
        <c:crossAx val="1841478832"/>
        <c:crosses val="autoZero"/>
        <c:crossBetween val="between"/>
      </c:valAx>
      <c:spPr>
        <a:noFill/>
        <a:ln>
          <a:noFill/>
        </a:ln>
        <a:effectLst/>
      </c:spPr>
    </c:plotArea>
    <c:legend>
      <c:legendPos val="b"/>
      <c:layout>
        <c:manualLayout>
          <c:xMode val="edge"/>
          <c:yMode val="edge"/>
          <c:x val="4.3736031659120343E-2"/>
          <c:y val="0.85321376494604861"/>
          <c:w val="0.89662449436914837"/>
          <c:h val="0.1190084572761738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accent1"/>
              </a:solidFill>
              <a:latin typeface="+mn-lt"/>
              <a:ea typeface="+mn-ea"/>
              <a:cs typeface="+mn-cs"/>
            </a:defRPr>
          </a:pPr>
          <a:endParaRPr lang="es-C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accent1"/>
          </a:solidFill>
        </a:defRPr>
      </a:pPr>
      <a:endParaRPr lang="es-CO"/>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s-CO" b="1"/>
              <a:t>Resultados fiscales</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s-CO"/>
        </a:p>
      </c:txPr>
    </c:title>
    <c:autoTitleDeleted val="0"/>
    <c:plotArea>
      <c:layout/>
      <c:barChart>
        <c:barDir val="col"/>
        <c:grouping val="clustered"/>
        <c:varyColors val="0"/>
        <c:ser>
          <c:idx val="11"/>
          <c:order val="11"/>
          <c:tx>
            <c:strRef>
              <c:f>'[Desempeño Fiscal 2023 2-10-2023 Departamentos.xlsx]Gráficos'!$A$16</c:f>
              <c:strCache>
                <c:ptCount val="1"/>
                <c:pt idx="0">
                  <c:v>Resultados fiscales</c:v>
                </c:pt>
              </c:strCache>
              <c:extLst xmlns:c15="http://schemas.microsoft.com/office/drawing/2012/chart"/>
            </c:strRef>
          </c:tx>
          <c:spPr>
            <a:solidFill>
              <a:schemeClr val="tx1">
                <a:lumMod val="85000"/>
                <a:lumOff val="15000"/>
              </a:schemeClr>
            </a:solidFill>
            <a:ln>
              <a:solidFill>
                <a:schemeClr val="bg1">
                  <a:lumMod val="50000"/>
                </a:schemeClr>
              </a:solidFill>
            </a:ln>
            <a:effectLst/>
          </c:spPr>
          <c:invertIfNegative val="0"/>
          <c:dPt>
            <c:idx val="0"/>
            <c:invertIfNegative val="0"/>
            <c:bubble3D val="0"/>
            <c:spPr>
              <a:solidFill>
                <a:srgbClr val="FFC000"/>
              </a:solidFill>
              <a:ln>
                <a:solidFill>
                  <a:srgbClr val="FFC000"/>
                </a:solidFill>
              </a:ln>
              <a:effectLst/>
            </c:spPr>
            <c:extLst>
              <c:ext xmlns:c16="http://schemas.microsoft.com/office/drawing/2014/chart" uri="{C3380CC4-5D6E-409C-BE32-E72D297353CC}">
                <c16:uniqueId val="{00000001-05B0-4CD0-86B4-B5698A30B83C}"/>
              </c:ext>
            </c:extLst>
          </c:dPt>
          <c:dPt>
            <c:idx val="1"/>
            <c:invertIfNegative val="0"/>
            <c:bubble3D val="0"/>
            <c:spPr>
              <a:solidFill>
                <a:schemeClr val="accent1"/>
              </a:solidFill>
              <a:ln>
                <a:solidFill>
                  <a:schemeClr val="bg1">
                    <a:lumMod val="50000"/>
                  </a:schemeClr>
                </a:solidFill>
              </a:ln>
              <a:effectLst/>
            </c:spPr>
            <c:extLst>
              <c:ext xmlns:c16="http://schemas.microsoft.com/office/drawing/2014/chart" uri="{C3380CC4-5D6E-409C-BE32-E72D297353CC}">
                <c16:uniqueId val="{00000003-05B0-4CD0-86B4-B5698A30B83C}"/>
              </c:ext>
            </c:extLst>
          </c:dPt>
          <c:dPt>
            <c:idx val="2"/>
            <c:invertIfNegative val="0"/>
            <c:bubble3D val="0"/>
            <c:spPr>
              <a:solidFill>
                <a:schemeClr val="accent2"/>
              </a:solidFill>
              <a:ln>
                <a:solidFill>
                  <a:schemeClr val="accent2"/>
                </a:solidFill>
              </a:ln>
              <a:effectLst/>
            </c:spPr>
            <c:extLst>
              <c:ext xmlns:c16="http://schemas.microsoft.com/office/drawing/2014/chart" uri="{C3380CC4-5D6E-409C-BE32-E72D297353CC}">
                <c16:uniqueId val="{00000005-05B0-4CD0-86B4-B5698A30B83C}"/>
              </c:ext>
            </c:extLst>
          </c:dPt>
          <c:dPt>
            <c:idx val="3"/>
            <c:invertIfNegative val="0"/>
            <c:bubble3D val="0"/>
            <c:spPr>
              <a:solidFill>
                <a:schemeClr val="accent5"/>
              </a:solidFill>
              <a:ln>
                <a:solidFill>
                  <a:schemeClr val="accent5"/>
                </a:solidFill>
              </a:ln>
              <a:effectLst/>
            </c:spPr>
            <c:extLst>
              <c:ext xmlns:c16="http://schemas.microsoft.com/office/drawing/2014/chart" uri="{C3380CC4-5D6E-409C-BE32-E72D297353CC}">
                <c16:uniqueId val="{00000007-05B0-4CD0-86B4-B5698A30B83C}"/>
              </c:ext>
            </c:extLst>
          </c:dPt>
          <c:dPt>
            <c:idx val="4"/>
            <c:invertIfNegative val="0"/>
            <c:bubble3D val="0"/>
            <c:spPr>
              <a:solidFill>
                <a:schemeClr val="accent6"/>
              </a:solidFill>
              <a:ln>
                <a:solidFill>
                  <a:schemeClr val="accent6"/>
                </a:solidFill>
              </a:ln>
              <a:effectLst/>
            </c:spPr>
            <c:extLst>
              <c:ext xmlns:c16="http://schemas.microsoft.com/office/drawing/2014/chart" uri="{C3380CC4-5D6E-409C-BE32-E72D297353CC}">
                <c16:uniqueId val="{00000009-05B0-4CD0-86B4-B5698A30B83C}"/>
              </c:ext>
            </c:extLst>
          </c:dPt>
          <c:dPt>
            <c:idx val="5"/>
            <c:invertIfNegative val="0"/>
            <c:bubble3D val="0"/>
            <c:spPr>
              <a:solidFill>
                <a:schemeClr val="bg1">
                  <a:lumMod val="75000"/>
                </a:schemeClr>
              </a:solidFill>
              <a:ln>
                <a:solidFill>
                  <a:schemeClr val="bg1">
                    <a:lumMod val="50000"/>
                  </a:schemeClr>
                </a:solidFill>
              </a:ln>
              <a:effectLst/>
            </c:spPr>
            <c:extLst>
              <c:ext xmlns:c16="http://schemas.microsoft.com/office/drawing/2014/chart" uri="{C3380CC4-5D6E-409C-BE32-E72D297353CC}">
                <c16:uniqueId val="{0000000B-05B0-4CD0-86B4-B5698A30B83C}"/>
              </c:ext>
            </c:extLst>
          </c:dPt>
          <c:dLbls>
            <c:dLbl>
              <c:idx val="2"/>
              <c:layout>
                <c:manualLayout>
                  <c:x val="0"/>
                  <c:y val="-3.1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5B0-4CD0-86B4-B5698A30B83C}"/>
                </c:ext>
              </c:extLst>
            </c:dLbl>
            <c:dLbl>
              <c:idx val="3"/>
              <c:layout>
                <c:manualLayout>
                  <c:x val="-1.0185067526415994E-16"/>
                  <c:y val="-3.1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05B0-4CD0-86B4-B5698A30B83C}"/>
                </c:ext>
              </c:extLst>
            </c:dLbl>
            <c:dLbl>
              <c:idx val="5"/>
              <c:layout>
                <c:manualLayout>
                  <c:x val="-2.0370135052831988E-16"/>
                  <c:y val="-2.604166666666666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05B0-4CD0-86B4-B5698A30B83C}"/>
                </c:ext>
              </c:extLst>
            </c:dLbl>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trendline>
            <c:spPr>
              <a:ln w="19050" cap="rnd">
                <a:solidFill>
                  <a:schemeClr val="accent4"/>
                </a:solidFill>
                <a:prstDash val="sysDot"/>
              </a:ln>
              <a:effectLst/>
            </c:spPr>
            <c:trendlineType val="linear"/>
            <c:dispRSqr val="0"/>
            <c:dispEq val="0"/>
          </c:trendline>
          <c:cat>
            <c:strRef>
              <c:f>'[Desempeño Fiscal 2023 2-10-2023 Departamentos.xlsx]Gráficos'!$B$5:$G$5</c:f>
              <c:strCache>
                <c:ptCount val="6"/>
                <c:pt idx="0">
                  <c:v>Nacional</c:v>
                </c:pt>
                <c:pt idx="1">
                  <c:v>ESP</c:v>
                </c:pt>
                <c:pt idx="2">
                  <c:v>1</c:v>
                </c:pt>
                <c:pt idx="3">
                  <c:v>2</c:v>
                </c:pt>
                <c:pt idx="4">
                  <c:v>3</c:v>
                </c:pt>
                <c:pt idx="5">
                  <c:v>4</c:v>
                </c:pt>
              </c:strCache>
            </c:strRef>
          </c:cat>
          <c:val>
            <c:numRef>
              <c:f>'[Desempeño Fiscal 2023 2-10-2023 Departamentos.xlsx]Gráficos'!$B$16:$G$16</c:f>
              <c:numCache>
                <c:formatCode>0.00</c:formatCode>
                <c:ptCount val="6"/>
                <c:pt idx="0">
                  <c:v>51.895105697907262</c:v>
                </c:pt>
                <c:pt idx="1">
                  <c:v>65.664536350609055</c:v>
                </c:pt>
                <c:pt idx="2">
                  <c:v>49.668430095321817</c:v>
                </c:pt>
                <c:pt idx="3">
                  <c:v>50.242067189420233</c:v>
                </c:pt>
                <c:pt idx="4">
                  <c:v>52.667661327835312</c:v>
                </c:pt>
                <c:pt idx="5">
                  <c:v>49.807813813444348</c:v>
                </c:pt>
              </c:numCache>
            </c:numRef>
          </c:val>
          <c:extLst>
            <c:ext xmlns:c16="http://schemas.microsoft.com/office/drawing/2014/chart" uri="{C3380CC4-5D6E-409C-BE32-E72D297353CC}">
              <c16:uniqueId val="{0000000D-05B0-4CD0-86B4-B5698A30B83C}"/>
            </c:ext>
          </c:extLst>
        </c:ser>
        <c:dLbls>
          <c:showLegendKey val="0"/>
          <c:showVal val="1"/>
          <c:showCatName val="0"/>
          <c:showSerName val="0"/>
          <c:showPercent val="0"/>
          <c:showBubbleSize val="0"/>
        </c:dLbls>
        <c:gapWidth val="20"/>
        <c:overlap val="-27"/>
        <c:axId val="111042943"/>
        <c:axId val="691485519"/>
        <c:extLst>
          <c:ext xmlns:c15="http://schemas.microsoft.com/office/drawing/2012/chart" uri="{02D57815-91ED-43cb-92C2-25804820EDAC}">
            <c15:filteredBarSeries>
              <c15:ser>
                <c:idx val="0"/>
                <c:order val="0"/>
                <c:tx>
                  <c:strRef>
                    <c:extLst>
                      <c:ext uri="{02D57815-91ED-43cb-92C2-25804820EDAC}">
                        <c15:formulaRef>
                          <c15:sqref>'[Desempeño Fiscal 2023 2-10-2023 Departamentos.xlsx]Gráficos'!$A$5</c15:sqref>
                        </c15:formulaRef>
                      </c:ext>
                    </c:extLst>
                    <c:strCache>
                      <c:ptCount val="1"/>
                      <c:pt idx="0">
                        <c:v>Indicador/Grupos de capacidades iniciales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c:ext uri="{02D57815-91ED-43cb-92C2-25804820EDAC}">
                        <c15:formulaRef>
                          <c15:sqref>'[Desempeño Fiscal 2023 2-10-2023 Departamentos.xlsx]Gráficos'!$B$5:$G$5</c15:sqref>
                        </c15:formulaRef>
                      </c:ext>
                    </c:extLst>
                    <c:numCache>
                      <c:formatCode>General</c:formatCode>
                      <c:ptCount val="6"/>
                      <c:pt idx="0">
                        <c:v>0</c:v>
                      </c:pt>
                      <c:pt idx="1">
                        <c:v>0</c:v>
                      </c:pt>
                      <c:pt idx="2">
                        <c:v>1</c:v>
                      </c:pt>
                      <c:pt idx="3">
                        <c:v>2</c:v>
                      </c:pt>
                      <c:pt idx="4">
                        <c:v>3</c:v>
                      </c:pt>
                      <c:pt idx="5">
                        <c:v>4</c:v>
                      </c:pt>
                    </c:numCache>
                  </c:numRef>
                </c:val>
                <c:extLst>
                  <c:ext xmlns:c16="http://schemas.microsoft.com/office/drawing/2014/chart" uri="{C3380CC4-5D6E-409C-BE32-E72D297353CC}">
                    <c16:uniqueId val="{0000000E-05B0-4CD0-86B4-B5698A30B83C}"/>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'[Desempeño Fiscal 2023 2-10-2023 Departamentos.xlsx]Gráficos'!$A$6</c15:sqref>
                        </c15:formulaRef>
                      </c:ext>
                    </c:extLst>
                    <c:strCache>
                      <c:ptCount val="1"/>
                      <c:pt idx="0">
                        <c:v>Dependencia de las Transferencias</c:v>
                      </c:pt>
                    </c:strCache>
                  </c:strRef>
                </c:tx>
                <c:spPr>
                  <a:solidFill>
                    <a:schemeClr val="accent2"/>
                  </a:solidFill>
                  <a:ln>
                    <a:noFill/>
                  </a:ln>
                  <a:effectLst/>
                </c:spPr>
                <c:invertIfNegative val="0"/>
                <c:dPt>
                  <c:idx val="1"/>
                  <c:invertIfNegative val="0"/>
                  <c:bubble3D val="0"/>
                  <c:spPr>
                    <a:solidFill>
                      <a:schemeClr val="accent2">
                        <a:lumMod val="75000"/>
                      </a:schemeClr>
                    </a:solidFill>
                    <a:ln>
                      <a:noFill/>
                    </a:ln>
                    <a:effectLst/>
                  </c:spPr>
                  <c:extLst xmlns:c15="http://schemas.microsoft.com/office/drawing/2012/chart">
                    <c:ext xmlns:c16="http://schemas.microsoft.com/office/drawing/2014/chart" uri="{C3380CC4-5D6E-409C-BE32-E72D297353CC}">
                      <c16:uniqueId val="{00000010-05B0-4CD0-86B4-B5698A30B83C}"/>
                    </c:ext>
                  </c:extLst>
                </c:dPt>
                <c:dPt>
                  <c:idx val="2"/>
                  <c:invertIfNegative val="0"/>
                  <c:bubble3D val="0"/>
                  <c:spPr>
                    <a:solidFill>
                      <a:schemeClr val="accent6">
                        <a:lumMod val="75000"/>
                      </a:schemeClr>
                    </a:solidFill>
                    <a:ln>
                      <a:noFill/>
                    </a:ln>
                    <a:effectLst/>
                  </c:spPr>
                  <c:extLst xmlns:c15="http://schemas.microsoft.com/office/drawing/2012/chart">
                    <c:ext xmlns:c16="http://schemas.microsoft.com/office/drawing/2014/chart" uri="{C3380CC4-5D6E-409C-BE32-E72D297353CC}">
                      <c16:uniqueId val="{00000012-05B0-4CD0-86B4-B5698A30B83C}"/>
                    </c:ext>
                  </c:extLst>
                </c:dPt>
                <c:dPt>
                  <c:idx val="3"/>
                  <c:invertIfNegative val="0"/>
                  <c:bubble3D val="0"/>
                  <c:spPr>
                    <a:solidFill>
                      <a:schemeClr val="accent5">
                        <a:lumMod val="75000"/>
                      </a:schemeClr>
                    </a:solidFill>
                    <a:ln>
                      <a:noFill/>
                    </a:ln>
                    <a:effectLst/>
                  </c:spPr>
                  <c:extLst xmlns:c15="http://schemas.microsoft.com/office/drawing/2012/chart">
                    <c:ext xmlns:c16="http://schemas.microsoft.com/office/drawing/2014/chart" uri="{C3380CC4-5D6E-409C-BE32-E72D297353CC}">
                      <c16:uniqueId val="{00000014-05B0-4CD0-86B4-B5698A30B83C}"/>
                    </c:ext>
                  </c:extLst>
                </c:dPt>
                <c:dPt>
                  <c:idx val="4"/>
                  <c:invertIfNegative val="0"/>
                  <c:bubble3D val="0"/>
                  <c:spPr>
                    <a:solidFill>
                      <a:schemeClr val="accent3">
                        <a:lumMod val="75000"/>
                      </a:schemeClr>
                    </a:solidFill>
                    <a:ln>
                      <a:noFill/>
                    </a:ln>
                    <a:effectLst/>
                  </c:spPr>
                  <c:extLst xmlns:c15="http://schemas.microsoft.com/office/drawing/2012/chart">
                    <c:ext xmlns:c16="http://schemas.microsoft.com/office/drawing/2014/chart" uri="{C3380CC4-5D6E-409C-BE32-E72D297353CC}">
                      <c16:uniqueId val="{00000016-05B0-4CD0-86B4-B5698A30B83C}"/>
                    </c:ext>
                  </c:extLst>
                </c:dPt>
                <c:dPt>
                  <c:idx val="5"/>
                  <c:invertIfNegative val="0"/>
                  <c:bubble3D val="0"/>
                  <c:spPr>
                    <a:solidFill>
                      <a:schemeClr val="accent1">
                        <a:lumMod val="75000"/>
                      </a:schemeClr>
                    </a:solidFill>
                    <a:ln>
                      <a:noFill/>
                    </a:ln>
                    <a:effectLst/>
                  </c:spPr>
                  <c:extLst xmlns:c15="http://schemas.microsoft.com/office/drawing/2012/chart">
                    <c:ext xmlns:c16="http://schemas.microsoft.com/office/drawing/2014/chart" uri="{C3380CC4-5D6E-409C-BE32-E72D297353CC}">
                      <c16:uniqueId val="{00000018-05B0-4CD0-86B4-B5698A30B83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Departamentos.xlsx]Gráficos'!$B$6:$G$6</c15:sqref>
                        </c15:formulaRef>
                      </c:ext>
                    </c:extLst>
                    <c:numCache>
                      <c:formatCode>0.00</c:formatCode>
                      <c:ptCount val="6"/>
                      <c:pt idx="0">
                        <c:v>54.355402528553881</c:v>
                      </c:pt>
                      <c:pt idx="1">
                        <c:v>26.467110639931906</c:v>
                      </c:pt>
                      <c:pt idx="2">
                        <c:v>49.148832822913995</c:v>
                      </c:pt>
                      <c:pt idx="3">
                        <c:v>49.105216160957738</c:v>
                      </c:pt>
                      <c:pt idx="4">
                        <c:v>55.991483719403242</c:v>
                      </c:pt>
                      <c:pt idx="5">
                        <c:v>70.693811532267375</c:v>
                      </c:pt>
                    </c:numCache>
                  </c:numRef>
                </c:val>
                <c:extLst xmlns:c15="http://schemas.microsoft.com/office/drawing/2012/chart">
                  <c:ext xmlns:c16="http://schemas.microsoft.com/office/drawing/2014/chart" uri="{C3380CC4-5D6E-409C-BE32-E72D297353CC}">
                    <c16:uniqueId val="{00000019-05B0-4CD0-86B4-B5698A30B83C}"/>
                  </c:ext>
                </c:extLst>
              </c15:ser>
            </c15:filteredBarSeries>
            <c15:filteredBarSeries>
              <c15:ser>
                <c:idx val="3"/>
                <c:order val="3"/>
                <c:tx>
                  <c:strRef>
                    <c:extLst xmlns:c15="http://schemas.microsoft.com/office/drawing/2012/chart">
                      <c:ext xmlns:c15="http://schemas.microsoft.com/office/drawing/2012/chart" uri="{02D57815-91ED-43cb-92C2-25804820EDAC}">
                        <c15:formulaRef>
                          <c15:sqref>'[Desempeño Fiscal 2023 2-10-2023 Departamentos.xlsx]Gráficos'!$A$8</c15:sqref>
                        </c15:formulaRef>
                      </c:ext>
                    </c:extLst>
                    <c:strCache>
                      <c:ptCount val="1"/>
                      <c:pt idx="0">
                        <c:v>Relevancia FBK fijo</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Departamentos.xlsx]Gráficos'!$B$8:$G$8</c15:sqref>
                        </c15:formulaRef>
                      </c:ext>
                    </c:extLst>
                    <c:numCache>
                      <c:formatCode>0.00</c:formatCode>
                      <c:ptCount val="6"/>
                      <c:pt idx="0">
                        <c:v>7.4913751257978767</c:v>
                      </c:pt>
                      <c:pt idx="1">
                        <c:v>3.9741552229660173</c:v>
                      </c:pt>
                      <c:pt idx="2">
                        <c:v>4.5613597097849574</c:v>
                      </c:pt>
                      <c:pt idx="3">
                        <c:v>14.268592020376287</c:v>
                      </c:pt>
                      <c:pt idx="4">
                        <c:v>7.3449894843230004</c:v>
                      </c:pt>
                      <c:pt idx="5">
                        <c:v>5.7691043710630341</c:v>
                      </c:pt>
                    </c:numCache>
                  </c:numRef>
                </c:val>
                <c:extLst xmlns:c15="http://schemas.microsoft.com/office/drawing/2012/chart">
                  <c:ext xmlns:c16="http://schemas.microsoft.com/office/drawing/2014/chart" uri="{C3380CC4-5D6E-409C-BE32-E72D297353CC}">
                    <c16:uniqueId val="{0000001B-05B0-4CD0-86B4-B5698A30B83C}"/>
                  </c:ext>
                </c:extLst>
              </c15:ser>
            </c15:filteredBarSeries>
            <c15:filteredBarSeries>
              <c15:ser>
                <c:idx val="4"/>
                <c:order val="4"/>
                <c:tx>
                  <c:strRef>
                    <c:extLst xmlns:c15="http://schemas.microsoft.com/office/drawing/2012/chart">
                      <c:ext xmlns:c15="http://schemas.microsoft.com/office/drawing/2012/chart" uri="{02D57815-91ED-43cb-92C2-25804820EDAC}">
                        <c15:formulaRef>
                          <c15:sqref>'[Desempeño Fiscal 2023 2-10-2023 Departamentos.xlsx]Gráficos'!$A$9</c15:sqref>
                        </c15:formulaRef>
                      </c:ext>
                    </c:extLst>
                    <c:strCache>
                      <c:ptCount val="1"/>
                      <c:pt idx="0">
                        <c:v>Media Nacional</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Departamentos.xlsx]Gráficos'!$B$9:$G$9</c15:sqref>
                        </c15:formulaRef>
                      </c:ext>
                    </c:extLst>
                    <c:numCache>
                      <c:formatCode>0.00</c:formatCode>
                      <c:ptCount val="6"/>
                      <c:pt idx="1">
                        <c:v>7.4913751257978767</c:v>
                      </c:pt>
                      <c:pt idx="2">
                        <c:v>7.4913751257978767</c:v>
                      </c:pt>
                      <c:pt idx="3">
                        <c:v>7.4913751257978767</c:v>
                      </c:pt>
                      <c:pt idx="4">
                        <c:v>7.4913751257978767</c:v>
                      </c:pt>
                      <c:pt idx="5">
                        <c:v>7.4913751257978767</c:v>
                      </c:pt>
                    </c:numCache>
                  </c:numRef>
                </c:val>
                <c:extLst xmlns:c15="http://schemas.microsoft.com/office/drawing/2012/chart">
                  <c:ext xmlns:c16="http://schemas.microsoft.com/office/drawing/2014/chart" uri="{C3380CC4-5D6E-409C-BE32-E72D297353CC}">
                    <c16:uniqueId val="{0000001C-05B0-4CD0-86B4-B5698A30B83C}"/>
                  </c:ext>
                </c:extLst>
              </c15:ser>
            </c15:filteredBarSeries>
            <c15:filteredBarSeries>
              <c15:ser>
                <c:idx val="5"/>
                <c:order val="5"/>
                <c:tx>
                  <c:strRef>
                    <c:extLst xmlns:c15="http://schemas.microsoft.com/office/drawing/2012/chart">
                      <c:ext xmlns:c15="http://schemas.microsoft.com/office/drawing/2012/chart" uri="{02D57815-91ED-43cb-92C2-25804820EDAC}">
                        <c15:formulaRef>
                          <c15:sqref>'[Desempeño Fiscal 2023 2-10-2023 Departamentos.xlsx]Gráficos'!$A$10</c15:sqref>
                        </c15:formulaRef>
                      </c:ext>
                    </c:extLst>
                    <c:strCache>
                      <c:ptCount val="1"/>
                      <c:pt idx="0">
                        <c:v>Nivel de endeudamiento</c:v>
                      </c:pt>
                    </c:strCache>
                  </c:strRef>
                </c:tx>
                <c:spPr>
                  <a:solidFill>
                    <a:schemeClr val="accent2">
                      <a:lumMod val="75000"/>
                    </a:schemeClr>
                  </a:solidFill>
                  <a:ln>
                    <a:noFill/>
                  </a:ln>
                  <a:effectLst/>
                </c:spPr>
                <c:invertIfNegative val="0"/>
                <c:dPt>
                  <c:idx val="2"/>
                  <c:invertIfNegative val="0"/>
                  <c:bubble3D val="0"/>
                  <c:spPr>
                    <a:solidFill>
                      <a:schemeClr val="accent6">
                        <a:lumMod val="75000"/>
                      </a:schemeClr>
                    </a:solidFill>
                    <a:ln>
                      <a:noFill/>
                    </a:ln>
                    <a:effectLst/>
                  </c:spPr>
                  <c:extLst xmlns:c15="http://schemas.microsoft.com/office/drawing/2012/chart">
                    <c:ext xmlns:c16="http://schemas.microsoft.com/office/drawing/2014/chart" uri="{C3380CC4-5D6E-409C-BE32-E72D297353CC}">
                      <c16:uniqueId val="{0000001E-05B0-4CD0-86B4-B5698A30B83C}"/>
                    </c:ext>
                  </c:extLst>
                </c:dPt>
                <c:dPt>
                  <c:idx val="3"/>
                  <c:invertIfNegative val="0"/>
                  <c:bubble3D val="0"/>
                  <c:spPr>
                    <a:solidFill>
                      <a:schemeClr val="accent5">
                        <a:lumMod val="75000"/>
                      </a:schemeClr>
                    </a:solidFill>
                    <a:ln>
                      <a:noFill/>
                    </a:ln>
                    <a:effectLst/>
                  </c:spPr>
                  <c:extLst xmlns:c15="http://schemas.microsoft.com/office/drawing/2012/chart">
                    <c:ext xmlns:c16="http://schemas.microsoft.com/office/drawing/2014/chart" uri="{C3380CC4-5D6E-409C-BE32-E72D297353CC}">
                      <c16:uniqueId val="{00000020-05B0-4CD0-86B4-B5698A30B83C}"/>
                    </c:ext>
                  </c:extLst>
                </c:dPt>
                <c:dPt>
                  <c:idx val="4"/>
                  <c:invertIfNegative val="0"/>
                  <c:bubble3D val="0"/>
                  <c:spPr>
                    <a:solidFill>
                      <a:schemeClr val="accent3">
                        <a:lumMod val="75000"/>
                      </a:schemeClr>
                    </a:solidFill>
                    <a:ln>
                      <a:noFill/>
                    </a:ln>
                    <a:effectLst/>
                  </c:spPr>
                  <c:extLst xmlns:c15="http://schemas.microsoft.com/office/drawing/2012/chart">
                    <c:ext xmlns:c16="http://schemas.microsoft.com/office/drawing/2014/chart" uri="{C3380CC4-5D6E-409C-BE32-E72D297353CC}">
                      <c16:uniqueId val="{00000022-05B0-4CD0-86B4-B5698A30B83C}"/>
                    </c:ext>
                  </c:extLst>
                </c:dPt>
                <c:dPt>
                  <c:idx val="5"/>
                  <c:invertIfNegative val="0"/>
                  <c:bubble3D val="0"/>
                  <c:spPr>
                    <a:solidFill>
                      <a:schemeClr val="accent1">
                        <a:lumMod val="75000"/>
                      </a:schemeClr>
                    </a:solidFill>
                    <a:ln>
                      <a:noFill/>
                    </a:ln>
                    <a:effectLst/>
                  </c:spPr>
                  <c:extLst xmlns:c15="http://schemas.microsoft.com/office/drawing/2012/chart">
                    <c:ext xmlns:c16="http://schemas.microsoft.com/office/drawing/2014/chart" uri="{C3380CC4-5D6E-409C-BE32-E72D297353CC}">
                      <c16:uniqueId val="{00000024-05B0-4CD0-86B4-B5698A30B83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Departamentos.xlsx]Gráficos'!$B$10:$G$10</c15:sqref>
                        </c15:formulaRef>
                      </c:ext>
                    </c:extLst>
                    <c:numCache>
                      <c:formatCode>0.00</c:formatCode>
                      <c:ptCount val="6"/>
                      <c:pt idx="0">
                        <c:v>46.631586103994429</c:v>
                      </c:pt>
                      <c:pt idx="1">
                        <c:v>69.866951388432724</c:v>
                      </c:pt>
                      <c:pt idx="2">
                        <c:v>58.152774911616824</c:v>
                      </c:pt>
                      <c:pt idx="3">
                        <c:v>55.01964455111262</c:v>
                      </c:pt>
                      <c:pt idx="4">
                        <c:v>33.07887375688216</c:v>
                      </c:pt>
                      <c:pt idx="5">
                        <c:v>32.436635820236042</c:v>
                      </c:pt>
                    </c:numCache>
                  </c:numRef>
                </c:val>
                <c:extLst xmlns:c15="http://schemas.microsoft.com/office/drawing/2012/chart">
                  <c:ext xmlns:c16="http://schemas.microsoft.com/office/drawing/2014/chart" uri="{C3380CC4-5D6E-409C-BE32-E72D297353CC}">
                    <c16:uniqueId val="{00000025-05B0-4CD0-86B4-B5698A30B83C}"/>
                  </c:ext>
                </c:extLst>
              </c15:ser>
            </c15:filteredBarSeries>
            <c15:filteredBarSeries>
              <c15:ser>
                <c:idx val="7"/>
                <c:order val="7"/>
                <c:tx>
                  <c:strRef>
                    <c:extLst xmlns:c15="http://schemas.microsoft.com/office/drawing/2012/chart">
                      <c:ext xmlns:c15="http://schemas.microsoft.com/office/drawing/2012/chart" uri="{02D57815-91ED-43cb-92C2-25804820EDAC}">
                        <c15:formulaRef>
                          <c15:sqref>'[Desempeño Fiscal 2023 2-10-2023 Departamentos.xlsx]Gráficos'!$A$12</c15:sqref>
                        </c15:formulaRef>
                      </c:ext>
                    </c:extLst>
                    <c:strCache>
                      <c:ptCount val="1"/>
                      <c:pt idx="0">
                        <c:v>Ahorro corriente</c:v>
                      </c:pt>
                    </c:strCache>
                  </c:strRef>
                </c:tx>
                <c:spPr>
                  <a:solidFill>
                    <a:schemeClr val="accent2">
                      <a:lumMod val="60000"/>
                    </a:schemeClr>
                  </a:solidFill>
                  <a:ln>
                    <a:noFill/>
                  </a:ln>
                  <a:effectLst/>
                </c:spPr>
                <c:invertIfNegative val="0"/>
                <c:dPt>
                  <c:idx val="1"/>
                  <c:invertIfNegative val="0"/>
                  <c:bubble3D val="0"/>
                  <c:spPr>
                    <a:solidFill>
                      <a:schemeClr val="accent2">
                        <a:lumMod val="75000"/>
                      </a:schemeClr>
                    </a:solidFill>
                    <a:ln>
                      <a:noFill/>
                    </a:ln>
                    <a:effectLst/>
                  </c:spPr>
                  <c:extLst xmlns:c15="http://schemas.microsoft.com/office/drawing/2012/chart">
                    <c:ext xmlns:c16="http://schemas.microsoft.com/office/drawing/2014/chart" uri="{C3380CC4-5D6E-409C-BE32-E72D297353CC}">
                      <c16:uniqueId val="{00000028-05B0-4CD0-86B4-B5698A30B83C}"/>
                    </c:ext>
                  </c:extLst>
                </c:dPt>
                <c:dPt>
                  <c:idx val="2"/>
                  <c:invertIfNegative val="0"/>
                  <c:bubble3D val="0"/>
                  <c:spPr>
                    <a:solidFill>
                      <a:schemeClr val="accent6">
                        <a:lumMod val="75000"/>
                      </a:schemeClr>
                    </a:solidFill>
                    <a:ln>
                      <a:noFill/>
                    </a:ln>
                    <a:effectLst/>
                  </c:spPr>
                  <c:extLst xmlns:c15="http://schemas.microsoft.com/office/drawing/2012/chart">
                    <c:ext xmlns:c16="http://schemas.microsoft.com/office/drawing/2014/chart" uri="{C3380CC4-5D6E-409C-BE32-E72D297353CC}">
                      <c16:uniqueId val="{0000002A-05B0-4CD0-86B4-B5698A30B83C}"/>
                    </c:ext>
                  </c:extLst>
                </c:dPt>
                <c:dPt>
                  <c:idx val="3"/>
                  <c:invertIfNegative val="0"/>
                  <c:bubble3D val="0"/>
                  <c:spPr>
                    <a:solidFill>
                      <a:schemeClr val="accent5">
                        <a:lumMod val="75000"/>
                      </a:schemeClr>
                    </a:solidFill>
                    <a:ln>
                      <a:noFill/>
                    </a:ln>
                    <a:effectLst/>
                  </c:spPr>
                  <c:extLst xmlns:c15="http://schemas.microsoft.com/office/drawing/2012/chart">
                    <c:ext xmlns:c16="http://schemas.microsoft.com/office/drawing/2014/chart" uri="{C3380CC4-5D6E-409C-BE32-E72D297353CC}">
                      <c16:uniqueId val="{0000002C-05B0-4CD0-86B4-B5698A30B83C}"/>
                    </c:ext>
                  </c:extLst>
                </c:dPt>
                <c:dPt>
                  <c:idx val="4"/>
                  <c:invertIfNegative val="0"/>
                  <c:bubble3D val="0"/>
                  <c:spPr>
                    <a:solidFill>
                      <a:schemeClr val="accent3">
                        <a:lumMod val="75000"/>
                      </a:schemeClr>
                    </a:solidFill>
                    <a:ln>
                      <a:noFill/>
                    </a:ln>
                    <a:effectLst/>
                  </c:spPr>
                  <c:extLst xmlns:c15="http://schemas.microsoft.com/office/drawing/2012/chart">
                    <c:ext xmlns:c16="http://schemas.microsoft.com/office/drawing/2014/chart" uri="{C3380CC4-5D6E-409C-BE32-E72D297353CC}">
                      <c16:uniqueId val="{0000002E-05B0-4CD0-86B4-B5698A30B83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Departamentos.xlsx]Gráficos'!$B$12:$G$12</c15:sqref>
                        </c15:formulaRef>
                      </c:ext>
                    </c:extLst>
                    <c:numCache>
                      <c:formatCode>0.00</c:formatCode>
                      <c:ptCount val="6"/>
                      <c:pt idx="0">
                        <c:v>48.064276334536835</c:v>
                      </c:pt>
                      <c:pt idx="1">
                        <c:v>63.565463358438933</c:v>
                      </c:pt>
                      <c:pt idx="2">
                        <c:v>46.709455411140837</c:v>
                      </c:pt>
                      <c:pt idx="3">
                        <c:v>51.406521700922568</c:v>
                      </c:pt>
                      <c:pt idx="4">
                        <c:v>38.768839770290477</c:v>
                      </c:pt>
                      <c:pt idx="5">
                        <c:v>47.548397135963903</c:v>
                      </c:pt>
                    </c:numCache>
                  </c:numRef>
                </c:val>
                <c:extLst xmlns:c15="http://schemas.microsoft.com/office/drawing/2012/chart">
                  <c:ext xmlns:c16="http://schemas.microsoft.com/office/drawing/2014/chart" uri="{C3380CC4-5D6E-409C-BE32-E72D297353CC}">
                    <c16:uniqueId val="{0000002F-05B0-4CD0-86B4-B5698A30B83C}"/>
                  </c:ext>
                </c:extLst>
              </c15:ser>
            </c15:filteredBarSeries>
            <c15:filteredBarSeries>
              <c15:ser>
                <c:idx val="9"/>
                <c:order val="9"/>
                <c:tx>
                  <c:strRef>
                    <c:extLst xmlns:c15="http://schemas.microsoft.com/office/drawing/2012/chart">
                      <c:ext xmlns:c15="http://schemas.microsoft.com/office/drawing/2012/chart" uri="{02D57815-91ED-43cb-92C2-25804820EDAC}">
                        <c15:formulaRef>
                          <c15:sqref>'[Desempeño Fiscal 2023 2-10-2023 Departamentos.xlsx]Gráficos'!$A$14</c15:sqref>
                        </c15:formulaRef>
                      </c:ext>
                    </c:extLst>
                    <c:strCache>
                      <c:ptCount val="1"/>
                      <c:pt idx="0">
                        <c:v>Balance fiscal primario</c:v>
                      </c:pt>
                    </c:strCache>
                  </c:strRef>
                </c:tx>
                <c:spPr>
                  <a:solidFill>
                    <a:schemeClr val="accent4">
                      <a:lumMod val="60000"/>
                    </a:schemeClr>
                  </a:solidFill>
                  <a:ln>
                    <a:noFill/>
                  </a:ln>
                  <a:effectLst/>
                </c:spPr>
                <c:invertIfNegative val="0"/>
                <c:dPt>
                  <c:idx val="1"/>
                  <c:invertIfNegative val="0"/>
                  <c:bubble3D val="0"/>
                  <c:spPr>
                    <a:solidFill>
                      <a:schemeClr val="accent2">
                        <a:lumMod val="75000"/>
                      </a:schemeClr>
                    </a:solidFill>
                    <a:ln>
                      <a:noFill/>
                    </a:ln>
                    <a:effectLst/>
                  </c:spPr>
                  <c:extLst xmlns:c15="http://schemas.microsoft.com/office/drawing/2012/chart">
                    <c:ext xmlns:c16="http://schemas.microsoft.com/office/drawing/2014/chart" uri="{C3380CC4-5D6E-409C-BE32-E72D297353CC}">
                      <c16:uniqueId val="{00000032-05B0-4CD0-86B4-B5698A30B83C}"/>
                    </c:ext>
                  </c:extLst>
                </c:dPt>
                <c:dPt>
                  <c:idx val="2"/>
                  <c:invertIfNegative val="0"/>
                  <c:bubble3D val="0"/>
                  <c:spPr>
                    <a:solidFill>
                      <a:schemeClr val="accent6">
                        <a:lumMod val="75000"/>
                      </a:schemeClr>
                    </a:solidFill>
                    <a:ln>
                      <a:noFill/>
                    </a:ln>
                    <a:effectLst/>
                  </c:spPr>
                  <c:extLst xmlns:c15="http://schemas.microsoft.com/office/drawing/2012/chart">
                    <c:ext xmlns:c16="http://schemas.microsoft.com/office/drawing/2014/chart" uri="{C3380CC4-5D6E-409C-BE32-E72D297353CC}">
                      <c16:uniqueId val="{00000034-05B0-4CD0-86B4-B5698A30B83C}"/>
                    </c:ext>
                  </c:extLst>
                </c:dPt>
                <c:dPt>
                  <c:idx val="3"/>
                  <c:invertIfNegative val="0"/>
                  <c:bubble3D val="0"/>
                  <c:spPr>
                    <a:solidFill>
                      <a:schemeClr val="accent5">
                        <a:lumMod val="75000"/>
                      </a:schemeClr>
                    </a:solidFill>
                    <a:ln>
                      <a:noFill/>
                    </a:ln>
                    <a:effectLst/>
                  </c:spPr>
                  <c:extLst xmlns:c15="http://schemas.microsoft.com/office/drawing/2012/chart">
                    <c:ext xmlns:c16="http://schemas.microsoft.com/office/drawing/2014/chart" uri="{C3380CC4-5D6E-409C-BE32-E72D297353CC}">
                      <c16:uniqueId val="{00000036-05B0-4CD0-86B4-B5698A30B83C}"/>
                    </c:ext>
                  </c:extLst>
                </c:dPt>
                <c:dPt>
                  <c:idx val="4"/>
                  <c:invertIfNegative val="0"/>
                  <c:bubble3D val="0"/>
                  <c:spPr>
                    <a:solidFill>
                      <a:schemeClr val="accent3">
                        <a:lumMod val="75000"/>
                      </a:schemeClr>
                    </a:solidFill>
                    <a:ln>
                      <a:noFill/>
                    </a:ln>
                    <a:effectLst/>
                  </c:spPr>
                  <c:extLst xmlns:c15="http://schemas.microsoft.com/office/drawing/2012/chart">
                    <c:ext xmlns:c16="http://schemas.microsoft.com/office/drawing/2014/chart" uri="{C3380CC4-5D6E-409C-BE32-E72D297353CC}">
                      <c16:uniqueId val="{00000038-05B0-4CD0-86B4-B5698A30B83C}"/>
                    </c:ext>
                  </c:extLst>
                </c:dPt>
                <c:dPt>
                  <c:idx val="5"/>
                  <c:invertIfNegative val="0"/>
                  <c:bubble3D val="0"/>
                  <c:spPr>
                    <a:solidFill>
                      <a:schemeClr val="accent1">
                        <a:lumMod val="75000"/>
                      </a:schemeClr>
                    </a:solidFill>
                    <a:ln>
                      <a:noFill/>
                    </a:ln>
                    <a:effectLst/>
                  </c:spPr>
                  <c:extLst xmlns:c15="http://schemas.microsoft.com/office/drawing/2012/chart">
                    <c:ext xmlns:c16="http://schemas.microsoft.com/office/drawing/2014/chart" uri="{C3380CC4-5D6E-409C-BE32-E72D297353CC}">
                      <c16:uniqueId val="{0000003A-05B0-4CD0-86B4-B5698A30B83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Departamentos.xlsx]Gráficos'!$B$14:$G$14</c15:sqref>
                        </c15:formulaRef>
                      </c:ext>
                    </c:extLst>
                    <c:numCache>
                      <c:formatCode>0.00</c:formatCode>
                      <c:ptCount val="6"/>
                      <c:pt idx="0">
                        <c:v>13.917601955972305</c:v>
                      </c:pt>
                      <c:pt idx="1">
                        <c:v>11.31676276117004</c:v>
                      </c:pt>
                      <c:pt idx="2">
                        <c:v>13.379252411779557</c:v>
                      </c:pt>
                      <c:pt idx="3">
                        <c:v>14.240051983389609</c:v>
                      </c:pt>
                      <c:pt idx="4">
                        <c:v>10.411736772805478</c:v>
                      </c:pt>
                      <c:pt idx="5">
                        <c:v>17.289713656065175</c:v>
                      </c:pt>
                    </c:numCache>
                  </c:numRef>
                </c:val>
                <c:extLst xmlns:c15="http://schemas.microsoft.com/office/drawing/2012/chart">
                  <c:ext xmlns:c16="http://schemas.microsoft.com/office/drawing/2014/chart" uri="{C3380CC4-5D6E-409C-BE32-E72D297353CC}">
                    <c16:uniqueId val="{0000003B-05B0-4CD0-86B4-B5698A30B83C}"/>
                  </c:ext>
                </c:extLst>
              </c15:ser>
            </c15:filteredBarSeries>
          </c:ext>
        </c:extLst>
      </c:barChart>
      <c:lineChart>
        <c:grouping val="standard"/>
        <c:varyColors val="0"/>
        <c:dLbls>
          <c:showLegendKey val="0"/>
          <c:showVal val="1"/>
          <c:showCatName val="0"/>
          <c:showSerName val="0"/>
          <c:showPercent val="0"/>
          <c:showBubbleSize val="0"/>
        </c:dLbls>
        <c:marker val="1"/>
        <c:smooth val="0"/>
        <c:axId val="111042943"/>
        <c:axId val="691485519"/>
        <c:extLst>
          <c:ext xmlns:c15="http://schemas.microsoft.com/office/drawing/2012/chart" uri="{02D57815-91ED-43cb-92C2-25804820EDAC}">
            <c15:filteredLineSeries>
              <c15:ser>
                <c:idx val="2"/>
                <c:order val="2"/>
                <c:tx>
                  <c:strRef>
                    <c:extLst>
                      <c:ext uri="{02D57815-91ED-43cb-92C2-25804820EDAC}">
                        <c15:formulaRef>
                          <c15:sqref>'[Desempeño Fiscal 2023 2-10-2023 Departamentos.xlsx]Gráficos'!$A$7</c15:sqref>
                        </c15:formulaRef>
                      </c:ext>
                    </c:extLst>
                    <c:strCache>
                      <c:ptCount val="1"/>
                      <c:pt idx="0">
                        <c:v>Media Nacional</c:v>
                      </c:pt>
                    </c:strCache>
                  </c:strRef>
                </c:tx>
                <c:spPr>
                  <a:ln w="28575" cap="rnd">
                    <a:solidFill>
                      <a:schemeClr val="accent2"/>
                    </a:solidFill>
                    <a:prstDash val="dash"/>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c:ext uri="{02D57815-91ED-43cb-92C2-25804820EDAC}">
                        <c15:formulaRef>
                          <c15:sqref>'[Desempeño Fiscal 2023 2-10-2023 Departamentos.xlsx]Gráficos'!$B$7:$G$7</c15:sqref>
                        </c15:formulaRef>
                      </c:ext>
                    </c:extLst>
                    <c:numCache>
                      <c:formatCode>0.00</c:formatCode>
                      <c:ptCount val="6"/>
                      <c:pt idx="1">
                        <c:v>54.355402528553881</c:v>
                      </c:pt>
                      <c:pt idx="2">
                        <c:v>54.355402528553881</c:v>
                      </c:pt>
                      <c:pt idx="3">
                        <c:v>54.355402528553881</c:v>
                      </c:pt>
                      <c:pt idx="4">
                        <c:v>54.355402528553881</c:v>
                      </c:pt>
                      <c:pt idx="5">
                        <c:v>54.355402528553881</c:v>
                      </c:pt>
                    </c:numCache>
                  </c:numRef>
                </c:val>
                <c:smooth val="0"/>
                <c:extLst>
                  <c:ext xmlns:c16="http://schemas.microsoft.com/office/drawing/2014/chart" uri="{C3380CC4-5D6E-409C-BE32-E72D297353CC}">
                    <c16:uniqueId val="{0000001A-05B0-4CD0-86B4-B5698A30B83C}"/>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'[Desempeño Fiscal 2023 2-10-2023 Departamentos.xlsx]Gráficos'!$A$11</c15:sqref>
                        </c15:formulaRef>
                      </c:ext>
                    </c:extLst>
                    <c:strCache>
                      <c:ptCount val="1"/>
                      <c:pt idx="0">
                        <c:v>Media Nacional</c:v>
                      </c:pt>
                    </c:strCache>
                  </c:strRef>
                </c:tx>
                <c:spPr>
                  <a:ln w="28575" cap="rnd">
                    <a:solidFill>
                      <a:schemeClr val="accent2"/>
                    </a:solidFill>
                    <a:prstDash val="dash"/>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Departamentos.xlsx]Gráficos'!$B$11:$G$11</c15:sqref>
                        </c15:formulaRef>
                      </c:ext>
                    </c:extLst>
                    <c:numCache>
                      <c:formatCode>0.00</c:formatCode>
                      <c:ptCount val="6"/>
                      <c:pt idx="1">
                        <c:v>46.631586103994429</c:v>
                      </c:pt>
                      <c:pt idx="2">
                        <c:v>46.631586103994429</c:v>
                      </c:pt>
                      <c:pt idx="3">
                        <c:v>46.631586103994429</c:v>
                      </c:pt>
                      <c:pt idx="4">
                        <c:v>46.631586103994429</c:v>
                      </c:pt>
                      <c:pt idx="5">
                        <c:v>46.631586103994429</c:v>
                      </c:pt>
                    </c:numCache>
                  </c:numRef>
                </c:val>
                <c:smooth val="0"/>
                <c:extLst xmlns:c15="http://schemas.microsoft.com/office/drawing/2012/chart">
                  <c:ext xmlns:c16="http://schemas.microsoft.com/office/drawing/2014/chart" uri="{C3380CC4-5D6E-409C-BE32-E72D297353CC}">
                    <c16:uniqueId val="{00000026-05B0-4CD0-86B4-B5698A30B83C}"/>
                  </c:ext>
                </c:extLst>
              </c15:ser>
            </c15:filteredLineSeries>
            <c15:filteredLineSeries>
              <c15:ser>
                <c:idx val="8"/>
                <c:order val="8"/>
                <c:tx>
                  <c:strRef>
                    <c:extLst xmlns:c15="http://schemas.microsoft.com/office/drawing/2012/chart">
                      <c:ext xmlns:c15="http://schemas.microsoft.com/office/drawing/2012/chart" uri="{02D57815-91ED-43cb-92C2-25804820EDAC}">
                        <c15:formulaRef>
                          <c15:sqref>'[Desempeño Fiscal 2023 2-10-2023 Departamentos.xlsx]Gráficos'!$A$13</c15:sqref>
                        </c15:formulaRef>
                      </c:ext>
                    </c:extLst>
                    <c:strCache>
                      <c:ptCount val="1"/>
                      <c:pt idx="0">
                        <c:v>Media Nacional</c:v>
                      </c:pt>
                    </c:strCache>
                  </c:strRef>
                </c:tx>
                <c:spPr>
                  <a:ln w="28575" cap="rnd">
                    <a:solidFill>
                      <a:schemeClr val="accent2"/>
                    </a:solidFill>
                    <a:prstDash val="dash"/>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Departamentos.xlsx]Gráficos'!$B$13:$G$13</c15:sqref>
                        </c15:formulaRef>
                      </c:ext>
                    </c:extLst>
                    <c:numCache>
                      <c:formatCode>0.00</c:formatCode>
                      <c:ptCount val="6"/>
                      <c:pt idx="1">
                        <c:v>48.064276334536835</c:v>
                      </c:pt>
                      <c:pt idx="2">
                        <c:v>48.064276334536835</c:v>
                      </c:pt>
                      <c:pt idx="3">
                        <c:v>48.064276334536835</c:v>
                      </c:pt>
                      <c:pt idx="4">
                        <c:v>48.064276334536835</c:v>
                      </c:pt>
                      <c:pt idx="5">
                        <c:v>48.064276334536835</c:v>
                      </c:pt>
                    </c:numCache>
                  </c:numRef>
                </c:val>
                <c:smooth val="0"/>
                <c:extLst xmlns:c15="http://schemas.microsoft.com/office/drawing/2012/chart">
                  <c:ext xmlns:c16="http://schemas.microsoft.com/office/drawing/2014/chart" uri="{C3380CC4-5D6E-409C-BE32-E72D297353CC}">
                    <c16:uniqueId val="{00000030-05B0-4CD0-86B4-B5698A30B83C}"/>
                  </c:ext>
                </c:extLst>
              </c15:ser>
            </c15:filteredLineSeries>
            <c15:filteredLineSeries>
              <c15:ser>
                <c:idx val="10"/>
                <c:order val="10"/>
                <c:tx>
                  <c:strRef>
                    <c:extLst xmlns:c15="http://schemas.microsoft.com/office/drawing/2012/chart">
                      <c:ext xmlns:c15="http://schemas.microsoft.com/office/drawing/2012/chart" uri="{02D57815-91ED-43cb-92C2-25804820EDAC}">
                        <c15:formulaRef>
                          <c15:sqref>'[Desempeño Fiscal 2023 2-10-2023 Departamentos.xlsx]Gráficos'!$A$15</c15:sqref>
                        </c15:formulaRef>
                      </c:ext>
                    </c:extLst>
                    <c:strCache>
                      <c:ptCount val="1"/>
                      <c:pt idx="0">
                        <c:v>Media Nacional</c:v>
                      </c:pt>
                    </c:strCache>
                  </c:strRef>
                </c:tx>
                <c:spPr>
                  <a:ln w="28575" cap="rnd">
                    <a:solidFill>
                      <a:schemeClr val="accent2"/>
                    </a:solidFill>
                    <a:prstDash val="dash"/>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s-CO"/>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'[Desempeño Fiscal 2023 2-10-2023 Departamentos.xlsx]Gráficos'!$B$5:$G$5</c15:sqref>
                        </c15:formulaRef>
                      </c:ext>
                    </c:extLst>
                    <c:strCache>
                      <c:ptCount val="6"/>
                      <c:pt idx="0">
                        <c:v>Nacional</c:v>
                      </c:pt>
                      <c:pt idx="1">
                        <c:v>ESP</c:v>
                      </c:pt>
                      <c:pt idx="2">
                        <c:v>1</c:v>
                      </c:pt>
                      <c:pt idx="3">
                        <c:v>2</c:v>
                      </c:pt>
                      <c:pt idx="4">
                        <c:v>3</c:v>
                      </c:pt>
                      <c:pt idx="5">
                        <c:v>4</c:v>
                      </c:pt>
                    </c:strCache>
                  </c:strRef>
                </c:cat>
                <c:val>
                  <c:numRef>
                    <c:extLst xmlns:c15="http://schemas.microsoft.com/office/drawing/2012/chart">
                      <c:ext xmlns:c15="http://schemas.microsoft.com/office/drawing/2012/chart" uri="{02D57815-91ED-43cb-92C2-25804820EDAC}">
                        <c15:formulaRef>
                          <c15:sqref>'[Desempeño Fiscal 2023 2-10-2023 Departamentos.xlsx]Gráficos'!$B$15:$G$15</c15:sqref>
                        </c15:formulaRef>
                      </c:ext>
                    </c:extLst>
                    <c:numCache>
                      <c:formatCode>0.00</c:formatCode>
                      <c:ptCount val="6"/>
                      <c:pt idx="1">
                        <c:v>13.917601955972305</c:v>
                      </c:pt>
                      <c:pt idx="2">
                        <c:v>13.917601955972305</c:v>
                      </c:pt>
                      <c:pt idx="3">
                        <c:v>13.917601955972305</c:v>
                      </c:pt>
                      <c:pt idx="4">
                        <c:v>13.917601955972305</c:v>
                      </c:pt>
                      <c:pt idx="5">
                        <c:v>13.917601955972305</c:v>
                      </c:pt>
                    </c:numCache>
                  </c:numRef>
                </c:val>
                <c:smooth val="0"/>
                <c:extLst xmlns:c15="http://schemas.microsoft.com/office/drawing/2012/chart">
                  <c:ext xmlns:c16="http://schemas.microsoft.com/office/drawing/2014/chart" uri="{C3380CC4-5D6E-409C-BE32-E72D297353CC}">
                    <c16:uniqueId val="{0000003C-05B0-4CD0-86B4-B5698A30B83C}"/>
                  </c:ext>
                </c:extLst>
              </c15:ser>
            </c15:filteredLineSeries>
          </c:ext>
        </c:extLst>
      </c:lineChart>
      <c:catAx>
        <c:axId val="1110429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s-CO"/>
          </a:p>
        </c:txPr>
        <c:crossAx val="691485519"/>
        <c:crosses val="autoZero"/>
        <c:auto val="1"/>
        <c:lblAlgn val="ctr"/>
        <c:lblOffset val="100"/>
        <c:noMultiLvlLbl val="0"/>
      </c:catAx>
      <c:valAx>
        <c:axId val="69148551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s-CO"/>
          </a:p>
        </c:txPr>
        <c:crossAx val="1110429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es-C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FD2EC8-52B4-4AC2-B99E-51E772E93112}" type="datetimeFigureOut">
              <a:rPr lang="es-CO" smtClean="0"/>
              <a:t>23/10/2024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9F113F-709E-4C23-8B4E-E924433BB3B6}" type="slidenum">
              <a:rPr lang="es-CO" smtClean="0"/>
              <a:t>‹Nº›</a:t>
            </a:fld>
            <a:endParaRPr lang="es-CO"/>
          </a:p>
        </p:txBody>
      </p:sp>
    </p:spTree>
    <p:extLst>
      <p:ext uri="{BB962C8B-B14F-4D97-AF65-F5344CB8AC3E}">
        <p14:creationId xmlns:p14="http://schemas.microsoft.com/office/powerpoint/2010/main" val="3967327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D19F113F-709E-4C23-8B4E-E924433BB3B6}" type="slidenum">
              <a:rPr lang="es-CO" smtClean="0"/>
              <a:t>3</a:t>
            </a:fld>
            <a:endParaRPr lang="es-CO"/>
          </a:p>
        </p:txBody>
      </p:sp>
    </p:spTree>
    <p:extLst>
      <p:ext uri="{BB962C8B-B14F-4D97-AF65-F5344CB8AC3E}">
        <p14:creationId xmlns:p14="http://schemas.microsoft.com/office/powerpoint/2010/main" val="20132848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30FBE339-4C11-B54B-B5DF-0391986FA5E5}" type="slidenum">
              <a:rPr lang="es-CO" smtClean="0"/>
              <a:t>17</a:t>
            </a:fld>
            <a:endParaRPr lang="es-CO"/>
          </a:p>
        </p:txBody>
      </p:sp>
    </p:spTree>
    <p:extLst>
      <p:ext uri="{BB962C8B-B14F-4D97-AF65-F5344CB8AC3E}">
        <p14:creationId xmlns:p14="http://schemas.microsoft.com/office/powerpoint/2010/main" val="710485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30FBE339-4C11-B54B-B5DF-0391986FA5E5}" type="slidenum">
              <a:rPr lang="es-CO" smtClean="0"/>
              <a:t>18</a:t>
            </a:fld>
            <a:endParaRPr lang="es-CO"/>
          </a:p>
        </p:txBody>
      </p:sp>
    </p:spTree>
    <p:extLst>
      <p:ext uri="{BB962C8B-B14F-4D97-AF65-F5344CB8AC3E}">
        <p14:creationId xmlns:p14="http://schemas.microsoft.com/office/powerpoint/2010/main" val="724099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30FBE339-4C11-B54B-B5DF-0391986FA5E5}" type="slidenum">
              <a:rPr lang="es-CO" smtClean="0"/>
              <a:t>19</a:t>
            </a:fld>
            <a:endParaRPr lang="es-CO"/>
          </a:p>
        </p:txBody>
      </p:sp>
    </p:spTree>
    <p:extLst>
      <p:ext uri="{BB962C8B-B14F-4D97-AF65-F5344CB8AC3E}">
        <p14:creationId xmlns:p14="http://schemas.microsoft.com/office/powerpoint/2010/main" val="1530414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30FBE339-4C11-B54B-B5DF-0391986FA5E5}" type="slidenum">
              <a:rPr lang="es-CO" smtClean="0"/>
              <a:t>22</a:t>
            </a:fld>
            <a:endParaRPr lang="es-CO"/>
          </a:p>
        </p:txBody>
      </p:sp>
    </p:spTree>
    <p:extLst>
      <p:ext uri="{BB962C8B-B14F-4D97-AF65-F5344CB8AC3E}">
        <p14:creationId xmlns:p14="http://schemas.microsoft.com/office/powerpoint/2010/main" val="2732880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D19F113F-709E-4C23-8B4E-E924433BB3B6}" type="slidenum">
              <a:rPr lang="es-CO" smtClean="0"/>
              <a:t>23</a:t>
            </a:fld>
            <a:endParaRPr lang="es-CO"/>
          </a:p>
        </p:txBody>
      </p:sp>
    </p:spTree>
    <p:extLst>
      <p:ext uri="{BB962C8B-B14F-4D97-AF65-F5344CB8AC3E}">
        <p14:creationId xmlns:p14="http://schemas.microsoft.com/office/powerpoint/2010/main" val="3158177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D19F113F-709E-4C23-8B4E-E924433BB3B6}" type="slidenum">
              <a:rPr lang="es-CO" smtClean="0"/>
              <a:t>24</a:t>
            </a:fld>
            <a:endParaRPr lang="es-CO"/>
          </a:p>
        </p:txBody>
      </p:sp>
    </p:spTree>
    <p:extLst>
      <p:ext uri="{BB962C8B-B14F-4D97-AF65-F5344CB8AC3E}">
        <p14:creationId xmlns:p14="http://schemas.microsoft.com/office/powerpoint/2010/main" val="3032725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30FBE339-4C11-B54B-B5DF-0391986FA5E5}" type="slidenum">
              <a:rPr lang="es-CO" smtClean="0"/>
              <a:t>4</a:t>
            </a:fld>
            <a:endParaRPr lang="es-CO"/>
          </a:p>
        </p:txBody>
      </p:sp>
    </p:spTree>
    <p:extLst>
      <p:ext uri="{BB962C8B-B14F-4D97-AF65-F5344CB8AC3E}">
        <p14:creationId xmlns:p14="http://schemas.microsoft.com/office/powerpoint/2010/main" val="3166499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30FBE339-4C11-B54B-B5DF-0391986FA5E5}" type="slidenum">
              <a:rPr lang="es-CO" smtClean="0"/>
              <a:t>5</a:t>
            </a:fld>
            <a:endParaRPr lang="es-CO"/>
          </a:p>
        </p:txBody>
      </p:sp>
    </p:spTree>
    <p:extLst>
      <p:ext uri="{BB962C8B-B14F-4D97-AF65-F5344CB8AC3E}">
        <p14:creationId xmlns:p14="http://schemas.microsoft.com/office/powerpoint/2010/main" val="1319635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30FBE339-4C11-B54B-B5DF-0391986FA5E5}" type="slidenum">
              <a:rPr lang="es-CO" smtClean="0"/>
              <a:t>6</a:t>
            </a:fld>
            <a:endParaRPr lang="es-CO"/>
          </a:p>
        </p:txBody>
      </p:sp>
    </p:spTree>
    <p:extLst>
      <p:ext uri="{BB962C8B-B14F-4D97-AF65-F5344CB8AC3E}">
        <p14:creationId xmlns:p14="http://schemas.microsoft.com/office/powerpoint/2010/main" val="1776891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MX"/>
              <a:t>-FBKF: mide la capacidad de una entidad territorial de generar obras y prestar servicios que permitan generar ingresos y beneficios sociales en el largo plazo</a:t>
            </a:r>
          </a:p>
          <a:p>
            <a:r>
              <a:rPr lang="es-MX"/>
              <a:t>En endeudamiento: </a:t>
            </a:r>
            <a:r>
              <a:rPr lang="es-MX" sz="1200" u="none" strike="noStrike" kern="1200">
                <a:solidFill>
                  <a:schemeClr val="dk1"/>
                </a:solidFill>
                <a:effectLst/>
                <a:latin typeface="+mn-lt"/>
                <a:ea typeface="+mn-ea"/>
                <a:cs typeface="+mn-cs"/>
                <a:sym typeface="Montserrat Bold"/>
              </a:rPr>
              <a:t>Un valor alto de este indicador indica que es mayor</a:t>
            </a:r>
            <a:r>
              <a:rPr lang="es-ES" sz="1200" u="none" strike="noStrike" kern="1200">
                <a:solidFill>
                  <a:schemeClr val="dk1"/>
                </a:solidFill>
                <a:effectLst/>
                <a:latin typeface="+mn-lt"/>
                <a:ea typeface="+mn-ea"/>
                <a:cs typeface="+mn-cs"/>
                <a:sym typeface="Montserrat Bold"/>
              </a:rPr>
              <a:t> la probabilidad de la entidad pública de no poder cumplir con sus pasivos</a:t>
            </a:r>
            <a:endParaRPr lang="es-CO"/>
          </a:p>
        </p:txBody>
      </p:sp>
      <p:sp>
        <p:nvSpPr>
          <p:cNvPr id="4" name="Marcador de número de diapositiva 3"/>
          <p:cNvSpPr>
            <a:spLocks noGrp="1"/>
          </p:cNvSpPr>
          <p:nvPr>
            <p:ph type="sldNum" sz="quarter" idx="5"/>
          </p:nvPr>
        </p:nvSpPr>
        <p:spPr/>
        <p:txBody>
          <a:bodyPr/>
          <a:lstStyle/>
          <a:p>
            <a:fld id="{A81E9337-9457-4885-8E9F-046775B6A990}" type="slidenum">
              <a:rPr lang="es-CO" smtClean="0"/>
              <a:pPr/>
              <a:t>10</a:t>
            </a:fld>
            <a:endParaRPr lang="es-CO"/>
          </a:p>
        </p:txBody>
      </p:sp>
    </p:spTree>
    <p:extLst>
      <p:ext uri="{BB962C8B-B14F-4D97-AF65-F5344CB8AC3E}">
        <p14:creationId xmlns:p14="http://schemas.microsoft.com/office/powerpoint/2010/main" val="2863413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85725" marR="0" lvl="0" indent="0" algn="l" defTabSz="914377" rtl="0" eaLnBrk="1" fontAlgn="ctr" latinLnBrk="0" hangingPunct="1">
              <a:lnSpc>
                <a:spcPct val="100000"/>
              </a:lnSpc>
              <a:spcBef>
                <a:spcPts val="0"/>
              </a:spcBef>
              <a:spcAft>
                <a:spcPts val="0"/>
              </a:spcAft>
              <a:buClrTx/>
              <a:buSzTx/>
              <a:buFontTx/>
              <a:buNone/>
              <a:tabLst/>
              <a:defRPr/>
            </a:pPr>
            <a:r>
              <a:rPr lang="es-CO" sz="1200" b="0" u="none" strike="noStrike" kern="1200">
                <a:solidFill>
                  <a:schemeClr val="dk1"/>
                </a:solidFill>
                <a:effectLst/>
                <a:latin typeface="+mn-lt"/>
                <a:ea typeface="+mn-ea"/>
                <a:cs typeface="+mn-cs"/>
              </a:rPr>
              <a:t>-</a:t>
            </a:r>
            <a:r>
              <a:rPr lang="es-MX" sz="1200" b="0" u="none" strike="noStrike" kern="1200">
                <a:solidFill>
                  <a:schemeClr val="dk1"/>
                </a:solidFill>
                <a:effectLst/>
                <a:latin typeface="+mn-lt"/>
                <a:ea typeface="+mn-ea"/>
                <a:cs typeface="+mn-cs"/>
              </a:rPr>
              <a:t>A</a:t>
            </a:r>
            <a:r>
              <a:rPr lang="es-MX"/>
              <a:t>horro corriente, permite conocer la relación existente entre los ingresos corrientes y el déficit o superávit corriente (ingreso corriente – gasto corriente y ajustes de transferencias corrientes).</a:t>
            </a:r>
            <a:endParaRPr lang="es-CO" sz="1200" b="0" u="none" strike="noStrike" kern="1200">
              <a:solidFill>
                <a:schemeClr val="dk1"/>
              </a:solidFill>
              <a:effectLst/>
              <a:latin typeface="+mn-lt"/>
              <a:ea typeface="+mn-ea"/>
              <a:cs typeface="+mn-cs"/>
            </a:endParaRPr>
          </a:p>
          <a:p>
            <a:pPr marL="85725" marR="0" lvl="0" indent="0" algn="l" defTabSz="914377" rtl="0" eaLnBrk="1" fontAlgn="ctr" latinLnBrk="0" hangingPunct="1">
              <a:lnSpc>
                <a:spcPct val="100000"/>
              </a:lnSpc>
              <a:spcBef>
                <a:spcPts val="0"/>
              </a:spcBef>
              <a:spcAft>
                <a:spcPts val="0"/>
              </a:spcAft>
              <a:buClrTx/>
              <a:buSzTx/>
              <a:buFontTx/>
              <a:buNone/>
              <a:tabLst/>
              <a:defRPr/>
            </a:pPr>
            <a:r>
              <a:rPr lang="es-CO" sz="1200" b="0" u="none" strike="noStrike" kern="1200">
                <a:solidFill>
                  <a:schemeClr val="dk1"/>
                </a:solidFill>
                <a:effectLst/>
                <a:latin typeface="+mn-lt"/>
                <a:ea typeface="+mn-ea"/>
                <a:cs typeface="+mn-cs"/>
              </a:rPr>
              <a:t>Interpretación Balance Fiscal. Si existe alto déficit puede poner en riesgo el saneamiento fiscal territorial, pero si hay superávit excesivo también da cuenta de la baja  capacidad de ejecución de la ET.</a:t>
            </a:r>
          </a:p>
          <a:p>
            <a:endParaRPr lang="es-CO"/>
          </a:p>
        </p:txBody>
      </p:sp>
      <p:sp>
        <p:nvSpPr>
          <p:cNvPr id="4" name="Marcador de número de diapositiva 3"/>
          <p:cNvSpPr>
            <a:spLocks noGrp="1"/>
          </p:cNvSpPr>
          <p:nvPr>
            <p:ph type="sldNum" sz="quarter" idx="5"/>
          </p:nvPr>
        </p:nvSpPr>
        <p:spPr/>
        <p:txBody>
          <a:bodyPr/>
          <a:lstStyle/>
          <a:p>
            <a:fld id="{A81E9337-9457-4885-8E9F-046775B6A990}" type="slidenum">
              <a:rPr lang="es-CO" smtClean="0"/>
              <a:pPr/>
              <a:t>11</a:t>
            </a:fld>
            <a:endParaRPr lang="es-CO"/>
          </a:p>
        </p:txBody>
      </p:sp>
    </p:spTree>
    <p:extLst>
      <p:ext uri="{BB962C8B-B14F-4D97-AF65-F5344CB8AC3E}">
        <p14:creationId xmlns:p14="http://schemas.microsoft.com/office/powerpoint/2010/main" val="2353658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A81E9337-9457-4885-8E9F-046775B6A990}" type="slidenum">
              <a:rPr lang="es-CO" smtClean="0"/>
              <a:pPr/>
              <a:t>12</a:t>
            </a:fld>
            <a:endParaRPr lang="es-CO"/>
          </a:p>
        </p:txBody>
      </p:sp>
    </p:spTree>
    <p:extLst>
      <p:ext uri="{BB962C8B-B14F-4D97-AF65-F5344CB8AC3E}">
        <p14:creationId xmlns:p14="http://schemas.microsoft.com/office/powerpoint/2010/main" val="331628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A81E9337-9457-4885-8E9F-046775B6A990}" type="slidenum">
              <a:rPr lang="es-CO" smtClean="0"/>
              <a:pPr/>
              <a:t>13</a:t>
            </a:fld>
            <a:endParaRPr lang="es-CO"/>
          </a:p>
        </p:txBody>
      </p:sp>
    </p:spTree>
    <p:extLst>
      <p:ext uri="{BB962C8B-B14F-4D97-AF65-F5344CB8AC3E}">
        <p14:creationId xmlns:p14="http://schemas.microsoft.com/office/powerpoint/2010/main" val="2383717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30FBE339-4C11-B54B-B5DF-0391986FA5E5}" type="slidenum">
              <a:rPr lang="es-CO" smtClean="0"/>
              <a:t>16</a:t>
            </a:fld>
            <a:endParaRPr lang="es-CO"/>
          </a:p>
        </p:txBody>
      </p:sp>
    </p:spTree>
    <p:extLst>
      <p:ext uri="{BB962C8B-B14F-4D97-AF65-F5344CB8AC3E}">
        <p14:creationId xmlns:p14="http://schemas.microsoft.com/office/powerpoint/2010/main" val="30007918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 name="Marcador de fecha 2">
            <a:extLst>
              <a:ext uri="{FF2B5EF4-FFF2-40B4-BE49-F238E27FC236}">
                <a16:creationId xmlns:a16="http://schemas.microsoft.com/office/drawing/2014/main" id="{6AD64394-963E-D625-32AA-BDFC76B6E81B}"/>
              </a:ext>
            </a:extLst>
          </p:cNvPr>
          <p:cNvSpPr>
            <a:spLocks noGrp="1"/>
          </p:cNvSpPr>
          <p:nvPr>
            <p:ph type="dt" sz="half" idx="10"/>
          </p:nvPr>
        </p:nvSpPr>
        <p:spPr/>
        <p:txBody>
          <a:bodyPr/>
          <a:lstStyle>
            <a:lvl1pPr>
              <a:defRPr>
                <a:latin typeface="Verdana" panose="020B0604030504040204" pitchFamily="34" charset="0"/>
              </a:defRPr>
            </a:lvl1pPr>
          </a:lstStyle>
          <a:p>
            <a:fld id="{856A6FAC-9192-436B-870E-80DDE60983C7}" type="datetimeFigureOut">
              <a:rPr lang="es-CO" smtClean="0"/>
              <a:pPr/>
              <a:t>23/10/2024</a:t>
            </a:fld>
            <a:endParaRPr lang="es-CO"/>
          </a:p>
        </p:txBody>
      </p:sp>
      <p:sp>
        <p:nvSpPr>
          <p:cNvPr id="4" name="Marcador de pie de página 3">
            <a:extLst>
              <a:ext uri="{FF2B5EF4-FFF2-40B4-BE49-F238E27FC236}">
                <a16:creationId xmlns:a16="http://schemas.microsoft.com/office/drawing/2014/main" id="{C0F68054-34D7-9279-DFD5-715512BF4F92}"/>
              </a:ext>
            </a:extLst>
          </p:cNvPr>
          <p:cNvSpPr>
            <a:spLocks noGrp="1"/>
          </p:cNvSpPr>
          <p:nvPr>
            <p:ph type="ftr" sz="quarter" idx="11"/>
          </p:nvPr>
        </p:nvSpPr>
        <p:spPr/>
        <p:txBody>
          <a:bodyPr/>
          <a:lstStyle>
            <a:lvl1pPr>
              <a:defRPr>
                <a:latin typeface="Verdana" panose="020B0604030504040204" pitchFamily="34" charset="0"/>
              </a:defRPr>
            </a:lvl1pPr>
          </a:lstStyle>
          <a:p>
            <a:endParaRPr lang="es-CO"/>
          </a:p>
        </p:txBody>
      </p:sp>
      <p:sp>
        <p:nvSpPr>
          <p:cNvPr id="5" name="Marcador de número de diapositiva 4">
            <a:extLst>
              <a:ext uri="{FF2B5EF4-FFF2-40B4-BE49-F238E27FC236}">
                <a16:creationId xmlns:a16="http://schemas.microsoft.com/office/drawing/2014/main" id="{4916C35A-4761-CBE9-49AD-2C3A4928C1E2}"/>
              </a:ext>
            </a:extLst>
          </p:cNvPr>
          <p:cNvSpPr>
            <a:spLocks noGrp="1"/>
          </p:cNvSpPr>
          <p:nvPr>
            <p:ph type="sldNum" sz="quarter" idx="12"/>
          </p:nvPr>
        </p:nvSpPr>
        <p:spPr/>
        <p:txBody>
          <a:bodyPr/>
          <a:lstStyle>
            <a:lvl1pPr>
              <a:defRPr>
                <a:latin typeface="Verdana" panose="020B0604030504040204" pitchFamily="34" charset="0"/>
              </a:defRPr>
            </a:lvl1pPr>
          </a:lstStyle>
          <a:p>
            <a:fld id="{C74CBB0B-5D0C-43FE-9043-22172208F6F8}" type="slidenum">
              <a:rPr lang="es-CO" smtClean="0"/>
              <a:pPr/>
              <a:t>‹Nº›</a:t>
            </a:fld>
            <a:endParaRPr lang="es-CO"/>
          </a:p>
        </p:txBody>
      </p:sp>
      <p:pic>
        <p:nvPicPr>
          <p:cNvPr id="11" name="Imagen 10" descr="Interfaz de usuario gráfica&#10;&#10;Descripción generada automáticamente con confianza media">
            <a:extLst>
              <a:ext uri="{FF2B5EF4-FFF2-40B4-BE49-F238E27FC236}">
                <a16:creationId xmlns:a16="http://schemas.microsoft.com/office/drawing/2014/main" id="{465A95DD-3C90-A5F0-22C3-A655B003B4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29359" y="1670050"/>
            <a:ext cx="4733283" cy="2660904"/>
          </a:xfrm>
          <a:prstGeom prst="rect">
            <a:avLst/>
          </a:prstGeom>
        </p:spPr>
      </p:pic>
    </p:spTree>
    <p:extLst>
      <p:ext uri="{BB962C8B-B14F-4D97-AF65-F5344CB8AC3E}">
        <p14:creationId xmlns:p14="http://schemas.microsoft.com/office/powerpoint/2010/main" val="2206166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5_Encabezado de sección">
    <p:spTree>
      <p:nvGrpSpPr>
        <p:cNvPr id="1" name=""/>
        <p:cNvGrpSpPr/>
        <p:nvPr/>
      </p:nvGrpSpPr>
      <p:grpSpPr>
        <a:xfrm>
          <a:off x="0" y="0"/>
          <a:ext cx="0" cy="0"/>
          <a:chOff x="0" y="0"/>
          <a:chExt cx="0" cy="0"/>
        </a:xfrm>
      </p:grpSpPr>
      <p:pic>
        <p:nvPicPr>
          <p:cNvPr id="7" name="Imagen 6" descr="Interfaz de usuario gráfica&#10;&#10;Descripción generada automáticamente con confianza media">
            <a:extLst>
              <a:ext uri="{FF2B5EF4-FFF2-40B4-BE49-F238E27FC236}">
                <a16:creationId xmlns:a16="http://schemas.microsoft.com/office/drawing/2014/main" id="{29CE39A3-3BF1-053E-3369-24ED6B751D2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23267" y="5956857"/>
            <a:ext cx="1248366" cy="701792"/>
          </a:xfrm>
          <a:prstGeom prst="rect">
            <a:avLst/>
          </a:prstGeom>
        </p:spPr>
      </p:pic>
      <p:sp>
        <p:nvSpPr>
          <p:cNvPr id="2" name="Título 1">
            <a:extLst>
              <a:ext uri="{FF2B5EF4-FFF2-40B4-BE49-F238E27FC236}">
                <a16:creationId xmlns:a16="http://schemas.microsoft.com/office/drawing/2014/main" id="{913D0CCB-4FFD-D76C-2516-7E388FCAB981}"/>
              </a:ext>
            </a:extLst>
          </p:cNvPr>
          <p:cNvSpPr>
            <a:spLocks noGrp="1"/>
          </p:cNvSpPr>
          <p:nvPr>
            <p:ph type="title"/>
          </p:nvPr>
        </p:nvSpPr>
        <p:spPr>
          <a:xfrm>
            <a:off x="831850" y="1709738"/>
            <a:ext cx="10515600" cy="2852737"/>
          </a:xfrm>
        </p:spPr>
        <p:txBody>
          <a:bodyPr anchor="b"/>
          <a:lstStyle>
            <a:lvl1pPr>
              <a:defRPr sz="6000">
                <a:latin typeface="Verdana" panose="020B0604030504040204" pitchFamily="34" charset="0"/>
              </a:defRPr>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E1E21056-E582-22D1-6201-8C5FC793E5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7EB76F7-CED7-0277-AFCB-6886CB518DAF}"/>
              </a:ext>
            </a:extLst>
          </p:cNvPr>
          <p:cNvSpPr>
            <a:spLocks noGrp="1"/>
          </p:cNvSpPr>
          <p:nvPr>
            <p:ph type="dt" sz="half" idx="10"/>
          </p:nvPr>
        </p:nvSpPr>
        <p:spPr/>
        <p:txBody>
          <a:bodyPr/>
          <a:lstStyle>
            <a:lvl1pPr>
              <a:defRPr>
                <a:latin typeface="Verdana" panose="020B0604030504040204" pitchFamily="34" charset="0"/>
              </a:defRPr>
            </a:lvl1pPr>
          </a:lstStyle>
          <a:p>
            <a:fld id="{856A6FAC-9192-436B-870E-80DDE60983C7}" type="datetimeFigureOut">
              <a:rPr lang="es-CO" smtClean="0"/>
              <a:pPr/>
              <a:t>23/10/2024</a:t>
            </a:fld>
            <a:endParaRPr lang="es-CO"/>
          </a:p>
        </p:txBody>
      </p:sp>
      <p:sp>
        <p:nvSpPr>
          <p:cNvPr id="5" name="Marcador de pie de página 4">
            <a:extLst>
              <a:ext uri="{FF2B5EF4-FFF2-40B4-BE49-F238E27FC236}">
                <a16:creationId xmlns:a16="http://schemas.microsoft.com/office/drawing/2014/main" id="{A4C8B0CA-24C5-6F63-CBFA-9062B6F26213}"/>
              </a:ext>
            </a:extLst>
          </p:cNvPr>
          <p:cNvSpPr>
            <a:spLocks noGrp="1"/>
          </p:cNvSpPr>
          <p:nvPr>
            <p:ph type="ftr" sz="quarter" idx="11"/>
          </p:nvPr>
        </p:nvSpPr>
        <p:spPr/>
        <p:txBody>
          <a:bodyPr/>
          <a:lstStyle>
            <a:lvl1pPr>
              <a:defRPr>
                <a:latin typeface="Verdana" panose="020B0604030504040204" pitchFamily="34" charset="0"/>
              </a:defRPr>
            </a:lvl1pPr>
          </a:lstStyle>
          <a:p>
            <a:endParaRPr lang="es-CO"/>
          </a:p>
        </p:txBody>
      </p:sp>
      <p:sp>
        <p:nvSpPr>
          <p:cNvPr id="6" name="Marcador de número de diapositiva 5">
            <a:extLst>
              <a:ext uri="{FF2B5EF4-FFF2-40B4-BE49-F238E27FC236}">
                <a16:creationId xmlns:a16="http://schemas.microsoft.com/office/drawing/2014/main" id="{053FA383-2ECC-136F-2454-358FD4FC2159}"/>
              </a:ext>
            </a:extLst>
          </p:cNvPr>
          <p:cNvSpPr>
            <a:spLocks noGrp="1"/>
          </p:cNvSpPr>
          <p:nvPr>
            <p:ph type="sldNum" sz="quarter" idx="12"/>
          </p:nvPr>
        </p:nvSpPr>
        <p:spPr/>
        <p:txBody>
          <a:bodyPr/>
          <a:lstStyle>
            <a:lvl1pPr>
              <a:defRPr>
                <a:latin typeface="Verdana" panose="020B0604030504040204" pitchFamily="34" charset="0"/>
              </a:defRPr>
            </a:lvl1pPr>
          </a:lstStyle>
          <a:p>
            <a:fld id="{C74CBB0B-5D0C-43FE-9043-22172208F6F8}" type="slidenum">
              <a:rPr lang="es-CO" smtClean="0"/>
              <a:pPr/>
              <a:t>‹Nº›</a:t>
            </a:fld>
            <a:endParaRPr lang="es-CO"/>
          </a:p>
        </p:txBody>
      </p:sp>
      <p:sp>
        <p:nvSpPr>
          <p:cNvPr id="8" name="Rectángulo 7">
            <a:extLst>
              <a:ext uri="{FF2B5EF4-FFF2-40B4-BE49-F238E27FC236}">
                <a16:creationId xmlns:a16="http://schemas.microsoft.com/office/drawing/2014/main" id="{BB4FDE40-A9D6-CF4C-BBD0-947E0B2E12F5}"/>
              </a:ext>
            </a:extLst>
          </p:cNvPr>
          <p:cNvSpPr/>
          <p:nvPr userDrawn="1"/>
        </p:nvSpPr>
        <p:spPr>
          <a:xfrm>
            <a:off x="0" y="6693694"/>
            <a:ext cx="12192000" cy="178593"/>
          </a:xfrm>
          <a:prstGeom prst="rect">
            <a:avLst/>
          </a:prstGeom>
          <a:solidFill>
            <a:srgbClr val="FFC80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CuadroTexto 8">
            <a:extLst>
              <a:ext uri="{FF2B5EF4-FFF2-40B4-BE49-F238E27FC236}">
                <a16:creationId xmlns:a16="http://schemas.microsoft.com/office/drawing/2014/main" id="{C370A475-CAB9-FE7E-5194-6C963FC7B350}"/>
              </a:ext>
            </a:extLst>
          </p:cNvPr>
          <p:cNvSpPr txBox="1"/>
          <p:nvPr userDrawn="1"/>
        </p:nvSpPr>
        <p:spPr>
          <a:xfrm>
            <a:off x="5212556" y="6623604"/>
            <a:ext cx="1931194" cy="246221"/>
          </a:xfrm>
          <a:prstGeom prst="rect">
            <a:avLst/>
          </a:prstGeom>
          <a:noFill/>
        </p:spPr>
        <p:txBody>
          <a:bodyPr wrap="square" rtlCol="0">
            <a:spAutoFit/>
          </a:bodyPr>
          <a:lstStyle/>
          <a:p>
            <a:pPr algn="ctr"/>
            <a:r>
              <a:rPr lang="es-US" sz="1000">
                <a:solidFill>
                  <a:srgbClr val="575756"/>
                </a:solidFill>
                <a:latin typeface="Verdana" panose="020B0604030504040204" pitchFamily="34" charset="0"/>
                <a:ea typeface="Verdana" panose="020B0604030504040204" pitchFamily="34" charset="0"/>
              </a:rPr>
              <a:t>www.dnp.gov.co</a:t>
            </a:r>
            <a:endParaRPr lang="es-CO" sz="1000">
              <a:solidFill>
                <a:srgbClr val="575756"/>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009956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8600" y="102394"/>
            <a:ext cx="1504157" cy="435769"/>
          </a:xfrm>
        </p:spPr>
        <p:txBody>
          <a:bodyPr anchor="b"/>
          <a:lstStyle>
            <a:lvl1pPr algn="l">
              <a:defRPr sz="750" b="1"/>
            </a:lvl1pPr>
          </a:lstStyle>
          <a:p>
            <a:r>
              <a:rPr lang="en-US"/>
              <a:t>Click to edit Master title style</a:t>
            </a:r>
          </a:p>
        </p:txBody>
      </p:sp>
      <p:sp>
        <p:nvSpPr>
          <p:cNvPr id="3" name="Content Placeholder 2"/>
          <p:cNvSpPr>
            <a:spLocks noGrp="1"/>
          </p:cNvSpPr>
          <p:nvPr>
            <p:ph idx="1"/>
          </p:nvPr>
        </p:nvSpPr>
        <p:spPr>
          <a:xfrm>
            <a:off x="1787525" y="102394"/>
            <a:ext cx="2555875" cy="2194918"/>
          </a:xfrm>
        </p:spPr>
        <p:txBody>
          <a:bodyPr/>
          <a:lstStyle>
            <a:lvl1pPr>
              <a:defRPr sz="1200"/>
            </a:lvl1pPr>
            <a:lvl2pPr>
              <a:defRPr sz="1050"/>
            </a:lvl2pPr>
            <a:lvl3pPr>
              <a:defRPr sz="900"/>
            </a:lvl3pPr>
            <a:lvl4pPr>
              <a:defRPr sz="750"/>
            </a:lvl4pPr>
            <a:lvl5pPr>
              <a:defRPr sz="750"/>
            </a:lvl5pPr>
            <a:lvl6pPr>
              <a:defRPr sz="750"/>
            </a:lvl6pPr>
            <a:lvl7pPr>
              <a:defRPr sz="750"/>
            </a:lvl7pPr>
            <a:lvl8pPr>
              <a:defRPr sz="750"/>
            </a:lvl8pPr>
            <a:lvl9pPr>
              <a:defRPr sz="7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28600" y="538163"/>
            <a:ext cx="1504157" cy="1759149"/>
          </a:xfrm>
        </p:spPr>
        <p:txBody>
          <a:bodyPr/>
          <a:lstStyle>
            <a:lvl1pPr marL="0" indent="0">
              <a:buNone/>
              <a:defRPr sz="525"/>
            </a:lvl1pPr>
            <a:lvl2pPr marL="171450" indent="0">
              <a:buNone/>
              <a:defRPr sz="450"/>
            </a:lvl2pPr>
            <a:lvl3pPr marL="342900" indent="0">
              <a:buNone/>
              <a:defRPr sz="375"/>
            </a:lvl3pPr>
            <a:lvl4pPr marL="514350" indent="0">
              <a:buNone/>
              <a:defRPr sz="338"/>
            </a:lvl4pPr>
            <a:lvl5pPr marL="685800" indent="0">
              <a:buNone/>
              <a:defRPr sz="338"/>
            </a:lvl5pPr>
            <a:lvl6pPr marL="857250" indent="0">
              <a:buNone/>
              <a:defRPr sz="338"/>
            </a:lvl6pPr>
            <a:lvl7pPr marL="1028700" indent="0">
              <a:buNone/>
              <a:defRPr sz="338"/>
            </a:lvl7pPr>
            <a:lvl8pPr marL="1200150" indent="0">
              <a:buNone/>
              <a:defRPr sz="338"/>
            </a:lvl8pPr>
            <a:lvl9pPr marL="1371600" indent="0">
              <a:buNone/>
              <a:defRPr sz="338"/>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1930370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pic>
        <p:nvPicPr>
          <p:cNvPr id="5" name="Imagen 4" descr="Logotipo&#10;&#10;Descripción generada automáticamente con confianza media">
            <a:extLst>
              <a:ext uri="{FF2B5EF4-FFF2-40B4-BE49-F238E27FC236}">
                <a16:creationId xmlns:a16="http://schemas.microsoft.com/office/drawing/2014/main" id="{460FB827-D895-A5A3-C5F2-8CE85B3FC9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80" y="60050"/>
            <a:ext cx="2011680" cy="1010945"/>
          </a:xfrm>
          <a:prstGeom prst="rect">
            <a:avLst/>
          </a:prstGeom>
        </p:spPr>
      </p:pic>
      <p:pic>
        <p:nvPicPr>
          <p:cNvPr id="6" name="Imagen 5" descr="Interfaz de usuario gráfica, Texto&#10;&#10;Descripción generada automáticamente">
            <a:extLst>
              <a:ext uri="{FF2B5EF4-FFF2-40B4-BE49-F238E27FC236}">
                <a16:creationId xmlns:a16="http://schemas.microsoft.com/office/drawing/2014/main" id="{F13E503D-A80C-0B4A-D441-0E28730E87B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95982" y="0"/>
            <a:ext cx="2627438" cy="1188718"/>
          </a:xfrm>
          <a:prstGeom prst="rect">
            <a:avLst/>
          </a:prstGeom>
        </p:spPr>
      </p:pic>
    </p:spTree>
    <p:extLst>
      <p:ext uri="{BB962C8B-B14F-4D97-AF65-F5344CB8AC3E}">
        <p14:creationId xmlns:p14="http://schemas.microsoft.com/office/powerpoint/2010/main" val="1206627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98221" y="138176"/>
            <a:ext cx="10222026" cy="639572"/>
          </a:xfrm>
          <a:prstGeom prst="rect">
            <a:avLst/>
          </a:prstGeom>
        </p:spPr>
        <p:txBody>
          <a:bodyPr lIns="0" tIns="0" rIns="0" bIns="0"/>
          <a:lstStyle>
            <a:lvl1pPr>
              <a:defRPr sz="3600" b="1" i="0">
                <a:solidFill>
                  <a:srgbClr val="D13A3A"/>
                </a:solidFill>
                <a:latin typeface="Calibri"/>
                <a:cs typeface="Calibri"/>
              </a:defRPr>
            </a:lvl1pPr>
          </a:lstStyle>
          <a:p>
            <a:endParaRPr/>
          </a:p>
        </p:txBody>
      </p:sp>
      <p:sp>
        <p:nvSpPr>
          <p:cNvPr id="3" name="Holder 3"/>
          <p:cNvSpPr>
            <a:spLocks noGrp="1"/>
          </p:cNvSpPr>
          <p:nvPr>
            <p:ph type="ftr" sz="quarter" idx="5"/>
          </p:nvPr>
        </p:nvSpPr>
        <p:spPr>
          <a:xfrm>
            <a:off x="196087" y="6329883"/>
            <a:ext cx="1372870" cy="338454"/>
          </a:xfrm>
          <a:prstGeom prst="rect">
            <a:avLst/>
          </a:prstGeom>
        </p:spPr>
        <p:txBody>
          <a:bodyPr lIns="0" tIns="0" rIns="0" bIns="0"/>
          <a:lstStyle>
            <a:lvl1pPr>
              <a:defRPr sz="1200" b="1" i="0">
                <a:solidFill>
                  <a:schemeClr val="bg1"/>
                </a:solidFill>
                <a:latin typeface="Calibri"/>
                <a:cs typeface="Calibri"/>
              </a:defRPr>
            </a:lvl1pPr>
          </a:lstStyle>
          <a:p>
            <a:pPr marL="12700">
              <a:lnSpc>
                <a:spcPts val="1240"/>
              </a:lnSpc>
            </a:pPr>
            <a:r>
              <a:t>Sistema</a:t>
            </a:r>
            <a:r>
              <a:rPr spc="-45"/>
              <a:t> </a:t>
            </a:r>
            <a:r>
              <a:rPr spc="-10"/>
              <a:t>presupuestal</a:t>
            </a:r>
          </a:p>
          <a:p>
            <a:pPr marL="12700">
              <a:lnSpc>
                <a:spcPct val="100000"/>
              </a:lnSpc>
              <a:spcBef>
                <a:spcPts val="5"/>
              </a:spcBef>
            </a:pPr>
            <a:r>
              <a:rPr sz="1050" b="0">
                <a:latin typeface="Calibri"/>
                <a:cs typeface="Calibri"/>
              </a:rPr>
              <a:t>Octubre</a:t>
            </a:r>
            <a:r>
              <a:rPr sz="1050" b="0" spc="-40">
                <a:latin typeface="Calibri"/>
                <a:cs typeface="Calibri"/>
              </a:rPr>
              <a:t> </a:t>
            </a:r>
            <a:r>
              <a:rPr sz="1050" b="0" spc="-20">
                <a:latin typeface="Calibri"/>
                <a:cs typeface="Calibri"/>
              </a:rPr>
              <a:t>2018</a:t>
            </a:r>
            <a:endParaRPr sz="1050">
              <a:latin typeface="Calibri"/>
              <a:cs typeface="Calibri"/>
            </a:endParaRPr>
          </a:p>
        </p:txBody>
      </p:sp>
      <p:sp>
        <p:nvSpPr>
          <p:cNvPr id="4" name="Holder 4"/>
          <p:cNvSpPr>
            <a:spLocks noGrp="1"/>
          </p:cNvSpPr>
          <p:nvPr>
            <p:ph type="dt" sz="half" idx="6"/>
          </p:nvPr>
        </p:nvSpPr>
        <p:spPr>
          <a:xfrm>
            <a:off x="609600" y="6377940"/>
            <a:ext cx="280416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3371572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C092A5-DE25-767F-031F-CE0639AC53CE}"/>
              </a:ext>
            </a:extLst>
          </p:cNvPr>
          <p:cNvSpPr>
            <a:spLocks noGrp="1"/>
          </p:cNvSpPr>
          <p:nvPr>
            <p:ph type="ctrTitle"/>
          </p:nvPr>
        </p:nvSpPr>
        <p:spPr>
          <a:xfrm>
            <a:off x="1524000" y="1122363"/>
            <a:ext cx="9144000" cy="2387600"/>
          </a:xfrm>
        </p:spPr>
        <p:txBody>
          <a:bodyPr anchor="b"/>
          <a:lstStyle>
            <a:lvl1pPr algn="ctr">
              <a:defRPr sz="6000">
                <a:latin typeface="Verdana" panose="020B0604030504040204" pitchFamily="34" charset="0"/>
              </a:defRPr>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61259010-DBE2-D34D-D879-AC7A1D28336A}"/>
              </a:ext>
            </a:extLst>
          </p:cNvPr>
          <p:cNvSpPr>
            <a:spLocks noGrp="1"/>
          </p:cNvSpPr>
          <p:nvPr>
            <p:ph type="subTitle" idx="1"/>
          </p:nvPr>
        </p:nvSpPr>
        <p:spPr>
          <a:xfrm>
            <a:off x="1524000" y="3602038"/>
            <a:ext cx="9144000" cy="1655762"/>
          </a:xfrm>
        </p:spPr>
        <p:txBody>
          <a:bodyPr/>
          <a:lstStyle>
            <a:lvl1pPr marL="0" indent="0" algn="ctr">
              <a:buNone/>
              <a:defRPr sz="2400">
                <a:latin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528C31B2-286A-C9C4-E01D-E40D72576A79}"/>
              </a:ext>
            </a:extLst>
          </p:cNvPr>
          <p:cNvSpPr>
            <a:spLocks noGrp="1"/>
          </p:cNvSpPr>
          <p:nvPr>
            <p:ph type="dt" sz="half" idx="10"/>
          </p:nvPr>
        </p:nvSpPr>
        <p:spPr/>
        <p:txBody>
          <a:bodyPr/>
          <a:lstStyle>
            <a:lvl1pPr>
              <a:defRPr>
                <a:latin typeface="Verdana" panose="020B0604030504040204" pitchFamily="34" charset="0"/>
              </a:defRPr>
            </a:lvl1pPr>
          </a:lstStyle>
          <a:p>
            <a:fld id="{856A6FAC-9192-436B-870E-80DDE60983C7}" type="datetimeFigureOut">
              <a:rPr lang="es-CO" smtClean="0"/>
              <a:pPr/>
              <a:t>23/10/2024</a:t>
            </a:fld>
            <a:endParaRPr lang="es-CO"/>
          </a:p>
        </p:txBody>
      </p:sp>
      <p:sp>
        <p:nvSpPr>
          <p:cNvPr id="5" name="Marcador de pie de página 4">
            <a:extLst>
              <a:ext uri="{FF2B5EF4-FFF2-40B4-BE49-F238E27FC236}">
                <a16:creationId xmlns:a16="http://schemas.microsoft.com/office/drawing/2014/main" id="{591D1DDB-6CC7-9360-8F7F-08FF87C5D7B4}"/>
              </a:ext>
            </a:extLst>
          </p:cNvPr>
          <p:cNvSpPr>
            <a:spLocks noGrp="1"/>
          </p:cNvSpPr>
          <p:nvPr>
            <p:ph type="ftr" sz="quarter" idx="11"/>
          </p:nvPr>
        </p:nvSpPr>
        <p:spPr/>
        <p:txBody>
          <a:bodyPr/>
          <a:lstStyle>
            <a:lvl1pPr>
              <a:defRPr>
                <a:latin typeface="Verdana" panose="020B0604030504040204" pitchFamily="34" charset="0"/>
              </a:defRPr>
            </a:lvl1pPr>
          </a:lstStyle>
          <a:p>
            <a:endParaRPr lang="es-CO"/>
          </a:p>
        </p:txBody>
      </p:sp>
      <p:sp>
        <p:nvSpPr>
          <p:cNvPr id="6" name="Marcador de número de diapositiva 5">
            <a:extLst>
              <a:ext uri="{FF2B5EF4-FFF2-40B4-BE49-F238E27FC236}">
                <a16:creationId xmlns:a16="http://schemas.microsoft.com/office/drawing/2014/main" id="{DEC3D685-36E9-396E-8492-722E755FAF4F}"/>
              </a:ext>
            </a:extLst>
          </p:cNvPr>
          <p:cNvSpPr>
            <a:spLocks noGrp="1"/>
          </p:cNvSpPr>
          <p:nvPr>
            <p:ph type="sldNum" sz="quarter" idx="12"/>
          </p:nvPr>
        </p:nvSpPr>
        <p:spPr/>
        <p:txBody>
          <a:bodyPr/>
          <a:lstStyle>
            <a:lvl1pPr>
              <a:defRPr>
                <a:latin typeface="Verdana" panose="020B0604030504040204" pitchFamily="34" charset="0"/>
              </a:defRPr>
            </a:lvl1pPr>
          </a:lstStyle>
          <a:p>
            <a:fld id="{C74CBB0B-5D0C-43FE-9043-22172208F6F8}" type="slidenum">
              <a:rPr lang="es-CO" smtClean="0"/>
              <a:pPr/>
              <a:t>‹Nº›</a:t>
            </a:fld>
            <a:endParaRPr lang="es-CO"/>
          </a:p>
        </p:txBody>
      </p:sp>
      <p:sp>
        <p:nvSpPr>
          <p:cNvPr id="8" name="Rectángulo 7">
            <a:extLst>
              <a:ext uri="{FF2B5EF4-FFF2-40B4-BE49-F238E27FC236}">
                <a16:creationId xmlns:a16="http://schemas.microsoft.com/office/drawing/2014/main" id="{49AFD091-953C-4B8E-5508-A2D6A3D77D1D}"/>
              </a:ext>
            </a:extLst>
          </p:cNvPr>
          <p:cNvSpPr/>
          <p:nvPr userDrawn="1"/>
        </p:nvSpPr>
        <p:spPr>
          <a:xfrm>
            <a:off x="0" y="819253"/>
            <a:ext cx="12192000" cy="5219493"/>
          </a:xfrm>
          <a:prstGeom prst="rect">
            <a:avLst/>
          </a:prstGeom>
          <a:solidFill>
            <a:srgbClr val="FFC80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887785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iapositiva de título">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61259010-DBE2-D34D-D879-AC7A1D28336A}"/>
              </a:ext>
            </a:extLst>
          </p:cNvPr>
          <p:cNvSpPr>
            <a:spLocks noGrp="1"/>
          </p:cNvSpPr>
          <p:nvPr>
            <p:ph type="subTitle" idx="1"/>
          </p:nvPr>
        </p:nvSpPr>
        <p:spPr>
          <a:xfrm>
            <a:off x="1524000" y="3602038"/>
            <a:ext cx="9144000" cy="1655762"/>
          </a:xfrm>
        </p:spPr>
        <p:txBody>
          <a:bodyPr/>
          <a:lstStyle>
            <a:lvl1pPr marL="0" indent="0" algn="ctr">
              <a:buNone/>
              <a:defRPr sz="2400">
                <a:latin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8" name="Rectángulo 7">
            <a:extLst>
              <a:ext uri="{FF2B5EF4-FFF2-40B4-BE49-F238E27FC236}">
                <a16:creationId xmlns:a16="http://schemas.microsoft.com/office/drawing/2014/main" id="{F663A175-52FA-6661-1F93-E14E5215D728}"/>
              </a:ext>
            </a:extLst>
          </p:cNvPr>
          <p:cNvSpPr/>
          <p:nvPr userDrawn="1"/>
        </p:nvSpPr>
        <p:spPr>
          <a:xfrm>
            <a:off x="0" y="6693694"/>
            <a:ext cx="12192000" cy="178593"/>
          </a:xfrm>
          <a:prstGeom prst="rect">
            <a:avLst/>
          </a:prstGeom>
          <a:solidFill>
            <a:srgbClr val="FFC80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C51EC09F-ABA4-1804-CC02-4EE63122C05A}"/>
              </a:ext>
            </a:extLst>
          </p:cNvPr>
          <p:cNvSpPr txBox="1"/>
          <p:nvPr userDrawn="1"/>
        </p:nvSpPr>
        <p:spPr>
          <a:xfrm>
            <a:off x="5212556" y="6623604"/>
            <a:ext cx="1931194" cy="246221"/>
          </a:xfrm>
          <a:prstGeom prst="rect">
            <a:avLst/>
          </a:prstGeom>
          <a:noFill/>
        </p:spPr>
        <p:txBody>
          <a:bodyPr wrap="square" rtlCol="0">
            <a:spAutoFit/>
          </a:bodyPr>
          <a:lstStyle/>
          <a:p>
            <a:pPr algn="ctr"/>
            <a:r>
              <a:rPr lang="es-US" sz="1000">
                <a:solidFill>
                  <a:srgbClr val="575756"/>
                </a:solidFill>
                <a:latin typeface="Verdana" panose="020B0604030504040204" pitchFamily="34" charset="0"/>
                <a:ea typeface="Verdana" panose="020B0604030504040204" pitchFamily="34" charset="0"/>
              </a:rPr>
              <a:t>www.dnp.gov.co</a:t>
            </a:r>
            <a:endParaRPr lang="es-CO" sz="1000">
              <a:solidFill>
                <a:srgbClr val="575756"/>
              </a:solidFill>
              <a:latin typeface="Verdana" panose="020B0604030504040204" pitchFamily="34" charset="0"/>
              <a:ea typeface="Verdana" panose="020B0604030504040204" pitchFamily="34" charset="0"/>
            </a:endParaRPr>
          </a:p>
        </p:txBody>
      </p:sp>
      <p:sp>
        <p:nvSpPr>
          <p:cNvPr id="9" name="Título 8">
            <a:extLst>
              <a:ext uri="{FF2B5EF4-FFF2-40B4-BE49-F238E27FC236}">
                <a16:creationId xmlns:a16="http://schemas.microsoft.com/office/drawing/2014/main" id="{C2346930-440A-D625-A697-3C88CEEBA95B}"/>
              </a:ext>
            </a:extLst>
          </p:cNvPr>
          <p:cNvSpPr>
            <a:spLocks noGrp="1"/>
          </p:cNvSpPr>
          <p:nvPr>
            <p:ph type="title"/>
          </p:nvPr>
        </p:nvSpPr>
        <p:spPr/>
        <p:txBody>
          <a:bodyPr/>
          <a:lstStyle/>
          <a:p>
            <a:r>
              <a:rPr lang="es-ES"/>
              <a:t>Haga clic para modificar el estilo de título del patrón</a:t>
            </a:r>
            <a:endParaRPr lang="es-CO"/>
          </a:p>
        </p:txBody>
      </p:sp>
    </p:spTree>
    <p:extLst>
      <p:ext uri="{BB962C8B-B14F-4D97-AF65-F5344CB8AC3E}">
        <p14:creationId xmlns:p14="http://schemas.microsoft.com/office/powerpoint/2010/main" val="4092359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3D0CCB-4FFD-D76C-2516-7E388FCAB981}"/>
              </a:ext>
            </a:extLst>
          </p:cNvPr>
          <p:cNvSpPr>
            <a:spLocks noGrp="1"/>
          </p:cNvSpPr>
          <p:nvPr>
            <p:ph type="title"/>
          </p:nvPr>
        </p:nvSpPr>
        <p:spPr>
          <a:xfrm>
            <a:off x="831850" y="1709738"/>
            <a:ext cx="10515600" cy="2852737"/>
          </a:xfrm>
        </p:spPr>
        <p:txBody>
          <a:bodyPr anchor="b"/>
          <a:lstStyle>
            <a:lvl1pPr>
              <a:defRPr sz="6000">
                <a:latin typeface="Verdana" panose="020B0604030504040204" pitchFamily="34" charset="0"/>
              </a:defRPr>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E1E21056-E582-22D1-6201-8C5FC793E5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7EB76F7-CED7-0277-AFCB-6886CB518DAF}"/>
              </a:ext>
            </a:extLst>
          </p:cNvPr>
          <p:cNvSpPr>
            <a:spLocks noGrp="1"/>
          </p:cNvSpPr>
          <p:nvPr>
            <p:ph type="dt" sz="half" idx="10"/>
          </p:nvPr>
        </p:nvSpPr>
        <p:spPr/>
        <p:txBody>
          <a:bodyPr/>
          <a:lstStyle>
            <a:lvl1pPr>
              <a:defRPr>
                <a:latin typeface="Verdana" panose="020B0604030504040204" pitchFamily="34" charset="0"/>
              </a:defRPr>
            </a:lvl1pPr>
          </a:lstStyle>
          <a:p>
            <a:fld id="{856A6FAC-9192-436B-870E-80DDE60983C7}" type="datetimeFigureOut">
              <a:rPr lang="es-CO" smtClean="0"/>
              <a:pPr/>
              <a:t>23/10/2024</a:t>
            </a:fld>
            <a:endParaRPr lang="es-CO"/>
          </a:p>
        </p:txBody>
      </p:sp>
      <p:sp>
        <p:nvSpPr>
          <p:cNvPr id="5" name="Marcador de pie de página 4">
            <a:extLst>
              <a:ext uri="{FF2B5EF4-FFF2-40B4-BE49-F238E27FC236}">
                <a16:creationId xmlns:a16="http://schemas.microsoft.com/office/drawing/2014/main" id="{A4C8B0CA-24C5-6F63-CBFA-9062B6F26213}"/>
              </a:ext>
            </a:extLst>
          </p:cNvPr>
          <p:cNvSpPr>
            <a:spLocks noGrp="1"/>
          </p:cNvSpPr>
          <p:nvPr>
            <p:ph type="ftr" sz="quarter" idx="11"/>
          </p:nvPr>
        </p:nvSpPr>
        <p:spPr/>
        <p:txBody>
          <a:bodyPr/>
          <a:lstStyle>
            <a:lvl1pPr>
              <a:defRPr>
                <a:latin typeface="Verdana" panose="020B0604030504040204" pitchFamily="34" charset="0"/>
              </a:defRPr>
            </a:lvl1pPr>
          </a:lstStyle>
          <a:p>
            <a:endParaRPr lang="es-CO"/>
          </a:p>
        </p:txBody>
      </p:sp>
      <p:sp>
        <p:nvSpPr>
          <p:cNvPr id="6" name="Marcador de número de diapositiva 5">
            <a:extLst>
              <a:ext uri="{FF2B5EF4-FFF2-40B4-BE49-F238E27FC236}">
                <a16:creationId xmlns:a16="http://schemas.microsoft.com/office/drawing/2014/main" id="{053FA383-2ECC-136F-2454-358FD4FC2159}"/>
              </a:ext>
            </a:extLst>
          </p:cNvPr>
          <p:cNvSpPr>
            <a:spLocks noGrp="1"/>
          </p:cNvSpPr>
          <p:nvPr>
            <p:ph type="sldNum" sz="quarter" idx="12"/>
          </p:nvPr>
        </p:nvSpPr>
        <p:spPr/>
        <p:txBody>
          <a:bodyPr/>
          <a:lstStyle>
            <a:lvl1pPr>
              <a:defRPr>
                <a:latin typeface="Verdana" panose="020B0604030504040204" pitchFamily="34" charset="0"/>
              </a:defRPr>
            </a:lvl1pPr>
          </a:lstStyle>
          <a:p>
            <a:fld id="{C74CBB0B-5D0C-43FE-9043-22172208F6F8}" type="slidenum">
              <a:rPr lang="es-CO" smtClean="0"/>
              <a:pPr/>
              <a:t>‹Nº›</a:t>
            </a:fld>
            <a:endParaRPr lang="es-CO"/>
          </a:p>
        </p:txBody>
      </p:sp>
      <p:pic>
        <p:nvPicPr>
          <p:cNvPr id="8" name="Imagen 7" descr="Interfaz de usuario gráfica&#10;&#10;Descripción generada automáticamente con confianza media">
            <a:extLst>
              <a:ext uri="{FF2B5EF4-FFF2-40B4-BE49-F238E27FC236}">
                <a16:creationId xmlns:a16="http://schemas.microsoft.com/office/drawing/2014/main" id="{0D35BD0D-DE71-AB99-3575-373ECE7216F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71818" y="43494"/>
            <a:ext cx="1248366" cy="701792"/>
          </a:xfrm>
          <a:prstGeom prst="rect">
            <a:avLst/>
          </a:prstGeom>
        </p:spPr>
      </p:pic>
      <p:sp>
        <p:nvSpPr>
          <p:cNvPr id="7" name="Rectángulo 6">
            <a:extLst>
              <a:ext uri="{FF2B5EF4-FFF2-40B4-BE49-F238E27FC236}">
                <a16:creationId xmlns:a16="http://schemas.microsoft.com/office/drawing/2014/main" id="{9CF1E4F0-6E59-19EC-1E5E-0DD1D9087FAB}"/>
              </a:ext>
            </a:extLst>
          </p:cNvPr>
          <p:cNvSpPr/>
          <p:nvPr userDrawn="1"/>
        </p:nvSpPr>
        <p:spPr>
          <a:xfrm>
            <a:off x="0" y="6693694"/>
            <a:ext cx="12192000" cy="178593"/>
          </a:xfrm>
          <a:prstGeom prst="rect">
            <a:avLst/>
          </a:prstGeom>
          <a:solidFill>
            <a:srgbClr val="FFC80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CuadroTexto 8">
            <a:extLst>
              <a:ext uri="{FF2B5EF4-FFF2-40B4-BE49-F238E27FC236}">
                <a16:creationId xmlns:a16="http://schemas.microsoft.com/office/drawing/2014/main" id="{77A1625F-8C3E-4378-0B09-5775504AE552}"/>
              </a:ext>
            </a:extLst>
          </p:cNvPr>
          <p:cNvSpPr txBox="1"/>
          <p:nvPr userDrawn="1"/>
        </p:nvSpPr>
        <p:spPr>
          <a:xfrm>
            <a:off x="5212556" y="6623604"/>
            <a:ext cx="1931194" cy="246221"/>
          </a:xfrm>
          <a:prstGeom prst="rect">
            <a:avLst/>
          </a:prstGeom>
          <a:noFill/>
        </p:spPr>
        <p:txBody>
          <a:bodyPr wrap="square" rtlCol="0">
            <a:spAutoFit/>
          </a:bodyPr>
          <a:lstStyle/>
          <a:p>
            <a:pPr algn="ctr"/>
            <a:r>
              <a:rPr lang="es-US" sz="1000">
                <a:solidFill>
                  <a:srgbClr val="575756"/>
                </a:solidFill>
                <a:latin typeface="Verdana" panose="020B0604030504040204" pitchFamily="34" charset="0"/>
                <a:ea typeface="Verdana" panose="020B0604030504040204" pitchFamily="34" charset="0"/>
              </a:rPr>
              <a:t>www.dnp.gov.co</a:t>
            </a:r>
            <a:endParaRPr lang="es-CO" sz="1000">
              <a:solidFill>
                <a:srgbClr val="575756"/>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530861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Encabezado de sección">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77EB76F7-CED7-0277-AFCB-6886CB518DAF}"/>
              </a:ext>
            </a:extLst>
          </p:cNvPr>
          <p:cNvSpPr>
            <a:spLocks noGrp="1"/>
          </p:cNvSpPr>
          <p:nvPr>
            <p:ph type="dt" sz="half" idx="10"/>
          </p:nvPr>
        </p:nvSpPr>
        <p:spPr/>
        <p:txBody>
          <a:bodyPr/>
          <a:lstStyle>
            <a:lvl1pPr>
              <a:defRPr>
                <a:latin typeface="Verdana" panose="020B0604030504040204" pitchFamily="34" charset="0"/>
              </a:defRPr>
            </a:lvl1pPr>
          </a:lstStyle>
          <a:p>
            <a:fld id="{856A6FAC-9192-436B-870E-80DDE60983C7}" type="datetimeFigureOut">
              <a:rPr lang="es-CO" smtClean="0"/>
              <a:pPr/>
              <a:t>23/10/2024</a:t>
            </a:fld>
            <a:endParaRPr lang="es-CO"/>
          </a:p>
        </p:txBody>
      </p:sp>
      <p:sp>
        <p:nvSpPr>
          <p:cNvPr id="5" name="Marcador de pie de página 4">
            <a:extLst>
              <a:ext uri="{FF2B5EF4-FFF2-40B4-BE49-F238E27FC236}">
                <a16:creationId xmlns:a16="http://schemas.microsoft.com/office/drawing/2014/main" id="{A4C8B0CA-24C5-6F63-CBFA-9062B6F26213}"/>
              </a:ext>
            </a:extLst>
          </p:cNvPr>
          <p:cNvSpPr>
            <a:spLocks noGrp="1"/>
          </p:cNvSpPr>
          <p:nvPr>
            <p:ph type="ftr" sz="quarter" idx="11"/>
          </p:nvPr>
        </p:nvSpPr>
        <p:spPr/>
        <p:txBody>
          <a:bodyPr/>
          <a:lstStyle>
            <a:lvl1pPr>
              <a:defRPr>
                <a:latin typeface="Verdana" panose="020B0604030504040204" pitchFamily="34" charset="0"/>
              </a:defRPr>
            </a:lvl1pPr>
          </a:lstStyle>
          <a:p>
            <a:endParaRPr lang="es-CO"/>
          </a:p>
        </p:txBody>
      </p:sp>
      <p:sp>
        <p:nvSpPr>
          <p:cNvPr id="6" name="Marcador de número de diapositiva 5">
            <a:extLst>
              <a:ext uri="{FF2B5EF4-FFF2-40B4-BE49-F238E27FC236}">
                <a16:creationId xmlns:a16="http://schemas.microsoft.com/office/drawing/2014/main" id="{053FA383-2ECC-136F-2454-358FD4FC2159}"/>
              </a:ext>
            </a:extLst>
          </p:cNvPr>
          <p:cNvSpPr>
            <a:spLocks noGrp="1"/>
          </p:cNvSpPr>
          <p:nvPr>
            <p:ph type="sldNum" sz="quarter" idx="12"/>
          </p:nvPr>
        </p:nvSpPr>
        <p:spPr/>
        <p:txBody>
          <a:bodyPr/>
          <a:lstStyle>
            <a:lvl1pPr>
              <a:defRPr>
                <a:latin typeface="Verdana" panose="020B0604030504040204" pitchFamily="34" charset="0"/>
              </a:defRPr>
            </a:lvl1pPr>
          </a:lstStyle>
          <a:p>
            <a:fld id="{C74CBB0B-5D0C-43FE-9043-22172208F6F8}" type="slidenum">
              <a:rPr lang="es-CO" smtClean="0"/>
              <a:pPr/>
              <a:t>‹Nº›</a:t>
            </a:fld>
            <a:endParaRPr lang="es-CO"/>
          </a:p>
        </p:txBody>
      </p:sp>
      <p:pic>
        <p:nvPicPr>
          <p:cNvPr id="8" name="Imagen 7" descr="Interfaz de usuario gráfica&#10;&#10;Descripción generada automáticamente con confianza media">
            <a:extLst>
              <a:ext uri="{FF2B5EF4-FFF2-40B4-BE49-F238E27FC236}">
                <a16:creationId xmlns:a16="http://schemas.microsoft.com/office/drawing/2014/main" id="{0D35BD0D-DE71-AB99-3575-373ECE7216F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4888" y="0"/>
            <a:ext cx="1248366" cy="701792"/>
          </a:xfrm>
          <a:prstGeom prst="rect">
            <a:avLst/>
          </a:prstGeom>
        </p:spPr>
      </p:pic>
      <p:sp>
        <p:nvSpPr>
          <p:cNvPr id="7" name="Rectángulo 6">
            <a:extLst>
              <a:ext uri="{FF2B5EF4-FFF2-40B4-BE49-F238E27FC236}">
                <a16:creationId xmlns:a16="http://schemas.microsoft.com/office/drawing/2014/main" id="{9CF1E4F0-6E59-19EC-1E5E-0DD1D9087FAB}"/>
              </a:ext>
            </a:extLst>
          </p:cNvPr>
          <p:cNvSpPr/>
          <p:nvPr userDrawn="1"/>
        </p:nvSpPr>
        <p:spPr>
          <a:xfrm>
            <a:off x="0" y="6693694"/>
            <a:ext cx="12192000" cy="178593"/>
          </a:xfrm>
          <a:prstGeom prst="rect">
            <a:avLst/>
          </a:prstGeom>
          <a:solidFill>
            <a:srgbClr val="FFC80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CuadroTexto 8">
            <a:extLst>
              <a:ext uri="{FF2B5EF4-FFF2-40B4-BE49-F238E27FC236}">
                <a16:creationId xmlns:a16="http://schemas.microsoft.com/office/drawing/2014/main" id="{77A1625F-8C3E-4378-0B09-5775504AE552}"/>
              </a:ext>
            </a:extLst>
          </p:cNvPr>
          <p:cNvSpPr txBox="1"/>
          <p:nvPr userDrawn="1"/>
        </p:nvSpPr>
        <p:spPr>
          <a:xfrm>
            <a:off x="5212556" y="6623604"/>
            <a:ext cx="1931194" cy="246221"/>
          </a:xfrm>
          <a:prstGeom prst="rect">
            <a:avLst/>
          </a:prstGeom>
          <a:noFill/>
        </p:spPr>
        <p:txBody>
          <a:bodyPr wrap="square" rtlCol="0">
            <a:spAutoFit/>
          </a:bodyPr>
          <a:lstStyle/>
          <a:p>
            <a:pPr algn="ctr"/>
            <a:r>
              <a:rPr lang="es-US" sz="1000">
                <a:solidFill>
                  <a:srgbClr val="575756"/>
                </a:solidFill>
                <a:latin typeface="Verdana" panose="020B0604030504040204" pitchFamily="34" charset="0"/>
                <a:ea typeface="Verdana" panose="020B0604030504040204" pitchFamily="34" charset="0"/>
              </a:rPr>
              <a:t>www.dnp.gov.co</a:t>
            </a:r>
            <a:endParaRPr lang="es-CO" sz="1000">
              <a:solidFill>
                <a:srgbClr val="575756"/>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2689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1_Encabezado de sección">
    <p:spTree>
      <p:nvGrpSpPr>
        <p:cNvPr id="1" name=""/>
        <p:cNvGrpSpPr/>
        <p:nvPr/>
      </p:nvGrpSpPr>
      <p:grpSpPr>
        <a:xfrm>
          <a:off x="0" y="0"/>
          <a:ext cx="0" cy="0"/>
          <a:chOff x="0" y="0"/>
          <a:chExt cx="0" cy="0"/>
        </a:xfrm>
      </p:grpSpPr>
      <p:pic>
        <p:nvPicPr>
          <p:cNvPr id="7" name="Imagen 6" descr="Interfaz de usuario gráfica&#10;&#10;Descripción generada automáticamente con confianza media">
            <a:extLst>
              <a:ext uri="{FF2B5EF4-FFF2-40B4-BE49-F238E27FC236}">
                <a16:creationId xmlns:a16="http://schemas.microsoft.com/office/drawing/2014/main" id="{13265C35-318B-BB1E-101A-82372B36AEF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4017" y="43494"/>
            <a:ext cx="1248366" cy="701792"/>
          </a:xfrm>
          <a:prstGeom prst="rect">
            <a:avLst/>
          </a:prstGeom>
        </p:spPr>
      </p:pic>
      <p:sp>
        <p:nvSpPr>
          <p:cNvPr id="2" name="Título 1">
            <a:extLst>
              <a:ext uri="{FF2B5EF4-FFF2-40B4-BE49-F238E27FC236}">
                <a16:creationId xmlns:a16="http://schemas.microsoft.com/office/drawing/2014/main" id="{913D0CCB-4FFD-D76C-2516-7E388FCAB981}"/>
              </a:ext>
            </a:extLst>
          </p:cNvPr>
          <p:cNvSpPr>
            <a:spLocks noGrp="1"/>
          </p:cNvSpPr>
          <p:nvPr>
            <p:ph type="title"/>
          </p:nvPr>
        </p:nvSpPr>
        <p:spPr>
          <a:xfrm>
            <a:off x="831850" y="1709738"/>
            <a:ext cx="10515600" cy="2852737"/>
          </a:xfrm>
        </p:spPr>
        <p:txBody>
          <a:bodyPr anchor="b"/>
          <a:lstStyle>
            <a:lvl1pPr>
              <a:defRPr sz="6000">
                <a:latin typeface="Verdana" panose="020B0604030504040204" pitchFamily="34" charset="0"/>
              </a:defRPr>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E1E21056-E582-22D1-6201-8C5FC793E5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7EB76F7-CED7-0277-AFCB-6886CB518DAF}"/>
              </a:ext>
            </a:extLst>
          </p:cNvPr>
          <p:cNvSpPr>
            <a:spLocks noGrp="1"/>
          </p:cNvSpPr>
          <p:nvPr>
            <p:ph type="dt" sz="half" idx="10"/>
          </p:nvPr>
        </p:nvSpPr>
        <p:spPr/>
        <p:txBody>
          <a:bodyPr/>
          <a:lstStyle>
            <a:lvl1pPr>
              <a:defRPr>
                <a:latin typeface="Verdana" panose="020B0604030504040204" pitchFamily="34" charset="0"/>
              </a:defRPr>
            </a:lvl1pPr>
          </a:lstStyle>
          <a:p>
            <a:fld id="{856A6FAC-9192-436B-870E-80DDE60983C7}" type="datetimeFigureOut">
              <a:rPr lang="es-CO" smtClean="0"/>
              <a:pPr/>
              <a:t>23/10/2024</a:t>
            </a:fld>
            <a:endParaRPr lang="es-CO"/>
          </a:p>
        </p:txBody>
      </p:sp>
      <p:sp>
        <p:nvSpPr>
          <p:cNvPr id="5" name="Marcador de pie de página 4">
            <a:extLst>
              <a:ext uri="{FF2B5EF4-FFF2-40B4-BE49-F238E27FC236}">
                <a16:creationId xmlns:a16="http://schemas.microsoft.com/office/drawing/2014/main" id="{A4C8B0CA-24C5-6F63-CBFA-9062B6F26213}"/>
              </a:ext>
            </a:extLst>
          </p:cNvPr>
          <p:cNvSpPr>
            <a:spLocks noGrp="1"/>
          </p:cNvSpPr>
          <p:nvPr>
            <p:ph type="ftr" sz="quarter" idx="11"/>
          </p:nvPr>
        </p:nvSpPr>
        <p:spPr/>
        <p:txBody>
          <a:bodyPr/>
          <a:lstStyle>
            <a:lvl1pPr>
              <a:defRPr>
                <a:latin typeface="Verdana" panose="020B0604030504040204" pitchFamily="34" charset="0"/>
              </a:defRPr>
            </a:lvl1pPr>
          </a:lstStyle>
          <a:p>
            <a:endParaRPr lang="es-CO"/>
          </a:p>
        </p:txBody>
      </p:sp>
      <p:sp>
        <p:nvSpPr>
          <p:cNvPr id="6" name="Marcador de número de diapositiva 5">
            <a:extLst>
              <a:ext uri="{FF2B5EF4-FFF2-40B4-BE49-F238E27FC236}">
                <a16:creationId xmlns:a16="http://schemas.microsoft.com/office/drawing/2014/main" id="{053FA383-2ECC-136F-2454-358FD4FC2159}"/>
              </a:ext>
            </a:extLst>
          </p:cNvPr>
          <p:cNvSpPr>
            <a:spLocks noGrp="1"/>
          </p:cNvSpPr>
          <p:nvPr>
            <p:ph type="sldNum" sz="quarter" idx="12"/>
          </p:nvPr>
        </p:nvSpPr>
        <p:spPr/>
        <p:txBody>
          <a:bodyPr/>
          <a:lstStyle>
            <a:lvl1pPr>
              <a:defRPr>
                <a:latin typeface="Verdana" panose="020B0604030504040204" pitchFamily="34" charset="0"/>
              </a:defRPr>
            </a:lvl1pPr>
          </a:lstStyle>
          <a:p>
            <a:fld id="{C74CBB0B-5D0C-43FE-9043-22172208F6F8}" type="slidenum">
              <a:rPr lang="es-CO" smtClean="0"/>
              <a:pPr/>
              <a:t>‹Nº›</a:t>
            </a:fld>
            <a:endParaRPr lang="es-CO"/>
          </a:p>
        </p:txBody>
      </p:sp>
      <p:sp>
        <p:nvSpPr>
          <p:cNvPr id="8" name="Rectángulo 7">
            <a:extLst>
              <a:ext uri="{FF2B5EF4-FFF2-40B4-BE49-F238E27FC236}">
                <a16:creationId xmlns:a16="http://schemas.microsoft.com/office/drawing/2014/main" id="{F1796282-D03F-5341-07C5-FAD72A42A065}"/>
              </a:ext>
            </a:extLst>
          </p:cNvPr>
          <p:cNvSpPr/>
          <p:nvPr userDrawn="1"/>
        </p:nvSpPr>
        <p:spPr>
          <a:xfrm>
            <a:off x="0" y="6693694"/>
            <a:ext cx="12192000" cy="178593"/>
          </a:xfrm>
          <a:prstGeom prst="rect">
            <a:avLst/>
          </a:prstGeom>
          <a:solidFill>
            <a:srgbClr val="FFC80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CuadroTexto 8">
            <a:extLst>
              <a:ext uri="{FF2B5EF4-FFF2-40B4-BE49-F238E27FC236}">
                <a16:creationId xmlns:a16="http://schemas.microsoft.com/office/drawing/2014/main" id="{19A3B555-DD05-82EE-1569-8C9B0D49E3C3}"/>
              </a:ext>
            </a:extLst>
          </p:cNvPr>
          <p:cNvSpPr txBox="1"/>
          <p:nvPr userDrawn="1"/>
        </p:nvSpPr>
        <p:spPr>
          <a:xfrm>
            <a:off x="5212556" y="6623604"/>
            <a:ext cx="1931194" cy="246221"/>
          </a:xfrm>
          <a:prstGeom prst="rect">
            <a:avLst/>
          </a:prstGeom>
          <a:noFill/>
        </p:spPr>
        <p:txBody>
          <a:bodyPr wrap="square" rtlCol="0">
            <a:spAutoFit/>
          </a:bodyPr>
          <a:lstStyle/>
          <a:p>
            <a:pPr algn="ctr"/>
            <a:r>
              <a:rPr lang="es-US" sz="1000">
                <a:solidFill>
                  <a:srgbClr val="575756"/>
                </a:solidFill>
                <a:latin typeface="Verdana" panose="020B0604030504040204" pitchFamily="34" charset="0"/>
                <a:ea typeface="Verdana" panose="020B0604030504040204" pitchFamily="34" charset="0"/>
              </a:rPr>
              <a:t>www.dnp.gov.co</a:t>
            </a:r>
            <a:endParaRPr lang="es-CO" sz="1000">
              <a:solidFill>
                <a:srgbClr val="575756"/>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318408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2_Encabezado de sección">
    <p:spTree>
      <p:nvGrpSpPr>
        <p:cNvPr id="1" name=""/>
        <p:cNvGrpSpPr/>
        <p:nvPr/>
      </p:nvGrpSpPr>
      <p:grpSpPr>
        <a:xfrm>
          <a:off x="0" y="0"/>
          <a:ext cx="0" cy="0"/>
          <a:chOff x="0" y="0"/>
          <a:chExt cx="0" cy="0"/>
        </a:xfrm>
      </p:grpSpPr>
      <p:pic>
        <p:nvPicPr>
          <p:cNvPr id="7" name="Imagen 6" descr="Interfaz de usuario gráfica&#10;&#10;Descripción generada automáticamente con confianza media">
            <a:extLst>
              <a:ext uri="{FF2B5EF4-FFF2-40B4-BE49-F238E27FC236}">
                <a16:creationId xmlns:a16="http://schemas.microsoft.com/office/drawing/2014/main" id="{BC5431CF-2189-2BE2-2A07-A9AF3D13C1E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23267" y="43494"/>
            <a:ext cx="1248366" cy="701792"/>
          </a:xfrm>
          <a:prstGeom prst="rect">
            <a:avLst/>
          </a:prstGeom>
        </p:spPr>
      </p:pic>
      <p:sp>
        <p:nvSpPr>
          <p:cNvPr id="2" name="Título 1">
            <a:extLst>
              <a:ext uri="{FF2B5EF4-FFF2-40B4-BE49-F238E27FC236}">
                <a16:creationId xmlns:a16="http://schemas.microsoft.com/office/drawing/2014/main" id="{913D0CCB-4FFD-D76C-2516-7E388FCAB981}"/>
              </a:ext>
            </a:extLst>
          </p:cNvPr>
          <p:cNvSpPr>
            <a:spLocks noGrp="1"/>
          </p:cNvSpPr>
          <p:nvPr>
            <p:ph type="title"/>
          </p:nvPr>
        </p:nvSpPr>
        <p:spPr>
          <a:xfrm>
            <a:off x="831850" y="1709738"/>
            <a:ext cx="10515600" cy="2852737"/>
          </a:xfrm>
        </p:spPr>
        <p:txBody>
          <a:bodyPr anchor="b"/>
          <a:lstStyle>
            <a:lvl1pPr>
              <a:defRPr sz="6000">
                <a:latin typeface="Verdana" panose="020B0604030504040204" pitchFamily="34" charset="0"/>
              </a:defRPr>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E1E21056-E582-22D1-6201-8C5FC793E5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7EB76F7-CED7-0277-AFCB-6886CB518DAF}"/>
              </a:ext>
            </a:extLst>
          </p:cNvPr>
          <p:cNvSpPr>
            <a:spLocks noGrp="1"/>
          </p:cNvSpPr>
          <p:nvPr>
            <p:ph type="dt" sz="half" idx="10"/>
          </p:nvPr>
        </p:nvSpPr>
        <p:spPr/>
        <p:txBody>
          <a:bodyPr/>
          <a:lstStyle>
            <a:lvl1pPr>
              <a:defRPr>
                <a:latin typeface="Verdana" panose="020B0604030504040204" pitchFamily="34" charset="0"/>
              </a:defRPr>
            </a:lvl1pPr>
          </a:lstStyle>
          <a:p>
            <a:fld id="{856A6FAC-9192-436B-870E-80DDE60983C7}" type="datetimeFigureOut">
              <a:rPr lang="es-CO" smtClean="0"/>
              <a:pPr/>
              <a:t>23/10/2024</a:t>
            </a:fld>
            <a:endParaRPr lang="es-CO"/>
          </a:p>
        </p:txBody>
      </p:sp>
      <p:sp>
        <p:nvSpPr>
          <p:cNvPr id="5" name="Marcador de pie de página 4">
            <a:extLst>
              <a:ext uri="{FF2B5EF4-FFF2-40B4-BE49-F238E27FC236}">
                <a16:creationId xmlns:a16="http://schemas.microsoft.com/office/drawing/2014/main" id="{A4C8B0CA-24C5-6F63-CBFA-9062B6F26213}"/>
              </a:ext>
            </a:extLst>
          </p:cNvPr>
          <p:cNvSpPr>
            <a:spLocks noGrp="1"/>
          </p:cNvSpPr>
          <p:nvPr>
            <p:ph type="ftr" sz="quarter" idx="11"/>
          </p:nvPr>
        </p:nvSpPr>
        <p:spPr/>
        <p:txBody>
          <a:bodyPr/>
          <a:lstStyle>
            <a:lvl1pPr>
              <a:defRPr>
                <a:latin typeface="Verdana" panose="020B0604030504040204" pitchFamily="34" charset="0"/>
              </a:defRPr>
            </a:lvl1pPr>
          </a:lstStyle>
          <a:p>
            <a:endParaRPr lang="es-CO"/>
          </a:p>
        </p:txBody>
      </p:sp>
      <p:sp>
        <p:nvSpPr>
          <p:cNvPr id="6" name="Marcador de número de diapositiva 5">
            <a:extLst>
              <a:ext uri="{FF2B5EF4-FFF2-40B4-BE49-F238E27FC236}">
                <a16:creationId xmlns:a16="http://schemas.microsoft.com/office/drawing/2014/main" id="{053FA383-2ECC-136F-2454-358FD4FC2159}"/>
              </a:ext>
            </a:extLst>
          </p:cNvPr>
          <p:cNvSpPr>
            <a:spLocks noGrp="1"/>
          </p:cNvSpPr>
          <p:nvPr>
            <p:ph type="sldNum" sz="quarter" idx="12"/>
          </p:nvPr>
        </p:nvSpPr>
        <p:spPr/>
        <p:txBody>
          <a:bodyPr/>
          <a:lstStyle>
            <a:lvl1pPr>
              <a:defRPr>
                <a:latin typeface="Verdana" panose="020B0604030504040204" pitchFamily="34" charset="0"/>
              </a:defRPr>
            </a:lvl1pPr>
          </a:lstStyle>
          <a:p>
            <a:fld id="{C74CBB0B-5D0C-43FE-9043-22172208F6F8}" type="slidenum">
              <a:rPr lang="es-CO" smtClean="0"/>
              <a:pPr/>
              <a:t>‹Nº›</a:t>
            </a:fld>
            <a:endParaRPr lang="es-CO"/>
          </a:p>
        </p:txBody>
      </p:sp>
      <p:sp>
        <p:nvSpPr>
          <p:cNvPr id="8" name="Rectángulo 7">
            <a:extLst>
              <a:ext uri="{FF2B5EF4-FFF2-40B4-BE49-F238E27FC236}">
                <a16:creationId xmlns:a16="http://schemas.microsoft.com/office/drawing/2014/main" id="{83229BC6-2B27-940D-ACDA-0468936E08B5}"/>
              </a:ext>
            </a:extLst>
          </p:cNvPr>
          <p:cNvSpPr/>
          <p:nvPr userDrawn="1"/>
        </p:nvSpPr>
        <p:spPr>
          <a:xfrm>
            <a:off x="0" y="6693694"/>
            <a:ext cx="12192000" cy="178593"/>
          </a:xfrm>
          <a:prstGeom prst="rect">
            <a:avLst/>
          </a:prstGeom>
          <a:solidFill>
            <a:srgbClr val="FFC80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CuadroTexto 8">
            <a:extLst>
              <a:ext uri="{FF2B5EF4-FFF2-40B4-BE49-F238E27FC236}">
                <a16:creationId xmlns:a16="http://schemas.microsoft.com/office/drawing/2014/main" id="{3BBA531C-7F21-14E0-02C6-24C5D189CF36}"/>
              </a:ext>
            </a:extLst>
          </p:cNvPr>
          <p:cNvSpPr txBox="1"/>
          <p:nvPr userDrawn="1"/>
        </p:nvSpPr>
        <p:spPr>
          <a:xfrm>
            <a:off x="5212556" y="6623604"/>
            <a:ext cx="1931194" cy="246221"/>
          </a:xfrm>
          <a:prstGeom prst="rect">
            <a:avLst/>
          </a:prstGeom>
          <a:noFill/>
        </p:spPr>
        <p:txBody>
          <a:bodyPr wrap="square" rtlCol="0">
            <a:spAutoFit/>
          </a:bodyPr>
          <a:lstStyle/>
          <a:p>
            <a:pPr algn="ctr"/>
            <a:r>
              <a:rPr lang="es-US" sz="1000">
                <a:solidFill>
                  <a:srgbClr val="575756"/>
                </a:solidFill>
                <a:latin typeface="Verdana" panose="020B0604030504040204" pitchFamily="34" charset="0"/>
                <a:ea typeface="Verdana" panose="020B0604030504040204" pitchFamily="34" charset="0"/>
              </a:rPr>
              <a:t>www.dnp.gov.co</a:t>
            </a:r>
            <a:endParaRPr lang="es-CO" sz="1000">
              <a:solidFill>
                <a:srgbClr val="575756"/>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79367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3_Encabezado de sección">
    <p:spTree>
      <p:nvGrpSpPr>
        <p:cNvPr id="1" name=""/>
        <p:cNvGrpSpPr/>
        <p:nvPr/>
      </p:nvGrpSpPr>
      <p:grpSpPr>
        <a:xfrm>
          <a:off x="0" y="0"/>
          <a:ext cx="0" cy="0"/>
          <a:chOff x="0" y="0"/>
          <a:chExt cx="0" cy="0"/>
        </a:xfrm>
      </p:grpSpPr>
      <p:pic>
        <p:nvPicPr>
          <p:cNvPr id="7" name="Imagen 6" descr="Interfaz de usuario gráfica&#10;&#10;Descripción generada automáticamente con confianza media">
            <a:extLst>
              <a:ext uri="{FF2B5EF4-FFF2-40B4-BE49-F238E27FC236}">
                <a16:creationId xmlns:a16="http://schemas.microsoft.com/office/drawing/2014/main" id="{BB175542-15A3-A632-CC0C-39804F75C7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71818" y="5956857"/>
            <a:ext cx="1248366" cy="701792"/>
          </a:xfrm>
          <a:prstGeom prst="rect">
            <a:avLst/>
          </a:prstGeom>
        </p:spPr>
      </p:pic>
      <p:sp>
        <p:nvSpPr>
          <p:cNvPr id="2" name="Título 1">
            <a:extLst>
              <a:ext uri="{FF2B5EF4-FFF2-40B4-BE49-F238E27FC236}">
                <a16:creationId xmlns:a16="http://schemas.microsoft.com/office/drawing/2014/main" id="{913D0CCB-4FFD-D76C-2516-7E388FCAB981}"/>
              </a:ext>
            </a:extLst>
          </p:cNvPr>
          <p:cNvSpPr>
            <a:spLocks noGrp="1"/>
          </p:cNvSpPr>
          <p:nvPr>
            <p:ph type="title"/>
          </p:nvPr>
        </p:nvSpPr>
        <p:spPr>
          <a:xfrm>
            <a:off x="831850" y="1709738"/>
            <a:ext cx="10515600" cy="2852737"/>
          </a:xfrm>
        </p:spPr>
        <p:txBody>
          <a:bodyPr anchor="b"/>
          <a:lstStyle>
            <a:lvl1pPr>
              <a:defRPr sz="6000">
                <a:latin typeface="Verdana" panose="020B0604030504040204" pitchFamily="34" charset="0"/>
              </a:defRPr>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E1E21056-E582-22D1-6201-8C5FC793E5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7EB76F7-CED7-0277-AFCB-6886CB518DAF}"/>
              </a:ext>
            </a:extLst>
          </p:cNvPr>
          <p:cNvSpPr>
            <a:spLocks noGrp="1"/>
          </p:cNvSpPr>
          <p:nvPr>
            <p:ph type="dt" sz="half" idx="10"/>
          </p:nvPr>
        </p:nvSpPr>
        <p:spPr/>
        <p:txBody>
          <a:bodyPr/>
          <a:lstStyle>
            <a:lvl1pPr>
              <a:defRPr>
                <a:latin typeface="Verdana" panose="020B0604030504040204" pitchFamily="34" charset="0"/>
              </a:defRPr>
            </a:lvl1pPr>
          </a:lstStyle>
          <a:p>
            <a:fld id="{856A6FAC-9192-436B-870E-80DDE60983C7}" type="datetimeFigureOut">
              <a:rPr lang="es-CO" smtClean="0"/>
              <a:pPr/>
              <a:t>23/10/2024</a:t>
            </a:fld>
            <a:endParaRPr lang="es-CO"/>
          </a:p>
        </p:txBody>
      </p:sp>
      <p:sp>
        <p:nvSpPr>
          <p:cNvPr id="5" name="Marcador de pie de página 4">
            <a:extLst>
              <a:ext uri="{FF2B5EF4-FFF2-40B4-BE49-F238E27FC236}">
                <a16:creationId xmlns:a16="http://schemas.microsoft.com/office/drawing/2014/main" id="{A4C8B0CA-24C5-6F63-CBFA-9062B6F26213}"/>
              </a:ext>
            </a:extLst>
          </p:cNvPr>
          <p:cNvSpPr>
            <a:spLocks noGrp="1"/>
          </p:cNvSpPr>
          <p:nvPr>
            <p:ph type="ftr" sz="quarter" idx="11"/>
          </p:nvPr>
        </p:nvSpPr>
        <p:spPr/>
        <p:txBody>
          <a:bodyPr/>
          <a:lstStyle>
            <a:lvl1pPr>
              <a:defRPr>
                <a:latin typeface="Verdana" panose="020B0604030504040204" pitchFamily="34" charset="0"/>
              </a:defRPr>
            </a:lvl1pPr>
          </a:lstStyle>
          <a:p>
            <a:endParaRPr lang="es-CO"/>
          </a:p>
        </p:txBody>
      </p:sp>
      <p:sp>
        <p:nvSpPr>
          <p:cNvPr id="6" name="Marcador de número de diapositiva 5">
            <a:extLst>
              <a:ext uri="{FF2B5EF4-FFF2-40B4-BE49-F238E27FC236}">
                <a16:creationId xmlns:a16="http://schemas.microsoft.com/office/drawing/2014/main" id="{053FA383-2ECC-136F-2454-358FD4FC2159}"/>
              </a:ext>
            </a:extLst>
          </p:cNvPr>
          <p:cNvSpPr>
            <a:spLocks noGrp="1"/>
          </p:cNvSpPr>
          <p:nvPr>
            <p:ph type="sldNum" sz="quarter" idx="12"/>
          </p:nvPr>
        </p:nvSpPr>
        <p:spPr/>
        <p:txBody>
          <a:bodyPr/>
          <a:lstStyle>
            <a:lvl1pPr>
              <a:defRPr>
                <a:latin typeface="Verdana" panose="020B0604030504040204" pitchFamily="34" charset="0"/>
              </a:defRPr>
            </a:lvl1pPr>
          </a:lstStyle>
          <a:p>
            <a:fld id="{C74CBB0B-5D0C-43FE-9043-22172208F6F8}" type="slidenum">
              <a:rPr lang="es-CO" smtClean="0"/>
              <a:pPr/>
              <a:t>‹Nº›</a:t>
            </a:fld>
            <a:endParaRPr lang="es-CO"/>
          </a:p>
        </p:txBody>
      </p:sp>
      <p:sp>
        <p:nvSpPr>
          <p:cNvPr id="8" name="Rectángulo 7">
            <a:extLst>
              <a:ext uri="{FF2B5EF4-FFF2-40B4-BE49-F238E27FC236}">
                <a16:creationId xmlns:a16="http://schemas.microsoft.com/office/drawing/2014/main" id="{DA42338C-E077-C692-102C-D395E552533C}"/>
              </a:ext>
            </a:extLst>
          </p:cNvPr>
          <p:cNvSpPr/>
          <p:nvPr userDrawn="1"/>
        </p:nvSpPr>
        <p:spPr>
          <a:xfrm>
            <a:off x="0" y="6693694"/>
            <a:ext cx="12192000" cy="178593"/>
          </a:xfrm>
          <a:prstGeom prst="rect">
            <a:avLst/>
          </a:prstGeom>
          <a:solidFill>
            <a:srgbClr val="FFC80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CuadroTexto 8">
            <a:extLst>
              <a:ext uri="{FF2B5EF4-FFF2-40B4-BE49-F238E27FC236}">
                <a16:creationId xmlns:a16="http://schemas.microsoft.com/office/drawing/2014/main" id="{CD59AF1E-8347-D8B2-301D-8C0559BFA33F}"/>
              </a:ext>
            </a:extLst>
          </p:cNvPr>
          <p:cNvSpPr txBox="1"/>
          <p:nvPr userDrawn="1"/>
        </p:nvSpPr>
        <p:spPr>
          <a:xfrm>
            <a:off x="5212556" y="6623604"/>
            <a:ext cx="1931194" cy="246221"/>
          </a:xfrm>
          <a:prstGeom prst="rect">
            <a:avLst/>
          </a:prstGeom>
          <a:noFill/>
        </p:spPr>
        <p:txBody>
          <a:bodyPr wrap="square" rtlCol="0">
            <a:spAutoFit/>
          </a:bodyPr>
          <a:lstStyle/>
          <a:p>
            <a:pPr algn="ctr"/>
            <a:r>
              <a:rPr lang="es-US" sz="1000">
                <a:solidFill>
                  <a:srgbClr val="575756"/>
                </a:solidFill>
                <a:latin typeface="Verdana" panose="020B0604030504040204" pitchFamily="34" charset="0"/>
                <a:ea typeface="Verdana" panose="020B0604030504040204" pitchFamily="34" charset="0"/>
              </a:rPr>
              <a:t>www.dnp.gov.co</a:t>
            </a:r>
            <a:endParaRPr lang="es-CO" sz="1000">
              <a:solidFill>
                <a:srgbClr val="575756"/>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4120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4_Encabezado de sección">
    <p:spTree>
      <p:nvGrpSpPr>
        <p:cNvPr id="1" name=""/>
        <p:cNvGrpSpPr/>
        <p:nvPr/>
      </p:nvGrpSpPr>
      <p:grpSpPr>
        <a:xfrm>
          <a:off x="0" y="0"/>
          <a:ext cx="0" cy="0"/>
          <a:chOff x="0" y="0"/>
          <a:chExt cx="0" cy="0"/>
        </a:xfrm>
      </p:grpSpPr>
      <p:pic>
        <p:nvPicPr>
          <p:cNvPr id="7" name="Imagen 6" descr="Interfaz de usuario gráfica&#10;&#10;Descripción generada automáticamente con confianza media">
            <a:extLst>
              <a:ext uri="{FF2B5EF4-FFF2-40B4-BE49-F238E27FC236}">
                <a16:creationId xmlns:a16="http://schemas.microsoft.com/office/drawing/2014/main" id="{1D957708-7AF7-770F-F457-3BA99BCE66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4017" y="5956857"/>
            <a:ext cx="1248366" cy="701792"/>
          </a:xfrm>
          <a:prstGeom prst="rect">
            <a:avLst/>
          </a:prstGeom>
        </p:spPr>
      </p:pic>
      <p:sp>
        <p:nvSpPr>
          <p:cNvPr id="2" name="Título 1">
            <a:extLst>
              <a:ext uri="{FF2B5EF4-FFF2-40B4-BE49-F238E27FC236}">
                <a16:creationId xmlns:a16="http://schemas.microsoft.com/office/drawing/2014/main" id="{913D0CCB-4FFD-D76C-2516-7E388FCAB981}"/>
              </a:ext>
            </a:extLst>
          </p:cNvPr>
          <p:cNvSpPr>
            <a:spLocks noGrp="1"/>
          </p:cNvSpPr>
          <p:nvPr>
            <p:ph type="title"/>
          </p:nvPr>
        </p:nvSpPr>
        <p:spPr>
          <a:xfrm>
            <a:off x="831850" y="1709738"/>
            <a:ext cx="10515600" cy="2852737"/>
          </a:xfrm>
        </p:spPr>
        <p:txBody>
          <a:bodyPr anchor="b"/>
          <a:lstStyle>
            <a:lvl1pPr>
              <a:defRPr sz="6000">
                <a:latin typeface="Verdana" panose="020B0604030504040204" pitchFamily="34" charset="0"/>
              </a:defRPr>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E1E21056-E582-22D1-6201-8C5FC793E5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7EB76F7-CED7-0277-AFCB-6886CB518DAF}"/>
              </a:ext>
            </a:extLst>
          </p:cNvPr>
          <p:cNvSpPr>
            <a:spLocks noGrp="1"/>
          </p:cNvSpPr>
          <p:nvPr>
            <p:ph type="dt" sz="half" idx="10"/>
          </p:nvPr>
        </p:nvSpPr>
        <p:spPr/>
        <p:txBody>
          <a:bodyPr/>
          <a:lstStyle>
            <a:lvl1pPr>
              <a:defRPr>
                <a:latin typeface="Verdana" panose="020B0604030504040204" pitchFamily="34" charset="0"/>
              </a:defRPr>
            </a:lvl1pPr>
          </a:lstStyle>
          <a:p>
            <a:fld id="{856A6FAC-9192-436B-870E-80DDE60983C7}" type="datetimeFigureOut">
              <a:rPr lang="es-CO" smtClean="0"/>
              <a:pPr/>
              <a:t>23/10/2024</a:t>
            </a:fld>
            <a:endParaRPr lang="es-CO"/>
          </a:p>
        </p:txBody>
      </p:sp>
      <p:sp>
        <p:nvSpPr>
          <p:cNvPr id="5" name="Marcador de pie de página 4">
            <a:extLst>
              <a:ext uri="{FF2B5EF4-FFF2-40B4-BE49-F238E27FC236}">
                <a16:creationId xmlns:a16="http://schemas.microsoft.com/office/drawing/2014/main" id="{A4C8B0CA-24C5-6F63-CBFA-9062B6F26213}"/>
              </a:ext>
            </a:extLst>
          </p:cNvPr>
          <p:cNvSpPr>
            <a:spLocks noGrp="1"/>
          </p:cNvSpPr>
          <p:nvPr>
            <p:ph type="ftr" sz="quarter" idx="11"/>
          </p:nvPr>
        </p:nvSpPr>
        <p:spPr/>
        <p:txBody>
          <a:bodyPr/>
          <a:lstStyle>
            <a:lvl1pPr>
              <a:defRPr>
                <a:latin typeface="Verdana" panose="020B0604030504040204" pitchFamily="34" charset="0"/>
              </a:defRPr>
            </a:lvl1pPr>
          </a:lstStyle>
          <a:p>
            <a:endParaRPr lang="es-CO"/>
          </a:p>
        </p:txBody>
      </p:sp>
      <p:sp>
        <p:nvSpPr>
          <p:cNvPr id="6" name="Marcador de número de diapositiva 5">
            <a:extLst>
              <a:ext uri="{FF2B5EF4-FFF2-40B4-BE49-F238E27FC236}">
                <a16:creationId xmlns:a16="http://schemas.microsoft.com/office/drawing/2014/main" id="{053FA383-2ECC-136F-2454-358FD4FC2159}"/>
              </a:ext>
            </a:extLst>
          </p:cNvPr>
          <p:cNvSpPr>
            <a:spLocks noGrp="1"/>
          </p:cNvSpPr>
          <p:nvPr>
            <p:ph type="sldNum" sz="quarter" idx="12"/>
          </p:nvPr>
        </p:nvSpPr>
        <p:spPr/>
        <p:txBody>
          <a:bodyPr/>
          <a:lstStyle>
            <a:lvl1pPr>
              <a:defRPr>
                <a:latin typeface="Verdana" panose="020B0604030504040204" pitchFamily="34" charset="0"/>
              </a:defRPr>
            </a:lvl1pPr>
          </a:lstStyle>
          <a:p>
            <a:fld id="{C74CBB0B-5D0C-43FE-9043-22172208F6F8}" type="slidenum">
              <a:rPr lang="es-CO" smtClean="0"/>
              <a:pPr/>
              <a:t>‹Nº›</a:t>
            </a:fld>
            <a:endParaRPr lang="es-CO"/>
          </a:p>
        </p:txBody>
      </p:sp>
      <p:sp>
        <p:nvSpPr>
          <p:cNvPr id="8" name="Rectángulo 7">
            <a:extLst>
              <a:ext uri="{FF2B5EF4-FFF2-40B4-BE49-F238E27FC236}">
                <a16:creationId xmlns:a16="http://schemas.microsoft.com/office/drawing/2014/main" id="{8ECC6813-BCF4-C122-19CA-6761F3EC7769}"/>
              </a:ext>
            </a:extLst>
          </p:cNvPr>
          <p:cNvSpPr/>
          <p:nvPr userDrawn="1"/>
        </p:nvSpPr>
        <p:spPr>
          <a:xfrm>
            <a:off x="0" y="6693694"/>
            <a:ext cx="12192000" cy="178593"/>
          </a:xfrm>
          <a:prstGeom prst="rect">
            <a:avLst/>
          </a:prstGeom>
          <a:solidFill>
            <a:srgbClr val="FFC80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CuadroTexto 8">
            <a:extLst>
              <a:ext uri="{FF2B5EF4-FFF2-40B4-BE49-F238E27FC236}">
                <a16:creationId xmlns:a16="http://schemas.microsoft.com/office/drawing/2014/main" id="{6E0EF815-E6EE-BF29-15FF-6AB74429DCB7}"/>
              </a:ext>
            </a:extLst>
          </p:cNvPr>
          <p:cNvSpPr txBox="1"/>
          <p:nvPr userDrawn="1"/>
        </p:nvSpPr>
        <p:spPr>
          <a:xfrm>
            <a:off x="5212556" y="6623604"/>
            <a:ext cx="1931194" cy="246221"/>
          </a:xfrm>
          <a:prstGeom prst="rect">
            <a:avLst/>
          </a:prstGeom>
          <a:noFill/>
        </p:spPr>
        <p:txBody>
          <a:bodyPr wrap="square" rtlCol="0">
            <a:spAutoFit/>
          </a:bodyPr>
          <a:lstStyle/>
          <a:p>
            <a:pPr algn="ctr"/>
            <a:r>
              <a:rPr lang="es-US" sz="1000">
                <a:solidFill>
                  <a:srgbClr val="575756"/>
                </a:solidFill>
                <a:latin typeface="Verdana" panose="020B0604030504040204" pitchFamily="34" charset="0"/>
                <a:ea typeface="Verdana" panose="020B0604030504040204" pitchFamily="34" charset="0"/>
              </a:rPr>
              <a:t>www.dnp.gov.co</a:t>
            </a:r>
            <a:endParaRPr lang="es-CO" sz="1000">
              <a:solidFill>
                <a:srgbClr val="575756"/>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582348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F842174-351A-5C35-E775-1CDC59E17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65D2E68F-9A0D-D89E-ED06-73EDB9E63B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0A95696-420C-C45E-6F3E-ED258E8D8B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defRPr>
            </a:lvl1pPr>
          </a:lstStyle>
          <a:p>
            <a:fld id="{856A6FAC-9192-436B-870E-80DDE60983C7}" type="datetimeFigureOut">
              <a:rPr lang="es-CO" smtClean="0"/>
              <a:pPr/>
              <a:t>23/10/2024</a:t>
            </a:fld>
            <a:endParaRPr lang="es-CO"/>
          </a:p>
        </p:txBody>
      </p:sp>
      <p:sp>
        <p:nvSpPr>
          <p:cNvPr id="5" name="Marcador de pie de página 4">
            <a:extLst>
              <a:ext uri="{FF2B5EF4-FFF2-40B4-BE49-F238E27FC236}">
                <a16:creationId xmlns:a16="http://schemas.microsoft.com/office/drawing/2014/main" id="{4BEF4216-2A8E-0656-28FD-6CAD51853C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defRPr>
            </a:lvl1pPr>
          </a:lstStyle>
          <a:p>
            <a:endParaRPr lang="es-CO"/>
          </a:p>
        </p:txBody>
      </p:sp>
      <p:sp>
        <p:nvSpPr>
          <p:cNvPr id="6" name="Marcador de número de diapositiva 5">
            <a:extLst>
              <a:ext uri="{FF2B5EF4-FFF2-40B4-BE49-F238E27FC236}">
                <a16:creationId xmlns:a16="http://schemas.microsoft.com/office/drawing/2014/main" id="{26FEC2FF-6B1B-D345-F657-95FAADED47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defRPr>
            </a:lvl1pPr>
          </a:lstStyle>
          <a:p>
            <a:fld id="{C74CBB0B-5D0C-43FE-9043-22172208F6F8}" type="slidenum">
              <a:rPr lang="es-CO" smtClean="0"/>
              <a:pPr/>
              <a:t>‹Nº›</a:t>
            </a:fld>
            <a:endParaRPr lang="es-CO"/>
          </a:p>
        </p:txBody>
      </p:sp>
    </p:spTree>
    <p:extLst>
      <p:ext uri="{BB962C8B-B14F-4D97-AF65-F5344CB8AC3E}">
        <p14:creationId xmlns:p14="http://schemas.microsoft.com/office/powerpoint/2010/main" val="40501875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1" r:id="rId5"/>
    <p:sldLayoutId id="2147483665" r:id="rId6"/>
    <p:sldLayoutId id="2147483666" r:id="rId7"/>
    <p:sldLayoutId id="2147483667" r:id="rId8"/>
    <p:sldLayoutId id="2147483668" r:id="rId9"/>
    <p:sldLayoutId id="2147483669" r:id="rId10"/>
    <p:sldLayoutId id="2147483670" r:id="rId11"/>
    <p:sldLayoutId id="2147483673"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Verdana" panose="020B060403050404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4.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20.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2.emf"/><Relationship Id="rId4" Type="http://schemas.microsoft.com/office/2007/relationships/hdphoto" Target="../media/hdphoto3.wdp"/></Relationships>
</file>

<file path=ppt/slides/_rels/slide1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27.png"/><Relationship Id="rId5" Type="http://schemas.microsoft.com/office/2007/relationships/hdphoto" Target="../media/hdphoto5.wdp"/><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7" Type="http://schemas.microsoft.com/office/2007/relationships/hdphoto" Target="../media/hdphoto7.wdp"/><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30.png"/><Relationship Id="rId5" Type="http://schemas.microsoft.com/office/2007/relationships/hdphoto" Target="../media/hdphoto6.wdp"/><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1.jpeg"/><Relationship Id="rId7" Type="http://schemas.openxmlformats.org/officeDocument/2006/relationships/image" Target="../media/image34.emf"/><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package" Target="../embeddings/Microsoft_Excel_Worksheet.xlsx"/><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5.xml"/><Relationship Id="rId6" Type="http://schemas.openxmlformats.org/officeDocument/2006/relationships/chart" Target="../charts/chart14.xml"/><Relationship Id="rId5" Type="http://schemas.openxmlformats.org/officeDocument/2006/relationships/chart" Target="../charts/chart13.xml"/><Relationship Id="rId4" Type="http://schemas.openxmlformats.org/officeDocument/2006/relationships/chart" Target="../charts/chart12.xml"/></Relationships>
</file>

<file path=ppt/slides/_rels/slide21.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chart" Target="../charts/chart19.xml"/><Relationship Id="rId5" Type="http://schemas.openxmlformats.org/officeDocument/2006/relationships/chart" Target="../charts/chart18.xml"/><Relationship Id="rId4" Type="http://schemas.openxmlformats.org/officeDocument/2006/relationships/chart" Target="../charts/chart17.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chart" Target="../charts/chart20.xml"/><Relationship Id="rId4" Type="http://schemas.microsoft.com/office/2007/relationships/hdphoto" Target="../media/hdphoto7.wdp"/></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chart" Target="../charts/chart21.xml"/><Relationship Id="rId4" Type="http://schemas.microsoft.com/office/2007/relationships/hdphoto" Target="../media/hdphoto7.wdp"/></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chart" Target="../charts/chart6.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svg"/><Relationship Id="rId7"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Un reloj de aguja&#10;&#10;Descripción generada automáticamente con confianza media">
            <a:extLst>
              <a:ext uri="{FF2B5EF4-FFF2-40B4-BE49-F238E27FC236}">
                <a16:creationId xmlns:a16="http://schemas.microsoft.com/office/drawing/2014/main" id="{4733FAB6-9E47-8DDF-0CDC-E531C3F96AF3}"/>
              </a:ext>
            </a:extLst>
          </p:cNvPr>
          <p:cNvPicPr>
            <a:picLocks noChangeAspect="1"/>
          </p:cNvPicPr>
          <p:nvPr/>
        </p:nvPicPr>
        <p:blipFill rotWithShape="1">
          <a:blip r:embed="rId2">
            <a:extLst>
              <a:ext uri="{28A0092B-C50C-407E-A947-70E740481C1C}">
                <a14:useLocalDpi xmlns:a14="http://schemas.microsoft.com/office/drawing/2010/main" val="0"/>
              </a:ext>
            </a:extLst>
          </a:blip>
          <a:srcRect l="18572" b="-1941"/>
          <a:stretch/>
        </p:blipFill>
        <p:spPr>
          <a:xfrm>
            <a:off x="-139700" y="0"/>
            <a:ext cx="12471400" cy="6991352"/>
          </a:xfrm>
          <a:prstGeom prst="rect">
            <a:avLst/>
          </a:prstGeom>
        </p:spPr>
      </p:pic>
      <p:sp>
        <p:nvSpPr>
          <p:cNvPr id="5" name="Rectángulo 4">
            <a:extLst>
              <a:ext uri="{FF2B5EF4-FFF2-40B4-BE49-F238E27FC236}">
                <a16:creationId xmlns:a16="http://schemas.microsoft.com/office/drawing/2014/main" id="{E7C3DC8A-2A0D-28AD-C927-C4EB51ADC62F}"/>
              </a:ext>
            </a:extLst>
          </p:cNvPr>
          <p:cNvSpPr/>
          <p:nvPr/>
        </p:nvSpPr>
        <p:spPr>
          <a:xfrm>
            <a:off x="-139700" y="-66676"/>
            <a:ext cx="12471400" cy="6991352"/>
          </a:xfrm>
          <a:prstGeom prst="rect">
            <a:avLst/>
          </a:prstGeom>
          <a:solidFill>
            <a:schemeClr val="tx1">
              <a:alpha val="4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15000"/>
              </a:lnSpc>
              <a:spcAft>
                <a:spcPts val="800"/>
              </a:spcAft>
            </a:pPr>
            <a:endParaRPr lang="es-CO" sz="1800" kern="100">
              <a:effectLst/>
              <a:latin typeface="Aptos" panose="020B0004020202020204" pitchFamily="34" charset="0"/>
              <a:ea typeface="Aptos" panose="020B0004020202020204" pitchFamily="34" charset="0"/>
              <a:cs typeface="Times New Roman" panose="02020603050405020304" pitchFamily="18" charset="0"/>
            </a:endParaRPr>
          </a:p>
        </p:txBody>
      </p:sp>
      <p:sp>
        <p:nvSpPr>
          <p:cNvPr id="12" name="Título 17">
            <a:extLst>
              <a:ext uri="{FF2B5EF4-FFF2-40B4-BE49-F238E27FC236}">
                <a16:creationId xmlns:a16="http://schemas.microsoft.com/office/drawing/2014/main" id="{98D7B2DD-08E7-5BD5-F53A-634FC3ED11CC}"/>
              </a:ext>
            </a:extLst>
          </p:cNvPr>
          <p:cNvSpPr txBox="1">
            <a:spLocks/>
          </p:cNvSpPr>
          <p:nvPr/>
        </p:nvSpPr>
        <p:spPr>
          <a:xfrm>
            <a:off x="6096000" y="1703114"/>
            <a:ext cx="5359526" cy="172588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s-MX" sz="4000" b="1" kern="1200" dirty="0">
                <a:solidFill>
                  <a:schemeClr val="tx1"/>
                </a:solidFill>
                <a:latin typeface="Verdana" panose="020B0604030504040204" pitchFamily="34" charset="0"/>
                <a:ea typeface="Verdana" panose="020B0604030504040204" pitchFamily="34" charset="0"/>
                <a:cs typeface="+mj-cs"/>
              </a:defRPr>
            </a:lvl1pPr>
          </a:lstStyle>
          <a:p>
            <a:pPr marL="0" marR="0" lvl="0" indent="0" rtl="0">
              <a:spcBef>
                <a:spcPts val="0"/>
              </a:spcBef>
              <a:spcAft>
                <a:spcPts val="0"/>
              </a:spcAft>
              <a:buNone/>
            </a:pPr>
            <a:r>
              <a:rPr lang="es-MX" sz="4600" spc="-150" dirty="0">
                <a:solidFill>
                  <a:srgbClr val="FFCC02"/>
                </a:solidFill>
                <a:latin typeface="Gadugi" panose="020B0502040204020203" pitchFamily="34" charset="0"/>
                <a:ea typeface="Gadugi" panose="020B0502040204020203" pitchFamily="34" charset="0"/>
                <a:cs typeface="Times New Roman" panose="02020603050405020304" pitchFamily="18" charset="0"/>
                <a:sym typeface="Helvetica Neue"/>
              </a:rPr>
              <a:t>Índice de Desempeño Fiscal</a:t>
            </a:r>
          </a:p>
          <a:p>
            <a:pPr marL="0" marR="0" lvl="0" indent="0" rtl="0">
              <a:spcBef>
                <a:spcPts val="0"/>
              </a:spcBef>
              <a:spcAft>
                <a:spcPts val="0"/>
              </a:spcAft>
              <a:buNone/>
            </a:pPr>
            <a:r>
              <a:rPr lang="es-MX" sz="4600" spc="-150" dirty="0">
                <a:solidFill>
                  <a:schemeClr val="bg1"/>
                </a:solidFill>
                <a:latin typeface="Gadugi" panose="020B0502040204020203" pitchFamily="34" charset="0"/>
                <a:ea typeface="Gadugi" panose="020B0502040204020203" pitchFamily="34" charset="0"/>
                <a:cs typeface="Times New Roman" panose="02020603050405020304" pitchFamily="18" charset="0"/>
                <a:sym typeface="Helvetica Neue"/>
              </a:rPr>
              <a:t>Departamentos vigencia </a:t>
            </a:r>
            <a:r>
              <a:rPr lang="es-MX" sz="5000" kern="100" dirty="0">
                <a:solidFill>
                  <a:srgbClr val="FFFFFF"/>
                </a:solidFill>
                <a:effectLst/>
                <a:highlight>
                  <a:srgbClr val="173557"/>
                </a:highlight>
                <a:latin typeface="Aptos" panose="020B0004020202020204" pitchFamily="34" charset="0"/>
                <a:ea typeface="Aptos" panose="020B0004020202020204" pitchFamily="34" charset="0"/>
                <a:cs typeface="Times New Roman" panose="02020603050405020304" pitchFamily="18" charset="0"/>
              </a:rPr>
              <a:t>2023</a:t>
            </a:r>
            <a:endParaRPr lang="es-CO" sz="50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7" name="Rectángulo 6">
            <a:extLst>
              <a:ext uri="{FF2B5EF4-FFF2-40B4-BE49-F238E27FC236}">
                <a16:creationId xmlns:a16="http://schemas.microsoft.com/office/drawing/2014/main" id="{365C370E-6970-4F7F-EB6B-36B8AA831C85}"/>
              </a:ext>
            </a:extLst>
          </p:cNvPr>
          <p:cNvSpPr/>
          <p:nvPr/>
        </p:nvSpPr>
        <p:spPr>
          <a:xfrm rot="5400000">
            <a:off x="218240" y="1286535"/>
            <a:ext cx="5657850" cy="4425712"/>
          </a:xfrm>
          <a:prstGeom prst="rect">
            <a:avLst/>
          </a:prstGeom>
          <a:noFill/>
          <a:ln w="152400">
            <a:solidFill>
              <a:srgbClr val="FFCC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Imagen 5">
            <a:extLst>
              <a:ext uri="{FF2B5EF4-FFF2-40B4-BE49-F238E27FC236}">
                <a16:creationId xmlns:a16="http://schemas.microsoft.com/office/drawing/2014/main" id="{61A399D1-4106-1EE1-7E50-C844A085325A}"/>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20000"/>
                    </a14:imgEffect>
                  </a14:imgLayer>
                </a14:imgProps>
              </a:ext>
            </a:extLst>
          </a:blip>
          <a:stretch>
            <a:fillRect/>
          </a:stretch>
        </p:blipFill>
        <p:spPr>
          <a:xfrm>
            <a:off x="914149" y="770985"/>
            <a:ext cx="4266031" cy="5484896"/>
          </a:xfrm>
          <a:prstGeom prst="rect">
            <a:avLst/>
          </a:prstGeom>
        </p:spPr>
      </p:pic>
      <p:sp>
        <p:nvSpPr>
          <p:cNvPr id="2" name="Título 17">
            <a:extLst>
              <a:ext uri="{FF2B5EF4-FFF2-40B4-BE49-F238E27FC236}">
                <a16:creationId xmlns:a16="http://schemas.microsoft.com/office/drawing/2014/main" id="{21AAD291-8591-A6CF-148E-0F229BA15508}"/>
              </a:ext>
            </a:extLst>
          </p:cNvPr>
          <p:cNvSpPr txBox="1">
            <a:spLocks/>
          </p:cNvSpPr>
          <p:nvPr/>
        </p:nvSpPr>
        <p:spPr>
          <a:xfrm>
            <a:off x="5653676" y="4402033"/>
            <a:ext cx="6284368" cy="192628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s-MX" sz="4000" b="1" kern="1200" dirty="0">
                <a:solidFill>
                  <a:schemeClr val="tx1"/>
                </a:solidFill>
                <a:latin typeface="Verdana" panose="020B0604030504040204" pitchFamily="34" charset="0"/>
                <a:ea typeface="Verdana" panose="020B0604030504040204" pitchFamily="34" charset="0"/>
                <a:cs typeface="+mj-cs"/>
              </a:defRPr>
            </a:lvl1pPr>
          </a:lstStyle>
          <a:p>
            <a:pPr marL="0" marR="0" lvl="0" indent="0" rtl="0">
              <a:spcBef>
                <a:spcPts val="0"/>
              </a:spcBef>
              <a:spcAft>
                <a:spcPts val="0"/>
              </a:spcAft>
              <a:buNone/>
            </a:pPr>
            <a:r>
              <a:rPr lang="es-CO" sz="2400" kern="100" dirty="0">
                <a:solidFill>
                  <a:schemeClr val="bg1"/>
                </a:solidFill>
                <a:highlight>
                  <a:srgbClr val="173557"/>
                </a:highlight>
                <a:latin typeface="Aptos" panose="020B0004020202020204" pitchFamily="34" charset="0"/>
                <a:ea typeface="Aptos" panose="020B0004020202020204" pitchFamily="34" charset="0"/>
                <a:cs typeface="Times New Roman" panose="02020603050405020304" pitchFamily="18" charset="0"/>
              </a:rPr>
              <a:t>Departamento Nacional de Planeación-DNP</a:t>
            </a:r>
            <a:endParaRPr lang="es-CO" sz="2000" kern="100" dirty="0">
              <a:solidFill>
                <a:schemeClr val="bg1"/>
              </a:solidFill>
              <a:highlight>
                <a:srgbClr val="173557"/>
              </a:highlight>
              <a:latin typeface="Aptos" panose="020B0004020202020204" pitchFamily="34" charset="0"/>
              <a:ea typeface="Aptos" panose="020B0004020202020204" pitchFamily="34" charset="0"/>
              <a:cs typeface="Times New Roman" panose="02020603050405020304" pitchFamily="18" charset="0"/>
            </a:endParaRPr>
          </a:p>
          <a:p>
            <a:pPr marL="0" marR="0" lvl="0" indent="0" rtl="0">
              <a:spcBef>
                <a:spcPts val="0"/>
              </a:spcBef>
              <a:spcAft>
                <a:spcPts val="0"/>
              </a:spcAft>
              <a:buNone/>
            </a:pPr>
            <a:r>
              <a:rPr lang="es-CO" sz="8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a:t>
            </a:r>
            <a:endParaRPr lang="es-CO" sz="2000" kern="100" dirty="0">
              <a:solidFill>
                <a:schemeClr val="bg1"/>
              </a:solidFill>
              <a:latin typeface="Aptos" panose="020B0004020202020204" pitchFamily="34" charset="0"/>
              <a:ea typeface="Aptos" panose="020B0004020202020204" pitchFamily="34" charset="0"/>
              <a:cs typeface="Times New Roman" panose="02020603050405020304" pitchFamily="18" charset="0"/>
            </a:endParaRPr>
          </a:p>
          <a:p>
            <a:pPr marL="0" marR="0" lvl="0" indent="0" rtl="0">
              <a:spcBef>
                <a:spcPts val="0"/>
              </a:spcBef>
              <a:spcAft>
                <a:spcPts val="0"/>
              </a:spcAft>
              <a:buNone/>
            </a:pPr>
            <a:r>
              <a:rPr lang="es-CO" sz="16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Subdirección General de Descentralización y Desarrollo Territorial</a:t>
            </a:r>
          </a:p>
          <a:p>
            <a:pPr marL="0" marR="0" lvl="0" indent="0" rtl="0">
              <a:spcBef>
                <a:spcPts val="0"/>
              </a:spcBef>
              <a:spcAft>
                <a:spcPts val="0"/>
              </a:spcAft>
              <a:buNone/>
            </a:pPr>
            <a:endParaRPr lang="es-CO" sz="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0" marR="0" lvl="0" indent="0" rtl="0">
              <a:spcBef>
                <a:spcPts val="0"/>
              </a:spcBef>
              <a:spcAft>
                <a:spcPts val="0"/>
              </a:spcAft>
              <a:buNone/>
            </a:pPr>
            <a:r>
              <a:rPr lang="es-CO"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Dirección de Descentralización y Fortalecimiento Fisc</a:t>
            </a:r>
            <a:r>
              <a:rPr lang="es-CO" sz="16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al</a:t>
            </a:r>
          </a:p>
          <a:p>
            <a:pPr marL="0" marR="0" lvl="0" indent="0" rtl="0">
              <a:spcBef>
                <a:spcPts val="0"/>
              </a:spcBef>
              <a:spcAft>
                <a:spcPts val="0"/>
              </a:spcAft>
              <a:buNone/>
            </a:pPr>
            <a:endParaRPr lang="es-CO" sz="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0" marR="0" lvl="0" indent="0" rtl="0">
              <a:spcBef>
                <a:spcPts val="0"/>
              </a:spcBef>
              <a:spcAft>
                <a:spcPts val="0"/>
              </a:spcAft>
              <a:buNone/>
            </a:pPr>
            <a:r>
              <a:rPr lang="es-CO"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Subdirección de Fortalecimiento Fiscal Territorial</a:t>
            </a:r>
          </a:p>
          <a:p>
            <a:pPr marL="0" marR="0" lvl="0" indent="0" rtl="0">
              <a:spcBef>
                <a:spcPts val="0"/>
              </a:spcBef>
              <a:spcAft>
                <a:spcPts val="0"/>
              </a:spcAft>
              <a:buNone/>
            </a:pPr>
            <a:endParaRPr lang="es-CO" sz="1600" kern="100" dirty="0">
              <a:solidFill>
                <a:schemeClr val="bg1"/>
              </a:solidFill>
              <a:latin typeface="Aptos" panose="020B0004020202020204" pitchFamily="34" charset="0"/>
              <a:ea typeface="Aptos" panose="020B0004020202020204" pitchFamily="34" charset="0"/>
              <a:cs typeface="Times New Roman" panose="02020603050405020304" pitchFamily="18" charset="0"/>
            </a:endParaRPr>
          </a:p>
          <a:p>
            <a:pPr marL="0" marR="0" lvl="0" indent="0" rtl="0">
              <a:spcBef>
                <a:spcPts val="0"/>
              </a:spcBef>
              <a:spcAft>
                <a:spcPts val="0"/>
              </a:spcAft>
              <a:buNone/>
            </a:pPr>
            <a:endParaRPr lang="es-CO" sz="1800" b="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0" marR="0" lvl="0" indent="0" rtl="0">
              <a:spcBef>
                <a:spcPts val="0"/>
              </a:spcBef>
              <a:spcAft>
                <a:spcPts val="0"/>
              </a:spcAft>
              <a:buNone/>
            </a:pPr>
            <a:r>
              <a:rPr lang="es-CO" sz="1800" b="0" kern="100" dirty="0">
                <a:solidFill>
                  <a:schemeClr val="accent5"/>
                </a:solidFill>
                <a:effectLst/>
                <a:latin typeface="Aptos" panose="020B0004020202020204" pitchFamily="34" charset="0"/>
                <a:ea typeface="Aptos" panose="020B0004020202020204" pitchFamily="34" charset="0"/>
                <a:cs typeface="Times New Roman" panose="02020603050405020304" pitchFamily="18" charset="0"/>
              </a:rPr>
              <a:t>octubre de 2024</a:t>
            </a:r>
          </a:p>
        </p:txBody>
      </p:sp>
    </p:spTree>
    <p:extLst>
      <p:ext uri="{BB962C8B-B14F-4D97-AF65-F5344CB8AC3E}">
        <p14:creationId xmlns:p14="http://schemas.microsoft.com/office/powerpoint/2010/main" val="2847244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esquinas redondeadas 9">
            <a:extLst>
              <a:ext uri="{FF2B5EF4-FFF2-40B4-BE49-F238E27FC236}">
                <a16:creationId xmlns:a16="http://schemas.microsoft.com/office/drawing/2014/main" id="{67BE7E4E-0AD6-6FAD-D174-6E9897A52D62}"/>
              </a:ext>
            </a:extLst>
          </p:cNvPr>
          <p:cNvSpPr/>
          <p:nvPr/>
        </p:nvSpPr>
        <p:spPr>
          <a:xfrm>
            <a:off x="1215213" y="1997386"/>
            <a:ext cx="1739108" cy="780335"/>
          </a:xfrm>
          <a:prstGeom prst="roundRect">
            <a:avLst/>
          </a:prstGeom>
          <a:solidFill>
            <a:schemeClr val="accent2">
              <a:lumMod val="20000"/>
              <a:lumOff val="8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fontAlgn="ctr"/>
            <a:r>
              <a:rPr lang="es-CO" sz="1400" b="1" u="none" strike="noStrike">
                <a:solidFill>
                  <a:schemeClr val="accent1"/>
                </a:solidFill>
                <a:effectLst/>
              </a:rPr>
              <a:t>Dependencia de las Transferencias </a:t>
            </a:r>
            <a:endParaRPr lang="es-CO" sz="1400" b="1" i="0" u="none" strike="noStrike">
              <a:solidFill>
                <a:schemeClr val="accent1"/>
              </a:solidFill>
              <a:effectLst/>
              <a:latin typeface="Calibri" panose="020F0502020204030204" pitchFamily="34" charset="0"/>
            </a:endParaRPr>
          </a:p>
        </p:txBody>
      </p:sp>
      <p:sp>
        <p:nvSpPr>
          <p:cNvPr id="20" name="Rectángulo: esquinas redondeadas 19">
            <a:extLst>
              <a:ext uri="{FF2B5EF4-FFF2-40B4-BE49-F238E27FC236}">
                <a16:creationId xmlns:a16="http://schemas.microsoft.com/office/drawing/2014/main" id="{32BEC3C8-9F4E-A152-4257-F48755E83664}"/>
              </a:ext>
            </a:extLst>
          </p:cNvPr>
          <p:cNvSpPr/>
          <p:nvPr/>
        </p:nvSpPr>
        <p:spPr>
          <a:xfrm>
            <a:off x="1215213" y="3268610"/>
            <a:ext cx="1739108" cy="780335"/>
          </a:xfrm>
          <a:prstGeom prst="roundRect">
            <a:avLst/>
          </a:prstGeom>
          <a:solidFill>
            <a:schemeClr val="accent2">
              <a:lumMod val="20000"/>
              <a:lumOff val="8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fontAlgn="ctr"/>
            <a:r>
              <a:rPr lang="es-CO" sz="1400" b="1" u="none" strike="noStrike" dirty="0">
                <a:solidFill>
                  <a:schemeClr val="tx2"/>
                </a:solidFill>
                <a:effectLst/>
              </a:rPr>
              <a:t>Relevancia de la Formación Bruta de Capital Fijo – FBKF**</a:t>
            </a:r>
            <a:endParaRPr lang="es-CO" sz="1400" b="1" i="0" u="none" strike="noStrike" dirty="0">
              <a:solidFill>
                <a:schemeClr val="tx2"/>
              </a:solidFill>
              <a:effectLst/>
              <a:latin typeface="Calibri" panose="020F0502020204030204" pitchFamily="34" charset="0"/>
            </a:endParaRPr>
          </a:p>
        </p:txBody>
      </p:sp>
      <p:sp>
        <p:nvSpPr>
          <p:cNvPr id="27" name="Rectángulo: esquinas redondeadas 26">
            <a:extLst>
              <a:ext uri="{FF2B5EF4-FFF2-40B4-BE49-F238E27FC236}">
                <a16:creationId xmlns:a16="http://schemas.microsoft.com/office/drawing/2014/main" id="{02B94B58-93AC-9EF0-1C24-CAEC31FFD2AD}"/>
              </a:ext>
            </a:extLst>
          </p:cNvPr>
          <p:cNvSpPr/>
          <p:nvPr/>
        </p:nvSpPr>
        <p:spPr>
          <a:xfrm>
            <a:off x="1215213" y="4453530"/>
            <a:ext cx="1739108" cy="780335"/>
          </a:xfrm>
          <a:prstGeom prst="roundRect">
            <a:avLst/>
          </a:prstGeom>
          <a:solidFill>
            <a:schemeClr val="accent2">
              <a:lumMod val="20000"/>
              <a:lumOff val="8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377" rtl="0" eaLnBrk="1" fontAlgn="ctr" latinLnBrk="0" hangingPunct="1"/>
            <a:r>
              <a:rPr lang="es-CO" sz="1400" b="1" u="none" strike="noStrike" kern="1200">
                <a:solidFill>
                  <a:schemeClr val="dk1"/>
                </a:solidFill>
                <a:effectLst/>
                <a:latin typeface="+mn-lt"/>
                <a:ea typeface="+mn-ea"/>
                <a:cs typeface="+mn-cs"/>
              </a:rPr>
              <a:t>Endeudamiento (contable)</a:t>
            </a:r>
          </a:p>
        </p:txBody>
      </p:sp>
      <p:sp>
        <p:nvSpPr>
          <p:cNvPr id="17" name="Elipse 16">
            <a:extLst>
              <a:ext uri="{FF2B5EF4-FFF2-40B4-BE49-F238E27FC236}">
                <a16:creationId xmlns:a16="http://schemas.microsoft.com/office/drawing/2014/main" id="{0F8533F9-D088-FDE1-1AE1-4DFAD995511F}"/>
              </a:ext>
            </a:extLst>
          </p:cNvPr>
          <p:cNvSpPr/>
          <p:nvPr/>
        </p:nvSpPr>
        <p:spPr>
          <a:xfrm>
            <a:off x="681185" y="3186341"/>
            <a:ext cx="576000" cy="576000"/>
          </a:xfrm>
          <a:prstGeom prst="ellipse">
            <a:avLst/>
          </a:prstGeom>
          <a:solidFill>
            <a:schemeClr val="bg1"/>
          </a:solidFill>
          <a:ln w="38100">
            <a:solidFill>
              <a:schemeClr val="accent6"/>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s-CO"/>
          </a:p>
        </p:txBody>
      </p:sp>
      <p:sp>
        <p:nvSpPr>
          <p:cNvPr id="8" name="Elipse 7">
            <a:extLst>
              <a:ext uri="{FF2B5EF4-FFF2-40B4-BE49-F238E27FC236}">
                <a16:creationId xmlns:a16="http://schemas.microsoft.com/office/drawing/2014/main" id="{60F0E9E1-4A11-2E07-6854-2CCF72DC2F0D}"/>
              </a:ext>
            </a:extLst>
          </p:cNvPr>
          <p:cNvSpPr/>
          <p:nvPr/>
        </p:nvSpPr>
        <p:spPr>
          <a:xfrm>
            <a:off x="674252" y="1870937"/>
            <a:ext cx="576000" cy="576000"/>
          </a:xfrm>
          <a:prstGeom prst="ellipse">
            <a:avLst/>
          </a:prstGeom>
          <a:solidFill>
            <a:schemeClr val="bg1"/>
          </a:solidFill>
          <a:ln w="38100">
            <a:solidFill>
              <a:schemeClr val="accent6"/>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s-CO"/>
          </a:p>
        </p:txBody>
      </p:sp>
      <p:graphicFrame>
        <p:nvGraphicFramePr>
          <p:cNvPr id="2" name="Tabla 1">
            <a:extLst>
              <a:ext uri="{FF2B5EF4-FFF2-40B4-BE49-F238E27FC236}">
                <a16:creationId xmlns:a16="http://schemas.microsoft.com/office/drawing/2014/main" id="{2E719100-FFB8-8294-58DE-738E815CB518}"/>
              </a:ext>
            </a:extLst>
          </p:cNvPr>
          <p:cNvGraphicFramePr>
            <a:graphicFrameLocks noGrp="1"/>
          </p:cNvGraphicFramePr>
          <p:nvPr>
            <p:extLst>
              <p:ext uri="{D42A27DB-BD31-4B8C-83A1-F6EECF244321}">
                <p14:modId xmlns:p14="http://schemas.microsoft.com/office/powerpoint/2010/main" val="1580547339"/>
              </p:ext>
            </p:extLst>
          </p:nvPr>
        </p:nvGraphicFramePr>
        <p:xfrm>
          <a:off x="1156267" y="1323437"/>
          <a:ext cx="9962811" cy="491440"/>
        </p:xfrm>
        <a:graphic>
          <a:graphicData uri="http://schemas.openxmlformats.org/drawingml/2006/table">
            <a:tbl>
              <a:tblPr firstRow="1">
                <a:tableStyleId>{073A0DAA-6AF3-43AB-8588-CEC1D06C72B9}</a:tableStyleId>
              </a:tblPr>
              <a:tblGrid>
                <a:gridCol w="2013878">
                  <a:extLst>
                    <a:ext uri="{9D8B030D-6E8A-4147-A177-3AD203B41FA5}">
                      <a16:colId xmlns:a16="http://schemas.microsoft.com/office/drawing/2014/main" val="1416541184"/>
                    </a:ext>
                  </a:extLst>
                </a:gridCol>
                <a:gridCol w="3670084">
                  <a:extLst>
                    <a:ext uri="{9D8B030D-6E8A-4147-A177-3AD203B41FA5}">
                      <a16:colId xmlns:a16="http://schemas.microsoft.com/office/drawing/2014/main" val="1451028956"/>
                    </a:ext>
                  </a:extLst>
                </a:gridCol>
                <a:gridCol w="2366595">
                  <a:extLst>
                    <a:ext uri="{9D8B030D-6E8A-4147-A177-3AD203B41FA5}">
                      <a16:colId xmlns:a16="http://schemas.microsoft.com/office/drawing/2014/main" val="44166422"/>
                    </a:ext>
                  </a:extLst>
                </a:gridCol>
                <a:gridCol w="1912254">
                  <a:extLst>
                    <a:ext uri="{9D8B030D-6E8A-4147-A177-3AD203B41FA5}">
                      <a16:colId xmlns:a16="http://schemas.microsoft.com/office/drawing/2014/main" val="3070571592"/>
                    </a:ext>
                  </a:extLst>
                </a:gridCol>
              </a:tblGrid>
              <a:tr h="391789">
                <a:tc>
                  <a:txBody>
                    <a:bodyPr/>
                    <a:lstStyle/>
                    <a:p>
                      <a:pPr algn="ctr" fontAlgn="b"/>
                      <a:r>
                        <a:rPr lang="es-CO" sz="1600" u="none" strike="noStrike">
                          <a:effectLst/>
                        </a:rPr>
                        <a:t>Indicador </a:t>
                      </a:r>
                      <a:endParaRPr lang="es-CO" sz="1600" b="1" i="0" u="none" strike="noStrike">
                        <a:solidFill>
                          <a:srgbClr val="000000"/>
                        </a:solidFill>
                        <a:effectLst/>
                        <a:latin typeface="Calibri" panose="020F0502020204030204" pitchFamily="34" charset="0"/>
                      </a:endParaRPr>
                    </a:p>
                  </a:txBody>
                  <a:tcPr marL="3760" marR="3760" marT="3760" marB="0" anchor="ctr"/>
                </a:tc>
                <a:tc>
                  <a:txBody>
                    <a:bodyPr/>
                    <a:lstStyle/>
                    <a:p>
                      <a:pPr algn="ctr" fontAlgn="b"/>
                      <a:r>
                        <a:rPr lang="es-CO" sz="1600" u="none" strike="noStrike">
                          <a:effectLst/>
                        </a:rPr>
                        <a:t>Objetivo del Indicador</a:t>
                      </a:r>
                      <a:endParaRPr lang="es-CO" sz="1600" b="1" i="0" u="none" strike="noStrike">
                        <a:solidFill>
                          <a:srgbClr val="000000"/>
                        </a:solidFill>
                        <a:effectLst/>
                        <a:latin typeface="Calibri" panose="020F0502020204030204" pitchFamily="34" charset="0"/>
                      </a:endParaRPr>
                    </a:p>
                  </a:txBody>
                  <a:tcPr marL="3760" marR="3760" marT="3760" marB="0" anchor="ctr"/>
                </a:tc>
                <a:tc>
                  <a:txBody>
                    <a:bodyPr/>
                    <a:lstStyle/>
                    <a:p>
                      <a:pPr algn="ctr" fontAlgn="b"/>
                      <a:r>
                        <a:rPr lang="es-CO" sz="1600" u="none" strike="noStrike">
                          <a:effectLst/>
                        </a:rPr>
                        <a:t>Fórmula*</a:t>
                      </a:r>
                      <a:endParaRPr lang="es-CO" sz="1600" b="1" i="0" u="none" strike="noStrike">
                        <a:solidFill>
                          <a:srgbClr val="000000"/>
                        </a:solidFill>
                        <a:effectLst/>
                        <a:latin typeface="Calibri" panose="020F0502020204030204" pitchFamily="34" charset="0"/>
                      </a:endParaRPr>
                    </a:p>
                  </a:txBody>
                  <a:tcPr marL="3760" marR="3760" marT="3760" marB="0" anchor="ct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lang="es-CO" sz="1600" b="1" u="none" strike="noStrike">
                          <a:solidFill>
                            <a:schemeClr val="bg1"/>
                          </a:solidFill>
                          <a:effectLst/>
                        </a:rPr>
                        <a:t>Fuente de información</a:t>
                      </a:r>
                      <a:endParaRPr lang="es-CO" sz="1600" b="1" i="0" u="none" strike="noStrike">
                        <a:solidFill>
                          <a:schemeClr val="bg1"/>
                        </a:solidFill>
                        <a:effectLst/>
                        <a:latin typeface="Calibri" panose="020F0502020204030204" pitchFamily="34" charset="0"/>
                      </a:endParaRPr>
                    </a:p>
                  </a:txBody>
                  <a:tcPr marL="3760" marR="3760" marT="3760" marB="0" anchor="ctr"/>
                </a:tc>
                <a:extLst>
                  <a:ext uri="{0D108BD9-81ED-4DB2-BD59-A6C34878D82A}">
                    <a16:rowId xmlns:a16="http://schemas.microsoft.com/office/drawing/2014/main" val="564253459"/>
                  </a:ext>
                </a:extLst>
              </a:tr>
            </a:tbl>
          </a:graphicData>
        </a:graphic>
      </p:graphicFrame>
      <p:pic>
        <p:nvPicPr>
          <p:cNvPr id="5" name="Imagen 4" descr="Imagen que contiene señal&#10;&#10;Descripción generada automáticamente">
            <a:extLst>
              <a:ext uri="{FF2B5EF4-FFF2-40B4-BE49-F238E27FC236}">
                <a16:creationId xmlns:a16="http://schemas.microsoft.com/office/drawing/2014/main" id="{F85BE6A5-6E11-1FE6-5424-05BA4D567CBC}"/>
              </a:ext>
            </a:extLst>
          </p:cNvPr>
          <p:cNvPicPr>
            <a:picLocks noChangeAspect="1"/>
          </p:cNvPicPr>
          <p:nvPr/>
        </p:nvPicPr>
        <p:blipFill>
          <a:blip r:embed="rId3" cstate="print">
            <a:biLevel thresh="50000"/>
            <a:extLst>
              <a:ext uri="{28A0092B-C50C-407E-A947-70E740481C1C}">
                <a14:useLocalDpi xmlns:a14="http://schemas.microsoft.com/office/drawing/2010/main" val="0"/>
              </a:ext>
            </a:extLst>
          </a:blip>
          <a:stretch>
            <a:fillRect/>
          </a:stretch>
        </p:blipFill>
        <p:spPr>
          <a:xfrm>
            <a:off x="753024" y="1905087"/>
            <a:ext cx="430480" cy="430480"/>
          </a:xfrm>
          <a:prstGeom prst="rect">
            <a:avLst/>
          </a:prstGeom>
        </p:spPr>
      </p:pic>
      <p:sp>
        <p:nvSpPr>
          <p:cNvPr id="13" name="Rectángulo: esquinas redondeadas 12">
            <a:extLst>
              <a:ext uri="{FF2B5EF4-FFF2-40B4-BE49-F238E27FC236}">
                <a16:creationId xmlns:a16="http://schemas.microsoft.com/office/drawing/2014/main" id="{4757C5D0-0C1B-3AB6-92B9-53DFFF2BFFF9}"/>
              </a:ext>
            </a:extLst>
          </p:cNvPr>
          <p:cNvSpPr/>
          <p:nvPr/>
        </p:nvSpPr>
        <p:spPr>
          <a:xfrm>
            <a:off x="3219486" y="1997386"/>
            <a:ext cx="3495600" cy="780335"/>
          </a:xfrm>
          <a:prstGeom prst="round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80975" lvl="1" indent="0" defTabSz="852488" rtl="0" eaLnBrk="1" fontAlgn="b" latinLnBrk="0" hangingPunct="1">
              <a:tabLst/>
            </a:pPr>
            <a:r>
              <a:rPr lang="es-CO" sz="1400" u="none" strike="noStrike" kern="1200">
                <a:solidFill>
                  <a:schemeClr val="dk1"/>
                </a:solidFill>
                <a:effectLst/>
                <a:latin typeface="+mn-lt"/>
                <a:ea typeface="+mn-ea"/>
                <a:cs typeface="+mn-cs"/>
              </a:rPr>
              <a:t>Determinar la importancia de las transferencias nacionales para financiar el desarrollo territorial. </a:t>
            </a:r>
          </a:p>
        </p:txBody>
      </p:sp>
      <p:sp>
        <p:nvSpPr>
          <p:cNvPr id="14" name="Rectángulo: esquinas redondeadas 13">
            <a:extLst>
              <a:ext uri="{FF2B5EF4-FFF2-40B4-BE49-F238E27FC236}">
                <a16:creationId xmlns:a16="http://schemas.microsoft.com/office/drawing/2014/main" id="{8D1A0390-9CE5-5BC8-B9F3-E7E207D7FD42}"/>
              </a:ext>
            </a:extLst>
          </p:cNvPr>
          <p:cNvSpPr/>
          <p:nvPr/>
        </p:nvSpPr>
        <p:spPr>
          <a:xfrm>
            <a:off x="6866470" y="1997386"/>
            <a:ext cx="2301309" cy="1000895"/>
          </a:xfrm>
          <a:prstGeom prst="round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fontAlgn="ctr"/>
            <a:r>
              <a:rPr lang="es-CO" sz="1400" b="1" u="none" strike="noStrike">
                <a:solidFill>
                  <a:schemeClr val="accent1"/>
                </a:solidFill>
                <a:effectLst/>
              </a:rPr>
              <a:t>(SGP + Otras)/ Ingreso Total</a:t>
            </a:r>
          </a:p>
          <a:p>
            <a:pPr marL="0" algn="ctr" defTabSz="914400" rtl="0" eaLnBrk="1" fontAlgn="ctr" latinLnBrk="0" hangingPunct="1"/>
            <a:endParaRPr lang="es-CO" sz="1200" b="1" u="none" strike="noStrike" kern="1200">
              <a:solidFill>
                <a:schemeClr val="accent2"/>
              </a:solidFill>
              <a:effectLst/>
              <a:latin typeface="+mn-lt"/>
              <a:ea typeface="+mn-ea"/>
              <a:cs typeface="+mn-cs"/>
            </a:endParaRPr>
          </a:p>
          <a:p>
            <a:pPr marL="0" algn="ctr" defTabSz="914400" rtl="0" eaLnBrk="1" fontAlgn="ctr" latinLnBrk="0" hangingPunct="1"/>
            <a:r>
              <a:rPr lang="es-CO" sz="1200" b="1" u="none" strike="noStrike" kern="1200">
                <a:solidFill>
                  <a:schemeClr val="accent2"/>
                </a:solidFill>
                <a:effectLst/>
                <a:latin typeface="+mn-lt"/>
                <a:ea typeface="+mn-ea"/>
                <a:cs typeface="+mn-cs"/>
              </a:rPr>
              <a:t>Calificación: 100-Indicador</a:t>
            </a:r>
          </a:p>
        </p:txBody>
      </p:sp>
      <p:sp>
        <p:nvSpPr>
          <p:cNvPr id="15" name="Rectángulo: esquinas redondeadas 14">
            <a:extLst>
              <a:ext uri="{FF2B5EF4-FFF2-40B4-BE49-F238E27FC236}">
                <a16:creationId xmlns:a16="http://schemas.microsoft.com/office/drawing/2014/main" id="{9BBA7E0F-3F5D-6618-769E-58D43A3CEB54}"/>
              </a:ext>
            </a:extLst>
          </p:cNvPr>
          <p:cNvSpPr/>
          <p:nvPr/>
        </p:nvSpPr>
        <p:spPr>
          <a:xfrm>
            <a:off x="9319163" y="1997386"/>
            <a:ext cx="1734111" cy="846752"/>
          </a:xfrm>
          <a:prstGeom prst="round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fontAlgn="ctr"/>
            <a:r>
              <a:rPr lang="es-CO" sz="1400" u="none" strike="noStrike" kern="1200">
                <a:solidFill>
                  <a:schemeClr val="dk1"/>
                </a:solidFill>
                <a:effectLst/>
                <a:latin typeface="+mn-lt"/>
                <a:ea typeface="+mn-ea"/>
                <a:cs typeface="+mn-cs"/>
              </a:rPr>
              <a:t>CUIPO-Operación Efectiva de Caja</a:t>
            </a:r>
          </a:p>
          <a:p>
            <a:pPr algn="ctr" fontAlgn="ctr"/>
            <a:endParaRPr lang="es-CO" sz="1400" b="0" i="0" u="none" strike="noStrike">
              <a:solidFill>
                <a:schemeClr val="accent1"/>
              </a:solidFill>
              <a:effectLst/>
              <a:latin typeface="Calibri" panose="020F0502020204030204" pitchFamily="34" charset="0"/>
            </a:endParaRPr>
          </a:p>
        </p:txBody>
      </p:sp>
      <p:pic>
        <p:nvPicPr>
          <p:cNvPr id="16" name="Imagen 15" descr="Imagen que contiene dibujo, cuarto&#10;&#10;Descripción generada automáticamente">
            <a:extLst>
              <a:ext uri="{FF2B5EF4-FFF2-40B4-BE49-F238E27FC236}">
                <a16:creationId xmlns:a16="http://schemas.microsoft.com/office/drawing/2014/main" id="{E91F7FC6-0C57-6EE0-3B7D-BC8CB918551E}"/>
              </a:ext>
            </a:extLst>
          </p:cNvPr>
          <p:cNvPicPr>
            <a:picLocks noChangeAspect="1"/>
          </p:cNvPicPr>
          <p:nvPr/>
        </p:nvPicPr>
        <p:blipFill>
          <a:blip r:embed="rId4" cstate="print">
            <a:biLevel thresh="50000"/>
            <a:extLst>
              <a:ext uri="{28A0092B-C50C-407E-A947-70E740481C1C}">
                <a14:useLocalDpi xmlns:a14="http://schemas.microsoft.com/office/drawing/2010/main" val="0"/>
              </a:ext>
            </a:extLst>
          </a:blip>
          <a:stretch>
            <a:fillRect/>
          </a:stretch>
        </p:blipFill>
        <p:spPr>
          <a:xfrm>
            <a:off x="772008" y="3294341"/>
            <a:ext cx="394354" cy="360000"/>
          </a:xfrm>
          <a:prstGeom prst="rect">
            <a:avLst/>
          </a:prstGeom>
        </p:spPr>
      </p:pic>
      <p:sp>
        <p:nvSpPr>
          <p:cNvPr id="21" name="Rectángulo: esquinas redondeadas 20">
            <a:extLst>
              <a:ext uri="{FF2B5EF4-FFF2-40B4-BE49-F238E27FC236}">
                <a16:creationId xmlns:a16="http://schemas.microsoft.com/office/drawing/2014/main" id="{65C7DAFF-3694-D611-6F10-DC32D7623223}"/>
              </a:ext>
            </a:extLst>
          </p:cNvPr>
          <p:cNvSpPr/>
          <p:nvPr/>
        </p:nvSpPr>
        <p:spPr>
          <a:xfrm>
            <a:off x="3219486" y="3268610"/>
            <a:ext cx="3495872" cy="780335"/>
          </a:xfrm>
          <a:prstGeom prst="round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80975" lvl="1" defTabSz="852488" fontAlgn="b"/>
            <a:r>
              <a:rPr lang="es-CO" sz="1400" u="none" strike="noStrike" kern="1200">
                <a:solidFill>
                  <a:schemeClr val="dk1"/>
                </a:solidFill>
                <a:effectLst/>
                <a:latin typeface="+mn-lt"/>
                <a:ea typeface="+mn-ea"/>
                <a:cs typeface="+mn-cs"/>
              </a:rPr>
              <a:t>Cuantificar la participación de la inversión  en FBKF que ejecuta la ET con relación a su gasto de inversión. </a:t>
            </a:r>
            <a:endParaRPr lang="es-CO" sz="1400">
              <a:solidFill>
                <a:schemeClr val="dk1"/>
              </a:solidFill>
            </a:endParaRPr>
          </a:p>
        </p:txBody>
      </p:sp>
      <mc:AlternateContent xmlns:mc="http://schemas.openxmlformats.org/markup-compatibility/2006" xmlns:a14="http://schemas.microsoft.com/office/drawing/2010/main">
        <mc:Choice Requires="a14">
          <p:sp>
            <p:nvSpPr>
              <p:cNvPr id="22" name="Rectángulo: esquinas redondeadas 21">
                <a:extLst>
                  <a:ext uri="{FF2B5EF4-FFF2-40B4-BE49-F238E27FC236}">
                    <a16:creationId xmlns:a16="http://schemas.microsoft.com/office/drawing/2014/main" id="{420AE179-ADAB-CB53-CE28-63AFD8003D63}"/>
                  </a:ext>
                </a:extLst>
              </p:cNvPr>
              <p:cNvSpPr/>
              <p:nvPr/>
            </p:nvSpPr>
            <p:spPr>
              <a:xfrm>
                <a:off x="6845768" y="3268610"/>
                <a:ext cx="2300400" cy="1000894"/>
              </a:xfrm>
              <a:prstGeom prst="round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fontAlgn="ctr"/>
                <a:r>
                  <a:rPr lang="es-CO" sz="1400" b="1">
                    <a:solidFill>
                      <a:schemeClr val="accent1"/>
                    </a:solidFill>
                  </a:rPr>
                  <a:t>FBK fijo/Gasto de Inversión </a:t>
                </a:r>
              </a:p>
              <a:p>
                <a:pPr algn="ctr" fontAlgn="ctr"/>
                <a:endParaRPr lang="es-CO" sz="1200" b="1">
                  <a:solidFill>
                    <a:schemeClr val="accent2"/>
                  </a:solidFill>
                </a:endParaRPr>
              </a:p>
              <a:p>
                <a:pPr algn="ctr" fontAlgn="ctr"/>
                <a:r>
                  <a:rPr lang="es-CO" sz="1200" b="1">
                    <a:solidFill>
                      <a:schemeClr val="accent2"/>
                    </a:solidFill>
                  </a:rPr>
                  <a:t>Calificación:</a:t>
                </a:r>
                <a14:m>
                  <m:oMath xmlns:m="http://schemas.openxmlformats.org/officeDocument/2006/math">
                    <m:f>
                      <m:fPr>
                        <m:ctrlPr>
                          <a:rPr lang="es-CO" sz="1200" b="1" i="1">
                            <a:solidFill>
                              <a:schemeClr val="accent2"/>
                            </a:solidFill>
                            <a:latin typeface="Cambria Math" panose="02040503050406030204" pitchFamily="18" charset="0"/>
                          </a:rPr>
                        </m:ctrlPr>
                      </m:fPr>
                      <m:num>
                        <m:sSub>
                          <m:sSubPr>
                            <m:ctrlPr>
                              <a:rPr lang="es-CO" sz="1200" b="1" i="1">
                                <a:solidFill>
                                  <a:schemeClr val="accent2"/>
                                </a:solidFill>
                                <a:latin typeface="Cambria Math" panose="02040503050406030204" pitchFamily="18" charset="0"/>
                              </a:rPr>
                            </m:ctrlPr>
                          </m:sSubPr>
                          <m:e>
                            <m:r>
                              <a:rPr lang="es-CO" sz="1200" b="1">
                                <a:solidFill>
                                  <a:schemeClr val="accent2"/>
                                </a:solidFill>
                                <a:latin typeface="Cambria Math" panose="02040503050406030204" pitchFamily="18" charset="0"/>
                              </a:rPr>
                              <m:t>𝑭𝑩𝑲𝑭</m:t>
                            </m:r>
                          </m:e>
                          <m:sub>
                            <m:r>
                              <a:rPr lang="es-CO" sz="1200" b="1">
                                <a:solidFill>
                                  <a:schemeClr val="accent2"/>
                                </a:solidFill>
                                <a:latin typeface="Cambria Math" panose="02040503050406030204" pitchFamily="18" charset="0"/>
                              </a:rPr>
                              <m:t>𝒊</m:t>
                            </m:r>
                          </m:sub>
                        </m:sSub>
                      </m:num>
                      <m:den>
                        <m:sSub>
                          <m:sSubPr>
                            <m:ctrlPr>
                              <a:rPr lang="es-CO" sz="1200" b="1" i="1">
                                <a:solidFill>
                                  <a:schemeClr val="accent2"/>
                                </a:solidFill>
                                <a:latin typeface="Cambria Math" panose="02040503050406030204" pitchFamily="18" charset="0"/>
                              </a:rPr>
                            </m:ctrlPr>
                          </m:sSubPr>
                          <m:e>
                            <m:r>
                              <a:rPr lang="es-CO" sz="1200" b="1">
                                <a:solidFill>
                                  <a:schemeClr val="accent2"/>
                                </a:solidFill>
                                <a:latin typeface="Cambria Math" panose="02040503050406030204" pitchFamily="18" charset="0"/>
                              </a:rPr>
                              <m:t>𝒎𝒂𝒙</m:t>
                            </m:r>
                          </m:e>
                          <m:sub>
                            <m:r>
                              <a:rPr lang="es-CO" sz="1200" b="1">
                                <a:solidFill>
                                  <a:schemeClr val="accent2"/>
                                </a:solidFill>
                                <a:latin typeface="Cambria Math" panose="02040503050406030204" pitchFamily="18" charset="0"/>
                              </a:rPr>
                              <m:t>𝒄𝒊</m:t>
                            </m:r>
                          </m:sub>
                        </m:sSub>
                        <m:d>
                          <m:dPr>
                            <m:ctrlPr>
                              <a:rPr lang="es-CO" sz="1200" b="1" i="1">
                                <a:solidFill>
                                  <a:schemeClr val="accent2"/>
                                </a:solidFill>
                                <a:latin typeface="Cambria Math" panose="02040503050406030204" pitchFamily="18" charset="0"/>
                              </a:rPr>
                            </m:ctrlPr>
                          </m:dPr>
                          <m:e>
                            <m:f>
                              <m:fPr>
                                <m:ctrlPr>
                                  <a:rPr lang="es-CO" sz="1200" b="1" i="1">
                                    <a:solidFill>
                                      <a:schemeClr val="accent2"/>
                                    </a:solidFill>
                                    <a:latin typeface="Cambria Math" panose="02040503050406030204" pitchFamily="18" charset="0"/>
                                  </a:rPr>
                                </m:ctrlPr>
                              </m:fPr>
                              <m:num>
                                <m:sSub>
                                  <m:sSubPr>
                                    <m:ctrlPr>
                                      <a:rPr lang="es-CO" sz="1200" b="1" i="1">
                                        <a:solidFill>
                                          <a:schemeClr val="accent2"/>
                                        </a:solidFill>
                                        <a:latin typeface="Cambria Math" panose="02040503050406030204" pitchFamily="18" charset="0"/>
                                      </a:rPr>
                                    </m:ctrlPr>
                                  </m:sSubPr>
                                  <m:e>
                                    <m:r>
                                      <a:rPr lang="es-CO" sz="1200" b="1">
                                        <a:solidFill>
                                          <a:schemeClr val="accent2"/>
                                        </a:solidFill>
                                        <a:latin typeface="Cambria Math" panose="02040503050406030204" pitchFamily="18" charset="0"/>
                                      </a:rPr>
                                      <m:t>𝑭𝑩𝑲𝑭</m:t>
                                    </m:r>
                                  </m:e>
                                  <m:sub>
                                    <m:r>
                                      <a:rPr lang="es-CO" sz="1200" b="1">
                                        <a:solidFill>
                                          <a:schemeClr val="accent2"/>
                                        </a:solidFill>
                                        <a:latin typeface="Cambria Math" panose="02040503050406030204" pitchFamily="18" charset="0"/>
                                      </a:rPr>
                                      <m:t>𝒊</m:t>
                                    </m:r>
                                  </m:sub>
                                </m:sSub>
                              </m:num>
                              <m:den>
                                <m:sSub>
                                  <m:sSubPr>
                                    <m:ctrlPr>
                                      <a:rPr lang="es-CO" sz="1200" b="1" i="1">
                                        <a:solidFill>
                                          <a:schemeClr val="accent2"/>
                                        </a:solidFill>
                                        <a:latin typeface="Cambria Math" panose="02040503050406030204" pitchFamily="18" charset="0"/>
                                      </a:rPr>
                                    </m:ctrlPr>
                                  </m:sSubPr>
                                  <m:e>
                                    <m:r>
                                      <a:rPr lang="es-CO" sz="1200" b="1">
                                        <a:solidFill>
                                          <a:schemeClr val="accent2"/>
                                        </a:solidFill>
                                        <a:latin typeface="Cambria Math" panose="02040503050406030204" pitchFamily="18" charset="0"/>
                                      </a:rPr>
                                      <m:t>𝑰𝒏𝒗𝒆𝒓𝒔𝒊</m:t>
                                    </m:r>
                                    <m:r>
                                      <a:rPr lang="es-CO" sz="1200" b="1">
                                        <a:solidFill>
                                          <a:schemeClr val="accent2"/>
                                        </a:solidFill>
                                        <a:latin typeface="Cambria Math" panose="02040503050406030204" pitchFamily="18" charset="0"/>
                                      </a:rPr>
                                      <m:t>ó</m:t>
                                    </m:r>
                                    <m:r>
                                      <a:rPr lang="es-CO" sz="1200" b="1">
                                        <a:solidFill>
                                          <a:schemeClr val="accent2"/>
                                        </a:solidFill>
                                        <a:latin typeface="Cambria Math" panose="02040503050406030204" pitchFamily="18" charset="0"/>
                                      </a:rPr>
                                      <m:t>𝒏</m:t>
                                    </m:r>
                                  </m:e>
                                  <m:sub>
                                    <m:r>
                                      <a:rPr lang="es-CO" sz="1200" b="1">
                                        <a:solidFill>
                                          <a:schemeClr val="accent2"/>
                                        </a:solidFill>
                                        <a:latin typeface="Cambria Math" panose="02040503050406030204" pitchFamily="18" charset="0"/>
                                      </a:rPr>
                                      <m:t>𝒊</m:t>
                                    </m:r>
                                  </m:sub>
                                </m:sSub>
                              </m:den>
                            </m:f>
                          </m:e>
                        </m:d>
                      </m:den>
                    </m:f>
                  </m:oMath>
                </a14:m>
                <a:endParaRPr lang="es-CO" sz="1200" b="1">
                  <a:solidFill>
                    <a:schemeClr val="accent2"/>
                  </a:solidFill>
                </a:endParaRPr>
              </a:p>
            </p:txBody>
          </p:sp>
        </mc:Choice>
        <mc:Fallback xmlns="">
          <p:sp>
            <p:nvSpPr>
              <p:cNvPr id="22" name="Rectángulo: esquinas redondeadas 21">
                <a:extLst>
                  <a:ext uri="{FF2B5EF4-FFF2-40B4-BE49-F238E27FC236}">
                    <a16:creationId xmlns:a16="http://schemas.microsoft.com/office/drawing/2014/main" id="{420AE179-ADAB-CB53-CE28-63AFD8003D63}"/>
                  </a:ext>
                </a:extLst>
              </p:cNvPr>
              <p:cNvSpPr>
                <a:spLocks noRot="1" noChangeAspect="1" noMove="1" noResize="1" noEditPoints="1" noAdjustHandles="1" noChangeArrowheads="1" noChangeShapeType="1" noTextEdit="1"/>
              </p:cNvSpPr>
              <p:nvPr/>
            </p:nvSpPr>
            <p:spPr>
              <a:xfrm>
                <a:off x="6845768" y="3268610"/>
                <a:ext cx="2300400" cy="1000894"/>
              </a:xfrm>
              <a:prstGeom prst="roundRect">
                <a:avLst/>
              </a:prstGeom>
              <a:blipFill>
                <a:blip r:embed="rId5"/>
                <a:stretch>
                  <a:fillRect t="-4217" b="-1807"/>
                </a:stretch>
              </a:blipFill>
              <a:ln>
                <a:solidFill>
                  <a:schemeClr val="bg1">
                    <a:lumMod val="95000"/>
                  </a:schemeClr>
                </a:solidFill>
              </a:ln>
            </p:spPr>
            <p:txBody>
              <a:bodyPr/>
              <a:lstStyle/>
              <a:p>
                <a:r>
                  <a:rPr lang="es-CO">
                    <a:noFill/>
                  </a:rPr>
                  <a:t> </a:t>
                </a:r>
              </a:p>
            </p:txBody>
          </p:sp>
        </mc:Fallback>
      </mc:AlternateContent>
      <p:sp>
        <p:nvSpPr>
          <p:cNvPr id="23" name="Rectángulo: esquinas redondeadas 22">
            <a:extLst>
              <a:ext uri="{FF2B5EF4-FFF2-40B4-BE49-F238E27FC236}">
                <a16:creationId xmlns:a16="http://schemas.microsoft.com/office/drawing/2014/main" id="{0A688E03-C42B-24A2-E885-2DE3ED4614BB}"/>
              </a:ext>
            </a:extLst>
          </p:cNvPr>
          <p:cNvSpPr/>
          <p:nvPr/>
        </p:nvSpPr>
        <p:spPr>
          <a:xfrm>
            <a:off x="9358769" y="3268610"/>
            <a:ext cx="1734111" cy="846752"/>
          </a:xfrm>
          <a:prstGeom prst="round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fontAlgn="ctr"/>
            <a:r>
              <a:rPr lang="es-CO" sz="1400" u="none" strike="noStrike" kern="1200">
                <a:solidFill>
                  <a:schemeClr val="dk1"/>
                </a:solidFill>
                <a:effectLst/>
                <a:latin typeface="+mn-lt"/>
                <a:ea typeface="+mn-ea"/>
                <a:cs typeface="+mn-cs"/>
              </a:rPr>
              <a:t>CUIPO-Operación Efectiva de Caja</a:t>
            </a:r>
          </a:p>
          <a:p>
            <a:pPr algn="ctr" fontAlgn="ctr"/>
            <a:endParaRPr lang="es-CO" sz="1400" b="0" i="0" u="none" strike="noStrike">
              <a:solidFill>
                <a:schemeClr val="accent1"/>
              </a:solidFill>
              <a:effectLst/>
              <a:latin typeface="Calibri" panose="020F0502020204030204" pitchFamily="34" charset="0"/>
            </a:endParaRPr>
          </a:p>
        </p:txBody>
      </p:sp>
      <p:sp>
        <p:nvSpPr>
          <p:cNvPr id="26" name="Elipse 25">
            <a:extLst>
              <a:ext uri="{FF2B5EF4-FFF2-40B4-BE49-F238E27FC236}">
                <a16:creationId xmlns:a16="http://schemas.microsoft.com/office/drawing/2014/main" id="{9BFB9938-A97F-ECBD-4C7D-21742958B1A5}"/>
              </a:ext>
            </a:extLst>
          </p:cNvPr>
          <p:cNvSpPr/>
          <p:nvPr/>
        </p:nvSpPr>
        <p:spPr>
          <a:xfrm>
            <a:off x="676172" y="4359399"/>
            <a:ext cx="576000" cy="576000"/>
          </a:xfrm>
          <a:prstGeom prst="ellipse">
            <a:avLst/>
          </a:prstGeom>
          <a:solidFill>
            <a:schemeClr val="bg1"/>
          </a:solidFill>
          <a:ln w="38100">
            <a:solidFill>
              <a:schemeClr val="accent6"/>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s-CO"/>
          </a:p>
        </p:txBody>
      </p:sp>
      <p:pic>
        <p:nvPicPr>
          <p:cNvPr id="24" name="Imagen 23" descr="Imagen que contiene dibujo, señal&#10;&#10;Descripción generada automáticamente">
            <a:extLst>
              <a:ext uri="{FF2B5EF4-FFF2-40B4-BE49-F238E27FC236}">
                <a16:creationId xmlns:a16="http://schemas.microsoft.com/office/drawing/2014/main" id="{1832A486-E62D-782F-4BB4-A200CD7F19FF}"/>
              </a:ext>
            </a:extLst>
          </p:cNvPr>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742245" y="4398048"/>
            <a:ext cx="423783" cy="424966"/>
          </a:xfrm>
          <a:prstGeom prst="rect">
            <a:avLst/>
          </a:prstGeom>
        </p:spPr>
      </p:pic>
      <p:sp>
        <p:nvSpPr>
          <p:cNvPr id="28" name="Rectángulo: esquinas redondeadas 27">
            <a:extLst>
              <a:ext uri="{FF2B5EF4-FFF2-40B4-BE49-F238E27FC236}">
                <a16:creationId xmlns:a16="http://schemas.microsoft.com/office/drawing/2014/main" id="{2185CCA5-9007-B247-8D9B-C948B870818A}"/>
              </a:ext>
            </a:extLst>
          </p:cNvPr>
          <p:cNvSpPr/>
          <p:nvPr/>
        </p:nvSpPr>
        <p:spPr>
          <a:xfrm>
            <a:off x="3219486" y="4453530"/>
            <a:ext cx="3495600" cy="1017572"/>
          </a:xfrm>
          <a:prstGeom prst="round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80975" lvl="1" indent="-15875" defTabSz="914400" rtl="0" eaLnBrk="1" fontAlgn="b" latinLnBrk="0" hangingPunct="1"/>
            <a:r>
              <a:rPr lang="es-CO" sz="1400" u="none" strike="noStrike" kern="1200">
                <a:solidFill>
                  <a:schemeClr val="dk1"/>
                </a:solidFill>
                <a:effectLst/>
                <a:latin typeface="+mn-lt"/>
                <a:ea typeface="+mn-ea"/>
                <a:cs typeface="+mn-cs"/>
              </a:rPr>
              <a:t>Medir el endeudamiento de las entidades territoriales desde el punto de vista </a:t>
            </a:r>
            <a:r>
              <a:rPr lang="es-CO" sz="1400" u="none" strike="noStrike" kern="1200">
                <a:solidFill>
                  <a:schemeClr val="dk1"/>
                </a:solidFill>
                <a:effectLst/>
                <a:latin typeface="+mn-lt"/>
                <a:ea typeface="+mn-ea"/>
                <a:cs typeface="+mn-cs"/>
                <a:sym typeface="Montserrat Bold"/>
              </a:rPr>
              <a:t>contable a través de la relación activos totales y pasivos totales</a:t>
            </a:r>
          </a:p>
        </p:txBody>
      </p:sp>
      <p:sp>
        <p:nvSpPr>
          <p:cNvPr id="29" name="Rectángulo: esquinas redondeadas 28">
            <a:extLst>
              <a:ext uri="{FF2B5EF4-FFF2-40B4-BE49-F238E27FC236}">
                <a16:creationId xmlns:a16="http://schemas.microsoft.com/office/drawing/2014/main" id="{64218FDE-BD07-8D65-6281-1FECAA3AFD37}"/>
              </a:ext>
            </a:extLst>
          </p:cNvPr>
          <p:cNvSpPr/>
          <p:nvPr/>
        </p:nvSpPr>
        <p:spPr>
          <a:xfrm>
            <a:off x="6867379" y="4480835"/>
            <a:ext cx="2300400" cy="1124577"/>
          </a:xfrm>
          <a:prstGeom prst="round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377" rtl="0" eaLnBrk="1" fontAlgn="ctr" latinLnBrk="0" hangingPunct="1"/>
            <a:r>
              <a:rPr lang="es-CO" sz="1400" b="1" u="none" strike="noStrike" kern="1200" dirty="0">
                <a:solidFill>
                  <a:schemeClr val="dk1"/>
                </a:solidFill>
                <a:effectLst/>
                <a:latin typeface="+mn-lt"/>
                <a:ea typeface="+mn-ea"/>
                <a:cs typeface="+mn-cs"/>
              </a:rPr>
              <a:t>Pasivos/Activos</a:t>
            </a:r>
          </a:p>
          <a:p>
            <a:pPr marL="0" algn="ctr" defTabSz="914400" rtl="0" eaLnBrk="1" fontAlgn="ctr" latinLnBrk="0" hangingPunct="1"/>
            <a:endParaRPr lang="es-CO" sz="1200" b="1" u="none" strike="noStrike" kern="1200" dirty="0">
              <a:solidFill>
                <a:schemeClr val="accent2"/>
              </a:solidFill>
              <a:effectLst/>
              <a:latin typeface="+mn-lt"/>
              <a:ea typeface="+mn-ea"/>
              <a:cs typeface="+mn-cs"/>
            </a:endParaRPr>
          </a:p>
          <a:p>
            <a:pPr marL="0" algn="ctr" defTabSz="914400" rtl="0" eaLnBrk="1" fontAlgn="ctr" latinLnBrk="0" hangingPunct="1"/>
            <a:r>
              <a:rPr lang="es-CO" sz="1200" b="1" u="none" strike="noStrike" kern="1200" dirty="0">
                <a:solidFill>
                  <a:schemeClr val="accent2"/>
                </a:solidFill>
                <a:effectLst/>
                <a:latin typeface="+mn-lt"/>
                <a:ea typeface="+mn-ea"/>
                <a:cs typeface="+mn-cs"/>
              </a:rPr>
              <a:t>Calificación: 100-Indicador</a:t>
            </a:r>
          </a:p>
          <a:p>
            <a:pPr marL="0" algn="ctr" defTabSz="914400" rtl="0" eaLnBrk="1" fontAlgn="ctr" latinLnBrk="0" hangingPunct="1"/>
            <a:r>
              <a:rPr lang="es-CO" sz="1200" b="1" u="none" strike="noStrike" kern="1200" dirty="0">
                <a:solidFill>
                  <a:schemeClr val="accent2"/>
                </a:solidFill>
                <a:effectLst/>
                <a:latin typeface="+mn-lt"/>
                <a:ea typeface="+mn-ea"/>
                <a:cs typeface="+mn-cs"/>
              </a:rPr>
              <a:t>Si Pasivo&gt;Activo  indicador es cero</a:t>
            </a:r>
          </a:p>
        </p:txBody>
      </p:sp>
      <p:sp>
        <p:nvSpPr>
          <p:cNvPr id="30" name="Rectángulo: esquinas redondeadas 29">
            <a:extLst>
              <a:ext uri="{FF2B5EF4-FFF2-40B4-BE49-F238E27FC236}">
                <a16:creationId xmlns:a16="http://schemas.microsoft.com/office/drawing/2014/main" id="{1CDC66BE-8BAC-E01A-D053-6B885CB0A5B6}"/>
              </a:ext>
            </a:extLst>
          </p:cNvPr>
          <p:cNvSpPr/>
          <p:nvPr/>
        </p:nvSpPr>
        <p:spPr>
          <a:xfrm>
            <a:off x="9360620" y="4453530"/>
            <a:ext cx="1734111" cy="1049561"/>
          </a:xfrm>
          <a:prstGeom prst="round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1" indent="-15875" algn="ctr" defTabSz="914377" rtl="0" eaLnBrk="1" fontAlgn="ctr" latinLnBrk="0" hangingPunct="1">
              <a:lnSpc>
                <a:spcPct val="100000"/>
              </a:lnSpc>
              <a:spcBef>
                <a:spcPts val="0"/>
              </a:spcBef>
              <a:spcAft>
                <a:spcPts val="0"/>
              </a:spcAft>
              <a:buClrTx/>
              <a:buSzTx/>
              <a:buFontTx/>
              <a:buNone/>
              <a:tabLst/>
              <a:defRPr/>
            </a:pPr>
            <a:r>
              <a:rPr lang="es-CO" sz="1400" u="none" strike="noStrike" kern="1200">
                <a:solidFill>
                  <a:schemeClr val="dk1"/>
                </a:solidFill>
                <a:effectLst/>
                <a:latin typeface="+mn-lt"/>
                <a:ea typeface="+mn-ea"/>
                <a:cs typeface="+mn-cs"/>
              </a:rPr>
              <a:t>Saldos finales. </a:t>
            </a:r>
            <a:br>
              <a:rPr lang="es-CO" sz="1400"/>
            </a:br>
            <a:r>
              <a:rPr lang="es-CO" sz="1400" u="none" strike="noStrike" kern="1200">
                <a:solidFill>
                  <a:schemeClr val="dk1"/>
                </a:solidFill>
                <a:effectLst/>
                <a:latin typeface="+mn-lt"/>
                <a:ea typeface="+mn-ea"/>
                <a:cs typeface="+mn-cs"/>
              </a:rPr>
              <a:t>información contable pública - convergencia</a:t>
            </a:r>
          </a:p>
        </p:txBody>
      </p:sp>
      <p:sp>
        <p:nvSpPr>
          <p:cNvPr id="31" name="CuadroTexto 30">
            <a:extLst>
              <a:ext uri="{FF2B5EF4-FFF2-40B4-BE49-F238E27FC236}">
                <a16:creationId xmlns:a16="http://schemas.microsoft.com/office/drawing/2014/main" id="{7DB745F6-5B1C-A377-0AC3-936228DA0694}"/>
              </a:ext>
            </a:extLst>
          </p:cNvPr>
          <p:cNvSpPr txBox="1"/>
          <p:nvPr/>
        </p:nvSpPr>
        <p:spPr>
          <a:xfrm>
            <a:off x="255314" y="6198153"/>
            <a:ext cx="11954616" cy="246221"/>
          </a:xfrm>
          <a:prstGeom prst="rect">
            <a:avLst/>
          </a:prstGeom>
          <a:noFill/>
        </p:spPr>
        <p:txBody>
          <a:bodyPr wrap="square" rtlCol="0" anchor="ctr">
            <a:spAutoFit/>
          </a:bodyPr>
          <a:lstStyle/>
          <a:p>
            <a:pPr>
              <a:spcBef>
                <a:spcPts val="600"/>
              </a:spcBef>
            </a:pPr>
            <a:r>
              <a:rPr lang="es-CO" sz="1000" dirty="0"/>
              <a:t>* Indicadores que se encuentran fuera del rango [0-100]  o por su naturaleza se deben estandarizar, </a:t>
            </a:r>
            <a:r>
              <a:rPr lang="es-CO" sz="1000" dirty="0" err="1"/>
              <a:t>re-escalar</a:t>
            </a:r>
            <a:r>
              <a:rPr lang="es-CO" sz="1000" dirty="0"/>
              <a:t> o cuentan con unos criterios de calificación por rangos.</a:t>
            </a:r>
          </a:p>
        </p:txBody>
      </p:sp>
      <p:sp>
        <p:nvSpPr>
          <p:cNvPr id="4" name="CuadroTexto 3">
            <a:extLst>
              <a:ext uri="{FF2B5EF4-FFF2-40B4-BE49-F238E27FC236}">
                <a16:creationId xmlns:a16="http://schemas.microsoft.com/office/drawing/2014/main" id="{0B9D13A8-7A60-689D-851F-D576D4A17E28}"/>
              </a:ext>
            </a:extLst>
          </p:cNvPr>
          <p:cNvSpPr txBox="1"/>
          <p:nvPr/>
        </p:nvSpPr>
        <p:spPr>
          <a:xfrm>
            <a:off x="255314" y="6452425"/>
            <a:ext cx="11954616" cy="246221"/>
          </a:xfrm>
          <a:prstGeom prst="rect">
            <a:avLst/>
          </a:prstGeom>
          <a:noFill/>
        </p:spPr>
        <p:txBody>
          <a:bodyPr wrap="square" rtlCol="0" anchor="ctr">
            <a:spAutoFit/>
          </a:bodyPr>
          <a:lstStyle/>
          <a:p>
            <a:pPr>
              <a:spcBef>
                <a:spcPts val="600"/>
              </a:spcBef>
            </a:pPr>
            <a:r>
              <a:rPr lang="es-CO" sz="1000" dirty="0"/>
              <a:t>** Corresponde a la clasificación a partir del CCPET Adquisición de activos fijos y Adquisición de servicios de la construcción</a:t>
            </a:r>
          </a:p>
        </p:txBody>
      </p:sp>
      <p:sp>
        <p:nvSpPr>
          <p:cNvPr id="3" name="CuadroTexto 2">
            <a:extLst>
              <a:ext uri="{FF2B5EF4-FFF2-40B4-BE49-F238E27FC236}">
                <a16:creationId xmlns:a16="http://schemas.microsoft.com/office/drawing/2014/main" id="{38330774-8066-A2F2-62D9-CC2999B7E168}"/>
              </a:ext>
            </a:extLst>
          </p:cNvPr>
          <p:cNvSpPr txBox="1"/>
          <p:nvPr/>
        </p:nvSpPr>
        <p:spPr>
          <a:xfrm>
            <a:off x="1182573" y="434251"/>
            <a:ext cx="10831939" cy="615553"/>
          </a:xfrm>
          <a:prstGeom prst="rect">
            <a:avLst/>
          </a:prstGeo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defTabSz="493764">
              <a:spcAft>
                <a:spcPts val="600"/>
              </a:spcAft>
            </a:pPr>
            <a:r>
              <a:rPr lang="es-MX" sz="3400" b="1" dirty="0">
                <a:solidFill>
                  <a:schemeClr val="tx1"/>
                </a:solidFill>
              </a:rPr>
              <a:t>Indicadores: Dimensión Resultados Fiscales (1/2)</a:t>
            </a:r>
          </a:p>
        </p:txBody>
      </p:sp>
    </p:spTree>
    <p:extLst>
      <p:ext uri="{BB962C8B-B14F-4D97-AF65-F5344CB8AC3E}">
        <p14:creationId xmlns:p14="http://schemas.microsoft.com/office/powerpoint/2010/main" val="896959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esquinas redondeadas 9">
            <a:extLst>
              <a:ext uri="{FF2B5EF4-FFF2-40B4-BE49-F238E27FC236}">
                <a16:creationId xmlns:a16="http://schemas.microsoft.com/office/drawing/2014/main" id="{2EE202F7-E548-CEF0-02D7-2367D1ECE551}"/>
              </a:ext>
            </a:extLst>
          </p:cNvPr>
          <p:cNvSpPr/>
          <p:nvPr/>
        </p:nvSpPr>
        <p:spPr>
          <a:xfrm>
            <a:off x="1135058" y="1583000"/>
            <a:ext cx="1605239" cy="2113938"/>
          </a:xfrm>
          <a:prstGeom prst="roundRect">
            <a:avLst/>
          </a:prstGeom>
          <a:solidFill>
            <a:schemeClr val="accent2">
              <a:lumMod val="20000"/>
              <a:lumOff val="8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377" rtl="0" eaLnBrk="1" fontAlgn="ctr" latinLnBrk="0" hangingPunct="1"/>
            <a:r>
              <a:rPr lang="es-CO" sz="1400" b="0" u="none" strike="noStrike" kern="1200">
                <a:solidFill>
                  <a:schemeClr val="dk1"/>
                </a:solidFill>
                <a:effectLst/>
                <a:latin typeface="+mn-lt"/>
                <a:ea typeface="+mn-ea"/>
                <a:cs typeface="+mn-cs"/>
              </a:rPr>
              <a:t>Ahorro corriente </a:t>
            </a:r>
          </a:p>
        </p:txBody>
      </p:sp>
      <p:sp>
        <p:nvSpPr>
          <p:cNvPr id="12" name="Rectángulo: esquinas redondeadas 11">
            <a:extLst>
              <a:ext uri="{FF2B5EF4-FFF2-40B4-BE49-F238E27FC236}">
                <a16:creationId xmlns:a16="http://schemas.microsoft.com/office/drawing/2014/main" id="{3391D56F-6B67-42E6-0520-722CBE88DCD2}"/>
              </a:ext>
            </a:extLst>
          </p:cNvPr>
          <p:cNvSpPr/>
          <p:nvPr/>
        </p:nvSpPr>
        <p:spPr>
          <a:xfrm>
            <a:off x="3073542" y="1583000"/>
            <a:ext cx="3637914" cy="1671627"/>
          </a:xfrm>
          <a:prstGeom prst="round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5725" marR="0" lvl="0" indent="0" algn="l" defTabSz="914377" rtl="0" eaLnBrk="1" fontAlgn="ctr" latinLnBrk="0" hangingPunct="1">
              <a:lnSpc>
                <a:spcPct val="100000"/>
              </a:lnSpc>
              <a:spcBef>
                <a:spcPts val="0"/>
              </a:spcBef>
              <a:spcAft>
                <a:spcPts val="0"/>
              </a:spcAft>
              <a:buClrTx/>
              <a:buSzTx/>
              <a:buFontTx/>
              <a:buNone/>
              <a:tabLst>
                <a:tab pos="2600325" algn="l"/>
                <a:tab pos="2962275" algn="l"/>
              </a:tabLst>
              <a:defRPr/>
            </a:pPr>
            <a:r>
              <a:rPr lang="es-CO" sz="1400" b="0" u="none" strike="noStrike" kern="1200">
                <a:solidFill>
                  <a:schemeClr val="dk1"/>
                </a:solidFill>
                <a:effectLst/>
                <a:latin typeface="+mn-lt"/>
                <a:ea typeface="+mn-ea"/>
                <a:cs typeface="+mn-cs"/>
              </a:rPr>
              <a:t>Determinar el grado en el cual se liberan excedentes para financiar la inversión, luego de cubrir el funcionamiento y el pago de intereses de deuda. </a:t>
            </a:r>
            <a:endParaRPr lang="es-CO" sz="1400" b="1" u="none" strike="noStrike" kern="1200">
              <a:solidFill>
                <a:schemeClr val="dk1"/>
              </a:solidFill>
              <a:effectLst/>
              <a:latin typeface="+mn-lt"/>
              <a:ea typeface="+mn-ea"/>
              <a:cs typeface="+mn-cs"/>
            </a:endParaRPr>
          </a:p>
        </p:txBody>
      </p:sp>
      <p:sp>
        <p:nvSpPr>
          <p:cNvPr id="13" name="Rectángulo: esquinas redondeadas 12">
            <a:extLst>
              <a:ext uri="{FF2B5EF4-FFF2-40B4-BE49-F238E27FC236}">
                <a16:creationId xmlns:a16="http://schemas.microsoft.com/office/drawing/2014/main" id="{110C8C82-6508-1692-9FFA-EA33BE6B6B68}"/>
              </a:ext>
            </a:extLst>
          </p:cNvPr>
          <p:cNvSpPr/>
          <p:nvPr/>
        </p:nvSpPr>
        <p:spPr>
          <a:xfrm>
            <a:off x="7043417" y="1583000"/>
            <a:ext cx="2260653" cy="2157800"/>
          </a:xfrm>
          <a:prstGeom prst="round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377" rtl="0" eaLnBrk="1" fontAlgn="ctr" latinLnBrk="0" hangingPunct="1"/>
            <a:r>
              <a:rPr lang="es-CO" sz="1400" b="1" u="none" strike="noStrike" kern="1200">
                <a:solidFill>
                  <a:schemeClr val="dk1"/>
                </a:solidFill>
                <a:effectLst/>
                <a:latin typeface="+mn-lt"/>
                <a:ea typeface="+mn-ea"/>
                <a:cs typeface="+mn-cs"/>
              </a:rPr>
              <a:t>Ahorro corriente/Ingreso Corriente</a:t>
            </a:r>
          </a:p>
          <a:p>
            <a:pPr marL="0" algn="ctr" defTabSz="914377" rtl="0" eaLnBrk="1" fontAlgn="ctr" latinLnBrk="0" hangingPunct="1"/>
            <a:endParaRPr lang="es-CO" sz="1400" b="1" u="none" strike="noStrike" kern="1200">
              <a:solidFill>
                <a:schemeClr val="dk1"/>
              </a:solidFill>
              <a:effectLst/>
              <a:latin typeface="+mn-lt"/>
              <a:ea typeface="+mn-ea"/>
              <a:cs typeface="+mn-cs"/>
            </a:endParaRPr>
          </a:p>
          <a:p>
            <a:pPr marL="0" algn="ctr" defTabSz="914377" rtl="0" eaLnBrk="1" fontAlgn="ctr" latinLnBrk="0" hangingPunct="1"/>
            <a:endParaRPr lang="es-CO" sz="1400" b="1">
              <a:solidFill>
                <a:schemeClr val="dk1"/>
              </a:solidFill>
            </a:endParaRPr>
          </a:p>
          <a:p>
            <a:pPr marL="0" algn="ctr" defTabSz="914377" rtl="0" eaLnBrk="1" fontAlgn="ctr" latinLnBrk="0" hangingPunct="1"/>
            <a:endParaRPr lang="es-CO" sz="1400" b="1" u="none" strike="noStrike" kern="1200">
              <a:solidFill>
                <a:schemeClr val="dk1"/>
              </a:solidFill>
              <a:effectLst/>
              <a:latin typeface="+mn-lt"/>
              <a:ea typeface="+mn-ea"/>
              <a:cs typeface="+mn-cs"/>
            </a:endParaRPr>
          </a:p>
          <a:p>
            <a:pPr marL="0" algn="ctr" defTabSz="914377" rtl="0" eaLnBrk="1" fontAlgn="ctr" latinLnBrk="0" hangingPunct="1"/>
            <a:endParaRPr lang="es-CO" sz="1400" b="1">
              <a:solidFill>
                <a:schemeClr val="dk1"/>
              </a:solidFill>
            </a:endParaRPr>
          </a:p>
          <a:p>
            <a:pPr marL="0" algn="ctr" defTabSz="914377" rtl="0" eaLnBrk="1" fontAlgn="ctr" latinLnBrk="0" hangingPunct="1"/>
            <a:endParaRPr lang="es-CO" sz="1400" b="1" u="none" strike="noStrike" kern="1200">
              <a:solidFill>
                <a:schemeClr val="dk1"/>
              </a:solidFill>
              <a:effectLst/>
              <a:latin typeface="+mn-lt"/>
              <a:ea typeface="+mn-ea"/>
              <a:cs typeface="+mn-cs"/>
            </a:endParaRPr>
          </a:p>
          <a:p>
            <a:pPr marL="0" algn="ctr" defTabSz="914377" rtl="0" eaLnBrk="1" fontAlgn="ctr" latinLnBrk="0" hangingPunct="1"/>
            <a:endParaRPr lang="es-CO" sz="1400" b="1">
              <a:solidFill>
                <a:schemeClr val="dk1"/>
              </a:solidFill>
            </a:endParaRPr>
          </a:p>
          <a:p>
            <a:pPr marL="0" algn="ctr" defTabSz="914377" rtl="0" eaLnBrk="1" fontAlgn="ctr" latinLnBrk="0" hangingPunct="1"/>
            <a:endParaRPr lang="es-CO" sz="1400" b="1" u="none" strike="noStrike" kern="1200">
              <a:solidFill>
                <a:schemeClr val="dk1"/>
              </a:solidFill>
              <a:effectLst/>
              <a:latin typeface="+mn-lt"/>
              <a:ea typeface="+mn-ea"/>
              <a:cs typeface="+mn-cs"/>
            </a:endParaRPr>
          </a:p>
        </p:txBody>
      </p:sp>
      <p:sp>
        <p:nvSpPr>
          <p:cNvPr id="15" name="Rectángulo: esquinas redondeadas 14">
            <a:extLst>
              <a:ext uri="{FF2B5EF4-FFF2-40B4-BE49-F238E27FC236}">
                <a16:creationId xmlns:a16="http://schemas.microsoft.com/office/drawing/2014/main" id="{16466D5A-20C0-AF5B-9039-5FFCE4589AC1}"/>
              </a:ext>
            </a:extLst>
          </p:cNvPr>
          <p:cNvSpPr/>
          <p:nvPr/>
        </p:nvSpPr>
        <p:spPr>
          <a:xfrm>
            <a:off x="9636031" y="1583000"/>
            <a:ext cx="1808243" cy="2176230"/>
          </a:xfrm>
          <a:prstGeom prst="round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fontAlgn="ctr"/>
            <a:r>
              <a:rPr lang="es-CO" sz="1400" u="none" strike="noStrike" kern="1200">
                <a:solidFill>
                  <a:schemeClr val="dk1"/>
                </a:solidFill>
                <a:effectLst/>
                <a:latin typeface="+mn-lt"/>
                <a:ea typeface="+mn-ea"/>
                <a:cs typeface="+mn-cs"/>
              </a:rPr>
              <a:t>CUIPO-Operación Efectiva de Caja</a:t>
            </a:r>
          </a:p>
          <a:p>
            <a:pPr algn="ctr" fontAlgn="ctr"/>
            <a:endParaRPr lang="es-CO" sz="1400" b="0" i="0" u="none" strike="noStrike">
              <a:solidFill>
                <a:schemeClr val="accent1"/>
              </a:solidFill>
              <a:effectLst/>
              <a:latin typeface="Calibri" panose="020F0502020204030204" pitchFamily="34" charset="0"/>
            </a:endParaRPr>
          </a:p>
        </p:txBody>
      </p:sp>
      <p:sp>
        <p:nvSpPr>
          <p:cNvPr id="24" name="Rectángulo: esquinas redondeadas 23">
            <a:extLst>
              <a:ext uri="{FF2B5EF4-FFF2-40B4-BE49-F238E27FC236}">
                <a16:creationId xmlns:a16="http://schemas.microsoft.com/office/drawing/2014/main" id="{BED91B4B-7077-A347-5081-E5C2C45E505A}"/>
              </a:ext>
            </a:extLst>
          </p:cNvPr>
          <p:cNvSpPr/>
          <p:nvPr/>
        </p:nvSpPr>
        <p:spPr>
          <a:xfrm>
            <a:off x="1135058" y="3820152"/>
            <a:ext cx="1605239" cy="2216592"/>
          </a:xfrm>
          <a:prstGeom prst="roundRect">
            <a:avLst/>
          </a:prstGeom>
          <a:solidFill>
            <a:schemeClr val="accent2">
              <a:lumMod val="20000"/>
              <a:lumOff val="8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377" rtl="0" eaLnBrk="1" fontAlgn="ctr" latinLnBrk="0" hangingPunct="1"/>
            <a:r>
              <a:rPr lang="es-CO" sz="1400" b="0" u="none" strike="noStrike" kern="1200">
                <a:solidFill>
                  <a:schemeClr val="dk1"/>
                </a:solidFill>
                <a:effectLst/>
                <a:latin typeface="+mn-lt"/>
                <a:ea typeface="+mn-ea"/>
                <a:cs typeface="+mn-cs"/>
              </a:rPr>
              <a:t>Resultado Fiscal </a:t>
            </a:r>
          </a:p>
        </p:txBody>
      </p:sp>
      <p:sp>
        <p:nvSpPr>
          <p:cNvPr id="25" name="Rectángulo: esquinas redondeadas 24">
            <a:extLst>
              <a:ext uri="{FF2B5EF4-FFF2-40B4-BE49-F238E27FC236}">
                <a16:creationId xmlns:a16="http://schemas.microsoft.com/office/drawing/2014/main" id="{FD3B5BF9-4466-4EF0-25C0-6302388D4252}"/>
              </a:ext>
            </a:extLst>
          </p:cNvPr>
          <p:cNvSpPr/>
          <p:nvPr/>
        </p:nvSpPr>
        <p:spPr>
          <a:xfrm>
            <a:off x="3109139" y="3820152"/>
            <a:ext cx="3569043" cy="2157801"/>
          </a:xfrm>
          <a:prstGeom prst="round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5725" marR="0" lvl="0" indent="0" algn="l" defTabSz="914377" rtl="0" eaLnBrk="1" fontAlgn="ctr" latinLnBrk="0" hangingPunct="1">
              <a:lnSpc>
                <a:spcPct val="100000"/>
              </a:lnSpc>
              <a:spcBef>
                <a:spcPts val="0"/>
              </a:spcBef>
              <a:spcAft>
                <a:spcPts val="0"/>
              </a:spcAft>
              <a:buClrTx/>
              <a:buSzTx/>
              <a:buFontTx/>
              <a:buNone/>
              <a:tabLst>
                <a:tab pos="2600325" algn="l"/>
                <a:tab pos="2962275" algn="l"/>
              </a:tabLst>
              <a:defRPr/>
            </a:pPr>
            <a:r>
              <a:rPr lang="es-CO" sz="1400" b="0" u="none" strike="noStrike" kern="1200" dirty="0">
                <a:solidFill>
                  <a:schemeClr val="dk1"/>
                </a:solidFill>
                <a:effectLst/>
                <a:latin typeface="+mn-lt"/>
                <a:ea typeface="+mn-ea"/>
                <a:cs typeface="+mn-cs"/>
              </a:rPr>
              <a:t>Medir el equilibrio en el balance fiscal de las ET a través de la proporción del déficit o superávit total considerando los recursos del balance sobre los ingresos totales adicionando desembolsos de crédito. </a:t>
            </a:r>
            <a:endParaRPr lang="es-CO" sz="1400" b="1" u="none" strike="noStrike" kern="1200" dirty="0">
              <a:solidFill>
                <a:schemeClr val="dk1"/>
              </a:solidFill>
              <a:effectLst/>
              <a:latin typeface="+mn-lt"/>
              <a:ea typeface="+mn-ea"/>
              <a:cs typeface="+mn-cs"/>
            </a:endParaRPr>
          </a:p>
        </p:txBody>
      </p:sp>
      <p:sp>
        <p:nvSpPr>
          <p:cNvPr id="26" name="Rectángulo: esquinas redondeadas 25">
            <a:extLst>
              <a:ext uri="{FF2B5EF4-FFF2-40B4-BE49-F238E27FC236}">
                <a16:creationId xmlns:a16="http://schemas.microsoft.com/office/drawing/2014/main" id="{671084F7-FF8B-E91F-657D-89F22A9C6C2F}"/>
              </a:ext>
            </a:extLst>
          </p:cNvPr>
          <p:cNvSpPr/>
          <p:nvPr/>
        </p:nvSpPr>
        <p:spPr>
          <a:xfrm>
            <a:off x="6806844" y="3820152"/>
            <a:ext cx="2752185" cy="2494983"/>
          </a:xfrm>
          <a:prstGeom prst="round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377" rtl="0" eaLnBrk="1" fontAlgn="ctr" latinLnBrk="0" hangingPunct="1"/>
            <a:endParaRPr lang="es-CO" sz="1400" b="1">
              <a:solidFill>
                <a:schemeClr val="dk1"/>
              </a:solidFill>
            </a:endParaRPr>
          </a:p>
          <a:p>
            <a:pPr marL="0" algn="ctr" defTabSz="914377" rtl="0" eaLnBrk="1" fontAlgn="ctr" latinLnBrk="0" hangingPunct="1"/>
            <a:endParaRPr lang="es-CO" sz="1400" b="1" u="none" strike="noStrike" kern="1200">
              <a:solidFill>
                <a:schemeClr val="dk1"/>
              </a:solidFill>
              <a:effectLst/>
              <a:latin typeface="+mn-lt"/>
              <a:ea typeface="+mn-ea"/>
              <a:cs typeface="+mn-cs"/>
            </a:endParaRPr>
          </a:p>
          <a:p>
            <a:pPr marL="0" algn="ctr" defTabSz="914377" rtl="0" eaLnBrk="1" fontAlgn="ctr" latinLnBrk="0" hangingPunct="1"/>
            <a:endParaRPr lang="es-CO" sz="1400" b="1">
              <a:solidFill>
                <a:schemeClr val="dk1"/>
              </a:solidFill>
            </a:endParaRPr>
          </a:p>
          <a:p>
            <a:pPr marL="0" algn="ctr" defTabSz="914377" rtl="0" eaLnBrk="1" fontAlgn="ctr" latinLnBrk="0" hangingPunct="1"/>
            <a:endParaRPr lang="es-CO" sz="1400" b="1" u="none" strike="noStrike" kern="1200">
              <a:solidFill>
                <a:schemeClr val="dk1"/>
              </a:solidFill>
              <a:effectLst/>
              <a:latin typeface="+mn-lt"/>
              <a:ea typeface="+mn-ea"/>
              <a:cs typeface="+mn-cs"/>
            </a:endParaRPr>
          </a:p>
          <a:p>
            <a:pPr marL="0" algn="ctr" defTabSz="914377" rtl="0" eaLnBrk="1" fontAlgn="ctr" latinLnBrk="0" hangingPunct="1"/>
            <a:endParaRPr lang="es-CO" sz="1400" b="1">
              <a:solidFill>
                <a:schemeClr val="dk1"/>
              </a:solidFill>
            </a:endParaRPr>
          </a:p>
          <a:p>
            <a:pPr marL="0" algn="ctr" defTabSz="914377" rtl="0" eaLnBrk="1" fontAlgn="ctr" latinLnBrk="0" hangingPunct="1"/>
            <a:endParaRPr lang="es-CO" sz="1400" b="1" u="none" strike="noStrike" kern="1200">
              <a:solidFill>
                <a:schemeClr val="dk1"/>
              </a:solidFill>
              <a:effectLst/>
              <a:latin typeface="+mn-lt"/>
              <a:ea typeface="+mn-ea"/>
              <a:cs typeface="+mn-cs"/>
            </a:endParaRPr>
          </a:p>
        </p:txBody>
      </p:sp>
      <p:sp>
        <p:nvSpPr>
          <p:cNvPr id="27" name="Rectángulo: esquinas redondeadas 26">
            <a:extLst>
              <a:ext uri="{FF2B5EF4-FFF2-40B4-BE49-F238E27FC236}">
                <a16:creationId xmlns:a16="http://schemas.microsoft.com/office/drawing/2014/main" id="{DFE1E15F-F215-B7EE-8066-171C7037D609}"/>
              </a:ext>
            </a:extLst>
          </p:cNvPr>
          <p:cNvSpPr/>
          <p:nvPr/>
        </p:nvSpPr>
        <p:spPr>
          <a:xfrm>
            <a:off x="9676920" y="3820152"/>
            <a:ext cx="1774970" cy="2238433"/>
          </a:xfrm>
          <a:prstGeom prst="round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fontAlgn="ctr"/>
            <a:r>
              <a:rPr lang="es-CO" sz="1400" u="none" strike="noStrike" kern="1200">
                <a:solidFill>
                  <a:schemeClr val="dk1"/>
                </a:solidFill>
                <a:effectLst/>
                <a:latin typeface="+mn-lt"/>
                <a:ea typeface="+mn-ea"/>
                <a:cs typeface="+mn-cs"/>
              </a:rPr>
              <a:t>CUIPO-Operación Efectiva de Caja</a:t>
            </a:r>
          </a:p>
          <a:p>
            <a:pPr algn="ctr" fontAlgn="ctr"/>
            <a:endParaRPr lang="es-CO" sz="1400" b="0" i="0" u="none" strike="noStrike">
              <a:solidFill>
                <a:schemeClr val="accent1"/>
              </a:solidFill>
              <a:effectLst/>
              <a:latin typeface="Calibri" panose="020F0502020204030204" pitchFamily="34" charset="0"/>
            </a:endParaRPr>
          </a:p>
        </p:txBody>
      </p:sp>
      <p:pic>
        <p:nvPicPr>
          <p:cNvPr id="30" name="Imagen 29">
            <a:extLst>
              <a:ext uri="{FF2B5EF4-FFF2-40B4-BE49-F238E27FC236}">
                <a16:creationId xmlns:a16="http://schemas.microsoft.com/office/drawing/2014/main" id="{561C4226-0C7A-3C21-EF13-823D858939BB}"/>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saturation sat="200000"/>
                    </a14:imgEffect>
                  </a14:imgLayer>
                </a14:imgProps>
              </a:ext>
            </a:extLst>
          </a:blip>
          <a:stretch>
            <a:fillRect/>
          </a:stretch>
        </p:blipFill>
        <p:spPr>
          <a:xfrm>
            <a:off x="7138843" y="4616568"/>
            <a:ext cx="2088186" cy="1992278"/>
          </a:xfrm>
          <a:prstGeom prst="rect">
            <a:avLst/>
          </a:prstGeom>
        </p:spPr>
      </p:pic>
      <p:pic>
        <p:nvPicPr>
          <p:cNvPr id="31" name="Imagen 30">
            <a:extLst>
              <a:ext uri="{FF2B5EF4-FFF2-40B4-BE49-F238E27FC236}">
                <a16:creationId xmlns:a16="http://schemas.microsoft.com/office/drawing/2014/main" id="{B95349C1-0B69-2557-77D6-86453A240255}"/>
              </a:ext>
            </a:extLst>
          </p:cNvPr>
          <p:cNvPicPr>
            <a:picLocks noChangeAspect="1"/>
          </p:cNvPicPr>
          <p:nvPr/>
        </p:nvPicPr>
        <p:blipFill>
          <a:blip r:embed="rId5">
            <a:duotone>
              <a:schemeClr val="accent2">
                <a:shade val="45000"/>
                <a:satMod val="135000"/>
              </a:schemeClr>
              <a:prstClr val="white"/>
            </a:duotone>
            <a:alphaModFix/>
          </a:blip>
          <a:stretch>
            <a:fillRect/>
          </a:stretch>
        </p:blipFill>
        <p:spPr>
          <a:xfrm>
            <a:off x="7486863" y="2264368"/>
            <a:ext cx="1587040" cy="1435527"/>
          </a:xfrm>
          <a:prstGeom prst="rect">
            <a:avLst/>
          </a:prstGeom>
        </p:spPr>
      </p:pic>
      <mc:AlternateContent xmlns:mc="http://schemas.openxmlformats.org/markup-compatibility/2006" xmlns:a14="http://schemas.microsoft.com/office/drawing/2010/main">
        <mc:Choice Requires="a14">
          <p:sp>
            <p:nvSpPr>
              <p:cNvPr id="34" name="CuadroTexto 33">
                <a:extLst>
                  <a:ext uri="{FF2B5EF4-FFF2-40B4-BE49-F238E27FC236}">
                    <a16:creationId xmlns:a16="http://schemas.microsoft.com/office/drawing/2014/main" id="{20826037-7129-BCFB-A179-7B8FC911EC35}"/>
                  </a:ext>
                </a:extLst>
              </p:cNvPr>
              <p:cNvSpPr txBox="1"/>
              <p:nvPr/>
            </p:nvSpPr>
            <p:spPr>
              <a:xfrm>
                <a:off x="6717865" y="3759230"/>
                <a:ext cx="2911756" cy="907108"/>
              </a:xfrm>
              <a:prstGeom prst="rect">
                <a:avLst/>
              </a:prstGeom>
              <a:noFill/>
            </p:spPr>
            <p:txBody>
              <a:bodyPr wrap="square">
                <a:spAutoFit/>
              </a:bodyPr>
              <a:lstStyle/>
              <a:p>
                <a:pPr marL="0" algn="ctr" defTabSz="914377" rtl="0" eaLnBrk="1" fontAlgn="ctr" latinLnBrk="0" hangingPunct="1"/>
                <a:r>
                  <a:rPr lang="es-CO" sz="1400" b="1" u="none" strike="noStrike" kern="1200" dirty="0">
                    <a:solidFill>
                      <a:schemeClr val="dk1"/>
                    </a:solidFill>
                    <a:effectLst/>
                    <a:latin typeface="+mn-lt"/>
                    <a:ea typeface="+mn-ea"/>
                    <a:cs typeface="+mn-cs"/>
                  </a:rPr>
                  <a:t>Déficit o Superávit/Ingresos Totales</a:t>
                </a:r>
              </a:p>
              <a:p>
                <a:pPr marL="0" algn="ctr" defTabSz="914377" rtl="0" eaLnBrk="1" fontAlgn="ctr" latinLnBrk="0" hangingPunct="1"/>
                <a14:m>
                  <m:oMathPara xmlns:m="http://schemas.openxmlformats.org/officeDocument/2006/math">
                    <m:oMathParaPr>
                      <m:jc m:val="centerGroup"/>
                    </m:oMathParaPr>
                    <m:oMath xmlns:m="http://schemas.openxmlformats.org/officeDocument/2006/math">
                      <m:f>
                        <m:fPr>
                          <m:ctrlPr>
                            <a:rPr lang="es-CO" sz="1200" i="1" u="none" strike="noStrike" kern="1200" smtClean="0">
                              <a:solidFill>
                                <a:schemeClr val="accent2"/>
                              </a:solidFill>
                              <a:effectLst/>
                              <a:latin typeface="Cambria Math" panose="02040503050406030204" pitchFamily="18" charset="0"/>
                              <a:ea typeface="+mn-ea"/>
                              <a:cs typeface="+mn-cs"/>
                            </a:rPr>
                          </m:ctrlPr>
                        </m:fPr>
                        <m:num>
                          <m:r>
                            <m:rPr>
                              <m:sty m:val="p"/>
                            </m:rPr>
                            <a:rPr lang="es-CO" sz="1200" b="0" i="1" u="none" strike="noStrike" kern="1200" smtClean="0">
                              <a:solidFill>
                                <a:schemeClr val="accent2"/>
                              </a:solidFill>
                              <a:effectLst/>
                              <a:latin typeface="Cambria Math" panose="02040503050406030204" pitchFamily="18" charset="0"/>
                              <a:ea typeface="+mn-ea"/>
                              <a:cs typeface="+mn-cs"/>
                            </a:rPr>
                            <m:t>D</m:t>
                          </m:r>
                          <m:r>
                            <a:rPr lang="es-CO" sz="1200" b="0" u="none" strike="noStrike" kern="1200" smtClean="0">
                              <a:solidFill>
                                <a:schemeClr val="accent2"/>
                              </a:solidFill>
                              <a:effectLst/>
                              <a:latin typeface="Cambria Math" panose="02040503050406030204" pitchFamily="18" charset="0"/>
                              <a:ea typeface="+mn-ea"/>
                              <a:cs typeface="+mn-cs"/>
                            </a:rPr>
                            <m:t>é</m:t>
                          </m:r>
                          <m:r>
                            <m:rPr>
                              <m:sty m:val="p"/>
                            </m:rPr>
                            <a:rPr lang="es-CO" sz="1200" b="0" i="1" u="none" strike="noStrike" kern="1200" smtClean="0">
                              <a:solidFill>
                                <a:schemeClr val="accent2"/>
                              </a:solidFill>
                              <a:effectLst/>
                              <a:latin typeface="Cambria Math" panose="02040503050406030204" pitchFamily="18" charset="0"/>
                              <a:ea typeface="+mn-ea"/>
                              <a:cs typeface="+mn-cs"/>
                            </a:rPr>
                            <m:t>f</m:t>
                          </m:r>
                          <m:r>
                            <a:rPr lang="es-CO" sz="1200" b="0" u="none" strike="noStrike" kern="1200" smtClean="0">
                              <a:solidFill>
                                <a:schemeClr val="accent2"/>
                              </a:solidFill>
                              <a:effectLst/>
                              <a:latin typeface="Cambria Math" panose="02040503050406030204" pitchFamily="18" charset="0"/>
                              <a:ea typeface="+mn-ea"/>
                              <a:cs typeface="+mn-cs"/>
                            </a:rPr>
                            <m:t> </m:t>
                          </m:r>
                          <m:r>
                            <m:rPr>
                              <m:sty m:val="p"/>
                            </m:rPr>
                            <a:rPr lang="es-CO" sz="1200" b="0" i="1" u="none" strike="noStrike" kern="1200" smtClean="0">
                              <a:solidFill>
                                <a:schemeClr val="accent2"/>
                              </a:solidFill>
                              <a:effectLst/>
                              <a:latin typeface="Cambria Math" panose="02040503050406030204" pitchFamily="18" charset="0"/>
                              <a:ea typeface="+mn-ea"/>
                              <a:cs typeface="+mn-cs"/>
                            </a:rPr>
                            <m:t>o</m:t>
                          </m:r>
                          <m:r>
                            <a:rPr lang="es-CO" sz="1200" b="0" u="none" strike="noStrike" kern="1200" smtClean="0">
                              <a:solidFill>
                                <a:schemeClr val="accent2"/>
                              </a:solidFill>
                              <a:effectLst/>
                              <a:latin typeface="Cambria Math" panose="02040503050406030204" pitchFamily="18" charset="0"/>
                              <a:ea typeface="+mn-ea"/>
                              <a:cs typeface="+mn-cs"/>
                            </a:rPr>
                            <m:t> </m:t>
                          </m:r>
                          <m:r>
                            <m:rPr>
                              <m:sty m:val="p"/>
                            </m:rPr>
                            <a:rPr lang="es-CO" sz="1200" b="0" i="1" u="none" strike="noStrike" kern="1200" smtClean="0">
                              <a:solidFill>
                                <a:schemeClr val="accent2"/>
                              </a:solidFill>
                              <a:effectLst/>
                              <a:latin typeface="Cambria Math" panose="02040503050406030204" pitchFamily="18" charset="0"/>
                              <a:ea typeface="+mn-ea"/>
                              <a:cs typeface="+mn-cs"/>
                            </a:rPr>
                            <m:t>super</m:t>
                          </m:r>
                          <m:r>
                            <a:rPr lang="es-MX" sz="1200" b="0" i="1" u="none" strike="noStrike" kern="1200" smtClean="0">
                              <a:solidFill>
                                <a:schemeClr val="accent2"/>
                              </a:solidFill>
                              <a:effectLst/>
                              <a:latin typeface="Cambria Math" panose="02040503050406030204" pitchFamily="18" charset="0"/>
                              <a:ea typeface="+mn-ea"/>
                              <a:cs typeface="+mn-cs"/>
                            </a:rPr>
                            <m:t> </m:t>
                          </m:r>
                          <m:r>
                            <m:rPr>
                              <m:sty m:val="p"/>
                            </m:rPr>
                            <a:rPr lang="es-CO" sz="1200" b="0" i="1" u="none" strike="noStrike" kern="1200" smtClean="0">
                              <a:solidFill>
                                <a:schemeClr val="accent2"/>
                              </a:solidFill>
                              <a:effectLst/>
                              <a:latin typeface="Cambria Math" panose="02040503050406030204" pitchFamily="18" charset="0"/>
                              <a:ea typeface="+mn-ea"/>
                              <a:cs typeface="+mn-cs"/>
                            </a:rPr>
                            <m:t>total</m:t>
                          </m:r>
                          <m:r>
                            <a:rPr lang="es-CO" sz="1200" b="0" u="none" strike="noStrike" kern="1200" smtClean="0">
                              <a:solidFill>
                                <a:schemeClr val="accent2"/>
                              </a:solidFill>
                              <a:effectLst/>
                              <a:latin typeface="Cambria Math" panose="02040503050406030204" pitchFamily="18" charset="0"/>
                              <a:ea typeface="+mn-ea"/>
                              <a:cs typeface="+mn-cs"/>
                            </a:rPr>
                            <m:t>+</m:t>
                          </m:r>
                          <m:r>
                            <m:rPr>
                              <m:sty m:val="p"/>
                            </m:rPr>
                            <a:rPr lang="es-CO" sz="1200" b="0" i="1" u="none" strike="noStrike" kern="1200" smtClean="0">
                              <a:solidFill>
                                <a:schemeClr val="accent2"/>
                              </a:solidFill>
                              <a:effectLst/>
                              <a:latin typeface="Cambria Math" panose="02040503050406030204" pitchFamily="18" charset="0"/>
                              <a:ea typeface="+mn-ea"/>
                              <a:cs typeface="+mn-cs"/>
                            </a:rPr>
                            <m:t>Rec</m:t>
                          </m:r>
                          <m:r>
                            <a:rPr lang="es-CO" sz="1200" b="0" u="none" strike="noStrike" kern="1200" smtClean="0">
                              <a:solidFill>
                                <a:schemeClr val="accent2"/>
                              </a:solidFill>
                              <a:effectLst/>
                              <a:latin typeface="Cambria Math" panose="02040503050406030204" pitchFamily="18" charset="0"/>
                              <a:ea typeface="+mn-ea"/>
                              <a:cs typeface="+mn-cs"/>
                            </a:rPr>
                            <m:t>.</m:t>
                          </m:r>
                          <m:r>
                            <m:rPr>
                              <m:sty m:val="p"/>
                            </m:rPr>
                            <a:rPr lang="es-CO" sz="1200" b="0" i="1" u="none" strike="noStrike" kern="1200" smtClean="0">
                              <a:solidFill>
                                <a:schemeClr val="accent2"/>
                              </a:solidFill>
                              <a:effectLst/>
                              <a:latin typeface="Cambria Math" panose="02040503050406030204" pitchFamily="18" charset="0"/>
                              <a:ea typeface="+mn-ea"/>
                              <a:cs typeface="+mn-cs"/>
                            </a:rPr>
                            <m:t>Bal</m:t>
                          </m:r>
                          <m:r>
                            <a:rPr lang="es-CO" sz="1200" b="0" u="none" strike="noStrike" kern="1200" smtClean="0">
                              <a:solidFill>
                                <a:schemeClr val="accent2"/>
                              </a:solidFill>
                              <a:effectLst/>
                              <a:latin typeface="Cambria Math" panose="02040503050406030204" pitchFamily="18" charset="0"/>
                              <a:ea typeface="+mn-ea"/>
                              <a:cs typeface="+mn-cs"/>
                            </a:rPr>
                            <m:t>+</m:t>
                          </m:r>
                          <m:r>
                            <m:rPr>
                              <m:sty m:val="p"/>
                            </m:rPr>
                            <a:rPr lang="es-CO" sz="1200" b="0" i="1" u="none" strike="noStrike" kern="1200" smtClean="0">
                              <a:solidFill>
                                <a:schemeClr val="accent2"/>
                              </a:solidFill>
                              <a:effectLst/>
                              <a:latin typeface="Cambria Math" panose="02040503050406030204" pitchFamily="18" charset="0"/>
                              <a:ea typeface="+mn-ea"/>
                              <a:cs typeface="+mn-cs"/>
                            </a:rPr>
                            <m:t>intere</m:t>
                          </m:r>
                          <m:r>
                            <a:rPr lang="es-CO" sz="1200" b="0" u="none" strike="noStrike" kern="1200" smtClean="0">
                              <a:solidFill>
                                <a:schemeClr val="accent2"/>
                              </a:solidFill>
                              <a:effectLst/>
                              <a:latin typeface="Cambria Math" panose="02040503050406030204" pitchFamily="18" charset="0"/>
                              <a:ea typeface="+mn-ea"/>
                              <a:cs typeface="+mn-cs"/>
                            </a:rPr>
                            <m:t> </m:t>
                          </m:r>
                          <m:r>
                            <m:rPr>
                              <m:sty m:val="p"/>
                            </m:rPr>
                            <a:rPr lang="es-CO" sz="1200" b="0" i="1" u="none" strike="noStrike" kern="1200" smtClean="0">
                              <a:solidFill>
                                <a:schemeClr val="accent2"/>
                              </a:solidFill>
                              <a:effectLst/>
                              <a:latin typeface="Cambria Math" panose="02040503050406030204" pitchFamily="18" charset="0"/>
                              <a:ea typeface="+mn-ea"/>
                              <a:cs typeface="+mn-cs"/>
                            </a:rPr>
                            <m:t>deuda</m:t>
                          </m:r>
                        </m:num>
                        <m:den>
                          <m:r>
                            <m:rPr>
                              <m:sty m:val="p"/>
                            </m:rPr>
                            <a:rPr lang="es-CO" sz="1200" b="0" i="1" u="none" strike="noStrike" kern="1200" smtClean="0">
                              <a:solidFill>
                                <a:schemeClr val="accent2"/>
                              </a:solidFill>
                              <a:effectLst/>
                              <a:latin typeface="Cambria Math" panose="02040503050406030204" pitchFamily="18" charset="0"/>
                              <a:ea typeface="+mn-ea"/>
                              <a:cs typeface="+mn-cs"/>
                            </a:rPr>
                            <m:t>Ing</m:t>
                          </m:r>
                          <m:r>
                            <a:rPr lang="es-CO" sz="1200" b="0" u="none" strike="noStrike" kern="1200" smtClean="0">
                              <a:solidFill>
                                <a:schemeClr val="accent2"/>
                              </a:solidFill>
                              <a:effectLst/>
                              <a:latin typeface="Cambria Math" panose="02040503050406030204" pitchFamily="18" charset="0"/>
                              <a:ea typeface="+mn-ea"/>
                              <a:cs typeface="+mn-cs"/>
                            </a:rPr>
                            <m:t> </m:t>
                          </m:r>
                          <m:r>
                            <m:rPr>
                              <m:sty m:val="p"/>
                            </m:rPr>
                            <a:rPr lang="es-CO" sz="1200" b="0" i="1" u="none" strike="noStrike" kern="1200" smtClean="0">
                              <a:solidFill>
                                <a:schemeClr val="accent2"/>
                              </a:solidFill>
                              <a:effectLst/>
                              <a:latin typeface="Cambria Math" panose="02040503050406030204" pitchFamily="18" charset="0"/>
                              <a:ea typeface="+mn-ea"/>
                              <a:cs typeface="+mn-cs"/>
                            </a:rPr>
                            <m:t>totales</m:t>
                          </m:r>
                          <m:r>
                            <a:rPr lang="es-CO" sz="1200" b="0" u="none" strike="noStrike" kern="1200" smtClean="0">
                              <a:solidFill>
                                <a:schemeClr val="accent2"/>
                              </a:solidFill>
                              <a:effectLst/>
                              <a:latin typeface="Cambria Math" panose="02040503050406030204" pitchFamily="18" charset="0"/>
                              <a:ea typeface="+mn-ea"/>
                              <a:cs typeface="+mn-cs"/>
                            </a:rPr>
                            <m:t>+</m:t>
                          </m:r>
                          <m:r>
                            <m:rPr>
                              <m:sty m:val="p"/>
                            </m:rPr>
                            <a:rPr lang="es-CO" sz="1200" b="0" i="1" u="none" strike="noStrike" kern="1200" smtClean="0">
                              <a:solidFill>
                                <a:schemeClr val="accent2"/>
                              </a:solidFill>
                              <a:effectLst/>
                              <a:latin typeface="Cambria Math" panose="02040503050406030204" pitchFamily="18" charset="0"/>
                              <a:ea typeface="+mn-ea"/>
                              <a:cs typeface="+mn-cs"/>
                            </a:rPr>
                            <m:t>Desembolsos</m:t>
                          </m:r>
                        </m:den>
                      </m:f>
                    </m:oMath>
                  </m:oMathPara>
                </a14:m>
                <a:endParaRPr lang="es-CO" sz="1200" u="none" strike="noStrike" kern="1200" dirty="0">
                  <a:solidFill>
                    <a:schemeClr val="dk1"/>
                  </a:solidFill>
                  <a:effectLst/>
                  <a:ea typeface="+mn-ea"/>
                  <a:cs typeface="+mn-cs"/>
                  <a:sym typeface="Montserrat Bold"/>
                </a:endParaRPr>
              </a:p>
            </p:txBody>
          </p:sp>
        </mc:Choice>
        <mc:Fallback xmlns="">
          <p:sp>
            <p:nvSpPr>
              <p:cNvPr id="34" name="CuadroTexto 33">
                <a:extLst>
                  <a:ext uri="{FF2B5EF4-FFF2-40B4-BE49-F238E27FC236}">
                    <a16:creationId xmlns:a16="http://schemas.microsoft.com/office/drawing/2014/main" id="{20826037-7129-BCFB-A179-7B8FC911EC35}"/>
                  </a:ext>
                </a:extLst>
              </p:cNvPr>
              <p:cNvSpPr txBox="1">
                <a:spLocks noRot="1" noChangeAspect="1" noMove="1" noResize="1" noEditPoints="1" noAdjustHandles="1" noChangeArrowheads="1" noChangeShapeType="1" noTextEdit="1"/>
              </p:cNvSpPr>
              <p:nvPr/>
            </p:nvSpPr>
            <p:spPr>
              <a:xfrm>
                <a:off x="6717865" y="3759230"/>
                <a:ext cx="2911756" cy="907108"/>
              </a:xfrm>
              <a:prstGeom prst="rect">
                <a:avLst/>
              </a:prstGeom>
              <a:blipFill>
                <a:blip r:embed="rId6"/>
                <a:stretch>
                  <a:fillRect t="-1351" r="-418" b="-2027"/>
                </a:stretch>
              </a:blipFill>
            </p:spPr>
            <p:txBody>
              <a:bodyPr/>
              <a:lstStyle/>
              <a:p>
                <a:r>
                  <a:rPr lang="es-CO">
                    <a:noFill/>
                  </a:rPr>
                  <a:t> </a:t>
                </a:r>
              </a:p>
            </p:txBody>
          </p:sp>
        </mc:Fallback>
      </mc:AlternateContent>
      <p:sp>
        <p:nvSpPr>
          <p:cNvPr id="2" name="CuadroTexto 1">
            <a:extLst>
              <a:ext uri="{FF2B5EF4-FFF2-40B4-BE49-F238E27FC236}">
                <a16:creationId xmlns:a16="http://schemas.microsoft.com/office/drawing/2014/main" id="{E3BE772E-64FB-4B65-9997-63A53CA14E86}"/>
              </a:ext>
            </a:extLst>
          </p:cNvPr>
          <p:cNvSpPr txBox="1"/>
          <p:nvPr/>
        </p:nvSpPr>
        <p:spPr>
          <a:xfrm>
            <a:off x="221379" y="6422712"/>
            <a:ext cx="11352055" cy="246221"/>
          </a:xfrm>
          <a:prstGeom prst="rect">
            <a:avLst/>
          </a:prstGeom>
          <a:noFill/>
        </p:spPr>
        <p:txBody>
          <a:bodyPr wrap="square" rtlCol="0" anchor="ctr">
            <a:spAutoFit/>
          </a:bodyPr>
          <a:lstStyle/>
          <a:p>
            <a:pPr>
              <a:spcBef>
                <a:spcPts val="600"/>
              </a:spcBef>
            </a:pPr>
            <a:r>
              <a:rPr lang="es-CO" sz="1000"/>
              <a:t>* Indicadores que se encuentran fuera del rango [0-100]  o por su naturaleza se deben estandarizar, </a:t>
            </a:r>
            <a:r>
              <a:rPr lang="es-CO" sz="1000" err="1"/>
              <a:t>re-escalar</a:t>
            </a:r>
            <a:r>
              <a:rPr lang="es-CO" sz="1000"/>
              <a:t> o cuentan con unos criterios de calificación por rangos.</a:t>
            </a:r>
          </a:p>
        </p:txBody>
      </p:sp>
      <p:graphicFrame>
        <p:nvGraphicFramePr>
          <p:cNvPr id="4" name="Tabla 3">
            <a:extLst>
              <a:ext uri="{FF2B5EF4-FFF2-40B4-BE49-F238E27FC236}">
                <a16:creationId xmlns:a16="http://schemas.microsoft.com/office/drawing/2014/main" id="{8145B123-EA4D-ED67-33E6-D8E882FF28EA}"/>
              </a:ext>
            </a:extLst>
          </p:cNvPr>
          <p:cNvGraphicFramePr>
            <a:graphicFrameLocks noGrp="1"/>
          </p:cNvGraphicFramePr>
          <p:nvPr>
            <p:extLst>
              <p:ext uri="{D42A27DB-BD31-4B8C-83A1-F6EECF244321}">
                <p14:modId xmlns:p14="http://schemas.microsoft.com/office/powerpoint/2010/main" val="4191370944"/>
              </p:ext>
            </p:extLst>
          </p:nvPr>
        </p:nvGraphicFramePr>
        <p:xfrm>
          <a:off x="919720" y="1094049"/>
          <a:ext cx="10600355" cy="491440"/>
        </p:xfrm>
        <a:graphic>
          <a:graphicData uri="http://schemas.openxmlformats.org/drawingml/2006/table">
            <a:tbl>
              <a:tblPr firstRow="1">
                <a:tableStyleId>{073A0DAA-6AF3-43AB-8588-CEC1D06C72B9}</a:tableStyleId>
              </a:tblPr>
              <a:tblGrid>
                <a:gridCol w="2142751">
                  <a:extLst>
                    <a:ext uri="{9D8B030D-6E8A-4147-A177-3AD203B41FA5}">
                      <a16:colId xmlns:a16="http://schemas.microsoft.com/office/drawing/2014/main" val="1416541184"/>
                    </a:ext>
                  </a:extLst>
                </a:gridCol>
                <a:gridCol w="3904941">
                  <a:extLst>
                    <a:ext uri="{9D8B030D-6E8A-4147-A177-3AD203B41FA5}">
                      <a16:colId xmlns:a16="http://schemas.microsoft.com/office/drawing/2014/main" val="1451028956"/>
                    </a:ext>
                  </a:extLst>
                </a:gridCol>
                <a:gridCol w="2518039">
                  <a:extLst>
                    <a:ext uri="{9D8B030D-6E8A-4147-A177-3AD203B41FA5}">
                      <a16:colId xmlns:a16="http://schemas.microsoft.com/office/drawing/2014/main" val="44166422"/>
                    </a:ext>
                  </a:extLst>
                </a:gridCol>
                <a:gridCol w="2034624">
                  <a:extLst>
                    <a:ext uri="{9D8B030D-6E8A-4147-A177-3AD203B41FA5}">
                      <a16:colId xmlns:a16="http://schemas.microsoft.com/office/drawing/2014/main" val="3070571592"/>
                    </a:ext>
                  </a:extLst>
                </a:gridCol>
              </a:tblGrid>
              <a:tr h="391789">
                <a:tc>
                  <a:txBody>
                    <a:bodyPr/>
                    <a:lstStyle/>
                    <a:p>
                      <a:pPr algn="ctr" fontAlgn="b"/>
                      <a:r>
                        <a:rPr lang="es-CO" sz="1600" u="none" strike="noStrike">
                          <a:effectLst/>
                        </a:rPr>
                        <a:t>Indicador </a:t>
                      </a:r>
                      <a:endParaRPr lang="es-CO" sz="1600" b="1" i="0" u="none" strike="noStrike">
                        <a:solidFill>
                          <a:srgbClr val="000000"/>
                        </a:solidFill>
                        <a:effectLst/>
                        <a:latin typeface="Calibri" panose="020F0502020204030204" pitchFamily="34" charset="0"/>
                      </a:endParaRPr>
                    </a:p>
                  </a:txBody>
                  <a:tcPr marL="3760" marR="3760" marT="3760" marB="0" anchor="ctr"/>
                </a:tc>
                <a:tc>
                  <a:txBody>
                    <a:bodyPr/>
                    <a:lstStyle/>
                    <a:p>
                      <a:pPr algn="ctr" fontAlgn="b"/>
                      <a:r>
                        <a:rPr lang="es-CO" sz="1600" u="none" strike="noStrike">
                          <a:effectLst/>
                        </a:rPr>
                        <a:t>Objetivo del Indicador</a:t>
                      </a:r>
                      <a:endParaRPr lang="es-CO" sz="1600" b="1" i="0" u="none" strike="noStrike">
                        <a:solidFill>
                          <a:srgbClr val="000000"/>
                        </a:solidFill>
                        <a:effectLst/>
                        <a:latin typeface="Calibri" panose="020F0502020204030204" pitchFamily="34" charset="0"/>
                      </a:endParaRPr>
                    </a:p>
                  </a:txBody>
                  <a:tcPr marL="3760" marR="3760" marT="3760" marB="0" anchor="ctr"/>
                </a:tc>
                <a:tc>
                  <a:txBody>
                    <a:bodyPr/>
                    <a:lstStyle/>
                    <a:p>
                      <a:pPr algn="ctr" fontAlgn="b"/>
                      <a:r>
                        <a:rPr lang="es-CO" sz="1600" u="none" strike="noStrike">
                          <a:effectLst/>
                        </a:rPr>
                        <a:t>Fórmula*</a:t>
                      </a:r>
                      <a:endParaRPr lang="es-CO" sz="1600" b="1" i="0" u="none" strike="noStrike">
                        <a:solidFill>
                          <a:srgbClr val="000000"/>
                        </a:solidFill>
                        <a:effectLst/>
                        <a:latin typeface="Calibri" panose="020F0502020204030204" pitchFamily="34" charset="0"/>
                      </a:endParaRPr>
                    </a:p>
                  </a:txBody>
                  <a:tcPr marL="3760" marR="3760" marT="3760" marB="0" anchor="ct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lang="es-CO" sz="1600" b="1" u="none" strike="noStrike">
                          <a:solidFill>
                            <a:schemeClr val="bg1"/>
                          </a:solidFill>
                          <a:effectLst/>
                        </a:rPr>
                        <a:t>Fuente de información</a:t>
                      </a:r>
                      <a:endParaRPr lang="es-CO" sz="1600" b="1" i="0" u="none" strike="noStrike">
                        <a:solidFill>
                          <a:schemeClr val="bg1"/>
                        </a:solidFill>
                        <a:effectLst/>
                        <a:latin typeface="Calibri" panose="020F0502020204030204" pitchFamily="34" charset="0"/>
                      </a:endParaRPr>
                    </a:p>
                  </a:txBody>
                  <a:tcPr marL="3760" marR="3760" marT="3760" marB="0" anchor="ctr"/>
                </a:tc>
                <a:extLst>
                  <a:ext uri="{0D108BD9-81ED-4DB2-BD59-A6C34878D82A}">
                    <a16:rowId xmlns:a16="http://schemas.microsoft.com/office/drawing/2014/main" val="564253459"/>
                  </a:ext>
                </a:extLst>
              </a:tr>
            </a:tbl>
          </a:graphicData>
        </a:graphic>
      </p:graphicFrame>
      <p:sp>
        <p:nvSpPr>
          <p:cNvPr id="6" name="Elipse 5">
            <a:extLst>
              <a:ext uri="{FF2B5EF4-FFF2-40B4-BE49-F238E27FC236}">
                <a16:creationId xmlns:a16="http://schemas.microsoft.com/office/drawing/2014/main" id="{CF67924B-3FB0-FF2C-EF3F-34DBC85C1ADE}"/>
              </a:ext>
            </a:extLst>
          </p:cNvPr>
          <p:cNvSpPr/>
          <p:nvPr/>
        </p:nvSpPr>
        <p:spPr>
          <a:xfrm>
            <a:off x="680773" y="1724721"/>
            <a:ext cx="576000" cy="576000"/>
          </a:xfrm>
          <a:prstGeom prst="ellipse">
            <a:avLst/>
          </a:prstGeom>
          <a:solidFill>
            <a:schemeClr val="bg1"/>
          </a:solidFill>
          <a:ln w="38100">
            <a:solidFill>
              <a:schemeClr val="accent6"/>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s-CO"/>
          </a:p>
        </p:txBody>
      </p:sp>
      <p:pic>
        <p:nvPicPr>
          <p:cNvPr id="16" name="Imagen 15">
            <a:extLst>
              <a:ext uri="{FF2B5EF4-FFF2-40B4-BE49-F238E27FC236}">
                <a16:creationId xmlns:a16="http://schemas.microsoft.com/office/drawing/2014/main" id="{DEE7F9C9-E1BA-65BA-E30C-B027D74572E3}"/>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Effect>
                      <a14:brightnessContrast bright="20000" contrast="-40000"/>
                    </a14:imgEffect>
                  </a14:imgLayer>
                </a14:imgProps>
              </a:ext>
            </a:extLst>
          </a:blip>
          <a:stretch>
            <a:fillRect/>
          </a:stretch>
        </p:blipFill>
        <p:spPr>
          <a:xfrm>
            <a:off x="725313" y="1816410"/>
            <a:ext cx="504000" cy="441710"/>
          </a:xfrm>
          <a:prstGeom prst="rect">
            <a:avLst/>
          </a:prstGeom>
        </p:spPr>
      </p:pic>
      <p:sp>
        <p:nvSpPr>
          <p:cNvPr id="3" name="CuadroTexto 2">
            <a:extLst>
              <a:ext uri="{FF2B5EF4-FFF2-40B4-BE49-F238E27FC236}">
                <a16:creationId xmlns:a16="http://schemas.microsoft.com/office/drawing/2014/main" id="{33B6B8D3-FC58-2452-C288-386A578D79CC}"/>
              </a:ext>
            </a:extLst>
          </p:cNvPr>
          <p:cNvSpPr txBox="1"/>
          <p:nvPr/>
        </p:nvSpPr>
        <p:spPr>
          <a:xfrm>
            <a:off x="1182573" y="159931"/>
            <a:ext cx="10857027" cy="615553"/>
          </a:xfrm>
          <a:prstGeom prst="rect">
            <a:avLst/>
          </a:prstGeo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defTabSz="493764">
              <a:spcAft>
                <a:spcPts val="600"/>
              </a:spcAft>
            </a:pPr>
            <a:r>
              <a:rPr lang="es-MX" sz="3400" b="1" dirty="0">
                <a:solidFill>
                  <a:schemeClr val="tx1"/>
                </a:solidFill>
              </a:rPr>
              <a:t>Indicadores: Dimensión Resultados Fiscales (2/2)</a:t>
            </a:r>
          </a:p>
        </p:txBody>
      </p:sp>
    </p:spTree>
    <p:extLst>
      <p:ext uri="{BB962C8B-B14F-4D97-AF65-F5344CB8AC3E}">
        <p14:creationId xmlns:p14="http://schemas.microsoft.com/office/powerpoint/2010/main" val="202753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3A366366-3465-65E9-B691-13938995E5D0}"/>
              </a:ext>
            </a:extLst>
          </p:cNvPr>
          <p:cNvSpPr txBox="1"/>
          <p:nvPr/>
        </p:nvSpPr>
        <p:spPr>
          <a:xfrm>
            <a:off x="1287716" y="58544"/>
            <a:ext cx="10778778" cy="1138773"/>
          </a:xfrm>
          <a:prstGeom prst="rect">
            <a:avLst/>
          </a:prstGeo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es-CO"/>
            </a:defPPr>
            <a:lvl1pPr defTabSz="493764">
              <a:spcAft>
                <a:spcPts val="600"/>
              </a:spcAft>
              <a:defRPr sz="2200" b="1">
                <a:solidFill>
                  <a:schemeClr val="tx1"/>
                </a:solidFill>
              </a:defRPr>
            </a:lvl1pPr>
          </a:lstStyle>
          <a:p>
            <a:r>
              <a:rPr lang="es-MX" sz="3400" dirty="0"/>
              <a:t>Indicadores: dimensión Gestión Financiera Territorial (1/2)</a:t>
            </a:r>
          </a:p>
        </p:txBody>
      </p:sp>
      <p:sp>
        <p:nvSpPr>
          <p:cNvPr id="16" name="Rectángulo: esquinas redondeadas 15">
            <a:extLst>
              <a:ext uri="{FF2B5EF4-FFF2-40B4-BE49-F238E27FC236}">
                <a16:creationId xmlns:a16="http://schemas.microsoft.com/office/drawing/2014/main" id="{DC2A9ED0-CB08-9AC0-F32F-BF187425827A}"/>
              </a:ext>
            </a:extLst>
          </p:cNvPr>
          <p:cNvSpPr/>
          <p:nvPr/>
        </p:nvSpPr>
        <p:spPr>
          <a:xfrm>
            <a:off x="697170" y="1752097"/>
            <a:ext cx="1831265" cy="1770748"/>
          </a:xfrm>
          <a:prstGeom prst="roundRect">
            <a:avLst/>
          </a:prstGeom>
          <a:solidFill>
            <a:schemeClr val="accent2">
              <a:lumMod val="20000"/>
              <a:lumOff val="8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377" rtl="0" eaLnBrk="1" fontAlgn="ctr" latinLnBrk="0" hangingPunct="1"/>
            <a:r>
              <a:rPr lang="es-MX" sz="1400" b="0" u="none" strike="noStrike" kern="1200">
                <a:solidFill>
                  <a:schemeClr val="dk1"/>
                </a:solidFill>
                <a:effectLst/>
                <a:latin typeface="+mn-lt"/>
                <a:ea typeface="+mn-ea"/>
                <a:cs typeface="+mn-cs"/>
              </a:rPr>
              <a:t>Capacidad de programación y recaudo de ingresos </a:t>
            </a:r>
          </a:p>
        </p:txBody>
      </p:sp>
      <p:sp>
        <p:nvSpPr>
          <p:cNvPr id="17" name="Rectángulo: esquinas redondeadas 16">
            <a:extLst>
              <a:ext uri="{FF2B5EF4-FFF2-40B4-BE49-F238E27FC236}">
                <a16:creationId xmlns:a16="http://schemas.microsoft.com/office/drawing/2014/main" id="{5A5D5CAC-9650-3EA9-7A56-C819408187C6}"/>
              </a:ext>
            </a:extLst>
          </p:cNvPr>
          <p:cNvSpPr/>
          <p:nvPr/>
        </p:nvSpPr>
        <p:spPr>
          <a:xfrm>
            <a:off x="2849539" y="1752097"/>
            <a:ext cx="3604942" cy="1770749"/>
          </a:xfrm>
          <a:prstGeom prst="round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80975" lvl="1" defTabSz="852488" fontAlgn="b"/>
            <a:r>
              <a:rPr lang="es-MX" sz="1400" b="0" u="none" strike="noStrike" kern="1200" dirty="0">
                <a:solidFill>
                  <a:schemeClr val="dk1"/>
                </a:solidFill>
                <a:effectLst/>
                <a:latin typeface="+mn-lt"/>
                <a:ea typeface="+mn-ea"/>
                <a:cs typeface="+mn-cs"/>
              </a:rPr>
              <a:t>Medir la capacidad de la entidad territorial para hacer una correcta planeación de sus </a:t>
            </a:r>
            <a:r>
              <a:rPr lang="es-MX" sz="1400" b="0" u="none" strike="noStrike" kern="1200">
                <a:solidFill>
                  <a:schemeClr val="dk1"/>
                </a:solidFill>
                <a:effectLst/>
                <a:latin typeface="+mn-lt"/>
                <a:ea typeface="+mn-ea"/>
                <a:cs typeface="+mn-cs"/>
              </a:rPr>
              <a:t>ingresos propios. </a:t>
            </a:r>
            <a:endParaRPr lang="es-MX" sz="1400" b="0" u="none" strike="noStrike" kern="1200" dirty="0">
              <a:solidFill>
                <a:schemeClr val="dk1"/>
              </a:solidFill>
              <a:effectLst/>
              <a:latin typeface="+mn-lt"/>
              <a:ea typeface="+mn-ea"/>
              <a:cs typeface="+mn-cs"/>
            </a:endParaRPr>
          </a:p>
        </p:txBody>
      </p:sp>
      <p:sp>
        <p:nvSpPr>
          <p:cNvPr id="18" name="Rectángulo: esquinas redondeadas 17">
            <a:extLst>
              <a:ext uri="{FF2B5EF4-FFF2-40B4-BE49-F238E27FC236}">
                <a16:creationId xmlns:a16="http://schemas.microsoft.com/office/drawing/2014/main" id="{51737EE0-DD72-3FCD-49E4-A7DCEB00C53C}"/>
              </a:ext>
            </a:extLst>
          </p:cNvPr>
          <p:cNvSpPr/>
          <p:nvPr/>
        </p:nvSpPr>
        <p:spPr>
          <a:xfrm>
            <a:off x="6656238" y="1752097"/>
            <a:ext cx="2927143" cy="2189556"/>
          </a:xfrm>
          <a:prstGeom prst="round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ctr" latinLnBrk="0" hangingPunct="1">
              <a:lnSpc>
                <a:spcPct val="100000"/>
              </a:lnSpc>
              <a:spcBef>
                <a:spcPts val="0"/>
              </a:spcBef>
              <a:spcAft>
                <a:spcPts val="0"/>
              </a:spcAft>
              <a:buClrTx/>
              <a:buSzTx/>
              <a:buFontTx/>
              <a:buNone/>
              <a:tabLst/>
              <a:defRPr/>
            </a:pPr>
            <a:r>
              <a:rPr lang="es-CO" sz="1200" b="1" u="none" strike="noStrike" kern="1200" dirty="0">
                <a:solidFill>
                  <a:schemeClr val="dk1"/>
                </a:solidFill>
                <a:effectLst/>
                <a:latin typeface="+mn-lt"/>
                <a:ea typeface="+mn-ea"/>
                <a:cs typeface="+mn-cs"/>
              </a:rPr>
              <a:t>Para ingresos propios: Recaudo/Presupuesto inicial</a:t>
            </a:r>
          </a:p>
          <a:p>
            <a:pPr marL="0" algn="ctr" defTabSz="914400" rtl="0" eaLnBrk="1" fontAlgn="ctr" latinLnBrk="0" hangingPunct="1"/>
            <a:r>
              <a:rPr lang="es-CO" sz="1200" b="1" u="none" strike="noStrike" kern="1200" dirty="0">
                <a:solidFill>
                  <a:schemeClr val="accent2"/>
                </a:solidFill>
                <a:effectLst/>
                <a:latin typeface="+mn-lt"/>
                <a:ea typeface="+mn-ea"/>
                <a:cs typeface="+mn-cs"/>
              </a:rPr>
              <a:t>Calificación: 100-Indicador</a:t>
            </a:r>
            <a:endParaRPr lang="es-CO" sz="1200" b="1" dirty="0">
              <a:solidFill>
                <a:schemeClr val="accent2"/>
              </a:solidFill>
            </a:endParaRPr>
          </a:p>
          <a:p>
            <a:pPr marL="0" algn="ctr" defTabSz="914400" rtl="0" eaLnBrk="1" fontAlgn="ctr" latinLnBrk="0" hangingPunct="1"/>
            <a:endParaRPr lang="es-CO" sz="1200" b="1" u="none" strike="noStrike" kern="1200" dirty="0">
              <a:solidFill>
                <a:schemeClr val="accent2"/>
              </a:solidFill>
              <a:effectLst/>
              <a:latin typeface="+mn-lt"/>
              <a:ea typeface="+mn-ea"/>
              <a:cs typeface="+mn-cs"/>
            </a:endParaRPr>
          </a:p>
          <a:p>
            <a:pPr marL="0" algn="ctr" defTabSz="914400" rtl="0" eaLnBrk="1" fontAlgn="ctr" latinLnBrk="0" hangingPunct="1"/>
            <a:endParaRPr lang="es-CO" sz="1200" b="1" dirty="0">
              <a:solidFill>
                <a:schemeClr val="accent2"/>
              </a:solidFill>
            </a:endParaRPr>
          </a:p>
          <a:p>
            <a:pPr marL="0" algn="ctr" defTabSz="914400" rtl="0" eaLnBrk="1" fontAlgn="ctr" latinLnBrk="0" hangingPunct="1"/>
            <a:endParaRPr lang="es-CO" sz="1200" b="1" u="none" strike="noStrike" kern="1200" dirty="0">
              <a:solidFill>
                <a:schemeClr val="accent2"/>
              </a:solidFill>
              <a:effectLst/>
              <a:latin typeface="+mn-lt"/>
              <a:ea typeface="+mn-ea"/>
              <a:cs typeface="+mn-cs"/>
            </a:endParaRPr>
          </a:p>
          <a:p>
            <a:pPr marL="0" algn="ctr" defTabSz="914400" rtl="0" eaLnBrk="1" fontAlgn="ctr" latinLnBrk="0" hangingPunct="1"/>
            <a:endParaRPr lang="es-CO" sz="1200" b="1" u="none" strike="noStrike" kern="1200" dirty="0">
              <a:solidFill>
                <a:schemeClr val="accent2"/>
              </a:solidFill>
              <a:effectLst/>
              <a:latin typeface="+mn-lt"/>
              <a:ea typeface="+mn-ea"/>
              <a:cs typeface="+mn-cs"/>
            </a:endParaRPr>
          </a:p>
          <a:p>
            <a:pPr marL="0" algn="ctr" defTabSz="914400" rtl="0" eaLnBrk="1" fontAlgn="ctr" latinLnBrk="0" hangingPunct="1"/>
            <a:endParaRPr lang="es-CO" sz="1200" b="1" dirty="0">
              <a:solidFill>
                <a:schemeClr val="accent2"/>
              </a:solidFill>
            </a:endParaRPr>
          </a:p>
          <a:p>
            <a:pPr marL="0" algn="ctr" defTabSz="914400" rtl="0" eaLnBrk="1" fontAlgn="ctr" latinLnBrk="0" hangingPunct="1"/>
            <a:endParaRPr lang="es-CO" sz="1200" b="1" u="none" strike="noStrike" kern="1200" dirty="0">
              <a:solidFill>
                <a:schemeClr val="accent2"/>
              </a:solidFill>
              <a:effectLst/>
              <a:latin typeface="+mn-lt"/>
              <a:ea typeface="+mn-ea"/>
              <a:cs typeface="+mn-cs"/>
            </a:endParaRPr>
          </a:p>
          <a:p>
            <a:pPr marL="0" algn="ctr" defTabSz="914400" rtl="0" eaLnBrk="1" fontAlgn="ctr" latinLnBrk="0" hangingPunct="1"/>
            <a:endParaRPr lang="es-CO" sz="1200" b="1" dirty="0">
              <a:solidFill>
                <a:schemeClr val="accent2"/>
              </a:solidFill>
            </a:endParaRPr>
          </a:p>
          <a:p>
            <a:pPr marL="0" algn="ctr" defTabSz="914400" rtl="0" eaLnBrk="1" fontAlgn="ctr" latinLnBrk="0" hangingPunct="1"/>
            <a:endParaRPr lang="es-CO" sz="1200" b="1" u="none" strike="noStrike" kern="1200" dirty="0">
              <a:solidFill>
                <a:schemeClr val="accent2"/>
              </a:solidFill>
              <a:effectLst/>
              <a:latin typeface="+mn-lt"/>
              <a:ea typeface="+mn-ea"/>
              <a:cs typeface="+mn-cs"/>
            </a:endParaRPr>
          </a:p>
          <a:p>
            <a:pPr marL="0" algn="ctr" defTabSz="914400" rtl="0" eaLnBrk="1" fontAlgn="ctr" latinLnBrk="0" hangingPunct="1"/>
            <a:endParaRPr lang="es-CO" sz="1200" b="1" dirty="0">
              <a:solidFill>
                <a:schemeClr val="accent2"/>
              </a:solidFill>
            </a:endParaRPr>
          </a:p>
        </p:txBody>
      </p:sp>
      <p:sp>
        <p:nvSpPr>
          <p:cNvPr id="19" name="Rectángulo: esquinas redondeadas 18">
            <a:extLst>
              <a:ext uri="{FF2B5EF4-FFF2-40B4-BE49-F238E27FC236}">
                <a16:creationId xmlns:a16="http://schemas.microsoft.com/office/drawing/2014/main" id="{E2689263-70E0-CF1A-6FE7-F2832B092403}"/>
              </a:ext>
            </a:extLst>
          </p:cNvPr>
          <p:cNvSpPr/>
          <p:nvPr/>
        </p:nvSpPr>
        <p:spPr>
          <a:xfrm>
            <a:off x="9785139" y="1752097"/>
            <a:ext cx="1752544" cy="2189554"/>
          </a:xfrm>
          <a:prstGeom prst="round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04775" marR="0" lvl="1" indent="-15875" algn="l" defTabSz="914377" rtl="0" eaLnBrk="1" fontAlgn="ctr" latinLnBrk="0" hangingPunct="1">
              <a:lnSpc>
                <a:spcPct val="100000"/>
              </a:lnSpc>
              <a:spcBef>
                <a:spcPts val="0"/>
              </a:spcBef>
              <a:spcAft>
                <a:spcPts val="0"/>
              </a:spcAft>
              <a:buClrTx/>
              <a:buSzTx/>
              <a:buFontTx/>
              <a:buNone/>
              <a:tabLst/>
              <a:defRPr/>
            </a:pPr>
            <a:r>
              <a:rPr lang="es-CO" sz="1400" b="0" u="none" strike="noStrike" kern="1200">
                <a:solidFill>
                  <a:schemeClr val="dk1"/>
                </a:solidFill>
                <a:effectLst/>
                <a:latin typeface="+mn-lt"/>
                <a:ea typeface="+mn-ea"/>
                <a:cs typeface="+mn-cs"/>
              </a:rPr>
              <a:t>CUIPO-Formulario de Ingresos</a:t>
            </a:r>
          </a:p>
          <a:p>
            <a:pPr algn="ctr" fontAlgn="ctr"/>
            <a:endParaRPr lang="es-CO" sz="1400" b="0" i="0" u="none" strike="noStrike">
              <a:solidFill>
                <a:schemeClr val="accent1"/>
              </a:solidFill>
              <a:effectLst/>
              <a:latin typeface="Calibri" panose="020F0502020204030204" pitchFamily="34" charset="0"/>
            </a:endParaRPr>
          </a:p>
        </p:txBody>
      </p:sp>
      <p:pic>
        <p:nvPicPr>
          <p:cNvPr id="20" name="Imagen 19">
            <a:extLst>
              <a:ext uri="{FF2B5EF4-FFF2-40B4-BE49-F238E27FC236}">
                <a16:creationId xmlns:a16="http://schemas.microsoft.com/office/drawing/2014/main" id="{8CA58DFD-C58F-6510-2353-37C7D878EF85}"/>
              </a:ext>
            </a:extLst>
          </p:cNvPr>
          <p:cNvPicPr>
            <a:picLocks noChangeAspect="1"/>
          </p:cNvPicPr>
          <p:nvPr/>
        </p:nvPicPr>
        <p:blipFill>
          <a:blip r:embed="rId3">
            <a:duotone>
              <a:schemeClr val="accent2">
                <a:shade val="45000"/>
                <a:satMod val="135000"/>
              </a:schemeClr>
              <a:prstClr val="white"/>
            </a:duotone>
          </a:blip>
          <a:stretch>
            <a:fillRect/>
          </a:stretch>
        </p:blipFill>
        <p:spPr>
          <a:xfrm>
            <a:off x="7263144" y="2353697"/>
            <a:ext cx="1713329" cy="1521471"/>
          </a:xfrm>
          <a:prstGeom prst="rect">
            <a:avLst/>
          </a:prstGeom>
        </p:spPr>
      </p:pic>
      <p:sp>
        <p:nvSpPr>
          <p:cNvPr id="22" name="Rectángulo: esquinas redondeadas 21">
            <a:extLst>
              <a:ext uri="{FF2B5EF4-FFF2-40B4-BE49-F238E27FC236}">
                <a16:creationId xmlns:a16="http://schemas.microsoft.com/office/drawing/2014/main" id="{7CB752FE-C394-5FCE-18D0-51AED8FAD6A3}"/>
              </a:ext>
            </a:extLst>
          </p:cNvPr>
          <p:cNvSpPr/>
          <p:nvPr/>
        </p:nvSpPr>
        <p:spPr>
          <a:xfrm>
            <a:off x="696602" y="4080901"/>
            <a:ext cx="1831265" cy="1770748"/>
          </a:xfrm>
          <a:prstGeom prst="roundRect">
            <a:avLst/>
          </a:prstGeom>
          <a:solidFill>
            <a:schemeClr val="accent2">
              <a:lumMod val="20000"/>
              <a:lumOff val="8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377" rtl="0" eaLnBrk="1" fontAlgn="ctr" latinLnBrk="0" hangingPunct="1"/>
            <a:r>
              <a:rPr lang="es-MX" sz="1400" b="0" u="none" strike="noStrike" kern="1200">
                <a:solidFill>
                  <a:schemeClr val="dk1"/>
                </a:solidFill>
                <a:effectLst/>
                <a:latin typeface="+mn-lt"/>
                <a:ea typeface="+mn-ea"/>
                <a:cs typeface="+mn-cs"/>
              </a:rPr>
              <a:t>Capacidad de ejecución del gasto de inversión</a:t>
            </a:r>
          </a:p>
        </p:txBody>
      </p:sp>
      <p:sp>
        <p:nvSpPr>
          <p:cNvPr id="23" name="Rectángulo: esquinas redondeadas 22">
            <a:extLst>
              <a:ext uri="{FF2B5EF4-FFF2-40B4-BE49-F238E27FC236}">
                <a16:creationId xmlns:a16="http://schemas.microsoft.com/office/drawing/2014/main" id="{EC1A28B5-1085-D0F6-1672-EE019F6A49D7}"/>
              </a:ext>
            </a:extLst>
          </p:cNvPr>
          <p:cNvSpPr/>
          <p:nvPr/>
        </p:nvSpPr>
        <p:spPr>
          <a:xfrm>
            <a:off x="2849539" y="4080901"/>
            <a:ext cx="3604942" cy="1770749"/>
          </a:xfrm>
          <a:prstGeom prst="round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80975" lvl="1" algn="just" defTabSz="852488" fontAlgn="b"/>
            <a:r>
              <a:rPr lang="es-ES" sz="1400">
                <a:solidFill>
                  <a:schemeClr val="dk1"/>
                </a:solidFill>
              </a:rPr>
              <a:t>Mide la capacidad de la entidad territorial para ejecutar los recursos comprometidos para inversión.</a:t>
            </a:r>
            <a:endParaRPr lang="es-MX" sz="1400">
              <a:solidFill>
                <a:schemeClr val="dk1"/>
              </a:solidFill>
            </a:endParaRPr>
          </a:p>
        </p:txBody>
      </p:sp>
      <p:sp>
        <p:nvSpPr>
          <p:cNvPr id="25" name="Rectángulo: esquinas redondeadas 24">
            <a:extLst>
              <a:ext uri="{FF2B5EF4-FFF2-40B4-BE49-F238E27FC236}">
                <a16:creationId xmlns:a16="http://schemas.microsoft.com/office/drawing/2014/main" id="{89F1FDD6-078F-2226-07E7-A6DD9B3EFD32}"/>
              </a:ext>
            </a:extLst>
          </p:cNvPr>
          <p:cNvSpPr/>
          <p:nvPr/>
        </p:nvSpPr>
        <p:spPr>
          <a:xfrm>
            <a:off x="6701095" y="4080901"/>
            <a:ext cx="2927142" cy="2387276"/>
          </a:xfrm>
          <a:prstGeom prst="round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ctr" latinLnBrk="0" hangingPunct="1">
              <a:lnSpc>
                <a:spcPct val="100000"/>
              </a:lnSpc>
              <a:spcBef>
                <a:spcPts val="0"/>
              </a:spcBef>
              <a:spcAft>
                <a:spcPts val="0"/>
              </a:spcAft>
              <a:buClrTx/>
              <a:buSzTx/>
              <a:buFontTx/>
              <a:buNone/>
              <a:tabLst/>
              <a:defRPr/>
            </a:pPr>
            <a:r>
              <a:rPr lang="es-CO" sz="1400" b="1" u="none" strike="noStrike" kern="1200" dirty="0">
                <a:solidFill>
                  <a:schemeClr val="dk1"/>
                </a:solidFill>
                <a:effectLst/>
                <a:latin typeface="+mn-lt"/>
                <a:ea typeface="+mn-ea"/>
                <a:cs typeface="+mn-cs"/>
              </a:rPr>
              <a:t>Para gastos de inversión: </a:t>
            </a:r>
            <a:r>
              <a:rPr lang="es-CO" sz="1400" b="1" dirty="0">
                <a:solidFill>
                  <a:schemeClr val="dk1"/>
                </a:solidFill>
              </a:rPr>
              <a:t>Pagos/Compromisos</a:t>
            </a:r>
            <a:endParaRPr lang="es-CO" sz="1400" b="1" u="none" strike="noStrike" kern="1200" dirty="0">
              <a:solidFill>
                <a:schemeClr val="dk1"/>
              </a:solidFill>
              <a:effectLst/>
              <a:latin typeface="+mn-lt"/>
              <a:ea typeface="+mn-ea"/>
              <a:cs typeface="+mn-cs"/>
            </a:endParaRPr>
          </a:p>
          <a:p>
            <a:pPr marL="0" algn="ctr" defTabSz="914400" rtl="0" eaLnBrk="1" fontAlgn="ctr" latinLnBrk="0" hangingPunct="1"/>
            <a:r>
              <a:rPr lang="es-CO" sz="1200" b="1" u="none" strike="noStrike" kern="1200" dirty="0">
                <a:solidFill>
                  <a:schemeClr val="accent2"/>
                </a:solidFill>
                <a:effectLst/>
                <a:latin typeface="+mn-lt"/>
                <a:ea typeface="+mn-ea"/>
                <a:cs typeface="+mn-cs"/>
              </a:rPr>
              <a:t>Calificación:</a:t>
            </a:r>
          </a:p>
          <a:p>
            <a:pPr marL="0" algn="ctr" defTabSz="914400" rtl="0" eaLnBrk="1" fontAlgn="ctr" latinLnBrk="0" hangingPunct="1"/>
            <a:endParaRPr lang="es-CO" sz="1200" b="1" dirty="0">
              <a:solidFill>
                <a:schemeClr val="accent2"/>
              </a:solidFill>
            </a:endParaRPr>
          </a:p>
          <a:p>
            <a:pPr marL="0" algn="ctr" defTabSz="914400" rtl="0" eaLnBrk="1" fontAlgn="ctr" latinLnBrk="0" hangingPunct="1"/>
            <a:endParaRPr lang="es-CO" sz="1200" b="1" u="none" strike="noStrike" kern="1200" dirty="0">
              <a:solidFill>
                <a:schemeClr val="accent2"/>
              </a:solidFill>
              <a:effectLst/>
              <a:latin typeface="+mn-lt"/>
              <a:ea typeface="+mn-ea"/>
              <a:cs typeface="+mn-cs"/>
            </a:endParaRPr>
          </a:p>
          <a:p>
            <a:pPr marL="0" algn="ctr" defTabSz="914400" rtl="0" eaLnBrk="1" fontAlgn="ctr" latinLnBrk="0" hangingPunct="1"/>
            <a:endParaRPr lang="es-CO" sz="1200" b="1" u="none" strike="noStrike" kern="1200" dirty="0">
              <a:solidFill>
                <a:schemeClr val="accent2"/>
              </a:solidFill>
              <a:effectLst/>
              <a:latin typeface="+mn-lt"/>
              <a:ea typeface="+mn-ea"/>
              <a:cs typeface="+mn-cs"/>
            </a:endParaRPr>
          </a:p>
          <a:p>
            <a:pPr marL="0" algn="ctr" defTabSz="914400" rtl="0" eaLnBrk="1" fontAlgn="ctr" latinLnBrk="0" hangingPunct="1"/>
            <a:endParaRPr lang="es-CO" sz="1200" b="1" dirty="0">
              <a:solidFill>
                <a:schemeClr val="accent2"/>
              </a:solidFill>
            </a:endParaRPr>
          </a:p>
          <a:p>
            <a:pPr marL="0" algn="ctr" defTabSz="914400" rtl="0" eaLnBrk="1" fontAlgn="ctr" latinLnBrk="0" hangingPunct="1"/>
            <a:endParaRPr lang="es-CO" sz="1200" b="1" u="none" strike="noStrike" kern="1200" dirty="0">
              <a:solidFill>
                <a:schemeClr val="accent2"/>
              </a:solidFill>
              <a:effectLst/>
              <a:latin typeface="+mn-lt"/>
              <a:ea typeface="+mn-ea"/>
              <a:cs typeface="+mn-cs"/>
            </a:endParaRPr>
          </a:p>
          <a:p>
            <a:pPr marL="0" algn="ctr" defTabSz="914400" rtl="0" eaLnBrk="1" fontAlgn="ctr" latinLnBrk="0" hangingPunct="1"/>
            <a:endParaRPr lang="es-CO" sz="1200" b="1" dirty="0">
              <a:solidFill>
                <a:schemeClr val="accent2"/>
              </a:solidFill>
            </a:endParaRPr>
          </a:p>
          <a:p>
            <a:pPr marL="0" algn="ctr" defTabSz="914400" rtl="0" eaLnBrk="1" fontAlgn="ctr" latinLnBrk="0" hangingPunct="1"/>
            <a:endParaRPr lang="es-CO" sz="1200" b="1" u="none" strike="noStrike" kern="1200" dirty="0">
              <a:solidFill>
                <a:schemeClr val="accent2"/>
              </a:solidFill>
              <a:effectLst/>
              <a:latin typeface="+mn-lt"/>
              <a:ea typeface="+mn-ea"/>
              <a:cs typeface="+mn-cs"/>
            </a:endParaRPr>
          </a:p>
          <a:p>
            <a:pPr marL="0" algn="ctr" defTabSz="914400" rtl="0" eaLnBrk="1" fontAlgn="ctr" latinLnBrk="0" hangingPunct="1"/>
            <a:endParaRPr lang="es-CO" sz="1200" b="1" dirty="0">
              <a:solidFill>
                <a:schemeClr val="accent2"/>
              </a:solidFill>
            </a:endParaRPr>
          </a:p>
        </p:txBody>
      </p:sp>
      <p:pic>
        <p:nvPicPr>
          <p:cNvPr id="26" name="Imagen 25">
            <a:extLst>
              <a:ext uri="{FF2B5EF4-FFF2-40B4-BE49-F238E27FC236}">
                <a16:creationId xmlns:a16="http://schemas.microsoft.com/office/drawing/2014/main" id="{EA390C5D-0298-E460-D45B-D89530B83A8C}"/>
              </a:ext>
            </a:extLst>
          </p:cNvPr>
          <p:cNvPicPr>
            <a:picLocks noChangeAspect="1"/>
          </p:cNvPicPr>
          <p:nvPr/>
        </p:nvPicPr>
        <p:blipFill>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7290915" y="4846262"/>
            <a:ext cx="1697555" cy="1527694"/>
          </a:xfrm>
          <a:prstGeom prst="rect">
            <a:avLst/>
          </a:prstGeom>
        </p:spPr>
      </p:pic>
      <p:sp>
        <p:nvSpPr>
          <p:cNvPr id="29" name="Rectángulo: esquinas redondeadas 28">
            <a:extLst>
              <a:ext uri="{FF2B5EF4-FFF2-40B4-BE49-F238E27FC236}">
                <a16:creationId xmlns:a16="http://schemas.microsoft.com/office/drawing/2014/main" id="{FB8CD908-8B81-824C-AA81-07D354637C05}"/>
              </a:ext>
            </a:extLst>
          </p:cNvPr>
          <p:cNvSpPr/>
          <p:nvPr/>
        </p:nvSpPr>
        <p:spPr>
          <a:xfrm>
            <a:off x="9785139" y="4080901"/>
            <a:ext cx="1752544" cy="2387276"/>
          </a:xfrm>
          <a:prstGeom prst="round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marR="0" lvl="1" indent="-15875" algn="l" defTabSz="914377" rtl="0" eaLnBrk="1" fontAlgn="ctr" latinLnBrk="0" hangingPunct="1">
              <a:lnSpc>
                <a:spcPct val="100000"/>
              </a:lnSpc>
              <a:spcBef>
                <a:spcPts val="0"/>
              </a:spcBef>
              <a:spcAft>
                <a:spcPts val="0"/>
              </a:spcAft>
              <a:buClrTx/>
              <a:buSzTx/>
              <a:buFontTx/>
              <a:buNone/>
              <a:tabLst/>
              <a:defRPr/>
            </a:pPr>
            <a:r>
              <a:rPr lang="es-CO" sz="1400" b="0" u="none" strike="noStrike" kern="1200">
                <a:solidFill>
                  <a:schemeClr val="dk1"/>
                </a:solidFill>
                <a:effectLst/>
                <a:latin typeface="+mn-lt"/>
                <a:ea typeface="+mn-ea"/>
                <a:cs typeface="+mn-cs"/>
              </a:rPr>
              <a:t>CUIPO-Formulario de Inversión</a:t>
            </a:r>
          </a:p>
          <a:p>
            <a:pPr algn="ctr" fontAlgn="ctr"/>
            <a:endParaRPr lang="es-CO" sz="1400" b="0" i="0" u="none" strike="noStrike">
              <a:solidFill>
                <a:schemeClr val="accent1"/>
              </a:solidFill>
              <a:effectLst/>
              <a:latin typeface="Calibri" panose="020F0502020204030204" pitchFamily="34" charset="0"/>
            </a:endParaRPr>
          </a:p>
        </p:txBody>
      </p:sp>
      <p:graphicFrame>
        <p:nvGraphicFramePr>
          <p:cNvPr id="2" name="Tabla 1">
            <a:extLst>
              <a:ext uri="{FF2B5EF4-FFF2-40B4-BE49-F238E27FC236}">
                <a16:creationId xmlns:a16="http://schemas.microsoft.com/office/drawing/2014/main" id="{711EAE60-435A-6815-B012-9F25BE0E182E}"/>
              </a:ext>
            </a:extLst>
          </p:cNvPr>
          <p:cNvGraphicFramePr>
            <a:graphicFrameLocks noGrp="1"/>
          </p:cNvGraphicFramePr>
          <p:nvPr>
            <p:extLst>
              <p:ext uri="{D42A27DB-BD31-4B8C-83A1-F6EECF244321}">
                <p14:modId xmlns:p14="http://schemas.microsoft.com/office/powerpoint/2010/main" val="736298496"/>
              </p:ext>
            </p:extLst>
          </p:nvPr>
        </p:nvGraphicFramePr>
        <p:xfrm>
          <a:off x="603042" y="1201626"/>
          <a:ext cx="10934641" cy="491440"/>
        </p:xfrm>
        <a:graphic>
          <a:graphicData uri="http://schemas.openxmlformats.org/drawingml/2006/table">
            <a:tbl>
              <a:tblPr firstRow="1">
                <a:tableStyleId>{073A0DAA-6AF3-43AB-8588-CEC1D06C72B9}</a:tableStyleId>
              </a:tblPr>
              <a:tblGrid>
                <a:gridCol w="2040897">
                  <a:extLst>
                    <a:ext uri="{9D8B030D-6E8A-4147-A177-3AD203B41FA5}">
                      <a16:colId xmlns:a16="http://schemas.microsoft.com/office/drawing/2014/main" val="1416541184"/>
                    </a:ext>
                  </a:extLst>
                </a:gridCol>
                <a:gridCol w="3898232">
                  <a:extLst>
                    <a:ext uri="{9D8B030D-6E8A-4147-A177-3AD203B41FA5}">
                      <a16:colId xmlns:a16="http://schemas.microsoft.com/office/drawing/2014/main" val="1451028956"/>
                    </a:ext>
                  </a:extLst>
                </a:gridCol>
                <a:gridCol w="2896725">
                  <a:extLst>
                    <a:ext uri="{9D8B030D-6E8A-4147-A177-3AD203B41FA5}">
                      <a16:colId xmlns:a16="http://schemas.microsoft.com/office/drawing/2014/main" val="44166422"/>
                    </a:ext>
                  </a:extLst>
                </a:gridCol>
                <a:gridCol w="2098787">
                  <a:extLst>
                    <a:ext uri="{9D8B030D-6E8A-4147-A177-3AD203B41FA5}">
                      <a16:colId xmlns:a16="http://schemas.microsoft.com/office/drawing/2014/main" val="3070571592"/>
                    </a:ext>
                  </a:extLst>
                </a:gridCol>
              </a:tblGrid>
              <a:tr h="391789">
                <a:tc>
                  <a:txBody>
                    <a:bodyPr/>
                    <a:lstStyle/>
                    <a:p>
                      <a:pPr algn="ctr" fontAlgn="b"/>
                      <a:r>
                        <a:rPr lang="es-CO" sz="1600" u="none" strike="noStrike">
                          <a:effectLst/>
                        </a:rPr>
                        <a:t>Indicador </a:t>
                      </a:r>
                      <a:endParaRPr lang="es-CO" sz="1600" b="1" i="0" u="none" strike="noStrike">
                        <a:solidFill>
                          <a:srgbClr val="000000"/>
                        </a:solidFill>
                        <a:effectLst/>
                        <a:latin typeface="Calibri" panose="020F0502020204030204" pitchFamily="34" charset="0"/>
                      </a:endParaRPr>
                    </a:p>
                  </a:txBody>
                  <a:tcPr marL="3760" marR="3760" marT="3760" marB="0" anchor="ctr"/>
                </a:tc>
                <a:tc>
                  <a:txBody>
                    <a:bodyPr/>
                    <a:lstStyle/>
                    <a:p>
                      <a:pPr algn="ctr" fontAlgn="b"/>
                      <a:r>
                        <a:rPr lang="es-CO" sz="1600" u="none" strike="noStrike">
                          <a:effectLst/>
                        </a:rPr>
                        <a:t>Objetivo del Indicador</a:t>
                      </a:r>
                      <a:endParaRPr lang="es-CO" sz="1600" b="1" i="0" u="none" strike="noStrike">
                        <a:solidFill>
                          <a:srgbClr val="000000"/>
                        </a:solidFill>
                        <a:effectLst/>
                        <a:latin typeface="Calibri" panose="020F0502020204030204" pitchFamily="34" charset="0"/>
                      </a:endParaRPr>
                    </a:p>
                  </a:txBody>
                  <a:tcPr marL="3760" marR="3760" marT="3760" marB="0" anchor="ctr"/>
                </a:tc>
                <a:tc>
                  <a:txBody>
                    <a:bodyPr/>
                    <a:lstStyle/>
                    <a:p>
                      <a:pPr algn="ctr" fontAlgn="b"/>
                      <a:r>
                        <a:rPr lang="es-CO" sz="1600" u="none" strike="noStrike" dirty="0">
                          <a:effectLst/>
                        </a:rPr>
                        <a:t>Fórmula*</a:t>
                      </a:r>
                      <a:endParaRPr lang="es-CO" sz="1600" b="1" i="0" u="none" strike="noStrike" dirty="0">
                        <a:solidFill>
                          <a:srgbClr val="000000"/>
                        </a:solidFill>
                        <a:effectLst/>
                        <a:latin typeface="Calibri" panose="020F0502020204030204" pitchFamily="34" charset="0"/>
                      </a:endParaRPr>
                    </a:p>
                  </a:txBody>
                  <a:tcPr marL="3760" marR="3760" marT="3760" marB="0" anchor="ct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lang="es-CO" sz="1600" b="1" u="none" strike="noStrike" dirty="0">
                          <a:solidFill>
                            <a:schemeClr val="bg1"/>
                          </a:solidFill>
                          <a:effectLst/>
                        </a:rPr>
                        <a:t>Fuente de información</a:t>
                      </a:r>
                      <a:endParaRPr lang="es-CO" sz="1600" b="1" i="0" u="none" strike="noStrike" dirty="0">
                        <a:solidFill>
                          <a:schemeClr val="bg1"/>
                        </a:solidFill>
                        <a:effectLst/>
                        <a:latin typeface="Calibri" panose="020F0502020204030204" pitchFamily="34" charset="0"/>
                      </a:endParaRPr>
                    </a:p>
                  </a:txBody>
                  <a:tcPr marL="3760" marR="3760" marT="3760" marB="0" anchor="ctr"/>
                </a:tc>
                <a:extLst>
                  <a:ext uri="{0D108BD9-81ED-4DB2-BD59-A6C34878D82A}">
                    <a16:rowId xmlns:a16="http://schemas.microsoft.com/office/drawing/2014/main" val="564253459"/>
                  </a:ext>
                </a:extLst>
              </a:tr>
            </a:tbl>
          </a:graphicData>
        </a:graphic>
      </p:graphicFrame>
      <p:grpSp>
        <p:nvGrpSpPr>
          <p:cNvPr id="3" name="Grupo 2">
            <a:extLst>
              <a:ext uri="{FF2B5EF4-FFF2-40B4-BE49-F238E27FC236}">
                <a16:creationId xmlns:a16="http://schemas.microsoft.com/office/drawing/2014/main" id="{2F958D4B-4407-54C6-2B6F-E2A0F6DC4CAD}"/>
              </a:ext>
            </a:extLst>
          </p:cNvPr>
          <p:cNvGrpSpPr/>
          <p:nvPr/>
        </p:nvGrpSpPr>
        <p:grpSpPr>
          <a:xfrm>
            <a:off x="291530" y="1777697"/>
            <a:ext cx="576000" cy="576000"/>
            <a:chOff x="-176467" y="1904981"/>
            <a:chExt cx="576000" cy="576000"/>
          </a:xfrm>
        </p:grpSpPr>
        <p:sp>
          <p:nvSpPr>
            <p:cNvPr id="9" name="Elipse 8">
              <a:extLst>
                <a:ext uri="{FF2B5EF4-FFF2-40B4-BE49-F238E27FC236}">
                  <a16:creationId xmlns:a16="http://schemas.microsoft.com/office/drawing/2014/main" id="{2250460C-A875-10F0-4239-FF5D6F23BC0C}"/>
                </a:ext>
              </a:extLst>
            </p:cNvPr>
            <p:cNvSpPr/>
            <p:nvPr/>
          </p:nvSpPr>
          <p:spPr>
            <a:xfrm>
              <a:off x="-176467" y="1904981"/>
              <a:ext cx="576000" cy="576000"/>
            </a:xfrm>
            <a:prstGeom prst="ellipse">
              <a:avLst/>
            </a:prstGeom>
            <a:solidFill>
              <a:schemeClr val="bg1"/>
            </a:solidFill>
            <a:ln w="38100">
              <a:solidFill>
                <a:schemeClr val="accent6"/>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s-CO"/>
            </a:p>
          </p:txBody>
        </p:sp>
        <p:pic>
          <p:nvPicPr>
            <p:cNvPr id="8" name="Imagen 7">
              <a:extLst>
                <a:ext uri="{FF2B5EF4-FFF2-40B4-BE49-F238E27FC236}">
                  <a16:creationId xmlns:a16="http://schemas.microsoft.com/office/drawing/2014/main" id="{DDC5A4CB-FB34-DB08-186F-D5594B100C21}"/>
                </a:ext>
              </a:extLst>
            </p:cNvPr>
            <p:cNvPicPr>
              <a:picLocks noChangeAspect="1"/>
            </p:cNvPicPr>
            <p:nvPr/>
          </p:nvPicPr>
          <p:blipFill>
            <a:blip r:embed="rId6" cstate="print">
              <a:biLevel thresh="50000"/>
              <a:extLst>
                <a:ext uri="{28A0092B-C50C-407E-A947-70E740481C1C}">
                  <a14:useLocalDpi xmlns:a14="http://schemas.microsoft.com/office/drawing/2010/main" val="0"/>
                </a:ext>
              </a:extLst>
            </a:blip>
            <a:stretch>
              <a:fillRect/>
            </a:stretch>
          </p:blipFill>
          <p:spPr>
            <a:xfrm>
              <a:off x="-107432" y="1921181"/>
              <a:ext cx="443706" cy="443706"/>
            </a:xfrm>
            <a:prstGeom prst="rect">
              <a:avLst/>
            </a:prstGeom>
          </p:spPr>
        </p:pic>
      </p:grpSp>
    </p:spTree>
    <p:extLst>
      <p:ext uri="{BB962C8B-B14F-4D97-AF65-F5344CB8AC3E}">
        <p14:creationId xmlns:p14="http://schemas.microsoft.com/office/powerpoint/2010/main" val="974240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C52398E-AAA2-5512-EE52-CDDCFB1FE2F5}"/>
              </a:ext>
            </a:extLst>
          </p:cNvPr>
          <p:cNvSpPr txBox="1"/>
          <p:nvPr/>
        </p:nvSpPr>
        <p:spPr>
          <a:xfrm>
            <a:off x="1283037" y="0"/>
            <a:ext cx="11152829" cy="1200329"/>
          </a:xfrm>
          <a:prstGeom prst="rect">
            <a:avLst/>
          </a:prstGeo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es-CO"/>
            </a:defPPr>
            <a:lvl1pPr defTabSz="493764">
              <a:spcAft>
                <a:spcPts val="600"/>
              </a:spcAft>
              <a:defRPr sz="2200" b="1">
                <a:solidFill>
                  <a:schemeClr val="tx1"/>
                </a:solidFill>
              </a:defRPr>
            </a:lvl1pPr>
          </a:lstStyle>
          <a:p>
            <a:r>
              <a:rPr lang="es-MX" sz="3600" dirty="0"/>
              <a:t>Indicadores: dimensión Gestión Financiera territorial (2/2)</a:t>
            </a:r>
          </a:p>
        </p:txBody>
      </p:sp>
      <p:graphicFrame>
        <p:nvGraphicFramePr>
          <p:cNvPr id="6" name="Tabla 5">
            <a:extLst>
              <a:ext uri="{FF2B5EF4-FFF2-40B4-BE49-F238E27FC236}">
                <a16:creationId xmlns:a16="http://schemas.microsoft.com/office/drawing/2014/main" id="{83998622-1328-BD9C-44CB-A4301BB9C64F}"/>
              </a:ext>
            </a:extLst>
          </p:cNvPr>
          <p:cNvGraphicFramePr>
            <a:graphicFrameLocks noGrp="1"/>
          </p:cNvGraphicFramePr>
          <p:nvPr>
            <p:extLst>
              <p:ext uri="{D42A27DB-BD31-4B8C-83A1-F6EECF244321}">
                <p14:modId xmlns:p14="http://schemas.microsoft.com/office/powerpoint/2010/main" val="3537302131"/>
              </p:ext>
            </p:extLst>
          </p:nvPr>
        </p:nvGraphicFramePr>
        <p:xfrm>
          <a:off x="614032" y="1147782"/>
          <a:ext cx="10705278" cy="491440"/>
        </p:xfrm>
        <a:graphic>
          <a:graphicData uri="http://schemas.openxmlformats.org/drawingml/2006/table">
            <a:tbl>
              <a:tblPr firstRow="1">
                <a:tableStyleId>{073A0DAA-6AF3-43AB-8588-CEC1D06C72B9}</a:tableStyleId>
              </a:tblPr>
              <a:tblGrid>
                <a:gridCol w="2063161">
                  <a:extLst>
                    <a:ext uri="{9D8B030D-6E8A-4147-A177-3AD203B41FA5}">
                      <a16:colId xmlns:a16="http://schemas.microsoft.com/office/drawing/2014/main" val="1416541184"/>
                    </a:ext>
                  </a:extLst>
                </a:gridCol>
                <a:gridCol w="3210531">
                  <a:extLst>
                    <a:ext uri="{9D8B030D-6E8A-4147-A177-3AD203B41FA5}">
                      <a16:colId xmlns:a16="http://schemas.microsoft.com/office/drawing/2014/main" val="1451028956"/>
                    </a:ext>
                  </a:extLst>
                </a:gridCol>
                <a:gridCol w="3364494">
                  <a:extLst>
                    <a:ext uri="{9D8B030D-6E8A-4147-A177-3AD203B41FA5}">
                      <a16:colId xmlns:a16="http://schemas.microsoft.com/office/drawing/2014/main" val="44166422"/>
                    </a:ext>
                  </a:extLst>
                </a:gridCol>
                <a:gridCol w="2067092">
                  <a:extLst>
                    <a:ext uri="{9D8B030D-6E8A-4147-A177-3AD203B41FA5}">
                      <a16:colId xmlns:a16="http://schemas.microsoft.com/office/drawing/2014/main" val="3070571592"/>
                    </a:ext>
                  </a:extLst>
                </a:gridCol>
              </a:tblGrid>
              <a:tr h="391789">
                <a:tc>
                  <a:txBody>
                    <a:bodyPr/>
                    <a:lstStyle/>
                    <a:p>
                      <a:pPr algn="ctr" fontAlgn="b"/>
                      <a:r>
                        <a:rPr lang="es-CO" sz="1600" u="none" strike="noStrike">
                          <a:effectLst/>
                        </a:rPr>
                        <a:t>Indicador </a:t>
                      </a:r>
                      <a:endParaRPr lang="es-CO" sz="1600" b="1" i="0" u="none" strike="noStrike">
                        <a:solidFill>
                          <a:srgbClr val="000000"/>
                        </a:solidFill>
                        <a:effectLst/>
                        <a:latin typeface="Calibri" panose="020F0502020204030204" pitchFamily="34" charset="0"/>
                      </a:endParaRPr>
                    </a:p>
                  </a:txBody>
                  <a:tcPr marL="3760" marR="3760" marT="3760" marB="0" anchor="ctr"/>
                </a:tc>
                <a:tc>
                  <a:txBody>
                    <a:bodyPr/>
                    <a:lstStyle/>
                    <a:p>
                      <a:pPr algn="ctr" fontAlgn="b"/>
                      <a:r>
                        <a:rPr lang="es-CO" sz="1600" u="none" strike="noStrike">
                          <a:effectLst/>
                        </a:rPr>
                        <a:t>Objetivo del Indicador</a:t>
                      </a:r>
                      <a:endParaRPr lang="es-CO" sz="1600" b="1" i="0" u="none" strike="noStrike">
                        <a:solidFill>
                          <a:srgbClr val="000000"/>
                        </a:solidFill>
                        <a:effectLst/>
                        <a:latin typeface="Calibri" panose="020F0502020204030204" pitchFamily="34" charset="0"/>
                      </a:endParaRPr>
                    </a:p>
                  </a:txBody>
                  <a:tcPr marL="3760" marR="3760" marT="3760" marB="0" anchor="ctr"/>
                </a:tc>
                <a:tc>
                  <a:txBody>
                    <a:bodyPr/>
                    <a:lstStyle/>
                    <a:p>
                      <a:pPr algn="ctr" fontAlgn="b"/>
                      <a:r>
                        <a:rPr lang="es-CO" sz="1600" u="none" strike="noStrike">
                          <a:effectLst/>
                        </a:rPr>
                        <a:t>Fórmula*</a:t>
                      </a:r>
                      <a:endParaRPr lang="es-CO" sz="1600" b="1" i="0" u="none" strike="noStrike">
                        <a:solidFill>
                          <a:srgbClr val="000000"/>
                        </a:solidFill>
                        <a:effectLst/>
                        <a:latin typeface="Calibri" panose="020F0502020204030204" pitchFamily="34" charset="0"/>
                      </a:endParaRPr>
                    </a:p>
                  </a:txBody>
                  <a:tcPr marL="3760" marR="3760" marT="3760" marB="0" anchor="ct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lang="es-CO" sz="1600" b="1" u="none" strike="noStrike">
                          <a:solidFill>
                            <a:schemeClr val="bg1"/>
                          </a:solidFill>
                          <a:effectLst/>
                        </a:rPr>
                        <a:t>Fuente de información</a:t>
                      </a:r>
                      <a:endParaRPr lang="es-CO" sz="1600" b="1" i="0" u="none" strike="noStrike">
                        <a:solidFill>
                          <a:schemeClr val="bg1"/>
                        </a:solidFill>
                        <a:effectLst/>
                        <a:latin typeface="Calibri" panose="020F0502020204030204" pitchFamily="34" charset="0"/>
                      </a:endParaRPr>
                    </a:p>
                  </a:txBody>
                  <a:tcPr marL="3760" marR="3760" marT="3760" marB="0" anchor="ctr"/>
                </a:tc>
                <a:extLst>
                  <a:ext uri="{0D108BD9-81ED-4DB2-BD59-A6C34878D82A}">
                    <a16:rowId xmlns:a16="http://schemas.microsoft.com/office/drawing/2014/main" val="564253459"/>
                  </a:ext>
                </a:extLst>
              </a:tr>
            </a:tbl>
          </a:graphicData>
        </a:graphic>
      </p:graphicFrame>
      <p:sp>
        <p:nvSpPr>
          <p:cNvPr id="16" name="Rectángulo: esquinas redondeadas 15">
            <a:extLst>
              <a:ext uri="{FF2B5EF4-FFF2-40B4-BE49-F238E27FC236}">
                <a16:creationId xmlns:a16="http://schemas.microsoft.com/office/drawing/2014/main" id="{DC2A9ED0-CB08-9AC0-F32F-BF187425827A}"/>
              </a:ext>
            </a:extLst>
          </p:cNvPr>
          <p:cNvSpPr/>
          <p:nvPr/>
        </p:nvSpPr>
        <p:spPr>
          <a:xfrm>
            <a:off x="844558" y="1707918"/>
            <a:ext cx="1739108" cy="2134782"/>
          </a:xfrm>
          <a:prstGeom prst="roundRect">
            <a:avLst/>
          </a:prstGeom>
          <a:solidFill>
            <a:schemeClr val="accent2">
              <a:lumMod val="20000"/>
              <a:lumOff val="8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377" rtl="0" eaLnBrk="1" fontAlgn="ctr" latinLnBrk="0" hangingPunct="1"/>
            <a:r>
              <a:rPr lang="es-MX" sz="1400" b="0" u="none" strike="noStrike" kern="1200">
                <a:solidFill>
                  <a:schemeClr val="dk1"/>
                </a:solidFill>
                <a:effectLst/>
                <a:latin typeface="+mn-lt"/>
                <a:ea typeface="+mn-ea"/>
                <a:cs typeface="+mn-cs"/>
              </a:rPr>
              <a:t>Nivel de "Holgura" </a:t>
            </a:r>
          </a:p>
        </p:txBody>
      </p:sp>
      <p:sp>
        <p:nvSpPr>
          <p:cNvPr id="9" name="Elipse 8">
            <a:extLst>
              <a:ext uri="{FF2B5EF4-FFF2-40B4-BE49-F238E27FC236}">
                <a16:creationId xmlns:a16="http://schemas.microsoft.com/office/drawing/2014/main" id="{2250460C-A875-10F0-4239-FF5D6F23BC0C}"/>
              </a:ext>
            </a:extLst>
          </p:cNvPr>
          <p:cNvSpPr/>
          <p:nvPr/>
        </p:nvSpPr>
        <p:spPr>
          <a:xfrm>
            <a:off x="451563" y="1680530"/>
            <a:ext cx="576000" cy="576000"/>
          </a:xfrm>
          <a:prstGeom prst="ellipse">
            <a:avLst/>
          </a:prstGeom>
          <a:solidFill>
            <a:schemeClr val="bg1"/>
          </a:solidFill>
          <a:ln w="38100">
            <a:solidFill>
              <a:schemeClr val="accent6"/>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s-CO"/>
          </a:p>
        </p:txBody>
      </p:sp>
      <p:sp>
        <p:nvSpPr>
          <p:cNvPr id="17" name="Rectángulo: esquinas redondeadas 16">
            <a:extLst>
              <a:ext uri="{FF2B5EF4-FFF2-40B4-BE49-F238E27FC236}">
                <a16:creationId xmlns:a16="http://schemas.microsoft.com/office/drawing/2014/main" id="{5A5D5CAC-9650-3EA9-7A56-C819408187C6}"/>
              </a:ext>
            </a:extLst>
          </p:cNvPr>
          <p:cNvSpPr/>
          <p:nvPr/>
        </p:nvSpPr>
        <p:spPr>
          <a:xfrm>
            <a:off x="2737044" y="1707916"/>
            <a:ext cx="3128168" cy="2134783"/>
          </a:xfrm>
          <a:prstGeom prst="round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marR="0" lvl="0" indent="0" algn="l" defTabSz="914377" rtl="0" eaLnBrk="1" fontAlgn="ctr" latinLnBrk="0" hangingPunct="1">
              <a:lnSpc>
                <a:spcPct val="100000"/>
              </a:lnSpc>
              <a:spcBef>
                <a:spcPts val="0"/>
              </a:spcBef>
              <a:spcAft>
                <a:spcPts val="0"/>
              </a:spcAft>
              <a:buClrTx/>
              <a:buSzTx/>
              <a:buFontTx/>
              <a:buNone/>
              <a:tabLst/>
              <a:defRPr/>
            </a:pPr>
            <a:r>
              <a:rPr lang="es-MX" sz="1400" b="0" u="none" strike="noStrike" kern="1200">
                <a:solidFill>
                  <a:schemeClr val="dk1"/>
                </a:solidFill>
                <a:effectLst/>
                <a:latin typeface="+mn-lt"/>
                <a:ea typeface="+mn-ea"/>
                <a:cs typeface="+mn-cs"/>
              </a:rPr>
              <a:t>Medir el grado de suficiencia para cumplir con los límites impuestos por la Ley 617 de 2000 respecto de la participación de los gastos de funcionamiento sobre los Ingresos Corrientes de Libre Destinación. </a:t>
            </a:r>
            <a:endParaRPr lang="es-CO" sz="1400" b="1" u="none" strike="noStrike" kern="1200">
              <a:solidFill>
                <a:schemeClr val="dk1"/>
              </a:solidFill>
              <a:effectLst/>
              <a:latin typeface="+mn-lt"/>
              <a:ea typeface="+mn-ea"/>
              <a:cs typeface="+mn-cs"/>
            </a:endParaRPr>
          </a:p>
        </p:txBody>
      </p:sp>
      <mc:AlternateContent xmlns:mc="http://schemas.openxmlformats.org/markup-compatibility/2006" xmlns:a14="http://schemas.microsoft.com/office/drawing/2010/main">
        <mc:Choice Requires="a14">
          <p:sp>
            <p:nvSpPr>
              <p:cNvPr id="18" name="Rectángulo: esquinas redondeadas 17">
                <a:extLst>
                  <a:ext uri="{FF2B5EF4-FFF2-40B4-BE49-F238E27FC236}">
                    <a16:creationId xmlns:a16="http://schemas.microsoft.com/office/drawing/2014/main" id="{51737EE0-DD72-3FCD-49E4-A7DCEB00C53C}"/>
                  </a:ext>
                </a:extLst>
              </p:cNvPr>
              <p:cNvSpPr/>
              <p:nvPr/>
            </p:nvSpPr>
            <p:spPr>
              <a:xfrm>
                <a:off x="6057090" y="1658362"/>
                <a:ext cx="2993390" cy="2189556"/>
              </a:xfrm>
              <a:prstGeom prst="round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fontAlgn="ctr" latinLnBrk="0" hangingPunct="1"/>
                <a:r>
                  <a:rPr lang="es-CO" sz="1600" b="1" u="none" strike="noStrike" kern="1200" dirty="0">
                    <a:solidFill>
                      <a:schemeClr val="dk1"/>
                    </a:solidFill>
                    <a:effectLst/>
                    <a:latin typeface="+mn-lt"/>
                    <a:ea typeface="+mn-ea"/>
                    <a:cs typeface="+mn-cs"/>
                  </a:rPr>
                  <a:t>Límite Ley 617- GF/ICLD 1/</a:t>
                </a:r>
              </a:p>
              <a:p>
                <a:pPr marL="0" algn="ctr" defTabSz="914400" rtl="0" eaLnBrk="1" fontAlgn="ctr" latinLnBrk="0" hangingPunct="1"/>
                <a:endParaRPr lang="es-CO" sz="1400" b="1" u="none" strike="noStrike" kern="1200" dirty="0">
                  <a:solidFill>
                    <a:schemeClr val="accent2"/>
                  </a:solidFill>
                  <a:effectLst/>
                  <a:latin typeface="+mn-lt"/>
                  <a:ea typeface="+mn-ea"/>
                  <a:cs typeface="+mn-cs"/>
                </a:endParaRPr>
              </a:p>
              <a:p>
                <a:pPr marL="0" algn="ctr" defTabSz="914400" rtl="0" eaLnBrk="1" fontAlgn="ctr" latinLnBrk="0" hangingPunct="1"/>
                <a:r>
                  <a:rPr lang="es-CO" sz="1400" b="1" u="none" strike="noStrike" kern="1200" dirty="0">
                    <a:solidFill>
                      <a:schemeClr val="accent2"/>
                    </a:solidFill>
                    <a:effectLst/>
                    <a:latin typeface="+mn-lt"/>
                    <a:ea typeface="+mn-ea"/>
                    <a:cs typeface="+mn-cs"/>
                  </a:rPr>
                  <a:t>Calificación:</a:t>
                </a:r>
              </a:p>
              <a:p>
                <a:pPr marL="0" algn="ctr" defTabSz="914400" rtl="0" eaLnBrk="1" fontAlgn="ctr" latinLnBrk="0" hangingPunct="1"/>
                <a:r>
                  <a:rPr lang="es-CO" sz="1400" b="1" u="none" strike="noStrike" kern="1200" dirty="0">
                    <a:solidFill>
                      <a:schemeClr val="accent2"/>
                    </a:solidFill>
                    <a:effectLst/>
                    <a:latin typeface="+mn-lt"/>
                    <a:ea typeface="+mn-ea"/>
                    <a:cs typeface="+mn-cs"/>
                  </a:rPr>
                  <a:t>Si </a:t>
                </a:r>
                <a14:m>
                  <m:oMath xmlns:m="http://schemas.openxmlformats.org/officeDocument/2006/math">
                    <m:sSub>
                      <m:sSubPr>
                        <m:ctrlPr>
                          <a:rPr lang="es-CO" sz="1400" b="1" i="1" u="none" strike="noStrike" kern="1200" smtClean="0">
                            <a:solidFill>
                              <a:schemeClr val="accent2"/>
                            </a:solidFill>
                            <a:effectLst/>
                            <a:latin typeface="Cambria Math" panose="02040503050406030204" pitchFamily="18" charset="0"/>
                            <a:ea typeface="+mn-ea"/>
                            <a:cs typeface="+mn-cs"/>
                          </a:rPr>
                        </m:ctrlPr>
                      </m:sSubPr>
                      <m:e>
                        <m:r>
                          <a:rPr lang="es-CO" sz="1400" b="1" i="1" u="none" strike="noStrike" kern="1200" smtClean="0">
                            <a:solidFill>
                              <a:schemeClr val="accent2"/>
                            </a:solidFill>
                            <a:effectLst/>
                            <a:latin typeface="Cambria Math" panose="02040503050406030204" pitchFamily="18" charset="0"/>
                            <a:ea typeface="+mn-ea"/>
                            <a:cs typeface="+mn-cs"/>
                          </a:rPr>
                          <m:t>𝑯𝒐𝒍𝒈𝒖𝒓𝒂</m:t>
                        </m:r>
                      </m:e>
                      <m:sub>
                        <m:r>
                          <a:rPr lang="es-CO" sz="1400" b="1" i="1" u="none" strike="noStrike" kern="1200" smtClean="0">
                            <a:solidFill>
                              <a:schemeClr val="accent2"/>
                            </a:solidFill>
                            <a:effectLst/>
                            <a:latin typeface="Cambria Math" panose="02040503050406030204" pitchFamily="18" charset="0"/>
                            <a:ea typeface="+mn-ea"/>
                            <a:cs typeface="+mn-cs"/>
                          </a:rPr>
                          <m:t>𝒊</m:t>
                        </m:r>
                      </m:sub>
                    </m:sSub>
                    <m:r>
                      <a:rPr lang="es-CO" sz="1400" b="1" i="1" u="none" strike="noStrike" kern="1200" smtClean="0">
                        <a:solidFill>
                          <a:schemeClr val="accent2"/>
                        </a:solidFill>
                        <a:effectLst/>
                        <a:latin typeface="Cambria Math" panose="02040503050406030204" pitchFamily="18" charset="0"/>
                        <a:ea typeface="+mn-ea"/>
                        <a:cs typeface="+mn-cs"/>
                      </a:rPr>
                      <m:t>&gt;</m:t>
                    </m:r>
                    <m:sSub>
                      <m:sSubPr>
                        <m:ctrlPr>
                          <a:rPr lang="es-CO" sz="1400" b="1" i="1" u="none" strike="noStrike" kern="1200" smtClean="0">
                            <a:solidFill>
                              <a:schemeClr val="accent2"/>
                            </a:solidFill>
                            <a:effectLst/>
                            <a:latin typeface="Cambria Math" panose="02040503050406030204" pitchFamily="18" charset="0"/>
                            <a:ea typeface="+mn-ea"/>
                            <a:cs typeface="+mn-cs"/>
                          </a:rPr>
                        </m:ctrlPr>
                      </m:sSubPr>
                      <m:e>
                        <m:r>
                          <a:rPr lang="es-CO" sz="1400" b="1" i="1" u="none" strike="noStrike" kern="1200" smtClean="0">
                            <a:solidFill>
                              <a:schemeClr val="accent2"/>
                            </a:solidFill>
                            <a:effectLst/>
                            <a:latin typeface="Cambria Math" panose="02040503050406030204" pitchFamily="18" charset="0"/>
                            <a:ea typeface="+mn-ea"/>
                            <a:cs typeface="+mn-cs"/>
                          </a:rPr>
                          <m:t>𝒑𝒓𝒐𝒎</m:t>
                        </m:r>
                        <m:r>
                          <a:rPr lang="es-CO" sz="1400" b="1" i="1" u="none" strike="noStrike" kern="1200" smtClean="0">
                            <a:solidFill>
                              <a:schemeClr val="accent2"/>
                            </a:solidFill>
                            <a:effectLst/>
                            <a:latin typeface="Cambria Math" panose="02040503050406030204" pitchFamily="18" charset="0"/>
                            <a:ea typeface="+mn-ea"/>
                            <a:cs typeface="+mn-cs"/>
                          </a:rPr>
                          <m:t>(</m:t>
                        </m:r>
                        <m:r>
                          <a:rPr lang="es-CO" sz="1400" b="1" i="1" u="none" strike="noStrike" kern="1200" smtClean="0">
                            <a:solidFill>
                              <a:schemeClr val="accent2"/>
                            </a:solidFill>
                            <a:effectLst/>
                            <a:latin typeface="Cambria Math" panose="02040503050406030204" pitchFamily="18" charset="0"/>
                            <a:ea typeface="+mn-ea"/>
                            <a:cs typeface="+mn-cs"/>
                          </a:rPr>
                          <m:t>𝑯𝒐𝒍𝒈𝒖𝒓𝒂</m:t>
                        </m:r>
                      </m:e>
                      <m:sub>
                        <m:r>
                          <a:rPr lang="es-CO" sz="1400" b="1" i="1" u="none" strike="noStrike" kern="1200" smtClean="0">
                            <a:solidFill>
                              <a:schemeClr val="accent2"/>
                            </a:solidFill>
                            <a:effectLst/>
                            <a:latin typeface="Cambria Math" panose="02040503050406030204" pitchFamily="18" charset="0"/>
                            <a:ea typeface="+mn-ea"/>
                            <a:cs typeface="+mn-cs"/>
                          </a:rPr>
                          <m:t>𝒄𝒊</m:t>
                        </m:r>
                      </m:sub>
                    </m:sSub>
                    <m:r>
                      <a:rPr lang="es-CO" sz="1400" b="1" i="1" u="none" strike="noStrike" kern="1200" smtClean="0">
                        <a:solidFill>
                          <a:schemeClr val="accent2"/>
                        </a:solidFill>
                        <a:effectLst/>
                        <a:latin typeface="Cambria Math" panose="02040503050406030204" pitchFamily="18" charset="0"/>
                        <a:ea typeface="+mn-ea"/>
                        <a:cs typeface="+mn-cs"/>
                      </a:rPr>
                      <m:t>)</m:t>
                    </m:r>
                    <m:r>
                      <a:rPr lang="es-CO" sz="1400" b="1" i="0" u="none" strike="noStrike" kern="1200" smtClean="0">
                        <a:solidFill>
                          <a:schemeClr val="accent2"/>
                        </a:solidFill>
                        <a:effectLst/>
                        <a:latin typeface="Cambria Math" panose="02040503050406030204" pitchFamily="18" charset="0"/>
                        <a:ea typeface="+mn-ea"/>
                        <a:cs typeface="+mn-cs"/>
                      </a:rPr>
                      <m:t>=</m:t>
                    </m:r>
                    <m:r>
                      <a:rPr lang="es-CO" sz="1400" b="1" i="0" u="none" strike="noStrike" kern="1200" smtClean="0">
                        <a:solidFill>
                          <a:schemeClr val="accent2"/>
                        </a:solidFill>
                        <a:effectLst/>
                        <a:latin typeface="Cambria Math" panose="02040503050406030204" pitchFamily="18" charset="0"/>
                        <a:ea typeface="+mn-ea"/>
                        <a:cs typeface="+mn-cs"/>
                      </a:rPr>
                      <m:t>𝟏𝟎𝟎</m:t>
                    </m:r>
                  </m:oMath>
                </a14:m>
                <a:endParaRPr lang="es-CO" sz="1400" b="1" u="none" strike="noStrike" kern="1200" dirty="0">
                  <a:solidFill>
                    <a:schemeClr val="accent2"/>
                  </a:solidFill>
                  <a:effectLst/>
                  <a:latin typeface="+mn-lt"/>
                  <a:ea typeface="+mn-ea"/>
                  <a:cs typeface="+mn-cs"/>
                </a:endParaRPr>
              </a:p>
              <a:p>
                <a:pPr marL="0" algn="ctr" defTabSz="914400" rtl="0" eaLnBrk="1" fontAlgn="ctr" latinLnBrk="0" hangingPunct="1"/>
                <a:r>
                  <a:rPr lang="es-CO" sz="1400" b="1" i="0" u="none" strike="noStrike" kern="1200" cap="none" spc="0" baseline="0" dirty="0">
                    <a:solidFill>
                      <a:schemeClr val="accent2"/>
                    </a:solidFill>
                    <a:effectLst/>
                    <a:uFillTx/>
                    <a:latin typeface="+mn-lt"/>
                    <a:ea typeface="+mn-ea"/>
                    <a:cs typeface="+mn-cs"/>
                    <a:sym typeface="Montserrat Bold"/>
                  </a:rPr>
                  <a:t>Si </a:t>
                </a:r>
                <a14:m>
                  <m:oMath xmlns:m="http://schemas.openxmlformats.org/officeDocument/2006/math">
                    <m:sSub>
                      <m:sSubPr>
                        <m:ctrlPr>
                          <a:rPr lang="es-CO" sz="1400" b="1" i="1" u="none" strike="noStrike" kern="1200" smtClean="0">
                            <a:solidFill>
                              <a:schemeClr val="accent2"/>
                            </a:solidFill>
                            <a:effectLst/>
                            <a:latin typeface="Cambria Math" panose="02040503050406030204" pitchFamily="18" charset="0"/>
                            <a:ea typeface="+mn-ea"/>
                            <a:cs typeface="+mn-cs"/>
                          </a:rPr>
                        </m:ctrlPr>
                      </m:sSubPr>
                      <m:e>
                        <m:r>
                          <a:rPr lang="es-CO" sz="1400" b="1" i="1" u="none" strike="noStrike" kern="1200" smtClean="0">
                            <a:solidFill>
                              <a:schemeClr val="accent2"/>
                            </a:solidFill>
                            <a:effectLst/>
                            <a:latin typeface="Cambria Math" panose="02040503050406030204" pitchFamily="18" charset="0"/>
                            <a:ea typeface="+mn-ea"/>
                            <a:cs typeface="+mn-cs"/>
                          </a:rPr>
                          <m:t>𝑯𝒐𝒍𝒈𝒖𝒓𝒂</m:t>
                        </m:r>
                      </m:e>
                      <m:sub>
                        <m:r>
                          <a:rPr lang="es-CO" sz="1400" b="1" i="1" u="none" strike="noStrike" kern="1200" smtClean="0">
                            <a:solidFill>
                              <a:schemeClr val="accent2"/>
                            </a:solidFill>
                            <a:effectLst/>
                            <a:latin typeface="Cambria Math" panose="02040503050406030204" pitchFamily="18" charset="0"/>
                            <a:ea typeface="+mn-ea"/>
                            <a:cs typeface="+mn-cs"/>
                          </a:rPr>
                          <m:t>𝒊</m:t>
                        </m:r>
                      </m:sub>
                    </m:sSub>
                    <m:r>
                      <a:rPr lang="es-CO" sz="1400" b="1" i="1" u="none" strike="noStrike" kern="1200" smtClean="0">
                        <a:solidFill>
                          <a:schemeClr val="accent2"/>
                        </a:solidFill>
                        <a:effectLst/>
                        <a:latin typeface="Cambria Math" panose="02040503050406030204" pitchFamily="18" charset="0"/>
                        <a:ea typeface="+mn-ea"/>
                        <a:cs typeface="+mn-cs"/>
                      </a:rPr>
                      <m:t>&lt;</m:t>
                    </m:r>
                    <m:sSub>
                      <m:sSubPr>
                        <m:ctrlPr>
                          <a:rPr lang="es-CO" sz="1400" b="1" i="1" u="none" strike="noStrike" kern="1200" smtClean="0">
                            <a:solidFill>
                              <a:schemeClr val="accent2"/>
                            </a:solidFill>
                            <a:effectLst/>
                            <a:latin typeface="Cambria Math" panose="02040503050406030204" pitchFamily="18" charset="0"/>
                            <a:ea typeface="+mn-ea"/>
                            <a:cs typeface="+mn-cs"/>
                          </a:rPr>
                        </m:ctrlPr>
                      </m:sSubPr>
                      <m:e>
                        <m:r>
                          <a:rPr lang="es-CO" sz="1400" b="1" i="1" u="none" strike="noStrike" kern="1200" smtClean="0">
                            <a:solidFill>
                              <a:schemeClr val="accent2"/>
                            </a:solidFill>
                            <a:effectLst/>
                            <a:latin typeface="Cambria Math" panose="02040503050406030204" pitchFamily="18" charset="0"/>
                            <a:ea typeface="+mn-ea"/>
                            <a:cs typeface="+mn-cs"/>
                          </a:rPr>
                          <m:t>𝒑𝒓𝒐𝒎</m:t>
                        </m:r>
                        <m:r>
                          <a:rPr lang="es-CO" sz="1400" b="1" i="1" u="none" strike="noStrike" kern="1200" smtClean="0">
                            <a:solidFill>
                              <a:schemeClr val="accent2"/>
                            </a:solidFill>
                            <a:effectLst/>
                            <a:latin typeface="Cambria Math" panose="02040503050406030204" pitchFamily="18" charset="0"/>
                            <a:ea typeface="+mn-ea"/>
                            <a:cs typeface="+mn-cs"/>
                          </a:rPr>
                          <m:t>(</m:t>
                        </m:r>
                        <m:r>
                          <a:rPr lang="es-CO" sz="1400" b="1" i="1" u="none" strike="noStrike" kern="1200" smtClean="0">
                            <a:solidFill>
                              <a:schemeClr val="accent2"/>
                            </a:solidFill>
                            <a:effectLst/>
                            <a:latin typeface="Cambria Math" panose="02040503050406030204" pitchFamily="18" charset="0"/>
                            <a:ea typeface="+mn-ea"/>
                            <a:cs typeface="+mn-cs"/>
                          </a:rPr>
                          <m:t>𝑯𝒐𝒍𝒈𝒖𝒓𝒂</m:t>
                        </m:r>
                      </m:e>
                      <m:sub>
                        <m:r>
                          <a:rPr lang="es-CO" sz="1400" b="1" i="1" u="none" strike="noStrike" kern="1200" smtClean="0">
                            <a:solidFill>
                              <a:schemeClr val="accent2"/>
                            </a:solidFill>
                            <a:effectLst/>
                            <a:latin typeface="Cambria Math" panose="02040503050406030204" pitchFamily="18" charset="0"/>
                            <a:ea typeface="+mn-ea"/>
                            <a:cs typeface="+mn-cs"/>
                          </a:rPr>
                          <m:t>𝒄𝒊</m:t>
                        </m:r>
                      </m:sub>
                    </m:sSub>
                    <m:r>
                      <a:rPr lang="es-CO" sz="1400" b="1" i="1" u="none" strike="noStrike" kern="1200" smtClean="0">
                        <a:solidFill>
                          <a:schemeClr val="accent2"/>
                        </a:solidFill>
                        <a:effectLst/>
                        <a:latin typeface="Cambria Math" panose="02040503050406030204" pitchFamily="18" charset="0"/>
                        <a:ea typeface="+mn-ea"/>
                        <a:cs typeface="+mn-cs"/>
                      </a:rPr>
                      <m:t>)</m:t>
                    </m:r>
                    <m:r>
                      <a:rPr lang="es-CO" sz="1400" b="1" i="0" u="none" strike="noStrike" kern="1200" smtClean="0">
                        <a:solidFill>
                          <a:schemeClr val="accent2"/>
                        </a:solidFill>
                        <a:effectLst/>
                        <a:latin typeface="Cambria Math" panose="02040503050406030204" pitchFamily="18" charset="0"/>
                        <a:ea typeface="+mn-ea"/>
                        <a:cs typeface="+mn-cs"/>
                      </a:rPr>
                      <m:t>=</m:t>
                    </m:r>
                    <m:f>
                      <m:fPr>
                        <m:ctrlPr>
                          <a:rPr lang="es-CO" sz="1400" b="1" i="1" u="none" strike="noStrike" kern="1200" smtClean="0">
                            <a:solidFill>
                              <a:schemeClr val="accent2"/>
                            </a:solidFill>
                            <a:effectLst/>
                            <a:latin typeface="Cambria Math" panose="02040503050406030204" pitchFamily="18" charset="0"/>
                            <a:ea typeface="+mn-ea"/>
                            <a:cs typeface="+mn-cs"/>
                          </a:rPr>
                        </m:ctrlPr>
                      </m:fPr>
                      <m:num>
                        <m:sSub>
                          <m:sSubPr>
                            <m:ctrlPr>
                              <a:rPr lang="es-CO" sz="1400" b="1" i="1" u="none" strike="noStrike" kern="1200" smtClean="0">
                                <a:solidFill>
                                  <a:schemeClr val="accent2"/>
                                </a:solidFill>
                                <a:effectLst/>
                                <a:latin typeface="Cambria Math" panose="02040503050406030204" pitchFamily="18" charset="0"/>
                                <a:ea typeface="+mn-ea"/>
                                <a:cs typeface="+mn-cs"/>
                              </a:rPr>
                            </m:ctrlPr>
                          </m:sSubPr>
                          <m:e>
                            <m:r>
                              <a:rPr lang="es-CO" sz="1400" b="1" i="1" u="none" strike="noStrike" kern="1200" smtClean="0">
                                <a:solidFill>
                                  <a:schemeClr val="accent2"/>
                                </a:solidFill>
                                <a:effectLst/>
                                <a:latin typeface="Cambria Math" panose="02040503050406030204" pitchFamily="18" charset="0"/>
                                <a:ea typeface="+mn-ea"/>
                                <a:cs typeface="+mn-cs"/>
                              </a:rPr>
                              <m:t>𝑯𝒐𝒍𝒈𝒖𝒓𝒂</m:t>
                            </m:r>
                          </m:e>
                          <m:sub>
                            <m:r>
                              <a:rPr lang="es-CO" sz="1400" b="1" i="1" u="none" strike="noStrike" kern="1200" smtClean="0">
                                <a:solidFill>
                                  <a:schemeClr val="accent2"/>
                                </a:solidFill>
                                <a:effectLst/>
                                <a:latin typeface="Cambria Math" panose="02040503050406030204" pitchFamily="18" charset="0"/>
                                <a:ea typeface="+mn-ea"/>
                                <a:cs typeface="+mn-cs"/>
                              </a:rPr>
                              <m:t>𝒊</m:t>
                            </m:r>
                          </m:sub>
                        </m:sSub>
                      </m:num>
                      <m:den>
                        <m:sSub>
                          <m:sSubPr>
                            <m:ctrlPr>
                              <a:rPr lang="es-CO" sz="1400" b="1" i="1" u="none" strike="noStrike" kern="1200" smtClean="0">
                                <a:solidFill>
                                  <a:schemeClr val="accent2"/>
                                </a:solidFill>
                                <a:effectLst/>
                                <a:latin typeface="Cambria Math" panose="02040503050406030204" pitchFamily="18" charset="0"/>
                                <a:ea typeface="+mn-ea"/>
                                <a:cs typeface="+mn-cs"/>
                              </a:rPr>
                            </m:ctrlPr>
                          </m:sSubPr>
                          <m:e>
                            <m:r>
                              <a:rPr lang="es-CO" sz="1400" b="1" i="1" u="none" strike="noStrike" kern="1200" smtClean="0">
                                <a:solidFill>
                                  <a:schemeClr val="accent2"/>
                                </a:solidFill>
                                <a:effectLst/>
                                <a:latin typeface="Cambria Math" panose="02040503050406030204" pitchFamily="18" charset="0"/>
                                <a:ea typeface="+mn-ea"/>
                                <a:cs typeface="+mn-cs"/>
                              </a:rPr>
                              <m:t>𝒑𝒓𝒐𝒎</m:t>
                            </m:r>
                            <m:r>
                              <a:rPr lang="es-CO" sz="1400" b="1" i="1" u="none" strike="noStrike" kern="1200" smtClean="0">
                                <a:solidFill>
                                  <a:schemeClr val="accent2"/>
                                </a:solidFill>
                                <a:effectLst/>
                                <a:latin typeface="Cambria Math" panose="02040503050406030204" pitchFamily="18" charset="0"/>
                                <a:ea typeface="+mn-ea"/>
                                <a:cs typeface="+mn-cs"/>
                              </a:rPr>
                              <m:t>(</m:t>
                            </m:r>
                            <m:r>
                              <a:rPr lang="es-CO" sz="1400" b="1" i="1" u="none" strike="noStrike" kern="1200" smtClean="0">
                                <a:solidFill>
                                  <a:schemeClr val="accent2"/>
                                </a:solidFill>
                                <a:effectLst/>
                                <a:latin typeface="Cambria Math" panose="02040503050406030204" pitchFamily="18" charset="0"/>
                                <a:ea typeface="+mn-ea"/>
                                <a:cs typeface="+mn-cs"/>
                              </a:rPr>
                              <m:t>𝑯𝒐𝒍𝒈𝒖𝒓𝒂</m:t>
                            </m:r>
                          </m:e>
                          <m:sub>
                            <m:r>
                              <a:rPr lang="es-CO" sz="1400" b="1" i="1" u="none" strike="noStrike" kern="1200" smtClean="0">
                                <a:solidFill>
                                  <a:schemeClr val="accent2"/>
                                </a:solidFill>
                                <a:effectLst/>
                                <a:latin typeface="Cambria Math" panose="02040503050406030204" pitchFamily="18" charset="0"/>
                                <a:ea typeface="+mn-ea"/>
                                <a:cs typeface="+mn-cs"/>
                              </a:rPr>
                              <m:t>𝒄𝒊</m:t>
                            </m:r>
                          </m:sub>
                        </m:sSub>
                        <m:r>
                          <a:rPr lang="es-CO" sz="1400" b="1" i="1" u="none" strike="noStrike" kern="1200" smtClean="0">
                            <a:solidFill>
                              <a:schemeClr val="accent2"/>
                            </a:solidFill>
                            <a:effectLst/>
                            <a:latin typeface="Cambria Math" panose="02040503050406030204" pitchFamily="18" charset="0"/>
                            <a:ea typeface="+mn-ea"/>
                            <a:cs typeface="+mn-cs"/>
                          </a:rPr>
                          <m:t>)</m:t>
                        </m:r>
                      </m:den>
                    </m:f>
                  </m:oMath>
                </a14:m>
                <a:endParaRPr lang="es-CO" sz="1200" b="1" dirty="0">
                  <a:solidFill>
                    <a:schemeClr val="accent2"/>
                  </a:solidFill>
                </a:endParaRPr>
              </a:p>
              <a:p>
                <a:pPr marL="0" algn="ctr" defTabSz="914400" rtl="0" eaLnBrk="1" fontAlgn="ctr" latinLnBrk="0" hangingPunct="1"/>
                <a:endParaRPr lang="es-CO" sz="1200" b="1" u="none" strike="noStrike" kern="1200" dirty="0">
                  <a:solidFill>
                    <a:schemeClr val="accent2"/>
                  </a:solidFill>
                  <a:effectLst/>
                  <a:latin typeface="+mn-lt"/>
                  <a:ea typeface="+mn-ea"/>
                  <a:cs typeface="+mn-cs"/>
                </a:endParaRPr>
              </a:p>
              <a:p>
                <a:pPr marL="0" algn="ctr" defTabSz="914400" rtl="0" eaLnBrk="1" fontAlgn="ctr" latinLnBrk="0" hangingPunct="1"/>
                <a:endParaRPr lang="es-CO" sz="1200" b="1" dirty="0">
                  <a:solidFill>
                    <a:schemeClr val="accent2"/>
                  </a:solidFill>
                </a:endParaRPr>
              </a:p>
            </p:txBody>
          </p:sp>
        </mc:Choice>
        <mc:Fallback xmlns="">
          <p:sp>
            <p:nvSpPr>
              <p:cNvPr id="18" name="Rectángulo: esquinas redondeadas 17">
                <a:extLst>
                  <a:ext uri="{FF2B5EF4-FFF2-40B4-BE49-F238E27FC236}">
                    <a16:creationId xmlns:a16="http://schemas.microsoft.com/office/drawing/2014/main" id="{51737EE0-DD72-3FCD-49E4-A7DCEB00C53C}"/>
                  </a:ext>
                </a:extLst>
              </p:cNvPr>
              <p:cNvSpPr>
                <a:spLocks noRot="1" noChangeAspect="1" noMove="1" noResize="1" noEditPoints="1" noAdjustHandles="1" noChangeArrowheads="1" noChangeShapeType="1" noTextEdit="1"/>
              </p:cNvSpPr>
              <p:nvPr/>
            </p:nvSpPr>
            <p:spPr>
              <a:xfrm>
                <a:off x="6057090" y="1658362"/>
                <a:ext cx="2993390" cy="2189556"/>
              </a:xfrm>
              <a:prstGeom prst="roundRect">
                <a:avLst/>
              </a:prstGeom>
              <a:blipFill>
                <a:blip r:embed="rId3"/>
                <a:stretch>
                  <a:fillRect t="-3324"/>
                </a:stretch>
              </a:blipFill>
              <a:ln>
                <a:solidFill>
                  <a:schemeClr val="bg1">
                    <a:lumMod val="95000"/>
                  </a:schemeClr>
                </a:solidFill>
              </a:ln>
            </p:spPr>
            <p:txBody>
              <a:bodyPr/>
              <a:lstStyle/>
              <a:p>
                <a:r>
                  <a:rPr lang="es-CO">
                    <a:noFill/>
                  </a:rPr>
                  <a:t> </a:t>
                </a:r>
              </a:p>
            </p:txBody>
          </p:sp>
        </mc:Fallback>
      </mc:AlternateContent>
      <p:sp>
        <p:nvSpPr>
          <p:cNvPr id="19" name="Rectángulo: esquinas redondeadas 18">
            <a:extLst>
              <a:ext uri="{FF2B5EF4-FFF2-40B4-BE49-F238E27FC236}">
                <a16:creationId xmlns:a16="http://schemas.microsoft.com/office/drawing/2014/main" id="{E2689263-70E0-CF1A-6FE7-F2832B092403}"/>
              </a:ext>
            </a:extLst>
          </p:cNvPr>
          <p:cNvSpPr/>
          <p:nvPr/>
        </p:nvSpPr>
        <p:spPr>
          <a:xfrm>
            <a:off x="9232425" y="1641063"/>
            <a:ext cx="2154136" cy="2189554"/>
          </a:xfrm>
          <a:prstGeom prst="round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marR="0" lvl="1" indent="0" algn="l" defTabSz="914377" rtl="0" eaLnBrk="1" fontAlgn="ctr" latinLnBrk="0" hangingPunct="1">
              <a:lnSpc>
                <a:spcPct val="100000"/>
              </a:lnSpc>
              <a:spcBef>
                <a:spcPts val="0"/>
              </a:spcBef>
              <a:spcAft>
                <a:spcPts val="0"/>
              </a:spcAft>
              <a:buClrTx/>
              <a:buSzTx/>
              <a:buFontTx/>
              <a:buNone/>
              <a:tabLst/>
              <a:defRPr/>
            </a:pPr>
            <a:r>
              <a:rPr lang="es-MX" sz="1400" b="0" u="none" strike="noStrike" kern="1200">
                <a:solidFill>
                  <a:schemeClr val="dk1"/>
                </a:solidFill>
                <a:effectLst/>
                <a:latin typeface="+mn-lt"/>
                <a:ea typeface="+mn-ea"/>
                <a:cs typeface="+mn-cs"/>
              </a:rPr>
              <a:t>Informe de Viabilidad Fiscal-CUIPO, Secretarías de Planeación Departamentales</a:t>
            </a:r>
            <a:endParaRPr lang="es-CO" sz="1400" b="0" u="none" strike="noStrike" kern="1200">
              <a:solidFill>
                <a:schemeClr val="dk1"/>
              </a:solidFill>
              <a:effectLst/>
              <a:latin typeface="+mn-lt"/>
              <a:ea typeface="+mn-ea"/>
              <a:cs typeface="+mn-cs"/>
            </a:endParaRPr>
          </a:p>
          <a:p>
            <a:pPr algn="ctr" fontAlgn="ctr"/>
            <a:endParaRPr lang="es-CO" sz="1400" b="0" i="0" u="none" strike="noStrike">
              <a:solidFill>
                <a:schemeClr val="accent1"/>
              </a:solidFill>
              <a:effectLst/>
              <a:latin typeface="Calibri" panose="020F0502020204030204" pitchFamily="34" charset="0"/>
            </a:endParaRPr>
          </a:p>
        </p:txBody>
      </p:sp>
      <p:sp>
        <p:nvSpPr>
          <p:cNvPr id="3" name="CuadroTexto 2">
            <a:extLst>
              <a:ext uri="{FF2B5EF4-FFF2-40B4-BE49-F238E27FC236}">
                <a16:creationId xmlns:a16="http://schemas.microsoft.com/office/drawing/2014/main" id="{831090C5-9048-52B7-9B1A-81D86F4E41E3}"/>
              </a:ext>
            </a:extLst>
          </p:cNvPr>
          <p:cNvSpPr txBox="1"/>
          <p:nvPr/>
        </p:nvSpPr>
        <p:spPr>
          <a:xfrm>
            <a:off x="613766" y="3949686"/>
            <a:ext cx="12046432" cy="492443"/>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es-CO"/>
            </a:defPPr>
            <a:lvl1pPr defTabSz="493764">
              <a:spcAft>
                <a:spcPts val="600"/>
              </a:spcAft>
              <a:defRPr sz="2200" b="1">
                <a:solidFill>
                  <a:schemeClr val="tx1"/>
                </a:solidFill>
              </a:defRPr>
            </a:lvl1pPr>
          </a:lstStyle>
          <a:p>
            <a:r>
              <a:rPr lang="es-MX" sz="2600"/>
              <a:t>Indicadores: dimensión gestión financiera territorial-bonificaciones</a:t>
            </a:r>
          </a:p>
        </p:txBody>
      </p:sp>
      <p:pic>
        <p:nvPicPr>
          <p:cNvPr id="2" name="Imagen 1">
            <a:extLst>
              <a:ext uri="{FF2B5EF4-FFF2-40B4-BE49-F238E27FC236}">
                <a16:creationId xmlns:a16="http://schemas.microsoft.com/office/drawing/2014/main" id="{AC2D75CE-7DFF-F121-5E73-B4D8BDD1164C}"/>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20000"/>
                    </a14:imgEffect>
                  </a14:imgLayer>
                </a14:imgProps>
              </a:ext>
            </a:extLst>
          </a:blip>
          <a:stretch>
            <a:fillRect/>
          </a:stretch>
        </p:blipFill>
        <p:spPr>
          <a:xfrm>
            <a:off x="548184" y="1762166"/>
            <a:ext cx="365750" cy="396000"/>
          </a:xfrm>
          <a:prstGeom prst="rect">
            <a:avLst/>
          </a:prstGeom>
        </p:spPr>
      </p:pic>
      <p:sp>
        <p:nvSpPr>
          <p:cNvPr id="27" name="Rectángulo: esquinas redondeadas 26">
            <a:extLst>
              <a:ext uri="{FF2B5EF4-FFF2-40B4-BE49-F238E27FC236}">
                <a16:creationId xmlns:a16="http://schemas.microsoft.com/office/drawing/2014/main" id="{5C93448A-53E7-3F79-073B-5BA278730D62}"/>
              </a:ext>
            </a:extLst>
          </p:cNvPr>
          <p:cNvSpPr/>
          <p:nvPr/>
        </p:nvSpPr>
        <p:spPr>
          <a:xfrm>
            <a:off x="844558" y="4582268"/>
            <a:ext cx="1739108" cy="907090"/>
          </a:xfrm>
          <a:prstGeom prst="roundRect">
            <a:avLst/>
          </a:prstGeom>
          <a:solidFill>
            <a:schemeClr val="accent2">
              <a:lumMod val="20000"/>
              <a:lumOff val="8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377" rtl="0" eaLnBrk="1" fontAlgn="ctr" latinLnBrk="0" hangingPunct="1"/>
            <a:r>
              <a:rPr lang="es-MX" sz="1400" b="0" u="none" strike="noStrike" kern="1200">
                <a:solidFill>
                  <a:schemeClr val="dk1"/>
                </a:solidFill>
                <a:effectLst/>
                <a:latin typeface="+mn-lt"/>
                <a:ea typeface="+mn-ea"/>
                <a:cs typeface="+mn-cs"/>
              </a:rPr>
              <a:t>Crecimiento Recursos Esfuerzo Propio</a:t>
            </a:r>
          </a:p>
        </p:txBody>
      </p:sp>
      <p:sp>
        <p:nvSpPr>
          <p:cNvPr id="28" name="Rectángulo: esquinas redondeadas 27">
            <a:extLst>
              <a:ext uri="{FF2B5EF4-FFF2-40B4-BE49-F238E27FC236}">
                <a16:creationId xmlns:a16="http://schemas.microsoft.com/office/drawing/2014/main" id="{192A0362-ACD2-3932-7B88-1A5D0703607E}"/>
              </a:ext>
            </a:extLst>
          </p:cNvPr>
          <p:cNvSpPr/>
          <p:nvPr/>
        </p:nvSpPr>
        <p:spPr>
          <a:xfrm>
            <a:off x="2756294" y="4582268"/>
            <a:ext cx="3108918" cy="907090"/>
          </a:xfrm>
          <a:prstGeom prst="round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1" indent="0" algn="l" defTabSz="914377" rtl="0" eaLnBrk="1" fontAlgn="ctr" latinLnBrk="0" hangingPunct="1"/>
            <a:r>
              <a:rPr lang="es-MX" sz="1400" b="0" u="none" strike="noStrike" kern="1200" dirty="0">
                <a:solidFill>
                  <a:schemeClr val="dk1"/>
                </a:solidFill>
                <a:effectLst/>
                <a:latin typeface="+mn-lt"/>
                <a:ea typeface="+mn-ea"/>
                <a:cs typeface="+mn-cs"/>
              </a:rPr>
              <a:t>Determinar la capacidad de las ET para </a:t>
            </a:r>
            <a:r>
              <a:rPr lang="es-MX" sz="1400" b="1" u="none" strike="noStrike" kern="1200" dirty="0">
                <a:solidFill>
                  <a:schemeClr val="dk1"/>
                </a:solidFill>
                <a:effectLst/>
                <a:latin typeface="+mn-lt"/>
                <a:ea typeface="+mn-ea"/>
                <a:cs typeface="+mn-cs"/>
              </a:rPr>
              <a:t>aumentar sus recursos propios durante dos vigen</a:t>
            </a:r>
            <a:r>
              <a:rPr lang="es-MX" sz="1400" b="0" u="none" strike="noStrike" kern="1200" dirty="0">
                <a:solidFill>
                  <a:schemeClr val="dk1"/>
                </a:solidFill>
                <a:effectLst/>
                <a:latin typeface="+mn-lt"/>
                <a:ea typeface="+mn-ea"/>
                <a:cs typeface="+mn-cs"/>
              </a:rPr>
              <a:t>cias consecutivas. </a:t>
            </a:r>
          </a:p>
        </p:txBody>
      </p:sp>
      <p:sp>
        <p:nvSpPr>
          <p:cNvPr id="7" name="Elipse 6">
            <a:extLst>
              <a:ext uri="{FF2B5EF4-FFF2-40B4-BE49-F238E27FC236}">
                <a16:creationId xmlns:a16="http://schemas.microsoft.com/office/drawing/2014/main" id="{D8B80B37-F737-01B0-40E8-5165C6005621}"/>
              </a:ext>
            </a:extLst>
          </p:cNvPr>
          <p:cNvSpPr/>
          <p:nvPr/>
        </p:nvSpPr>
        <p:spPr>
          <a:xfrm>
            <a:off x="490182" y="4404330"/>
            <a:ext cx="576000" cy="576000"/>
          </a:xfrm>
          <a:prstGeom prst="ellipse">
            <a:avLst/>
          </a:prstGeom>
          <a:solidFill>
            <a:schemeClr val="bg1"/>
          </a:solidFill>
          <a:ln w="38100">
            <a:solidFill>
              <a:schemeClr val="accent6"/>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s-CO"/>
          </a:p>
        </p:txBody>
      </p:sp>
      <p:pic>
        <p:nvPicPr>
          <p:cNvPr id="5" name="Imagen 4">
            <a:extLst>
              <a:ext uri="{FF2B5EF4-FFF2-40B4-BE49-F238E27FC236}">
                <a16:creationId xmlns:a16="http://schemas.microsoft.com/office/drawing/2014/main" id="{13D1F962-57FD-D6F8-6E94-D61FF585DAA5}"/>
              </a:ext>
            </a:extLst>
          </p:cNvPr>
          <p:cNvPicPr>
            <a:picLocks noChangeAspect="1"/>
          </p:cNvPicPr>
          <p:nvPr/>
        </p:nvPicPr>
        <p:blipFill>
          <a:blip r:embed="rId6" cstate="print">
            <a:extLst>
              <a:ext uri="{BEBA8EAE-BF5A-486C-A8C5-ECC9F3942E4B}">
                <a14:imgProps xmlns:a14="http://schemas.microsoft.com/office/drawing/2010/main">
                  <a14:imgLayer r:embed="rId7">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56402" y="4468630"/>
            <a:ext cx="426490" cy="430887"/>
          </a:xfrm>
          <a:prstGeom prst="rect">
            <a:avLst/>
          </a:prstGeom>
        </p:spPr>
      </p:pic>
      <p:sp>
        <p:nvSpPr>
          <p:cNvPr id="30" name="Rectángulo: esquinas redondeadas 29">
            <a:extLst>
              <a:ext uri="{FF2B5EF4-FFF2-40B4-BE49-F238E27FC236}">
                <a16:creationId xmlns:a16="http://schemas.microsoft.com/office/drawing/2014/main" id="{762431A9-BB72-AB30-EF4B-219FED131322}"/>
              </a:ext>
            </a:extLst>
          </p:cNvPr>
          <p:cNvSpPr/>
          <p:nvPr/>
        </p:nvSpPr>
        <p:spPr>
          <a:xfrm>
            <a:off x="6055896" y="4573135"/>
            <a:ext cx="2993390" cy="907090"/>
          </a:xfrm>
          <a:prstGeom prst="round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ctr" latinLnBrk="0" hangingPunct="1">
              <a:lnSpc>
                <a:spcPct val="100000"/>
              </a:lnSpc>
              <a:spcBef>
                <a:spcPts val="0"/>
              </a:spcBef>
              <a:spcAft>
                <a:spcPts val="0"/>
              </a:spcAft>
              <a:buClrTx/>
              <a:buSzTx/>
              <a:buFontTx/>
              <a:buNone/>
              <a:tabLst/>
              <a:defRPr/>
            </a:pPr>
            <a:r>
              <a:rPr lang="es-MX" sz="1500" b="1">
                <a:solidFill>
                  <a:schemeClr val="dk1"/>
                </a:solidFill>
              </a:rPr>
              <a:t>Promedio crecimiento real de recursos esfuerzo propio en dos vigencias</a:t>
            </a:r>
          </a:p>
        </p:txBody>
      </p:sp>
      <p:sp>
        <p:nvSpPr>
          <p:cNvPr id="31" name="Rectángulo: esquinas redondeadas 30">
            <a:extLst>
              <a:ext uri="{FF2B5EF4-FFF2-40B4-BE49-F238E27FC236}">
                <a16:creationId xmlns:a16="http://schemas.microsoft.com/office/drawing/2014/main" id="{552445E3-8C4A-3CE6-CD1B-25F7DE50802A}"/>
              </a:ext>
            </a:extLst>
          </p:cNvPr>
          <p:cNvSpPr/>
          <p:nvPr/>
        </p:nvSpPr>
        <p:spPr>
          <a:xfrm>
            <a:off x="9337442" y="4573134"/>
            <a:ext cx="1920707" cy="861451"/>
          </a:xfrm>
          <a:prstGeom prst="round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1" indent="-15875" algn="l" defTabSz="914377" rtl="0" eaLnBrk="1" fontAlgn="ctr" latinLnBrk="0" hangingPunct="1">
              <a:lnSpc>
                <a:spcPct val="100000"/>
              </a:lnSpc>
              <a:spcBef>
                <a:spcPts val="0"/>
              </a:spcBef>
              <a:spcAft>
                <a:spcPts val="0"/>
              </a:spcAft>
              <a:buClrTx/>
              <a:buSzTx/>
              <a:buFontTx/>
              <a:buNone/>
              <a:tabLst/>
              <a:defRPr/>
            </a:pPr>
            <a:r>
              <a:rPr lang="es-CO" sz="1400" b="0" u="none" strike="noStrike" kern="1200">
                <a:solidFill>
                  <a:schemeClr val="dk1"/>
                </a:solidFill>
                <a:effectLst/>
                <a:latin typeface="+mn-lt"/>
                <a:ea typeface="+mn-ea"/>
                <a:cs typeface="+mn-cs"/>
              </a:rPr>
              <a:t>CUIPO-Operación Efectiva de Caja</a:t>
            </a:r>
          </a:p>
        </p:txBody>
      </p:sp>
      <p:sp>
        <p:nvSpPr>
          <p:cNvPr id="32" name="Rectángulo: esquinas redondeadas 31">
            <a:extLst>
              <a:ext uri="{FF2B5EF4-FFF2-40B4-BE49-F238E27FC236}">
                <a16:creationId xmlns:a16="http://schemas.microsoft.com/office/drawing/2014/main" id="{7A59056A-1420-B46B-B880-FA5273AB3F53}"/>
              </a:ext>
            </a:extLst>
          </p:cNvPr>
          <p:cNvSpPr/>
          <p:nvPr/>
        </p:nvSpPr>
        <p:spPr>
          <a:xfrm>
            <a:off x="844558" y="5695850"/>
            <a:ext cx="1739108" cy="624286"/>
          </a:xfrm>
          <a:prstGeom prst="roundRect">
            <a:avLst/>
          </a:prstGeom>
          <a:solidFill>
            <a:schemeClr val="accent2">
              <a:lumMod val="20000"/>
              <a:lumOff val="8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377" rtl="0" eaLnBrk="1" fontAlgn="ctr" latinLnBrk="0" hangingPunct="1"/>
            <a:r>
              <a:rPr lang="es-MX" sz="1400" b="0" u="none" strike="noStrike" kern="1200">
                <a:solidFill>
                  <a:schemeClr val="dk1"/>
                </a:solidFill>
                <a:effectLst/>
                <a:latin typeface="+mn-lt"/>
                <a:ea typeface="+mn-ea"/>
                <a:cs typeface="+mn-cs"/>
              </a:rPr>
              <a:t>Actualización Catastral</a:t>
            </a:r>
          </a:p>
        </p:txBody>
      </p:sp>
      <p:sp>
        <p:nvSpPr>
          <p:cNvPr id="33" name="Rectángulo: esquinas redondeadas 32">
            <a:extLst>
              <a:ext uri="{FF2B5EF4-FFF2-40B4-BE49-F238E27FC236}">
                <a16:creationId xmlns:a16="http://schemas.microsoft.com/office/drawing/2014/main" id="{F2618FCD-C17B-1658-1622-47070F67B64D}"/>
              </a:ext>
            </a:extLst>
          </p:cNvPr>
          <p:cNvSpPr/>
          <p:nvPr/>
        </p:nvSpPr>
        <p:spPr>
          <a:xfrm>
            <a:off x="2756294" y="5695850"/>
            <a:ext cx="3108918" cy="624286"/>
          </a:xfrm>
          <a:prstGeom prst="round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80975" lvl="1" defTabSz="852488" fontAlgn="b"/>
            <a:r>
              <a:rPr lang="es-MX" sz="1400" b="0" u="none" strike="noStrike" kern="1200" dirty="0">
                <a:solidFill>
                  <a:schemeClr val="dk1"/>
                </a:solidFill>
                <a:effectLst/>
                <a:latin typeface="+mn-lt"/>
                <a:ea typeface="+mn-ea"/>
                <a:cs typeface="+mn-cs"/>
              </a:rPr>
              <a:t>Identificar si las ET tienen el </a:t>
            </a:r>
            <a:r>
              <a:rPr lang="es-MX" sz="1400" b="1" u="none" strike="noStrike" kern="1200" dirty="0">
                <a:solidFill>
                  <a:schemeClr val="dk1"/>
                </a:solidFill>
                <a:effectLst/>
                <a:latin typeface="+mn-lt"/>
                <a:ea typeface="+mn-ea"/>
                <a:cs typeface="+mn-cs"/>
              </a:rPr>
              <a:t>catastro municipal </a:t>
            </a:r>
            <a:r>
              <a:rPr lang="es-MX" sz="1400" b="0" u="none" strike="noStrike" kern="1200" dirty="0">
                <a:solidFill>
                  <a:schemeClr val="dk1"/>
                </a:solidFill>
                <a:effectLst/>
                <a:latin typeface="+mn-lt"/>
                <a:ea typeface="+mn-ea"/>
                <a:cs typeface="+mn-cs"/>
              </a:rPr>
              <a:t>en estado actualizado</a:t>
            </a:r>
          </a:p>
        </p:txBody>
      </p:sp>
      <p:sp>
        <p:nvSpPr>
          <p:cNvPr id="34" name="Rectángulo: esquinas redondeadas 33">
            <a:extLst>
              <a:ext uri="{FF2B5EF4-FFF2-40B4-BE49-F238E27FC236}">
                <a16:creationId xmlns:a16="http://schemas.microsoft.com/office/drawing/2014/main" id="{F2417CD5-544E-5297-3BBE-968953E9D1BB}"/>
              </a:ext>
            </a:extLst>
          </p:cNvPr>
          <p:cNvSpPr/>
          <p:nvPr/>
        </p:nvSpPr>
        <p:spPr>
          <a:xfrm>
            <a:off x="6031218" y="5641078"/>
            <a:ext cx="2993390" cy="640304"/>
          </a:xfrm>
          <a:prstGeom prst="round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377" rtl="0" eaLnBrk="1" fontAlgn="ctr" latinLnBrk="0" hangingPunct="1"/>
            <a:r>
              <a:rPr lang="es-MX" sz="1600" b="1" u="none" strike="noStrike" kern="1200">
                <a:solidFill>
                  <a:schemeClr val="dk1"/>
                </a:solidFill>
                <a:effectLst/>
                <a:latin typeface="+mn-lt"/>
                <a:ea typeface="+mn-ea"/>
                <a:cs typeface="+mn-cs"/>
              </a:rPr>
              <a:t>2 puntos si el estado del catastro es actualizado en zona rural y urbana</a:t>
            </a:r>
          </a:p>
        </p:txBody>
      </p:sp>
      <p:sp>
        <p:nvSpPr>
          <p:cNvPr id="35" name="Rectángulo: esquinas redondeadas 34">
            <a:extLst>
              <a:ext uri="{FF2B5EF4-FFF2-40B4-BE49-F238E27FC236}">
                <a16:creationId xmlns:a16="http://schemas.microsoft.com/office/drawing/2014/main" id="{FE79DAA8-8E10-3A69-9AE3-DED34AC1EDF6}"/>
              </a:ext>
            </a:extLst>
          </p:cNvPr>
          <p:cNvSpPr/>
          <p:nvPr/>
        </p:nvSpPr>
        <p:spPr>
          <a:xfrm>
            <a:off x="9337442" y="5641078"/>
            <a:ext cx="1920707" cy="640303"/>
          </a:xfrm>
          <a:prstGeom prst="round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1" indent="-15875" algn="l" defTabSz="914377" rtl="0" eaLnBrk="1" fontAlgn="ctr" latinLnBrk="0" hangingPunct="1">
              <a:lnSpc>
                <a:spcPct val="100000"/>
              </a:lnSpc>
              <a:spcBef>
                <a:spcPts val="0"/>
              </a:spcBef>
              <a:spcAft>
                <a:spcPts val="0"/>
              </a:spcAft>
              <a:buClrTx/>
              <a:buSzTx/>
              <a:buFontTx/>
              <a:buNone/>
              <a:tabLst/>
              <a:defRPr/>
            </a:pPr>
            <a:r>
              <a:rPr lang="es-CO" sz="1400" b="0" u="none" strike="noStrike" kern="1200">
                <a:solidFill>
                  <a:schemeClr val="dk1"/>
                </a:solidFill>
                <a:effectLst/>
                <a:latin typeface="+mn-lt"/>
                <a:ea typeface="+mn-ea"/>
                <a:cs typeface="+mn-cs"/>
              </a:rPr>
              <a:t>Estadísticas Catastrales-IGAC</a:t>
            </a:r>
          </a:p>
        </p:txBody>
      </p:sp>
    </p:spTree>
    <p:extLst>
      <p:ext uri="{BB962C8B-B14F-4D97-AF65-F5344CB8AC3E}">
        <p14:creationId xmlns:p14="http://schemas.microsoft.com/office/powerpoint/2010/main" val="2022830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629805" y="3504639"/>
            <a:ext cx="2184000" cy="569356"/>
            <a:chOff x="0" y="0"/>
            <a:chExt cx="1444996" cy="375456"/>
          </a:xfrm>
          <a:solidFill>
            <a:schemeClr val="accent2"/>
          </a:solidFill>
        </p:grpSpPr>
        <p:sp>
          <p:nvSpPr>
            <p:cNvPr id="3" name="Freeform 3"/>
            <p:cNvSpPr/>
            <p:nvPr/>
          </p:nvSpPr>
          <p:spPr>
            <a:xfrm>
              <a:off x="0" y="0"/>
              <a:ext cx="1444996" cy="375456"/>
            </a:xfrm>
            <a:custGeom>
              <a:avLst/>
              <a:gdLst/>
              <a:ahLst/>
              <a:cxnLst/>
              <a:rect l="l" t="t" r="r" b="b"/>
              <a:pathLst>
                <a:path w="1444996" h="375456">
                  <a:moveTo>
                    <a:pt x="0" y="0"/>
                  </a:moveTo>
                  <a:lnTo>
                    <a:pt x="1444996" y="0"/>
                  </a:lnTo>
                  <a:lnTo>
                    <a:pt x="1444996" y="375456"/>
                  </a:lnTo>
                  <a:lnTo>
                    <a:pt x="0" y="375456"/>
                  </a:lnTo>
                  <a:close/>
                </a:path>
              </a:pathLst>
            </a:custGeom>
            <a:grpFill/>
          </p:spPr>
          <p:txBody>
            <a:bodyPr/>
            <a:lstStyle/>
            <a:p>
              <a:endParaRPr lang="es-CO" sz="1200">
                <a:latin typeface="Montserrat" panose="00000500000000000000" pitchFamily="2" charset="0"/>
              </a:endParaRPr>
            </a:p>
          </p:txBody>
        </p:sp>
      </p:grpSp>
      <p:grpSp>
        <p:nvGrpSpPr>
          <p:cNvPr id="4" name="Group 4"/>
          <p:cNvGrpSpPr/>
          <p:nvPr/>
        </p:nvGrpSpPr>
        <p:grpSpPr>
          <a:xfrm>
            <a:off x="7286629" y="3510394"/>
            <a:ext cx="2191245" cy="569356"/>
            <a:chOff x="0" y="0"/>
            <a:chExt cx="1444996" cy="375456"/>
          </a:xfrm>
          <a:solidFill>
            <a:schemeClr val="tx2">
              <a:lumMod val="25000"/>
              <a:lumOff val="75000"/>
            </a:schemeClr>
          </a:solidFill>
        </p:grpSpPr>
        <p:sp>
          <p:nvSpPr>
            <p:cNvPr id="5" name="Freeform 5"/>
            <p:cNvSpPr/>
            <p:nvPr/>
          </p:nvSpPr>
          <p:spPr>
            <a:xfrm>
              <a:off x="0" y="0"/>
              <a:ext cx="1444996" cy="375456"/>
            </a:xfrm>
            <a:custGeom>
              <a:avLst/>
              <a:gdLst/>
              <a:ahLst/>
              <a:cxnLst/>
              <a:rect l="l" t="t" r="r" b="b"/>
              <a:pathLst>
                <a:path w="1444996" h="375456">
                  <a:moveTo>
                    <a:pt x="0" y="0"/>
                  </a:moveTo>
                  <a:lnTo>
                    <a:pt x="1444996" y="0"/>
                  </a:lnTo>
                  <a:lnTo>
                    <a:pt x="1444996" y="375456"/>
                  </a:lnTo>
                  <a:lnTo>
                    <a:pt x="0" y="375456"/>
                  </a:lnTo>
                  <a:close/>
                </a:path>
              </a:pathLst>
            </a:custGeom>
            <a:grpFill/>
          </p:spPr>
          <p:txBody>
            <a:bodyPr/>
            <a:lstStyle/>
            <a:p>
              <a:endParaRPr lang="es-CO" sz="1200">
                <a:latin typeface="Montserrat" panose="00000500000000000000" pitchFamily="2" charset="0"/>
              </a:endParaRPr>
            </a:p>
          </p:txBody>
        </p:sp>
      </p:grpSp>
      <p:grpSp>
        <p:nvGrpSpPr>
          <p:cNvPr id="6" name="Group 6"/>
          <p:cNvGrpSpPr/>
          <p:nvPr/>
        </p:nvGrpSpPr>
        <p:grpSpPr>
          <a:xfrm>
            <a:off x="4815411" y="3518756"/>
            <a:ext cx="2291901" cy="569356"/>
            <a:chOff x="0" y="0"/>
            <a:chExt cx="1444996" cy="375456"/>
          </a:xfrm>
          <a:solidFill>
            <a:schemeClr val="bg1">
              <a:lumMod val="95000"/>
            </a:schemeClr>
          </a:solidFill>
        </p:grpSpPr>
        <p:sp>
          <p:nvSpPr>
            <p:cNvPr id="7" name="Freeform 7"/>
            <p:cNvSpPr/>
            <p:nvPr/>
          </p:nvSpPr>
          <p:spPr>
            <a:xfrm>
              <a:off x="0" y="0"/>
              <a:ext cx="1444996" cy="375456"/>
            </a:xfrm>
            <a:custGeom>
              <a:avLst/>
              <a:gdLst/>
              <a:ahLst/>
              <a:cxnLst/>
              <a:rect l="l" t="t" r="r" b="b"/>
              <a:pathLst>
                <a:path w="1444996" h="375456">
                  <a:moveTo>
                    <a:pt x="0" y="0"/>
                  </a:moveTo>
                  <a:lnTo>
                    <a:pt x="1444996" y="0"/>
                  </a:lnTo>
                  <a:lnTo>
                    <a:pt x="1444996" y="375456"/>
                  </a:lnTo>
                  <a:lnTo>
                    <a:pt x="0" y="375456"/>
                  </a:lnTo>
                  <a:close/>
                </a:path>
              </a:pathLst>
            </a:custGeom>
            <a:grpFill/>
          </p:spPr>
          <p:txBody>
            <a:bodyPr/>
            <a:lstStyle/>
            <a:p>
              <a:endParaRPr lang="es-CO" sz="1200">
                <a:latin typeface="Montserrat" panose="00000500000000000000" pitchFamily="2" charset="0"/>
              </a:endParaRPr>
            </a:p>
          </p:txBody>
        </p:sp>
      </p:grpSp>
      <p:grpSp>
        <p:nvGrpSpPr>
          <p:cNvPr id="8" name="Group 8"/>
          <p:cNvGrpSpPr/>
          <p:nvPr/>
        </p:nvGrpSpPr>
        <p:grpSpPr>
          <a:xfrm>
            <a:off x="2486455" y="3504639"/>
            <a:ext cx="2191245" cy="569356"/>
            <a:chOff x="0" y="0"/>
            <a:chExt cx="1444996" cy="375456"/>
          </a:xfrm>
          <a:solidFill>
            <a:schemeClr val="accent6">
              <a:lumMod val="40000"/>
              <a:lumOff val="60000"/>
            </a:schemeClr>
          </a:solidFill>
        </p:grpSpPr>
        <p:sp>
          <p:nvSpPr>
            <p:cNvPr id="9" name="Freeform 9"/>
            <p:cNvSpPr/>
            <p:nvPr/>
          </p:nvSpPr>
          <p:spPr>
            <a:xfrm>
              <a:off x="0" y="0"/>
              <a:ext cx="1444996" cy="375456"/>
            </a:xfrm>
            <a:custGeom>
              <a:avLst/>
              <a:gdLst/>
              <a:ahLst/>
              <a:cxnLst/>
              <a:rect l="l" t="t" r="r" b="b"/>
              <a:pathLst>
                <a:path w="1444996" h="375456">
                  <a:moveTo>
                    <a:pt x="0" y="0"/>
                  </a:moveTo>
                  <a:lnTo>
                    <a:pt x="1444996" y="0"/>
                  </a:lnTo>
                  <a:lnTo>
                    <a:pt x="1444996" y="375456"/>
                  </a:lnTo>
                  <a:lnTo>
                    <a:pt x="0" y="375456"/>
                  </a:lnTo>
                  <a:close/>
                </a:path>
              </a:pathLst>
            </a:custGeom>
            <a:grpFill/>
          </p:spPr>
          <p:txBody>
            <a:bodyPr/>
            <a:lstStyle/>
            <a:p>
              <a:endParaRPr lang="es-CO" sz="1200">
                <a:latin typeface="Montserrat" panose="00000500000000000000" pitchFamily="2" charset="0"/>
              </a:endParaRPr>
            </a:p>
          </p:txBody>
        </p:sp>
      </p:grpSp>
      <p:grpSp>
        <p:nvGrpSpPr>
          <p:cNvPr id="10" name="Group 10"/>
          <p:cNvGrpSpPr/>
          <p:nvPr/>
        </p:nvGrpSpPr>
        <p:grpSpPr>
          <a:xfrm>
            <a:off x="145298" y="3504639"/>
            <a:ext cx="2191245" cy="569356"/>
            <a:chOff x="0" y="0"/>
            <a:chExt cx="1444996" cy="375456"/>
          </a:xfrm>
          <a:solidFill>
            <a:schemeClr val="accent6"/>
          </a:solidFill>
        </p:grpSpPr>
        <p:sp>
          <p:nvSpPr>
            <p:cNvPr id="11" name="Freeform 11"/>
            <p:cNvSpPr/>
            <p:nvPr/>
          </p:nvSpPr>
          <p:spPr>
            <a:xfrm>
              <a:off x="0" y="0"/>
              <a:ext cx="1444996" cy="375456"/>
            </a:xfrm>
            <a:custGeom>
              <a:avLst/>
              <a:gdLst/>
              <a:ahLst/>
              <a:cxnLst/>
              <a:rect l="l" t="t" r="r" b="b"/>
              <a:pathLst>
                <a:path w="1444996" h="375456">
                  <a:moveTo>
                    <a:pt x="0" y="0"/>
                  </a:moveTo>
                  <a:lnTo>
                    <a:pt x="1444996" y="0"/>
                  </a:lnTo>
                  <a:lnTo>
                    <a:pt x="1444996" y="375456"/>
                  </a:lnTo>
                  <a:lnTo>
                    <a:pt x="0" y="375456"/>
                  </a:lnTo>
                  <a:close/>
                </a:path>
              </a:pathLst>
            </a:custGeom>
            <a:grpFill/>
          </p:spPr>
          <p:txBody>
            <a:bodyPr/>
            <a:lstStyle/>
            <a:p>
              <a:endParaRPr lang="es-CO" sz="1200">
                <a:latin typeface="Montserrat" panose="00000500000000000000" pitchFamily="2" charset="0"/>
              </a:endParaRPr>
            </a:p>
          </p:txBody>
        </p:sp>
      </p:grpSp>
      <p:sp>
        <p:nvSpPr>
          <p:cNvPr id="12" name="TextBox 12"/>
          <p:cNvSpPr txBox="1"/>
          <p:nvPr/>
        </p:nvSpPr>
        <p:spPr>
          <a:xfrm>
            <a:off x="9760204" y="3613634"/>
            <a:ext cx="1990134" cy="354969"/>
          </a:xfrm>
          <a:prstGeom prst="rect">
            <a:avLst/>
          </a:prstGeom>
        </p:spPr>
        <p:txBody>
          <a:bodyPr wrap="square" lIns="0" tIns="0" rIns="0" bIns="0" rtlCol="0" anchor="t">
            <a:spAutoFit/>
          </a:bodyPr>
          <a:lstStyle/>
          <a:p>
            <a:pPr algn="ctr">
              <a:lnSpc>
                <a:spcPts val="2933"/>
              </a:lnSpc>
            </a:pPr>
            <a:r>
              <a:rPr lang="en-US" sz="2400">
                <a:solidFill>
                  <a:srgbClr val="000000"/>
                </a:solidFill>
                <a:latin typeface="Montserrat" panose="00000500000000000000" pitchFamily="2" charset="0"/>
              </a:rPr>
              <a:t>&gt;80 pts</a:t>
            </a:r>
          </a:p>
        </p:txBody>
      </p:sp>
      <p:sp>
        <p:nvSpPr>
          <p:cNvPr id="13" name="TextBox 13"/>
          <p:cNvSpPr txBox="1"/>
          <p:nvPr/>
        </p:nvSpPr>
        <p:spPr>
          <a:xfrm>
            <a:off x="7573870" y="3613633"/>
            <a:ext cx="1811743" cy="354969"/>
          </a:xfrm>
          <a:prstGeom prst="rect">
            <a:avLst/>
          </a:prstGeom>
        </p:spPr>
        <p:txBody>
          <a:bodyPr wrap="square" lIns="0" tIns="0" rIns="0" bIns="0" rtlCol="0" anchor="t">
            <a:spAutoFit/>
          </a:bodyPr>
          <a:lstStyle/>
          <a:p>
            <a:pPr algn="ctr">
              <a:lnSpc>
                <a:spcPts val="2933"/>
              </a:lnSpc>
            </a:pPr>
            <a:r>
              <a:rPr lang="en-US" sz="2400">
                <a:solidFill>
                  <a:srgbClr val="000000"/>
                </a:solidFill>
                <a:latin typeface="Montserrat" panose="00000500000000000000" pitchFamily="2" charset="0"/>
              </a:rPr>
              <a:t>70-80 pts</a:t>
            </a:r>
          </a:p>
        </p:txBody>
      </p:sp>
      <p:sp>
        <p:nvSpPr>
          <p:cNvPr id="16" name="TextBox 16"/>
          <p:cNvSpPr txBox="1"/>
          <p:nvPr/>
        </p:nvSpPr>
        <p:spPr>
          <a:xfrm>
            <a:off x="318389" y="3584133"/>
            <a:ext cx="1899304" cy="369332"/>
          </a:xfrm>
          <a:prstGeom prst="rect">
            <a:avLst/>
          </a:prstGeom>
        </p:spPr>
        <p:txBody>
          <a:bodyPr wrap="square" lIns="0" tIns="0" rIns="0" bIns="0" rtlCol="0" anchor="t">
            <a:spAutoFit/>
          </a:bodyPr>
          <a:lstStyle/>
          <a:p>
            <a:pPr algn="ctr" defTabSz="550361">
              <a:spcBef>
                <a:spcPts val="400"/>
              </a:spcBef>
              <a:spcAft>
                <a:spcPts val="400"/>
              </a:spcAft>
            </a:pPr>
            <a:r>
              <a:rPr lang="es-ES_tradnl" sz="2400">
                <a:solidFill>
                  <a:schemeClr val="bg1"/>
                </a:solidFill>
                <a:latin typeface="Montserrat" panose="00000500000000000000" pitchFamily="2" charset="0"/>
                <a:cs typeface="Calibri" panose="020F0502020204030204" pitchFamily="34" charset="0"/>
                <a:sym typeface="Montserrat Bold"/>
              </a:rPr>
              <a:t>&lt;40 </a:t>
            </a:r>
            <a:r>
              <a:rPr lang="es-ES_tradnl" sz="2400" err="1">
                <a:solidFill>
                  <a:schemeClr val="bg1"/>
                </a:solidFill>
                <a:latin typeface="Montserrat" panose="00000500000000000000" pitchFamily="2" charset="0"/>
                <a:cs typeface="Calibri" panose="020F0502020204030204" pitchFamily="34" charset="0"/>
                <a:sym typeface="Montserrat Bold"/>
              </a:rPr>
              <a:t>pts</a:t>
            </a:r>
            <a:endParaRPr lang="es-CO" sz="2400">
              <a:solidFill>
                <a:schemeClr val="bg1"/>
              </a:solidFill>
              <a:latin typeface="Montserrat" panose="00000500000000000000" pitchFamily="2" charset="0"/>
              <a:cs typeface="Calibri" panose="020F0502020204030204" pitchFamily="34" charset="0"/>
              <a:sym typeface="Montserrat Bold"/>
            </a:endParaRPr>
          </a:p>
        </p:txBody>
      </p:sp>
      <p:sp>
        <p:nvSpPr>
          <p:cNvPr id="17" name="AutoShape 17"/>
          <p:cNvSpPr/>
          <p:nvPr/>
        </p:nvSpPr>
        <p:spPr>
          <a:xfrm rot="-5400000" flipV="1">
            <a:off x="8770688" y="2649961"/>
            <a:ext cx="1750340" cy="13629"/>
          </a:xfrm>
          <a:prstGeom prst="line">
            <a:avLst/>
          </a:prstGeom>
          <a:ln w="38100">
            <a:headEnd type="none" w="sm" len="sm"/>
            <a:tailEnd type="none" w="sm" len="sm"/>
          </a:ln>
        </p:spPr>
        <p:style>
          <a:lnRef idx="1">
            <a:schemeClr val="accent2"/>
          </a:lnRef>
          <a:fillRef idx="0">
            <a:schemeClr val="accent2"/>
          </a:fillRef>
          <a:effectRef idx="0">
            <a:schemeClr val="accent2"/>
          </a:effectRef>
          <a:fontRef idx="minor">
            <a:schemeClr val="tx1"/>
          </a:fontRef>
        </p:style>
        <p:txBody>
          <a:bodyPr/>
          <a:lstStyle/>
          <a:p>
            <a:endParaRPr lang="es-CO" sz="1200">
              <a:latin typeface="Montserrat" panose="00000500000000000000" pitchFamily="2" charset="0"/>
            </a:endParaRPr>
          </a:p>
        </p:txBody>
      </p:sp>
      <p:sp>
        <p:nvSpPr>
          <p:cNvPr id="18" name="AutoShape 18"/>
          <p:cNvSpPr/>
          <p:nvPr/>
        </p:nvSpPr>
        <p:spPr>
          <a:xfrm rot="-5400000">
            <a:off x="6437495" y="4816544"/>
            <a:ext cx="1736293" cy="0"/>
          </a:xfrm>
          <a:prstGeom prst="line">
            <a:avLst/>
          </a:prstGeom>
          <a:ln w="47625" cap="flat">
            <a:solidFill>
              <a:schemeClr val="tx2">
                <a:lumMod val="25000"/>
                <a:lumOff val="75000"/>
              </a:schemeClr>
            </a:solidFill>
            <a:prstDash val="solid"/>
            <a:headEnd type="none" w="sm" len="sm"/>
            <a:tailEnd type="none" w="sm" len="sm"/>
          </a:ln>
        </p:spPr>
        <p:txBody>
          <a:bodyPr/>
          <a:lstStyle/>
          <a:p>
            <a:endParaRPr lang="es-CO" sz="1200">
              <a:latin typeface="Montserrat" panose="00000500000000000000" pitchFamily="2" charset="0"/>
            </a:endParaRPr>
          </a:p>
        </p:txBody>
      </p:sp>
      <p:sp>
        <p:nvSpPr>
          <p:cNvPr id="19" name="AutoShape 19"/>
          <p:cNvSpPr/>
          <p:nvPr/>
        </p:nvSpPr>
        <p:spPr>
          <a:xfrm rot="-5400000">
            <a:off x="1226384" y="5239391"/>
            <a:ext cx="2540043" cy="10311"/>
          </a:xfrm>
          <a:prstGeom prst="line">
            <a:avLst/>
          </a:prstGeom>
          <a:ln w="47625" cap="flat">
            <a:solidFill>
              <a:schemeClr val="accent6">
                <a:lumMod val="40000"/>
                <a:lumOff val="60000"/>
              </a:schemeClr>
            </a:solidFill>
            <a:prstDash val="solid"/>
            <a:headEnd type="none" w="sm" len="sm"/>
            <a:tailEnd type="none" w="sm" len="sm"/>
          </a:ln>
        </p:spPr>
        <p:txBody>
          <a:bodyPr/>
          <a:lstStyle/>
          <a:p>
            <a:endParaRPr lang="es-CO" sz="1200">
              <a:latin typeface="Montserrat" panose="00000500000000000000" pitchFamily="2" charset="0"/>
            </a:endParaRPr>
          </a:p>
        </p:txBody>
      </p:sp>
      <p:sp>
        <p:nvSpPr>
          <p:cNvPr id="20" name="AutoShape 20"/>
          <p:cNvSpPr/>
          <p:nvPr/>
        </p:nvSpPr>
        <p:spPr>
          <a:xfrm rot="-5400000" flipV="1">
            <a:off x="3947060" y="2626900"/>
            <a:ext cx="1750339" cy="8660"/>
          </a:xfrm>
          <a:prstGeom prst="line">
            <a:avLst/>
          </a:prstGeom>
          <a:ln w="47625" cap="flat">
            <a:solidFill>
              <a:schemeClr val="bg1">
                <a:lumMod val="95000"/>
              </a:schemeClr>
            </a:solidFill>
            <a:prstDash val="solid"/>
            <a:headEnd type="none" w="sm" len="sm"/>
            <a:tailEnd type="none" w="sm" len="sm"/>
          </a:ln>
        </p:spPr>
        <p:txBody>
          <a:bodyPr/>
          <a:lstStyle/>
          <a:p>
            <a:endParaRPr lang="es-CO" sz="1200">
              <a:latin typeface="Montserrat" panose="00000500000000000000" pitchFamily="2" charset="0"/>
            </a:endParaRPr>
          </a:p>
        </p:txBody>
      </p:sp>
      <p:sp>
        <p:nvSpPr>
          <p:cNvPr id="21" name="AutoShape 21"/>
          <p:cNvSpPr/>
          <p:nvPr/>
        </p:nvSpPr>
        <p:spPr>
          <a:xfrm rot="-5400000" flipV="1">
            <a:off x="-752408" y="2606444"/>
            <a:ext cx="1836000" cy="0"/>
          </a:xfrm>
          <a:prstGeom prst="line">
            <a:avLst/>
          </a:prstGeom>
          <a:ln w="38100">
            <a:headEnd type="none" w="sm" len="sm"/>
            <a:tailEnd type="none" w="sm" len="sm"/>
          </a:ln>
        </p:spPr>
        <p:style>
          <a:lnRef idx="1">
            <a:schemeClr val="accent6"/>
          </a:lnRef>
          <a:fillRef idx="0">
            <a:schemeClr val="accent6"/>
          </a:fillRef>
          <a:effectRef idx="0">
            <a:schemeClr val="accent6"/>
          </a:effectRef>
          <a:fontRef idx="minor">
            <a:schemeClr val="tx1"/>
          </a:fontRef>
        </p:style>
        <p:txBody>
          <a:bodyPr/>
          <a:lstStyle/>
          <a:p>
            <a:endParaRPr lang="es-CO" sz="1200">
              <a:latin typeface="Montserrat" panose="00000500000000000000" pitchFamily="2" charset="0"/>
            </a:endParaRPr>
          </a:p>
        </p:txBody>
      </p:sp>
      <p:sp>
        <p:nvSpPr>
          <p:cNvPr id="22" name="TextBox 22"/>
          <p:cNvSpPr txBox="1"/>
          <p:nvPr/>
        </p:nvSpPr>
        <p:spPr>
          <a:xfrm>
            <a:off x="9693497" y="1334820"/>
            <a:ext cx="2547759" cy="269304"/>
          </a:xfrm>
          <a:prstGeom prst="rect">
            <a:avLst/>
          </a:prstGeom>
        </p:spPr>
        <p:txBody>
          <a:bodyPr lIns="0" tIns="0" rIns="0" bIns="0" rtlCol="0" anchor="t">
            <a:spAutoFit/>
          </a:bodyPr>
          <a:lstStyle/>
          <a:p>
            <a:pPr>
              <a:lnSpc>
                <a:spcPts val="2128"/>
              </a:lnSpc>
            </a:pPr>
            <a:r>
              <a:rPr lang="en-US" b="1" dirty="0">
                <a:solidFill>
                  <a:srgbClr val="383635"/>
                </a:solidFill>
                <a:latin typeface="Montserrat" panose="00000500000000000000" pitchFamily="2" charset="0"/>
              </a:rPr>
              <a:t>5. Sostenible</a:t>
            </a:r>
          </a:p>
        </p:txBody>
      </p:sp>
      <p:sp>
        <p:nvSpPr>
          <p:cNvPr id="23" name="TextBox 23"/>
          <p:cNvSpPr txBox="1"/>
          <p:nvPr/>
        </p:nvSpPr>
        <p:spPr>
          <a:xfrm>
            <a:off x="7430330" y="4095546"/>
            <a:ext cx="4095087" cy="269304"/>
          </a:xfrm>
          <a:prstGeom prst="rect">
            <a:avLst/>
          </a:prstGeom>
        </p:spPr>
        <p:txBody>
          <a:bodyPr lIns="0" tIns="0" rIns="0" bIns="0" rtlCol="0" anchor="t">
            <a:spAutoFit/>
          </a:bodyPr>
          <a:lstStyle/>
          <a:p>
            <a:pPr>
              <a:lnSpc>
                <a:spcPts val="2128"/>
              </a:lnSpc>
            </a:pPr>
            <a:r>
              <a:rPr lang="en-US" b="1" dirty="0">
                <a:solidFill>
                  <a:srgbClr val="383635"/>
                </a:solidFill>
                <a:latin typeface="Montserrat" panose="00000500000000000000" pitchFamily="2" charset="0"/>
              </a:rPr>
              <a:t>4. Solvente</a:t>
            </a:r>
          </a:p>
        </p:txBody>
      </p:sp>
      <p:sp>
        <p:nvSpPr>
          <p:cNvPr id="24" name="TextBox 24"/>
          <p:cNvSpPr txBox="1"/>
          <p:nvPr/>
        </p:nvSpPr>
        <p:spPr>
          <a:xfrm>
            <a:off x="4808477" y="1316306"/>
            <a:ext cx="4095087" cy="269304"/>
          </a:xfrm>
          <a:prstGeom prst="rect">
            <a:avLst/>
          </a:prstGeom>
        </p:spPr>
        <p:txBody>
          <a:bodyPr lIns="0" tIns="0" rIns="0" bIns="0" rtlCol="0" anchor="t">
            <a:spAutoFit/>
          </a:bodyPr>
          <a:lstStyle/>
          <a:p>
            <a:pPr>
              <a:lnSpc>
                <a:spcPts val="2128"/>
              </a:lnSpc>
            </a:pPr>
            <a:r>
              <a:rPr lang="en-US" b="1">
                <a:solidFill>
                  <a:srgbClr val="383635"/>
                </a:solidFill>
                <a:latin typeface="Montserrat" panose="00000500000000000000" pitchFamily="2" charset="0"/>
              </a:rPr>
              <a:t>3. Vulnerable</a:t>
            </a:r>
          </a:p>
        </p:txBody>
      </p:sp>
      <p:sp>
        <p:nvSpPr>
          <p:cNvPr id="25" name="TextBox 25"/>
          <p:cNvSpPr txBox="1"/>
          <p:nvPr/>
        </p:nvSpPr>
        <p:spPr>
          <a:xfrm>
            <a:off x="289000" y="1334820"/>
            <a:ext cx="2047543" cy="269304"/>
          </a:xfrm>
          <a:prstGeom prst="rect">
            <a:avLst/>
          </a:prstGeom>
        </p:spPr>
        <p:txBody>
          <a:bodyPr lIns="0" tIns="0" rIns="0" bIns="0" rtlCol="0" anchor="t">
            <a:spAutoFit/>
          </a:bodyPr>
          <a:lstStyle/>
          <a:p>
            <a:pPr>
              <a:lnSpc>
                <a:spcPts val="2128"/>
              </a:lnSpc>
            </a:pPr>
            <a:r>
              <a:rPr lang="en-US" b="1" dirty="0">
                <a:solidFill>
                  <a:srgbClr val="383635"/>
                </a:solidFill>
                <a:latin typeface="Montserrat" panose="00000500000000000000" pitchFamily="2" charset="0"/>
              </a:rPr>
              <a:t>1. Deterioro</a:t>
            </a:r>
          </a:p>
        </p:txBody>
      </p:sp>
      <p:sp>
        <p:nvSpPr>
          <p:cNvPr id="26" name="TextBox 26"/>
          <p:cNvSpPr txBox="1"/>
          <p:nvPr/>
        </p:nvSpPr>
        <p:spPr>
          <a:xfrm>
            <a:off x="2680722" y="4192555"/>
            <a:ext cx="1922853" cy="269304"/>
          </a:xfrm>
          <a:prstGeom prst="rect">
            <a:avLst/>
          </a:prstGeom>
        </p:spPr>
        <p:txBody>
          <a:bodyPr lIns="0" tIns="0" rIns="0" bIns="0" rtlCol="0" anchor="t">
            <a:spAutoFit/>
          </a:bodyPr>
          <a:lstStyle/>
          <a:p>
            <a:pPr>
              <a:lnSpc>
                <a:spcPts val="2128"/>
              </a:lnSpc>
            </a:pPr>
            <a:r>
              <a:rPr lang="en-US" b="1" dirty="0">
                <a:solidFill>
                  <a:srgbClr val="383635"/>
                </a:solidFill>
                <a:latin typeface="Montserrat" panose="00000500000000000000" pitchFamily="2" charset="0"/>
              </a:rPr>
              <a:t>2. Riesgo</a:t>
            </a:r>
          </a:p>
        </p:txBody>
      </p:sp>
      <p:sp>
        <p:nvSpPr>
          <p:cNvPr id="27" name="TextBox 27"/>
          <p:cNvSpPr txBox="1"/>
          <p:nvPr/>
        </p:nvSpPr>
        <p:spPr>
          <a:xfrm>
            <a:off x="9847501" y="1686463"/>
            <a:ext cx="2162121" cy="1630831"/>
          </a:xfrm>
          <a:prstGeom prst="rect">
            <a:avLst/>
          </a:prstGeom>
        </p:spPr>
        <p:txBody>
          <a:bodyPr wrap="square" lIns="0" tIns="0" rIns="0" bIns="0" rtlCol="0" anchor="t">
            <a:spAutoFit/>
          </a:bodyPr>
          <a:lstStyle/>
          <a:p>
            <a:pPr marL="171450" indent="-171450">
              <a:lnSpc>
                <a:spcPts val="1631"/>
              </a:lnSpc>
              <a:buFont typeface="Arial" panose="020B0604020202020204" pitchFamily="34" charset="0"/>
              <a:buChar char="•"/>
            </a:pPr>
            <a:r>
              <a:rPr lang="es-ES_tradnl" sz="1200" dirty="0">
                <a:solidFill>
                  <a:srgbClr val="383635"/>
                </a:solidFill>
                <a:latin typeface="Montserrat" panose="00000500000000000000" pitchFamily="2" charset="0"/>
                <a:sym typeface="Montserrat Bold"/>
              </a:rPr>
              <a:t>Finanzas saludables, </a:t>
            </a:r>
          </a:p>
          <a:p>
            <a:pPr marL="171450" indent="-171450">
              <a:lnSpc>
                <a:spcPts val="1631"/>
              </a:lnSpc>
              <a:buFont typeface="Arial" panose="020B0604020202020204" pitchFamily="34" charset="0"/>
              <a:buChar char="•"/>
            </a:pPr>
            <a:r>
              <a:rPr lang="es-ES_tradnl" sz="1200" dirty="0">
                <a:solidFill>
                  <a:srgbClr val="383635"/>
                </a:solidFill>
                <a:latin typeface="Montserrat" panose="00000500000000000000" pitchFamily="2" charset="0"/>
                <a:sym typeface="Montserrat Bold"/>
              </a:rPr>
              <a:t>cumplen con límites legales de deuda y gasto, </a:t>
            </a:r>
          </a:p>
          <a:p>
            <a:pPr marL="171450" indent="-171450">
              <a:lnSpc>
                <a:spcPts val="1631"/>
              </a:lnSpc>
              <a:buFont typeface="Arial" panose="020B0604020202020204" pitchFamily="34" charset="0"/>
              <a:buChar char="•"/>
            </a:pPr>
            <a:r>
              <a:rPr lang="es-ES_tradnl" sz="1200" dirty="0">
                <a:solidFill>
                  <a:srgbClr val="383635"/>
                </a:solidFill>
                <a:latin typeface="Montserrat" panose="00000500000000000000" pitchFamily="2" charset="0"/>
                <a:sym typeface="Montserrat Bold"/>
              </a:rPr>
              <a:t>Generan recursos propios y alto gasto en FBKF. </a:t>
            </a:r>
          </a:p>
          <a:p>
            <a:pPr marL="171450" indent="-171450">
              <a:lnSpc>
                <a:spcPts val="1631"/>
              </a:lnSpc>
              <a:buFont typeface="Arial" panose="020B0604020202020204" pitchFamily="34" charset="0"/>
              <a:buChar char="•"/>
            </a:pPr>
            <a:r>
              <a:rPr lang="es-ES_tradnl" sz="1200" dirty="0">
                <a:solidFill>
                  <a:srgbClr val="383635"/>
                </a:solidFill>
                <a:latin typeface="Montserrat" panose="00000500000000000000" pitchFamily="2" charset="0"/>
                <a:sym typeface="Montserrat Bold"/>
              </a:rPr>
              <a:t>En el largo plazo tienen mayor capacidad de proveer bienes y servicios. </a:t>
            </a:r>
            <a:endParaRPr lang="en-US" sz="1200" dirty="0">
              <a:solidFill>
                <a:srgbClr val="383635"/>
              </a:solidFill>
              <a:latin typeface="Montserrat" panose="00000500000000000000" pitchFamily="2" charset="0"/>
            </a:endParaRPr>
          </a:p>
        </p:txBody>
      </p:sp>
      <p:sp>
        <p:nvSpPr>
          <p:cNvPr id="28" name="TextBox 28"/>
          <p:cNvSpPr txBox="1"/>
          <p:nvPr/>
        </p:nvSpPr>
        <p:spPr>
          <a:xfrm>
            <a:off x="7452129" y="4475998"/>
            <a:ext cx="2063419" cy="1012650"/>
          </a:xfrm>
          <a:prstGeom prst="rect">
            <a:avLst/>
          </a:prstGeom>
        </p:spPr>
        <p:txBody>
          <a:bodyPr lIns="0" tIns="0" rIns="0" bIns="0" rtlCol="0" anchor="t">
            <a:spAutoFit/>
          </a:bodyPr>
          <a:lstStyle/>
          <a:p>
            <a:pPr marL="171450" indent="-171450">
              <a:lnSpc>
                <a:spcPts val="1631"/>
              </a:lnSpc>
              <a:buFont typeface="Arial" panose="020B0604020202020204" pitchFamily="34" charset="0"/>
              <a:buChar char="•"/>
            </a:pPr>
            <a:r>
              <a:rPr lang="es-ES_tradnl" sz="1200" dirty="0">
                <a:solidFill>
                  <a:srgbClr val="383635"/>
                </a:solidFill>
                <a:latin typeface="Montserrat" panose="00000500000000000000" pitchFamily="2" charset="0"/>
                <a:sym typeface="Montserrat Bold"/>
              </a:rPr>
              <a:t>Tienen finanzas saludables,</a:t>
            </a:r>
          </a:p>
          <a:p>
            <a:pPr marL="171450" indent="-171450">
              <a:lnSpc>
                <a:spcPts val="1631"/>
              </a:lnSpc>
              <a:buFont typeface="Arial" panose="020B0604020202020204" pitchFamily="34" charset="0"/>
              <a:buChar char="•"/>
            </a:pPr>
            <a:r>
              <a:rPr lang="es-ES_tradnl" sz="1200" dirty="0">
                <a:solidFill>
                  <a:srgbClr val="383635"/>
                </a:solidFill>
                <a:latin typeface="Montserrat" panose="00000500000000000000" pitchFamily="2" charset="0"/>
                <a:sym typeface="Montserrat Bold"/>
              </a:rPr>
              <a:t>Existe oportunidades de mejora en algunos de sus indicadores</a:t>
            </a:r>
            <a:endParaRPr lang="en-US" sz="1200" dirty="0">
              <a:solidFill>
                <a:srgbClr val="383635"/>
              </a:solidFill>
              <a:latin typeface="Montserrat" panose="00000500000000000000" pitchFamily="2" charset="0"/>
            </a:endParaRPr>
          </a:p>
        </p:txBody>
      </p:sp>
      <p:sp>
        <p:nvSpPr>
          <p:cNvPr id="29" name="TextBox 29"/>
          <p:cNvSpPr txBox="1"/>
          <p:nvPr/>
        </p:nvSpPr>
        <p:spPr>
          <a:xfrm>
            <a:off x="4910838" y="1700580"/>
            <a:ext cx="2047543" cy="1628203"/>
          </a:xfrm>
          <a:prstGeom prst="rect">
            <a:avLst/>
          </a:prstGeom>
        </p:spPr>
        <p:txBody>
          <a:bodyPr lIns="0" tIns="0" rIns="0" bIns="0" rtlCol="0" anchor="t">
            <a:spAutoFit/>
          </a:bodyPr>
          <a:lstStyle/>
          <a:p>
            <a:pPr marL="171450" indent="-171450">
              <a:lnSpc>
                <a:spcPts val="1631"/>
              </a:lnSpc>
              <a:buFont typeface="Arial" panose="020B0604020202020204" pitchFamily="34" charset="0"/>
              <a:buChar char="•"/>
            </a:pPr>
            <a:r>
              <a:rPr lang="es-MX" sz="1200">
                <a:solidFill>
                  <a:srgbClr val="383635"/>
                </a:solidFill>
                <a:latin typeface="Montserrat" panose="00000500000000000000" pitchFamily="2" charset="0"/>
              </a:rPr>
              <a:t>Pueden </a:t>
            </a:r>
            <a:r>
              <a:rPr lang="es-ES_tradnl" sz="1200">
                <a:solidFill>
                  <a:srgbClr val="383635"/>
                </a:solidFill>
                <a:latin typeface="Montserrat" panose="00000500000000000000" pitchFamily="2" charset="0"/>
                <a:sym typeface="Montserrat Bold"/>
              </a:rPr>
              <a:t>cumplir límites legales de deuda y gasto, </a:t>
            </a:r>
          </a:p>
          <a:p>
            <a:pPr marL="171450" indent="-171450">
              <a:lnSpc>
                <a:spcPts val="1631"/>
              </a:lnSpc>
              <a:buFont typeface="Arial" panose="020B0604020202020204" pitchFamily="34" charset="0"/>
              <a:buChar char="•"/>
            </a:pPr>
            <a:r>
              <a:rPr lang="es-ES_tradnl" sz="1200">
                <a:solidFill>
                  <a:srgbClr val="383635"/>
                </a:solidFill>
                <a:latin typeface="Montserrat" panose="00000500000000000000" pitchFamily="2" charset="0"/>
                <a:sym typeface="Montserrat Bold"/>
              </a:rPr>
              <a:t>Aún tienen alta dependencia de las transferencias</a:t>
            </a:r>
          </a:p>
          <a:p>
            <a:pPr marL="171450" indent="-171450">
              <a:lnSpc>
                <a:spcPts val="1631"/>
              </a:lnSpc>
              <a:buFont typeface="Arial" panose="020B0604020202020204" pitchFamily="34" charset="0"/>
              <a:buChar char="•"/>
            </a:pPr>
            <a:r>
              <a:rPr lang="es-ES_tradnl" sz="1200">
                <a:solidFill>
                  <a:srgbClr val="383635"/>
                </a:solidFill>
                <a:latin typeface="Montserrat" panose="00000500000000000000" pitchFamily="2" charset="0"/>
                <a:sym typeface="Montserrat Bold"/>
              </a:rPr>
              <a:t>Bajos niveles de inversión en FBKF.</a:t>
            </a:r>
            <a:endParaRPr lang="en-US" sz="1200">
              <a:solidFill>
                <a:srgbClr val="383635"/>
              </a:solidFill>
              <a:latin typeface="Montserrat" panose="00000500000000000000" pitchFamily="2" charset="0"/>
            </a:endParaRPr>
          </a:p>
        </p:txBody>
      </p:sp>
      <p:sp>
        <p:nvSpPr>
          <p:cNvPr id="30" name="TextBox 30"/>
          <p:cNvSpPr txBox="1"/>
          <p:nvPr/>
        </p:nvSpPr>
        <p:spPr>
          <a:xfrm>
            <a:off x="363124" y="1686463"/>
            <a:ext cx="2047543" cy="1628203"/>
          </a:xfrm>
          <a:prstGeom prst="rect">
            <a:avLst/>
          </a:prstGeom>
        </p:spPr>
        <p:txBody>
          <a:bodyPr lIns="0" tIns="0" rIns="0" bIns="0" rtlCol="0" anchor="t">
            <a:spAutoFit/>
          </a:bodyPr>
          <a:lstStyle/>
          <a:p>
            <a:pPr marL="171450" indent="-171450">
              <a:lnSpc>
                <a:spcPts val="1631"/>
              </a:lnSpc>
              <a:buFont typeface="Arial" panose="020B0604020202020204" pitchFamily="34" charset="0"/>
              <a:buChar char="•"/>
            </a:pPr>
            <a:r>
              <a:rPr lang="es-ES_tradnl" sz="1200" dirty="0">
                <a:solidFill>
                  <a:srgbClr val="383635"/>
                </a:solidFill>
                <a:latin typeface="Montserrat" panose="00000500000000000000" pitchFamily="2" charset="0"/>
                <a:sym typeface="Montserrat Bold"/>
              </a:rPr>
              <a:t>Se encuentran en riesgos de déficit o presentan alto endeudamiento.  </a:t>
            </a:r>
          </a:p>
          <a:p>
            <a:pPr marL="171450" indent="-171450">
              <a:lnSpc>
                <a:spcPts val="1631"/>
              </a:lnSpc>
              <a:buFont typeface="Arial" panose="020B0604020202020204" pitchFamily="34" charset="0"/>
              <a:buChar char="•"/>
            </a:pPr>
            <a:r>
              <a:rPr lang="es-ES_tradnl" sz="1200" dirty="0">
                <a:solidFill>
                  <a:srgbClr val="383635"/>
                </a:solidFill>
                <a:latin typeface="Montserrat" panose="00000500000000000000" pitchFamily="2" charset="0"/>
                <a:sym typeface="Montserrat Bold"/>
              </a:rPr>
              <a:t>Tienen alta dependencia de las transferencias</a:t>
            </a:r>
          </a:p>
          <a:p>
            <a:pPr marL="171450" indent="-171450">
              <a:lnSpc>
                <a:spcPts val="1631"/>
              </a:lnSpc>
              <a:buFont typeface="Arial" panose="020B0604020202020204" pitchFamily="34" charset="0"/>
              <a:buChar char="•"/>
            </a:pPr>
            <a:r>
              <a:rPr lang="es-ES_tradnl" sz="1200" dirty="0">
                <a:solidFill>
                  <a:srgbClr val="383635"/>
                </a:solidFill>
                <a:latin typeface="Montserrat" panose="00000500000000000000" pitchFamily="2" charset="0"/>
                <a:sym typeface="Montserrat Bold"/>
              </a:rPr>
              <a:t>Bajos niveles de gasto de inversión en FBKF.</a:t>
            </a:r>
            <a:endParaRPr lang="en-US" sz="1200" dirty="0">
              <a:solidFill>
                <a:srgbClr val="383635"/>
              </a:solidFill>
              <a:latin typeface="Montserrat" panose="00000500000000000000" pitchFamily="2" charset="0"/>
            </a:endParaRPr>
          </a:p>
        </p:txBody>
      </p:sp>
      <p:sp>
        <p:nvSpPr>
          <p:cNvPr id="31" name="TextBox 31"/>
          <p:cNvSpPr txBox="1"/>
          <p:nvPr/>
        </p:nvSpPr>
        <p:spPr>
          <a:xfrm>
            <a:off x="2663025" y="4475998"/>
            <a:ext cx="2057675" cy="2038571"/>
          </a:xfrm>
          <a:prstGeom prst="rect">
            <a:avLst/>
          </a:prstGeom>
        </p:spPr>
        <p:txBody>
          <a:bodyPr wrap="square" lIns="0" tIns="0" rIns="0" bIns="0" rtlCol="0" anchor="t">
            <a:spAutoFit/>
          </a:bodyPr>
          <a:lstStyle/>
          <a:p>
            <a:pPr marL="171450" indent="-171450">
              <a:lnSpc>
                <a:spcPts val="1631"/>
              </a:lnSpc>
              <a:buFont typeface="Arial" panose="020B0604020202020204" pitchFamily="34" charset="0"/>
              <a:buChar char="•"/>
            </a:pPr>
            <a:r>
              <a:rPr lang="es-ES_tradnl" sz="1200">
                <a:solidFill>
                  <a:srgbClr val="383635"/>
                </a:solidFill>
                <a:latin typeface="Montserrat" panose="00000500000000000000" pitchFamily="2" charset="0"/>
                <a:sym typeface="Montserrat Bold"/>
              </a:rPr>
              <a:t>Se encuentran en riesgos de déficit o presentan alto endeudamiento o fallas en su reporte de deuda.</a:t>
            </a:r>
          </a:p>
          <a:p>
            <a:pPr marL="171450" indent="-171450">
              <a:lnSpc>
                <a:spcPts val="1631"/>
              </a:lnSpc>
              <a:buFont typeface="Arial" panose="020B0604020202020204" pitchFamily="34" charset="0"/>
              <a:buChar char="•"/>
            </a:pPr>
            <a:r>
              <a:rPr lang="es-ES_tradnl" sz="1200">
                <a:solidFill>
                  <a:srgbClr val="383635"/>
                </a:solidFill>
                <a:latin typeface="Montserrat" panose="00000500000000000000" pitchFamily="2" charset="0"/>
                <a:sym typeface="Montserrat Bold"/>
              </a:rPr>
              <a:t>Tienen alta dependencia de las transferencias</a:t>
            </a:r>
          </a:p>
          <a:p>
            <a:pPr marL="171450" indent="-171450">
              <a:lnSpc>
                <a:spcPts val="1631"/>
              </a:lnSpc>
              <a:buFont typeface="Arial" panose="020B0604020202020204" pitchFamily="34" charset="0"/>
              <a:buChar char="•"/>
            </a:pPr>
            <a:r>
              <a:rPr lang="es-ES_tradnl" sz="1200">
                <a:solidFill>
                  <a:srgbClr val="383635"/>
                </a:solidFill>
                <a:latin typeface="Montserrat" panose="00000500000000000000" pitchFamily="2" charset="0"/>
                <a:sym typeface="Montserrat Bold"/>
              </a:rPr>
              <a:t>Bajos niveles de inversión en FBKF. </a:t>
            </a:r>
            <a:endParaRPr lang="en-US" sz="1200">
              <a:solidFill>
                <a:srgbClr val="383635"/>
              </a:solidFill>
              <a:latin typeface="Montserrat" panose="00000500000000000000" pitchFamily="2" charset="0"/>
            </a:endParaRPr>
          </a:p>
        </p:txBody>
      </p:sp>
      <p:sp>
        <p:nvSpPr>
          <p:cNvPr id="35" name="TextBox 13">
            <a:extLst>
              <a:ext uri="{FF2B5EF4-FFF2-40B4-BE49-F238E27FC236}">
                <a16:creationId xmlns:a16="http://schemas.microsoft.com/office/drawing/2014/main" id="{692612A4-E5EA-C32C-8D9E-633F3C8E3BAC}"/>
              </a:ext>
            </a:extLst>
          </p:cNvPr>
          <p:cNvSpPr txBox="1"/>
          <p:nvPr/>
        </p:nvSpPr>
        <p:spPr>
          <a:xfrm>
            <a:off x="5017744" y="3599637"/>
            <a:ext cx="1811743" cy="354969"/>
          </a:xfrm>
          <a:prstGeom prst="rect">
            <a:avLst/>
          </a:prstGeom>
        </p:spPr>
        <p:txBody>
          <a:bodyPr wrap="square" lIns="0" tIns="0" rIns="0" bIns="0" rtlCol="0" anchor="t">
            <a:spAutoFit/>
          </a:bodyPr>
          <a:lstStyle/>
          <a:p>
            <a:pPr algn="ctr">
              <a:lnSpc>
                <a:spcPts val="2933"/>
              </a:lnSpc>
            </a:pPr>
            <a:r>
              <a:rPr lang="en-US" sz="2400">
                <a:solidFill>
                  <a:srgbClr val="000000"/>
                </a:solidFill>
                <a:latin typeface="Montserrat" panose="00000500000000000000" pitchFamily="2" charset="0"/>
              </a:rPr>
              <a:t>60-70 pts</a:t>
            </a:r>
          </a:p>
        </p:txBody>
      </p:sp>
      <p:sp>
        <p:nvSpPr>
          <p:cNvPr id="36" name="TextBox 13">
            <a:extLst>
              <a:ext uri="{FF2B5EF4-FFF2-40B4-BE49-F238E27FC236}">
                <a16:creationId xmlns:a16="http://schemas.microsoft.com/office/drawing/2014/main" id="{425E2354-58EF-3BD7-9B8B-2DCD1C03594D}"/>
              </a:ext>
            </a:extLst>
          </p:cNvPr>
          <p:cNvSpPr txBox="1"/>
          <p:nvPr/>
        </p:nvSpPr>
        <p:spPr>
          <a:xfrm>
            <a:off x="2624094" y="3597551"/>
            <a:ext cx="1811743" cy="354969"/>
          </a:xfrm>
          <a:prstGeom prst="rect">
            <a:avLst/>
          </a:prstGeom>
        </p:spPr>
        <p:txBody>
          <a:bodyPr wrap="square" lIns="0" tIns="0" rIns="0" bIns="0" rtlCol="0" anchor="t">
            <a:spAutoFit/>
          </a:bodyPr>
          <a:lstStyle/>
          <a:p>
            <a:pPr algn="ctr">
              <a:lnSpc>
                <a:spcPts val="2933"/>
              </a:lnSpc>
            </a:pPr>
            <a:r>
              <a:rPr lang="en-US" sz="2400">
                <a:solidFill>
                  <a:srgbClr val="000000"/>
                </a:solidFill>
                <a:latin typeface="Montserrat" panose="00000500000000000000" pitchFamily="2" charset="0"/>
              </a:rPr>
              <a:t>40-60 pts</a:t>
            </a:r>
          </a:p>
        </p:txBody>
      </p:sp>
      <p:sp>
        <p:nvSpPr>
          <p:cNvPr id="15" name="CuadroTexto 14">
            <a:extLst>
              <a:ext uri="{FF2B5EF4-FFF2-40B4-BE49-F238E27FC236}">
                <a16:creationId xmlns:a16="http://schemas.microsoft.com/office/drawing/2014/main" id="{52424B67-CF0B-A57D-5F2D-ACAF4E4C611D}"/>
              </a:ext>
            </a:extLst>
          </p:cNvPr>
          <p:cNvSpPr txBox="1"/>
          <p:nvPr/>
        </p:nvSpPr>
        <p:spPr>
          <a:xfrm>
            <a:off x="1368155" y="227103"/>
            <a:ext cx="10540780" cy="646331"/>
          </a:xfrm>
          <a:prstGeom prst="rect">
            <a:avLst/>
          </a:prstGeo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defPPr>
              <a:defRPr lang="es-CO"/>
            </a:defPPr>
            <a:lvl1pPr defTabSz="493764">
              <a:spcAft>
                <a:spcPts val="600"/>
              </a:spcAft>
              <a:defRPr sz="2200" b="1">
                <a:solidFill>
                  <a:schemeClr val="tx1"/>
                </a:solidFill>
              </a:defRPr>
            </a:lvl1pPr>
          </a:lstStyle>
          <a:p>
            <a:r>
              <a:rPr lang="es-MX" sz="3600" dirty="0">
                <a:latin typeface="Montserrat" panose="00000500000000000000" pitchFamily="2" charset="0"/>
              </a:rPr>
              <a:t>Rangos de desempeño IDF</a:t>
            </a:r>
          </a:p>
        </p:txBody>
      </p:sp>
      <p:sp>
        <p:nvSpPr>
          <p:cNvPr id="32" name="Rectángulo 31">
            <a:extLst>
              <a:ext uri="{FF2B5EF4-FFF2-40B4-BE49-F238E27FC236}">
                <a16:creationId xmlns:a16="http://schemas.microsoft.com/office/drawing/2014/main" id="{6C8D1DED-A7F4-090C-249C-66BFB3ADD143}"/>
              </a:ext>
            </a:extLst>
          </p:cNvPr>
          <p:cNvSpPr/>
          <p:nvPr/>
        </p:nvSpPr>
        <p:spPr>
          <a:xfrm flipH="1">
            <a:off x="-1" y="1190576"/>
            <a:ext cx="12192000" cy="438508"/>
          </a:xfrm>
          <a:prstGeom prst="rect">
            <a:avLst/>
          </a:prstGeom>
          <a:gradFill>
            <a:gsLst>
              <a:gs pos="0">
                <a:srgbClr val="4D4D4D">
                  <a:alpha val="15000"/>
                </a:srgbClr>
              </a:gs>
              <a:gs pos="100000">
                <a:srgbClr val="4D4D4D">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_tradnl" sz="1800" b="0" i="0" u="none" strike="noStrike" kern="1200" cap="none" spc="0" normalizeH="0" baseline="0" noProof="0">
              <a:ln>
                <a:noFill/>
              </a:ln>
              <a:solidFill>
                <a:schemeClr val="accent1"/>
              </a:solidFill>
              <a:effectLst/>
              <a:uLnTx/>
              <a:uFillTx/>
              <a:latin typeface="+mj-lt"/>
              <a:ea typeface="Verdana" panose="020B0604030504040204" pitchFamily="34" charset="0"/>
              <a:cs typeface="Verdana" panose="020B060403050404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Conector recto 7">
            <a:extLst>
              <a:ext uri="{FF2B5EF4-FFF2-40B4-BE49-F238E27FC236}">
                <a16:creationId xmlns:a16="http://schemas.microsoft.com/office/drawing/2014/main" id="{CD2E1813-4B2A-860C-7B24-AB8818861041}"/>
              </a:ext>
            </a:extLst>
          </p:cNvPr>
          <p:cNvCxnSpPr>
            <a:cxnSpLocks/>
          </p:cNvCxnSpPr>
          <p:nvPr/>
        </p:nvCxnSpPr>
        <p:spPr>
          <a:xfrm>
            <a:off x="6960558" y="2831138"/>
            <a:ext cx="437197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Conector recto 8">
            <a:extLst>
              <a:ext uri="{FF2B5EF4-FFF2-40B4-BE49-F238E27FC236}">
                <a16:creationId xmlns:a16="http://schemas.microsoft.com/office/drawing/2014/main" id="{B00A1053-CB44-CCDC-3BDA-6261D5F11A84}"/>
              </a:ext>
            </a:extLst>
          </p:cNvPr>
          <p:cNvCxnSpPr>
            <a:cxnSpLocks/>
          </p:cNvCxnSpPr>
          <p:nvPr/>
        </p:nvCxnSpPr>
        <p:spPr>
          <a:xfrm>
            <a:off x="6960558" y="3564533"/>
            <a:ext cx="4371975" cy="0"/>
          </a:xfrm>
          <a:prstGeom prst="line">
            <a:avLst/>
          </a:prstGeom>
          <a:ln w="38100"/>
        </p:spPr>
        <p:style>
          <a:lnRef idx="1">
            <a:schemeClr val="dk1"/>
          </a:lnRef>
          <a:fillRef idx="0">
            <a:schemeClr val="dk1"/>
          </a:fillRef>
          <a:effectRef idx="0">
            <a:schemeClr val="dk1"/>
          </a:effectRef>
          <a:fontRef idx="minor">
            <a:schemeClr val="tx1"/>
          </a:fontRef>
        </p:style>
      </p:cxnSp>
      <p:sp>
        <p:nvSpPr>
          <p:cNvPr id="14" name="CuadroTexto 13">
            <a:extLst>
              <a:ext uri="{FF2B5EF4-FFF2-40B4-BE49-F238E27FC236}">
                <a16:creationId xmlns:a16="http://schemas.microsoft.com/office/drawing/2014/main" id="{94674BAA-0DCC-CAF7-2EC3-F41552CD0811}"/>
              </a:ext>
            </a:extLst>
          </p:cNvPr>
          <p:cNvSpPr txBox="1"/>
          <p:nvPr/>
        </p:nvSpPr>
        <p:spPr>
          <a:xfrm>
            <a:off x="6865307" y="2985881"/>
            <a:ext cx="4676775" cy="400110"/>
          </a:xfrm>
          <a:prstGeom prst="rect">
            <a:avLst/>
          </a:prstGeom>
          <a:noFill/>
        </p:spPr>
        <p:txBody>
          <a:bodyPr wrap="square" rtlCol="0">
            <a:spAutoFit/>
          </a:bodyPr>
          <a:lstStyle/>
          <a:p>
            <a:r>
              <a:rPr lang="es-MX" sz="2000" dirty="0"/>
              <a:t>Resultados departamentales</a:t>
            </a:r>
            <a:endParaRPr lang="es-CO" sz="2000" dirty="0"/>
          </a:p>
        </p:txBody>
      </p:sp>
      <p:sp>
        <p:nvSpPr>
          <p:cNvPr id="4" name="Rectángulo 3">
            <a:extLst>
              <a:ext uri="{FF2B5EF4-FFF2-40B4-BE49-F238E27FC236}">
                <a16:creationId xmlns:a16="http://schemas.microsoft.com/office/drawing/2014/main" id="{5ED17EF8-98FE-7261-76F3-96CFDB537526}"/>
              </a:ext>
            </a:extLst>
          </p:cNvPr>
          <p:cNvSpPr/>
          <p:nvPr/>
        </p:nvSpPr>
        <p:spPr>
          <a:xfrm>
            <a:off x="0" y="1819335"/>
            <a:ext cx="5743575" cy="3057525"/>
          </a:xfrm>
          <a:prstGeom prst="rect">
            <a:avLst/>
          </a:prstGeom>
          <a:solidFill>
            <a:schemeClr val="tx2"/>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solidFill>
                <a:schemeClr val="bg1"/>
              </a:solidFill>
            </a:endParaRPr>
          </a:p>
        </p:txBody>
      </p:sp>
      <p:sp>
        <p:nvSpPr>
          <p:cNvPr id="6" name="CuadroTexto 5">
            <a:extLst>
              <a:ext uri="{FF2B5EF4-FFF2-40B4-BE49-F238E27FC236}">
                <a16:creationId xmlns:a16="http://schemas.microsoft.com/office/drawing/2014/main" id="{29565593-C39B-4FC6-24B4-A0F81F906B9E}"/>
              </a:ext>
            </a:extLst>
          </p:cNvPr>
          <p:cNvSpPr txBox="1"/>
          <p:nvPr/>
        </p:nvSpPr>
        <p:spPr>
          <a:xfrm>
            <a:off x="200026" y="2604271"/>
            <a:ext cx="4772024" cy="1603003"/>
          </a:xfrm>
          <a:prstGeom prst="rect">
            <a:avLst/>
          </a:prstGeom>
          <a:solidFill>
            <a:schemeClr val="tx2"/>
          </a:solidFill>
          <a:ln>
            <a:solidFill>
              <a:schemeClr val="accent1"/>
            </a:solidFill>
          </a:ln>
        </p:spPr>
        <p:txBody>
          <a:bodyPr wrap="square">
            <a:spAutoFit/>
          </a:bodyPr>
          <a:lstStyle/>
          <a:p>
            <a:pPr>
              <a:lnSpc>
                <a:spcPct val="120000"/>
              </a:lnSpc>
            </a:pPr>
            <a:r>
              <a:rPr lang="en-US" sz="2800" b="1" spc="59">
                <a:solidFill>
                  <a:schemeClr val="bg1"/>
                </a:solidFill>
                <a:latin typeface="+mj-lt"/>
              </a:rPr>
              <a:t>RESULTADOS</a:t>
            </a:r>
            <a:r>
              <a:rPr lang="en-US" sz="2800" b="1" spc="59">
                <a:solidFill>
                  <a:schemeClr val="bg1"/>
                </a:solidFill>
                <a:latin typeface="Montserrat Regular"/>
              </a:rPr>
              <a:t> INDICE DE DESEMPEÑO FISCAL- IDF 2023</a:t>
            </a:r>
          </a:p>
        </p:txBody>
      </p:sp>
    </p:spTree>
    <p:extLst>
      <p:ext uri="{BB962C8B-B14F-4D97-AF65-F5344CB8AC3E}">
        <p14:creationId xmlns:p14="http://schemas.microsoft.com/office/powerpoint/2010/main" val="788011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a:extLst>
              <a:ext uri="{FF2B5EF4-FFF2-40B4-BE49-F238E27FC236}">
                <a16:creationId xmlns:a16="http://schemas.microsoft.com/office/drawing/2014/main" id="{CF51C3C7-707E-0027-9FFB-D0B66F004C71}"/>
              </a:ext>
            </a:extLst>
          </p:cNvPr>
          <p:cNvSpPr/>
          <p:nvPr/>
        </p:nvSpPr>
        <p:spPr>
          <a:xfrm>
            <a:off x="1495863" y="4488972"/>
            <a:ext cx="9019733" cy="1901194"/>
          </a:xfrm>
          <a:prstGeom prst="rect">
            <a:avLst/>
          </a:prstGeom>
          <a:solidFill>
            <a:srgbClr val="F1F1F1"/>
          </a:solidFill>
          <a:ln w="12700">
            <a:miter lim="400000"/>
          </a:ln>
        </p:spPr>
        <p:txBody>
          <a:bodyPr lIns="50800" tIns="50800" rIns="50800" bIns="50800" anchor="ctr"/>
          <a:lstStyle/>
          <a:p>
            <a:pPr algn="r">
              <a:lnSpc>
                <a:spcPct val="100000"/>
              </a:lnSpc>
              <a:defRPr sz="3200" spc="0">
                <a:solidFill>
                  <a:srgbClr val="FFFFFF"/>
                </a:solidFill>
                <a:latin typeface="Helvetica Neue Medium"/>
                <a:ea typeface="Helvetica Neue Medium"/>
                <a:cs typeface="Helvetica Neue Medium"/>
                <a:sym typeface="Helvetica Neue Medium"/>
              </a:defRPr>
            </a:pPr>
            <a:endParaRPr lang="es-CO" sz="2000" spc="0">
              <a:solidFill>
                <a:schemeClr val="tx1"/>
              </a:solidFill>
              <a:latin typeface="+mj-lt"/>
            </a:endParaRPr>
          </a:p>
          <a:p>
            <a:pPr algn="r">
              <a:lnSpc>
                <a:spcPct val="100000"/>
              </a:lnSpc>
              <a:defRPr sz="3200" spc="0">
                <a:solidFill>
                  <a:srgbClr val="FFFFFF"/>
                </a:solidFill>
                <a:latin typeface="Helvetica Neue Medium"/>
                <a:ea typeface="Helvetica Neue Medium"/>
                <a:cs typeface="Helvetica Neue Medium"/>
                <a:sym typeface="Helvetica Neue Medium"/>
              </a:defRPr>
            </a:pPr>
            <a:r>
              <a:rPr lang="es-CO" sz="2000" spc="0">
                <a:solidFill>
                  <a:schemeClr val="tx1"/>
                </a:solidFill>
                <a:latin typeface="+mj-lt"/>
              </a:rPr>
              <a:t> </a:t>
            </a:r>
          </a:p>
        </p:txBody>
      </p:sp>
      <p:sp>
        <p:nvSpPr>
          <p:cNvPr id="4" name="CuadroTexto 3">
            <a:extLst>
              <a:ext uri="{FF2B5EF4-FFF2-40B4-BE49-F238E27FC236}">
                <a16:creationId xmlns:a16="http://schemas.microsoft.com/office/drawing/2014/main" id="{B64E4D5D-0766-FE43-93C3-A4B54DCFE7D3}"/>
              </a:ext>
            </a:extLst>
          </p:cNvPr>
          <p:cNvSpPr txBox="1"/>
          <p:nvPr/>
        </p:nvSpPr>
        <p:spPr>
          <a:xfrm>
            <a:off x="529699" y="1185389"/>
            <a:ext cx="10525631" cy="400110"/>
          </a:xfrm>
          <a:prstGeom prst="rect">
            <a:avLst/>
          </a:prstGeom>
          <a:solidFill>
            <a:schemeClr val="tx2"/>
          </a:solidFill>
          <a:ln>
            <a:noFill/>
          </a:ln>
        </p:spPr>
        <p:style>
          <a:lnRef idx="0">
            <a:scrgbClr r="0" g="0" b="0"/>
          </a:lnRef>
          <a:fillRef idx="0">
            <a:scrgbClr r="0" g="0" b="0"/>
          </a:fillRef>
          <a:effectRef idx="0">
            <a:scrgbClr r="0" g="0" b="0"/>
          </a:effectRef>
          <a:fontRef idx="minor">
            <a:schemeClr val="accent4"/>
          </a:fontRef>
        </p:style>
        <p:txBody>
          <a:bodyPr wrap="square" rtlCol="0">
            <a:spAutoFit/>
          </a:bodyPr>
          <a:lstStyle/>
          <a:p>
            <a:pPr marL="0" marR="0" lvl="0" indent="0" algn="ctr" defTabSz="493764" rtl="0" eaLnBrk="1" fontAlgn="auto" latinLnBrk="0" hangingPunct="1">
              <a:lnSpc>
                <a:spcPct val="100000"/>
              </a:lnSpc>
              <a:spcBef>
                <a:spcPts val="0"/>
              </a:spcBef>
              <a:spcAft>
                <a:spcPts val="600"/>
              </a:spcAft>
              <a:buClrTx/>
              <a:buSzTx/>
              <a:buFontTx/>
              <a:buNone/>
              <a:tabLst/>
              <a:defRPr/>
            </a:pPr>
            <a:r>
              <a:rPr lang="es-MX" sz="2000" b="1" u="sng" dirty="0">
                <a:solidFill>
                  <a:schemeClr val="bg2">
                    <a:lumMod val="95000"/>
                  </a:schemeClr>
                </a:solidFill>
                <a:latin typeface="+mj-lt"/>
              </a:rPr>
              <a:t>Puntaje total por categorías presupuestales 2021 - 2023</a:t>
            </a:r>
          </a:p>
        </p:txBody>
      </p:sp>
      <p:sp>
        <p:nvSpPr>
          <p:cNvPr id="11" name="CuadroTexto 10">
            <a:extLst>
              <a:ext uri="{FF2B5EF4-FFF2-40B4-BE49-F238E27FC236}">
                <a16:creationId xmlns:a16="http://schemas.microsoft.com/office/drawing/2014/main" id="{A5028DDE-AA2E-7C2C-2739-6C595C8A6DFF}"/>
              </a:ext>
            </a:extLst>
          </p:cNvPr>
          <p:cNvSpPr txBox="1"/>
          <p:nvPr/>
        </p:nvSpPr>
        <p:spPr>
          <a:xfrm>
            <a:off x="1495864" y="4442617"/>
            <a:ext cx="8668858" cy="531045"/>
          </a:xfrm>
          <a:prstGeom prst="rect">
            <a:avLst/>
          </a:prstGeom>
          <a:noFill/>
        </p:spPr>
        <p:txBody>
          <a:bodyPr wrap="square">
            <a:spAutoFit/>
          </a:bodyPr>
          <a:lstStyle/>
          <a:p>
            <a:pPr marL="285750" indent="-285750" algn="just">
              <a:buFont typeface="Arial" panose="020B0604020202020204" pitchFamily="34" charset="0"/>
              <a:buChar char="•"/>
            </a:pPr>
            <a:r>
              <a:rPr lang="es-MX" sz="1400" dirty="0">
                <a:latin typeface="+mj-lt"/>
              </a:rPr>
              <a:t>Entre </a:t>
            </a:r>
            <a:r>
              <a:rPr lang="es-MX" sz="1400" b="1" dirty="0">
                <a:latin typeface="+mj-lt"/>
              </a:rPr>
              <a:t>2022</a:t>
            </a:r>
            <a:r>
              <a:rPr lang="es-MX" sz="1400" dirty="0">
                <a:latin typeface="+mj-lt"/>
              </a:rPr>
              <a:t> y </a:t>
            </a:r>
            <a:r>
              <a:rPr lang="es-MX" sz="1400" b="1" dirty="0">
                <a:latin typeface="+mj-lt"/>
              </a:rPr>
              <a:t>2023</a:t>
            </a:r>
            <a:r>
              <a:rPr lang="es-MX" sz="1400" dirty="0">
                <a:latin typeface="+mj-lt"/>
              </a:rPr>
              <a:t> el puntaje promedio nacional pasó de 54,73 a 56,60 puntos. </a:t>
            </a:r>
            <a:r>
              <a:rPr lang="es-MX" sz="1400" b="1" dirty="0">
                <a:latin typeface="+mj-lt"/>
              </a:rPr>
              <a:t>Un aumento de 1,88 puntos</a:t>
            </a:r>
            <a:r>
              <a:rPr lang="es-MX" sz="1400" dirty="0">
                <a:latin typeface="+mj-lt"/>
              </a:rPr>
              <a:t>.</a:t>
            </a:r>
            <a:endParaRPr lang="es-CO" sz="1400" dirty="0">
              <a:latin typeface="+mj-lt"/>
            </a:endParaRPr>
          </a:p>
        </p:txBody>
      </p:sp>
      <p:sp>
        <p:nvSpPr>
          <p:cNvPr id="2" name="Título 4">
            <a:extLst>
              <a:ext uri="{FF2B5EF4-FFF2-40B4-BE49-F238E27FC236}">
                <a16:creationId xmlns:a16="http://schemas.microsoft.com/office/drawing/2014/main" id="{9857E3B3-66C3-1A74-5135-B55A7AC3A09E}"/>
              </a:ext>
            </a:extLst>
          </p:cNvPr>
          <p:cNvSpPr txBox="1">
            <a:spLocks/>
          </p:cNvSpPr>
          <p:nvPr/>
        </p:nvSpPr>
        <p:spPr>
          <a:xfrm>
            <a:off x="1458366" y="324502"/>
            <a:ext cx="10046422" cy="563231"/>
          </a:xfrm>
          <a:prstGeom prst="rect">
            <a:avLst/>
          </a:prstGeom>
          <a:solidFill>
            <a:schemeClr val="bg1"/>
          </a:solid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Verdana" panose="020B0604030504040204" pitchFamily="34" charset="0"/>
                <a:ea typeface="+mj-ea"/>
                <a:cs typeface="+mj-cs"/>
              </a:defRPr>
            </a:lvl1pPr>
          </a:lstStyle>
          <a:p>
            <a:r>
              <a:rPr lang="es-MX" sz="3400" b="1" dirty="0">
                <a:latin typeface="+mj-lt"/>
              </a:rPr>
              <a:t>Resultados del </a:t>
            </a:r>
            <a:r>
              <a:rPr lang="es-MX" sz="3400" b="1" dirty="0">
                <a:highlight>
                  <a:srgbClr val="D4F3F4"/>
                </a:highlight>
                <a:latin typeface="+mj-lt"/>
              </a:rPr>
              <a:t>IDF departamental 2021-2023 </a:t>
            </a:r>
            <a:endParaRPr lang="es-CO" sz="3400" b="1" dirty="0">
              <a:highlight>
                <a:srgbClr val="D4F3F4"/>
              </a:highlight>
              <a:latin typeface="+mj-lt"/>
            </a:endParaRPr>
          </a:p>
        </p:txBody>
      </p:sp>
      <p:sp>
        <p:nvSpPr>
          <p:cNvPr id="7" name="Rectángulo 6">
            <a:extLst>
              <a:ext uri="{FF2B5EF4-FFF2-40B4-BE49-F238E27FC236}">
                <a16:creationId xmlns:a16="http://schemas.microsoft.com/office/drawing/2014/main" id="{47598052-AFF9-4CF7-C437-6ECB3D907693}"/>
              </a:ext>
            </a:extLst>
          </p:cNvPr>
          <p:cNvSpPr/>
          <p:nvPr/>
        </p:nvSpPr>
        <p:spPr>
          <a:xfrm flipH="1">
            <a:off x="529696" y="1516020"/>
            <a:ext cx="10517513" cy="524341"/>
          </a:xfrm>
          <a:prstGeom prst="rect">
            <a:avLst/>
          </a:prstGeom>
          <a:gradFill>
            <a:gsLst>
              <a:gs pos="0">
                <a:srgbClr val="4D4D4D">
                  <a:alpha val="15000"/>
                </a:srgbClr>
              </a:gs>
              <a:gs pos="100000">
                <a:srgbClr val="4D4D4D">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_tradnl" sz="1800" b="0" i="0" u="none" strike="noStrike" kern="1200" cap="none" spc="0" normalizeH="0" baseline="0" noProof="0" dirty="0">
              <a:ln>
                <a:noFill/>
              </a:ln>
              <a:solidFill>
                <a:srgbClr val="70AD47">
                  <a:lumMod val="20000"/>
                  <a:lumOff val="80000"/>
                </a:srgbClr>
              </a:solidFill>
              <a:effectLst/>
              <a:uLnTx/>
              <a:uFillTx/>
              <a:latin typeface="+mj-lt"/>
              <a:ea typeface="Verdana" panose="020B0604030504040204" pitchFamily="34" charset="0"/>
              <a:cs typeface="Verdana" panose="020B0604030504040204" pitchFamily="34" charset="0"/>
            </a:endParaRPr>
          </a:p>
        </p:txBody>
      </p:sp>
      <p:cxnSp>
        <p:nvCxnSpPr>
          <p:cNvPr id="8" name="Conector recto 7">
            <a:extLst>
              <a:ext uri="{FF2B5EF4-FFF2-40B4-BE49-F238E27FC236}">
                <a16:creationId xmlns:a16="http://schemas.microsoft.com/office/drawing/2014/main" id="{DCE950F1-F1C5-0583-1BA2-3B3FE23EE27F}"/>
              </a:ext>
            </a:extLst>
          </p:cNvPr>
          <p:cNvCxnSpPr>
            <a:cxnSpLocks/>
          </p:cNvCxnSpPr>
          <p:nvPr/>
        </p:nvCxnSpPr>
        <p:spPr>
          <a:xfrm>
            <a:off x="1495863" y="4441407"/>
            <a:ext cx="0" cy="198000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3" name="Gráfico 2">
            <a:extLst>
              <a:ext uri="{FF2B5EF4-FFF2-40B4-BE49-F238E27FC236}">
                <a16:creationId xmlns:a16="http://schemas.microsoft.com/office/drawing/2014/main" id="{7C2DE4F7-5286-4BD6-9C0E-429CD4DE4E4F}"/>
              </a:ext>
            </a:extLst>
          </p:cNvPr>
          <p:cNvGraphicFramePr>
            <a:graphicFrameLocks/>
          </p:cNvGraphicFramePr>
          <p:nvPr>
            <p:extLst>
              <p:ext uri="{D42A27DB-BD31-4B8C-83A1-F6EECF244321}">
                <p14:modId xmlns:p14="http://schemas.microsoft.com/office/powerpoint/2010/main" val="288195680"/>
              </p:ext>
            </p:extLst>
          </p:nvPr>
        </p:nvGraphicFramePr>
        <p:xfrm>
          <a:off x="801427" y="1707502"/>
          <a:ext cx="9982174" cy="2481726"/>
        </p:xfrm>
        <a:graphic>
          <a:graphicData uri="http://schemas.openxmlformats.org/drawingml/2006/chart">
            <c:chart xmlns:c="http://schemas.openxmlformats.org/drawingml/2006/chart" xmlns:r="http://schemas.openxmlformats.org/officeDocument/2006/relationships" r:id="rId3"/>
          </a:graphicData>
        </a:graphic>
      </p:graphicFrame>
      <p:sp>
        <p:nvSpPr>
          <p:cNvPr id="6" name="CuadroTexto 5">
            <a:extLst>
              <a:ext uri="{FF2B5EF4-FFF2-40B4-BE49-F238E27FC236}">
                <a16:creationId xmlns:a16="http://schemas.microsoft.com/office/drawing/2014/main" id="{7904352C-3E48-8805-458F-7243FFE866A1}"/>
              </a:ext>
            </a:extLst>
          </p:cNvPr>
          <p:cNvSpPr txBox="1"/>
          <p:nvPr/>
        </p:nvSpPr>
        <p:spPr>
          <a:xfrm>
            <a:off x="1448015" y="4964246"/>
            <a:ext cx="8791133" cy="523220"/>
          </a:xfrm>
          <a:prstGeom prst="rect">
            <a:avLst/>
          </a:prstGeom>
          <a:noFill/>
        </p:spPr>
        <p:txBody>
          <a:bodyPr wrap="square">
            <a:spAutoFit/>
          </a:bodyPr>
          <a:lstStyle/>
          <a:p>
            <a:pPr marL="285750" marR="0" lvl="0" indent="-2160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400" dirty="0"/>
              <a:t>En 2023, el IDF de los departamentos de </a:t>
            </a:r>
            <a:r>
              <a:rPr lang="es-MX" sz="1400" b="1" dirty="0"/>
              <a:t>categoría Especial  y categoría 2 </a:t>
            </a:r>
            <a:r>
              <a:rPr lang="es-MX" sz="1400" dirty="0"/>
              <a:t>está por encima del promedio nacional.</a:t>
            </a:r>
          </a:p>
        </p:txBody>
      </p:sp>
      <p:sp>
        <p:nvSpPr>
          <p:cNvPr id="10" name="CuadroTexto 9">
            <a:extLst>
              <a:ext uri="{FF2B5EF4-FFF2-40B4-BE49-F238E27FC236}">
                <a16:creationId xmlns:a16="http://schemas.microsoft.com/office/drawing/2014/main" id="{F759A2C9-CACA-C3A1-79F9-969A9768A14F}"/>
              </a:ext>
            </a:extLst>
          </p:cNvPr>
          <p:cNvSpPr txBox="1"/>
          <p:nvPr/>
        </p:nvSpPr>
        <p:spPr>
          <a:xfrm>
            <a:off x="1463965" y="5501648"/>
            <a:ext cx="8886825" cy="1169551"/>
          </a:xfrm>
          <a:prstGeom prst="rect">
            <a:avLst/>
          </a:prstGeom>
          <a:noFill/>
        </p:spPr>
        <p:txBody>
          <a:bodyPr wrap="square">
            <a:spAutoFit/>
          </a:bodyPr>
          <a:lstStyle/>
          <a:p>
            <a:pPr marL="285750" marR="0" lvl="0" indent="-2160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400" dirty="0"/>
              <a:t>La </a:t>
            </a:r>
            <a:r>
              <a:rPr lang="es-MX" sz="1400" b="1" dirty="0"/>
              <a:t>diferencia en el IDF entre los departamentos de categoría especial y aquellos de menor categoría es </a:t>
            </a:r>
            <a:r>
              <a:rPr lang="es-MX" sz="1400" dirty="0">
                <a:latin typeface="+mj-lt"/>
              </a:rPr>
              <a:t>de: </a:t>
            </a:r>
            <a:r>
              <a:rPr lang="es-MX" sz="1400" b="1" dirty="0">
                <a:latin typeface="+mj-lt"/>
              </a:rPr>
              <a:t>17,68 </a:t>
            </a:r>
            <a:r>
              <a:rPr lang="es-MX" sz="1400" b="1" dirty="0" err="1">
                <a:latin typeface="+mj-lt"/>
              </a:rPr>
              <a:t>pts</a:t>
            </a:r>
            <a:r>
              <a:rPr lang="es-MX" sz="1400" b="1" dirty="0">
                <a:latin typeface="+mj-lt"/>
              </a:rPr>
              <a:t> </a:t>
            </a:r>
            <a:r>
              <a:rPr lang="es-MX" sz="1400" dirty="0">
                <a:latin typeface="+mj-lt"/>
              </a:rPr>
              <a:t>frente a los </a:t>
            </a:r>
            <a:r>
              <a:rPr lang="es-CO" sz="1400" dirty="0">
                <a:latin typeface="+mj-lt"/>
              </a:rPr>
              <a:t>de</a:t>
            </a:r>
            <a:r>
              <a:rPr lang="es-CO" sz="1400" b="1" dirty="0">
                <a:latin typeface="+mj-lt"/>
              </a:rPr>
              <a:t> categoría 4, </a:t>
            </a:r>
            <a:r>
              <a:rPr lang="es-CO" sz="1400" dirty="0">
                <a:latin typeface="+mj-lt"/>
              </a:rPr>
              <a:t> </a:t>
            </a:r>
            <a:r>
              <a:rPr lang="es-CO" sz="1400" b="1" dirty="0">
                <a:latin typeface="+mj-lt"/>
              </a:rPr>
              <a:t>15,31 </a:t>
            </a:r>
            <a:r>
              <a:rPr lang="es-CO" sz="1400" b="1" dirty="0" err="1">
                <a:latin typeface="+mj-lt"/>
              </a:rPr>
              <a:t>pts</a:t>
            </a:r>
            <a:r>
              <a:rPr lang="es-CO" sz="1400" b="1" dirty="0">
                <a:latin typeface="+mj-lt"/>
              </a:rPr>
              <a:t> </a:t>
            </a:r>
            <a:r>
              <a:rPr lang="es-CO" sz="1400" dirty="0">
                <a:latin typeface="+mj-lt"/>
              </a:rPr>
              <a:t>frente a</a:t>
            </a:r>
            <a:r>
              <a:rPr lang="es-CO" sz="1400" b="1" dirty="0">
                <a:latin typeface="+mj-lt"/>
              </a:rPr>
              <a:t> </a:t>
            </a:r>
            <a:r>
              <a:rPr lang="es-CO" sz="1400" dirty="0">
                <a:latin typeface="+mj-lt"/>
              </a:rPr>
              <a:t>la </a:t>
            </a:r>
            <a:r>
              <a:rPr lang="es-CO" sz="1400" b="1" dirty="0">
                <a:latin typeface="+mj-lt"/>
              </a:rPr>
              <a:t>categoría 3,</a:t>
            </a:r>
            <a:r>
              <a:rPr lang="es-CO" sz="1400" dirty="0">
                <a:latin typeface="+mj-lt"/>
              </a:rPr>
              <a:t> </a:t>
            </a:r>
            <a:r>
              <a:rPr lang="es-CO" sz="1400" b="1" dirty="0">
                <a:latin typeface="+mj-lt"/>
              </a:rPr>
              <a:t>13,75 frente a </a:t>
            </a:r>
            <a:r>
              <a:rPr lang="es-CO" sz="1400" dirty="0">
                <a:latin typeface="+mj-lt"/>
              </a:rPr>
              <a:t>la </a:t>
            </a:r>
            <a:r>
              <a:rPr lang="es-CO" sz="1400" b="1" dirty="0">
                <a:latin typeface="+mj-lt"/>
              </a:rPr>
              <a:t>categoría 2</a:t>
            </a:r>
            <a:r>
              <a:rPr lang="es-CO" sz="1400" dirty="0">
                <a:latin typeface="+mj-lt"/>
              </a:rPr>
              <a:t> y de </a:t>
            </a:r>
            <a:r>
              <a:rPr lang="es-CO" sz="1400" b="1" dirty="0">
                <a:latin typeface="+mj-lt"/>
              </a:rPr>
              <a:t>15,18 </a:t>
            </a:r>
            <a:r>
              <a:rPr lang="es-CO" sz="1400" b="1" dirty="0" err="1">
                <a:latin typeface="+mj-lt"/>
              </a:rPr>
              <a:t>ptos</a:t>
            </a:r>
            <a:r>
              <a:rPr lang="es-CO" sz="1400" b="1" dirty="0">
                <a:latin typeface="+mj-lt"/>
              </a:rPr>
              <a:t> frente a la categoría 1.</a:t>
            </a:r>
            <a:r>
              <a:rPr lang="es-CO" sz="1400" dirty="0">
                <a:latin typeface="+mj-lt"/>
              </a:rPr>
              <a:t> </a:t>
            </a:r>
          </a:p>
          <a:p>
            <a:pPr marL="285750" marR="0" lvl="0" indent="-2160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CO" sz="1400" dirty="0">
              <a:latin typeface="+mj-lt"/>
            </a:endParaRPr>
          </a:p>
          <a:p>
            <a:pPr marL="69750" marR="0" lvl="0" algn="just" defTabSz="914400" rtl="0" eaLnBrk="1" fontAlgn="auto" latinLnBrk="0" hangingPunct="1">
              <a:lnSpc>
                <a:spcPct val="100000"/>
              </a:lnSpc>
              <a:spcBef>
                <a:spcPts val="0"/>
              </a:spcBef>
              <a:spcAft>
                <a:spcPts val="0"/>
              </a:spcAft>
              <a:buClrTx/>
              <a:buSzTx/>
              <a:tabLst/>
              <a:defRPr/>
            </a:pPr>
            <a:endParaRPr lang="es-MX" sz="1400" dirty="0"/>
          </a:p>
        </p:txBody>
      </p:sp>
    </p:spTree>
    <p:extLst>
      <p:ext uri="{BB962C8B-B14F-4D97-AF65-F5344CB8AC3E}">
        <p14:creationId xmlns:p14="http://schemas.microsoft.com/office/powerpoint/2010/main" val="4271998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D763D3F1-C268-93BE-0704-3632F9124B0D}"/>
              </a:ext>
            </a:extLst>
          </p:cNvPr>
          <p:cNvSpPr/>
          <p:nvPr/>
        </p:nvSpPr>
        <p:spPr>
          <a:xfrm flipH="1">
            <a:off x="2501203" y="1200199"/>
            <a:ext cx="6674817" cy="584775"/>
          </a:xfrm>
          <a:prstGeom prst="rect">
            <a:avLst/>
          </a:prstGeom>
          <a:gradFill>
            <a:gsLst>
              <a:gs pos="0">
                <a:srgbClr val="4D4D4D">
                  <a:alpha val="15000"/>
                </a:srgbClr>
              </a:gs>
              <a:gs pos="100000">
                <a:srgbClr val="4D4D4D">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defRPr sz="1440" b="1" i="0" u="none" strike="noStrike" kern="1200" cap="all" spc="120" normalizeH="0" baseline="0">
                <a:solidFill>
                  <a:srgbClr val="173557"/>
                </a:solidFill>
                <a:latin typeface="Montserrat" panose="00000500000000000000" pitchFamily="2" charset="0"/>
                <a:ea typeface="+mn-ea"/>
                <a:cs typeface="+mn-cs"/>
              </a:defRPr>
            </a:pPr>
            <a:r>
              <a:rPr lang="es-CO" dirty="0"/>
              <a:t>Rangos de desempeño por CATEGORÍA PRESUPUESTAL</a:t>
            </a:r>
            <a:endParaRPr lang="es-CO" sz="1800" dirty="0"/>
          </a:p>
        </p:txBody>
      </p:sp>
      <p:sp>
        <p:nvSpPr>
          <p:cNvPr id="3" name="AutoShape 2">
            <a:extLst>
              <a:ext uri="{FF2B5EF4-FFF2-40B4-BE49-F238E27FC236}">
                <a16:creationId xmlns:a16="http://schemas.microsoft.com/office/drawing/2014/main" id="{60432090-2B4C-6191-07E1-A564E9B6604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16" name="CuadroTexto 15">
            <a:extLst>
              <a:ext uri="{FF2B5EF4-FFF2-40B4-BE49-F238E27FC236}">
                <a16:creationId xmlns:a16="http://schemas.microsoft.com/office/drawing/2014/main" id="{7463198F-0226-0ED3-07FE-881316664A98}"/>
              </a:ext>
            </a:extLst>
          </p:cNvPr>
          <p:cNvSpPr txBox="1"/>
          <p:nvPr/>
        </p:nvSpPr>
        <p:spPr>
          <a:xfrm>
            <a:off x="2194569" y="1760123"/>
            <a:ext cx="791804" cy="276999"/>
          </a:xfrm>
          <a:prstGeom prst="rect">
            <a:avLst/>
          </a:prstGeom>
          <a:solidFill>
            <a:schemeClr val="accent6">
              <a:lumMod val="20000"/>
              <a:lumOff val="80000"/>
            </a:schemeClr>
          </a:solidFill>
          <a:ln>
            <a:solidFill>
              <a:schemeClr val="tx2"/>
            </a:solidFill>
          </a:ln>
        </p:spPr>
        <p:style>
          <a:lnRef idx="2">
            <a:schemeClr val="accent3"/>
          </a:lnRef>
          <a:fillRef idx="1">
            <a:schemeClr val="lt1"/>
          </a:fillRef>
          <a:effectRef idx="0">
            <a:schemeClr val="accent3"/>
          </a:effectRef>
          <a:fontRef idx="minor">
            <a:schemeClr val="dk1"/>
          </a:fontRef>
        </p:style>
        <p:txBody>
          <a:bodyPr wrap="square">
            <a:spAutoFit/>
          </a:bodyPr>
          <a:lstStyle/>
          <a:p>
            <a:pPr algn="ctr"/>
            <a:r>
              <a:rPr lang="es-CO" sz="1200" b="1" i="0" u="none" strike="noStrike" dirty="0">
                <a:solidFill>
                  <a:schemeClr val="tx2"/>
                </a:solidFill>
                <a:effectLst/>
                <a:latin typeface="Franklin Gothic Book" panose="020B0503020102020204" pitchFamily="34" charset="0"/>
              </a:rPr>
              <a:t>56,60</a:t>
            </a:r>
            <a:r>
              <a:rPr lang="es-CO" sz="1200" b="1" dirty="0">
                <a:solidFill>
                  <a:schemeClr val="tx2"/>
                </a:solidFill>
              </a:rPr>
              <a:t> </a:t>
            </a:r>
          </a:p>
        </p:txBody>
      </p:sp>
      <p:sp>
        <p:nvSpPr>
          <p:cNvPr id="18" name="CuadroTexto 17">
            <a:extLst>
              <a:ext uri="{FF2B5EF4-FFF2-40B4-BE49-F238E27FC236}">
                <a16:creationId xmlns:a16="http://schemas.microsoft.com/office/drawing/2014/main" id="{9E3DCF78-4C0E-A4B0-CB2C-457C108C24C6}"/>
              </a:ext>
            </a:extLst>
          </p:cNvPr>
          <p:cNvSpPr txBox="1"/>
          <p:nvPr/>
        </p:nvSpPr>
        <p:spPr>
          <a:xfrm>
            <a:off x="3579857" y="1760123"/>
            <a:ext cx="792000" cy="276999"/>
          </a:xfrm>
          <a:prstGeom prst="rect">
            <a:avLst/>
          </a:prstGeom>
          <a:solidFill>
            <a:schemeClr val="accent3">
              <a:lumMod val="40000"/>
              <a:lumOff val="60000"/>
            </a:schemeClr>
          </a:solidFill>
          <a:ln>
            <a:solidFill>
              <a:schemeClr val="tx2"/>
            </a:solidFill>
          </a:ln>
        </p:spPr>
        <p:style>
          <a:lnRef idx="2">
            <a:schemeClr val="accent3"/>
          </a:lnRef>
          <a:fillRef idx="1">
            <a:schemeClr val="lt1"/>
          </a:fillRef>
          <a:effectRef idx="0">
            <a:schemeClr val="accent3"/>
          </a:effectRef>
          <a:fontRef idx="minor">
            <a:schemeClr val="dk1"/>
          </a:fontRef>
        </p:style>
        <p:txBody>
          <a:bodyPr wrap="square">
            <a:spAutoFit/>
          </a:bodyPr>
          <a:lstStyle/>
          <a:p>
            <a:pPr algn="ctr"/>
            <a:r>
              <a:rPr lang="es-CO" sz="1200" b="1" i="0" u="none" strike="noStrike" dirty="0">
                <a:solidFill>
                  <a:schemeClr val="tx2"/>
                </a:solidFill>
                <a:effectLst/>
                <a:latin typeface="Franklin Gothic Book" panose="020B0503020102020204" pitchFamily="34" charset="0"/>
              </a:rPr>
              <a:t>70,77</a:t>
            </a:r>
            <a:r>
              <a:rPr lang="es-CO" sz="1200" b="1" dirty="0">
                <a:solidFill>
                  <a:schemeClr val="tx2"/>
                </a:solidFill>
              </a:rPr>
              <a:t> </a:t>
            </a:r>
          </a:p>
        </p:txBody>
      </p:sp>
      <p:sp>
        <p:nvSpPr>
          <p:cNvPr id="20" name="CuadroTexto 19">
            <a:extLst>
              <a:ext uri="{FF2B5EF4-FFF2-40B4-BE49-F238E27FC236}">
                <a16:creationId xmlns:a16="http://schemas.microsoft.com/office/drawing/2014/main" id="{B3FAAE4C-D83F-29A3-8687-48EAA67726EA}"/>
              </a:ext>
            </a:extLst>
          </p:cNvPr>
          <p:cNvSpPr txBox="1"/>
          <p:nvPr/>
        </p:nvSpPr>
        <p:spPr>
          <a:xfrm>
            <a:off x="4938933" y="1760123"/>
            <a:ext cx="792000" cy="276999"/>
          </a:xfrm>
          <a:prstGeom prst="rect">
            <a:avLst/>
          </a:prstGeom>
          <a:solidFill>
            <a:schemeClr val="accent6">
              <a:lumMod val="20000"/>
              <a:lumOff val="80000"/>
            </a:schemeClr>
          </a:solidFill>
          <a:ln>
            <a:solidFill>
              <a:schemeClr val="tx2"/>
            </a:solidFill>
          </a:ln>
        </p:spPr>
        <p:style>
          <a:lnRef idx="2">
            <a:schemeClr val="accent3"/>
          </a:lnRef>
          <a:fillRef idx="1">
            <a:schemeClr val="lt1"/>
          </a:fillRef>
          <a:effectRef idx="0">
            <a:schemeClr val="accent3"/>
          </a:effectRef>
          <a:fontRef idx="minor">
            <a:schemeClr val="dk1"/>
          </a:fontRef>
        </p:style>
        <p:txBody>
          <a:bodyPr wrap="square">
            <a:spAutoFit/>
          </a:bodyPr>
          <a:lstStyle/>
          <a:p>
            <a:pPr algn="ctr"/>
            <a:r>
              <a:rPr lang="es-CO" sz="1200" b="1" i="0" u="none" strike="noStrike" dirty="0">
                <a:solidFill>
                  <a:schemeClr val="tx2"/>
                </a:solidFill>
                <a:effectLst/>
                <a:latin typeface="Franklin Gothic Book" panose="020B0503020102020204" pitchFamily="34" charset="0"/>
              </a:rPr>
              <a:t>55,59</a:t>
            </a:r>
            <a:r>
              <a:rPr lang="es-CO" sz="1200" b="1" dirty="0">
                <a:solidFill>
                  <a:schemeClr val="tx2"/>
                </a:solidFill>
              </a:rPr>
              <a:t> </a:t>
            </a:r>
          </a:p>
        </p:txBody>
      </p:sp>
      <p:sp>
        <p:nvSpPr>
          <p:cNvPr id="22" name="CuadroTexto 21">
            <a:extLst>
              <a:ext uri="{FF2B5EF4-FFF2-40B4-BE49-F238E27FC236}">
                <a16:creationId xmlns:a16="http://schemas.microsoft.com/office/drawing/2014/main" id="{8555C18E-241E-5632-9A38-A05CA2728CF3}"/>
              </a:ext>
            </a:extLst>
          </p:cNvPr>
          <p:cNvSpPr txBox="1"/>
          <p:nvPr/>
        </p:nvSpPr>
        <p:spPr>
          <a:xfrm>
            <a:off x="6326005" y="1760123"/>
            <a:ext cx="792000" cy="276999"/>
          </a:xfrm>
          <a:prstGeom prst="rect">
            <a:avLst/>
          </a:prstGeom>
          <a:solidFill>
            <a:schemeClr val="accent6">
              <a:lumMod val="20000"/>
              <a:lumOff val="80000"/>
            </a:schemeClr>
          </a:solidFill>
          <a:ln>
            <a:solidFill>
              <a:schemeClr val="tx2"/>
            </a:solidFill>
          </a:ln>
        </p:spPr>
        <p:style>
          <a:lnRef idx="2">
            <a:schemeClr val="accent3"/>
          </a:lnRef>
          <a:fillRef idx="1">
            <a:schemeClr val="lt1"/>
          </a:fillRef>
          <a:effectRef idx="0">
            <a:schemeClr val="accent3"/>
          </a:effectRef>
          <a:fontRef idx="minor">
            <a:schemeClr val="dk1"/>
          </a:fontRef>
        </p:style>
        <p:txBody>
          <a:bodyPr wrap="square">
            <a:spAutoFit/>
          </a:bodyPr>
          <a:lstStyle/>
          <a:p>
            <a:pPr algn="ctr"/>
            <a:r>
              <a:rPr lang="es-CO" sz="1200" b="1" i="0" u="none" strike="noStrike" dirty="0">
                <a:solidFill>
                  <a:schemeClr val="tx2"/>
                </a:solidFill>
                <a:effectLst/>
                <a:latin typeface="Franklin Gothic Book" panose="020B0503020102020204" pitchFamily="34" charset="0"/>
              </a:rPr>
              <a:t>57, 03</a:t>
            </a:r>
            <a:r>
              <a:rPr lang="es-CO" sz="1200" b="1" dirty="0">
                <a:solidFill>
                  <a:schemeClr val="tx2"/>
                </a:solidFill>
              </a:rPr>
              <a:t> </a:t>
            </a:r>
          </a:p>
        </p:txBody>
      </p:sp>
      <p:sp>
        <p:nvSpPr>
          <p:cNvPr id="24" name="CuadroTexto 23">
            <a:extLst>
              <a:ext uri="{FF2B5EF4-FFF2-40B4-BE49-F238E27FC236}">
                <a16:creationId xmlns:a16="http://schemas.microsoft.com/office/drawing/2014/main" id="{757F006F-0DA8-E57E-9971-C068896340BA}"/>
              </a:ext>
            </a:extLst>
          </p:cNvPr>
          <p:cNvSpPr txBox="1"/>
          <p:nvPr/>
        </p:nvSpPr>
        <p:spPr>
          <a:xfrm>
            <a:off x="7659291" y="1760123"/>
            <a:ext cx="792000" cy="276999"/>
          </a:xfrm>
          <a:prstGeom prst="rect">
            <a:avLst/>
          </a:prstGeom>
          <a:solidFill>
            <a:schemeClr val="accent6">
              <a:lumMod val="20000"/>
              <a:lumOff val="80000"/>
            </a:schemeClr>
          </a:solidFill>
          <a:ln>
            <a:solidFill>
              <a:schemeClr val="tx2"/>
            </a:solidFill>
          </a:ln>
        </p:spPr>
        <p:style>
          <a:lnRef idx="2">
            <a:schemeClr val="accent3"/>
          </a:lnRef>
          <a:fillRef idx="1">
            <a:schemeClr val="lt1"/>
          </a:fillRef>
          <a:effectRef idx="0">
            <a:schemeClr val="accent3"/>
          </a:effectRef>
          <a:fontRef idx="minor">
            <a:schemeClr val="dk1"/>
          </a:fontRef>
        </p:style>
        <p:txBody>
          <a:bodyPr wrap="square">
            <a:spAutoFit/>
          </a:bodyPr>
          <a:lstStyle/>
          <a:p>
            <a:pPr algn="ctr"/>
            <a:r>
              <a:rPr lang="es-CO" sz="1200" b="1" i="0" u="none" strike="noStrike" dirty="0">
                <a:solidFill>
                  <a:schemeClr val="tx2"/>
                </a:solidFill>
                <a:effectLst/>
                <a:latin typeface="Franklin Gothic Book" panose="020B0503020102020204" pitchFamily="34" charset="0"/>
              </a:rPr>
              <a:t>55,46</a:t>
            </a:r>
            <a:r>
              <a:rPr lang="es-CO" sz="1200" b="1" dirty="0">
                <a:solidFill>
                  <a:schemeClr val="tx2"/>
                </a:solidFill>
              </a:rPr>
              <a:t> </a:t>
            </a:r>
          </a:p>
        </p:txBody>
      </p:sp>
      <p:sp>
        <p:nvSpPr>
          <p:cNvPr id="26" name="CuadroTexto 25">
            <a:extLst>
              <a:ext uri="{FF2B5EF4-FFF2-40B4-BE49-F238E27FC236}">
                <a16:creationId xmlns:a16="http://schemas.microsoft.com/office/drawing/2014/main" id="{E73F291F-076D-4453-E87A-A500FED67FD3}"/>
              </a:ext>
            </a:extLst>
          </p:cNvPr>
          <p:cNvSpPr txBox="1"/>
          <p:nvPr/>
        </p:nvSpPr>
        <p:spPr>
          <a:xfrm>
            <a:off x="8947982" y="1760123"/>
            <a:ext cx="792000" cy="276999"/>
          </a:xfrm>
          <a:prstGeom prst="rect">
            <a:avLst/>
          </a:prstGeom>
          <a:solidFill>
            <a:schemeClr val="accent6">
              <a:lumMod val="20000"/>
              <a:lumOff val="80000"/>
            </a:schemeClr>
          </a:solidFill>
          <a:ln>
            <a:solidFill>
              <a:schemeClr val="tx2"/>
            </a:solidFill>
          </a:ln>
        </p:spPr>
        <p:style>
          <a:lnRef idx="2">
            <a:schemeClr val="accent3"/>
          </a:lnRef>
          <a:fillRef idx="1">
            <a:schemeClr val="lt1"/>
          </a:fillRef>
          <a:effectRef idx="0">
            <a:schemeClr val="accent3"/>
          </a:effectRef>
          <a:fontRef idx="minor">
            <a:schemeClr val="dk1"/>
          </a:fontRef>
        </p:style>
        <p:txBody>
          <a:bodyPr wrap="square">
            <a:spAutoFit/>
          </a:bodyPr>
          <a:lstStyle/>
          <a:p>
            <a:pPr algn="ctr"/>
            <a:r>
              <a:rPr lang="es-CO" sz="1200" b="1" i="0" u="none" strike="noStrike" dirty="0">
                <a:solidFill>
                  <a:schemeClr val="tx2"/>
                </a:solidFill>
                <a:effectLst/>
                <a:latin typeface="Franklin Gothic Book" panose="020B0503020102020204" pitchFamily="34" charset="0"/>
              </a:rPr>
              <a:t>53,09</a:t>
            </a:r>
            <a:r>
              <a:rPr lang="es-CO" sz="1200" b="1" dirty="0">
                <a:solidFill>
                  <a:schemeClr val="tx2"/>
                </a:solidFill>
              </a:rPr>
              <a:t> </a:t>
            </a:r>
          </a:p>
        </p:txBody>
      </p:sp>
      <p:sp>
        <p:nvSpPr>
          <p:cNvPr id="4" name="Título 4">
            <a:extLst>
              <a:ext uri="{FF2B5EF4-FFF2-40B4-BE49-F238E27FC236}">
                <a16:creationId xmlns:a16="http://schemas.microsoft.com/office/drawing/2014/main" id="{EC91A740-402A-8FB7-C0FF-0B3866EB6120}"/>
              </a:ext>
            </a:extLst>
          </p:cNvPr>
          <p:cNvSpPr txBox="1">
            <a:spLocks/>
          </p:cNvSpPr>
          <p:nvPr/>
        </p:nvSpPr>
        <p:spPr>
          <a:xfrm>
            <a:off x="1378372" y="163993"/>
            <a:ext cx="9144000" cy="590931"/>
          </a:xfrm>
          <a:prstGeom prst="rect">
            <a:avLst/>
          </a:prstGeom>
          <a:solidFill>
            <a:schemeClr val="bg1"/>
          </a:solid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Verdana" panose="020B0604030504040204" pitchFamily="34" charset="0"/>
                <a:ea typeface="+mj-ea"/>
                <a:cs typeface="+mj-cs"/>
              </a:defRPr>
            </a:lvl1pPr>
          </a:lstStyle>
          <a:p>
            <a:r>
              <a:rPr lang="es-MX" sz="3600" b="1" dirty="0">
                <a:latin typeface="+mj-lt"/>
              </a:rPr>
              <a:t>Resultados departamentos</a:t>
            </a:r>
            <a:endParaRPr lang="es-CO" sz="3600" b="1" dirty="0">
              <a:latin typeface="+mj-lt"/>
            </a:endParaRPr>
          </a:p>
        </p:txBody>
      </p:sp>
      <p:cxnSp>
        <p:nvCxnSpPr>
          <p:cNvPr id="5" name="Conector recto 4">
            <a:extLst>
              <a:ext uri="{FF2B5EF4-FFF2-40B4-BE49-F238E27FC236}">
                <a16:creationId xmlns:a16="http://schemas.microsoft.com/office/drawing/2014/main" id="{AE8A2304-9CA4-3779-DE53-E5A659C6011C}"/>
              </a:ext>
            </a:extLst>
          </p:cNvPr>
          <p:cNvCxnSpPr>
            <a:cxnSpLocks/>
          </p:cNvCxnSpPr>
          <p:nvPr/>
        </p:nvCxnSpPr>
        <p:spPr>
          <a:xfrm>
            <a:off x="1552832" y="4696062"/>
            <a:ext cx="0" cy="180856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A46ED28C-90FD-5DB8-90D5-419A6A82B9A3}"/>
              </a:ext>
            </a:extLst>
          </p:cNvPr>
          <p:cNvSpPr txBox="1"/>
          <p:nvPr/>
        </p:nvSpPr>
        <p:spPr>
          <a:xfrm>
            <a:off x="1579726" y="4642886"/>
            <a:ext cx="9784505" cy="523220"/>
          </a:xfrm>
          <a:prstGeom prst="rect">
            <a:avLst/>
          </a:prstGeom>
          <a:noFill/>
        </p:spPr>
        <p:txBody>
          <a:bodyPr wrap="square">
            <a:spAutoFit/>
          </a:bodyPr>
          <a:lstStyle/>
          <a:p>
            <a:pPr marL="171450" indent="-171450">
              <a:buFont typeface="Arial" panose="020B0604020202020204" pitchFamily="34" charset="0"/>
              <a:buChar char="•"/>
            </a:pPr>
            <a:r>
              <a:rPr lang="es-MX" sz="1400" b="1" dirty="0">
                <a:latin typeface="+mj-lt"/>
              </a:rPr>
              <a:t>3 (9%) </a:t>
            </a:r>
            <a:r>
              <a:rPr lang="es-MX" sz="1400" dirty="0">
                <a:latin typeface="+mj-lt"/>
              </a:rPr>
              <a:t>departamentos están en el rango </a:t>
            </a:r>
            <a:r>
              <a:rPr lang="es-MX" sz="1400" b="1" dirty="0">
                <a:latin typeface="+mj-lt"/>
              </a:rPr>
              <a:t>“Solvente”</a:t>
            </a:r>
            <a:r>
              <a:rPr lang="es-MX" sz="1400" dirty="0">
                <a:latin typeface="+mj-lt"/>
              </a:rPr>
              <a:t>: Cesar, Cundinamarca y Valle del Cauca. Ninguno está en el rango “sostenible”.</a:t>
            </a:r>
            <a:endParaRPr lang="es-CO" sz="1400" dirty="0">
              <a:latin typeface="+mj-lt"/>
            </a:endParaRPr>
          </a:p>
        </p:txBody>
      </p:sp>
      <p:sp>
        <p:nvSpPr>
          <p:cNvPr id="13" name="CuadroTexto 12">
            <a:extLst>
              <a:ext uri="{FF2B5EF4-FFF2-40B4-BE49-F238E27FC236}">
                <a16:creationId xmlns:a16="http://schemas.microsoft.com/office/drawing/2014/main" id="{8282B0B9-C7A5-4CDD-D9A5-62266855799F}"/>
              </a:ext>
            </a:extLst>
          </p:cNvPr>
          <p:cNvSpPr txBox="1"/>
          <p:nvPr/>
        </p:nvSpPr>
        <p:spPr>
          <a:xfrm>
            <a:off x="1552832" y="5227893"/>
            <a:ext cx="10075253" cy="523220"/>
          </a:xfrm>
          <a:prstGeom prst="rect">
            <a:avLst/>
          </a:prstGeom>
          <a:noFill/>
        </p:spPr>
        <p:txBody>
          <a:bodyPr wrap="square">
            <a:spAutoFit/>
          </a:bodyPr>
          <a:lstStyle/>
          <a:p>
            <a:pPr marL="171450" indent="-171450">
              <a:buFont typeface="Arial" panose="020B0604020202020204" pitchFamily="34" charset="0"/>
              <a:buChar char="•"/>
            </a:pPr>
            <a:r>
              <a:rPr lang="es-CO" sz="1400" b="1" dirty="0">
                <a:latin typeface="+mj-lt"/>
              </a:rPr>
              <a:t>7 (22%)</a:t>
            </a:r>
            <a:r>
              <a:rPr lang="es-CO" sz="1400" dirty="0">
                <a:latin typeface="+mj-lt"/>
              </a:rPr>
              <a:t> de los departamentos están en el rango </a:t>
            </a:r>
            <a:r>
              <a:rPr lang="es-CO" sz="1400" b="1" dirty="0">
                <a:latin typeface="+mj-lt"/>
              </a:rPr>
              <a:t>“vulnerable”,</a:t>
            </a:r>
            <a:r>
              <a:rPr lang="es-CO" sz="1400" dirty="0">
                <a:latin typeface="+mj-lt"/>
              </a:rPr>
              <a:t> con una distribución similar en  las diferentes categorías. </a:t>
            </a:r>
          </a:p>
        </p:txBody>
      </p:sp>
      <p:sp>
        <p:nvSpPr>
          <p:cNvPr id="17" name="CuadroTexto 16">
            <a:extLst>
              <a:ext uri="{FF2B5EF4-FFF2-40B4-BE49-F238E27FC236}">
                <a16:creationId xmlns:a16="http://schemas.microsoft.com/office/drawing/2014/main" id="{E2B77C3F-4BC8-62DA-0F24-D655FE9CAD40}"/>
              </a:ext>
            </a:extLst>
          </p:cNvPr>
          <p:cNvSpPr txBox="1"/>
          <p:nvPr/>
        </p:nvSpPr>
        <p:spPr>
          <a:xfrm>
            <a:off x="1550046" y="5810345"/>
            <a:ext cx="9671842" cy="307777"/>
          </a:xfrm>
          <a:prstGeom prst="rect">
            <a:avLst/>
          </a:prstGeom>
          <a:noFill/>
        </p:spPr>
        <p:txBody>
          <a:bodyPr wrap="square">
            <a:spAutoFit/>
          </a:bodyPr>
          <a:lstStyle/>
          <a:p>
            <a:pPr marL="171450" indent="-171450">
              <a:buFont typeface="Arial" panose="020B0604020202020204" pitchFamily="34" charset="0"/>
              <a:buChar char="•"/>
            </a:pPr>
            <a:r>
              <a:rPr lang="es-CO" sz="1400" b="1" dirty="0">
                <a:latin typeface="+mj-lt"/>
              </a:rPr>
              <a:t>22 (69%) </a:t>
            </a:r>
            <a:r>
              <a:rPr lang="es-CO" sz="1400" dirty="0">
                <a:latin typeface="+mj-lt"/>
              </a:rPr>
              <a:t>de los departamentos están en el rango </a:t>
            </a:r>
            <a:r>
              <a:rPr lang="es-CO" sz="1400" b="1" dirty="0">
                <a:latin typeface="+mj-lt"/>
              </a:rPr>
              <a:t>“riesgo”</a:t>
            </a:r>
            <a:r>
              <a:rPr lang="es-CO" sz="1400" dirty="0">
                <a:latin typeface="+mj-lt"/>
              </a:rPr>
              <a:t> . Ninguno está en el rango de deterioro.</a:t>
            </a:r>
          </a:p>
        </p:txBody>
      </p:sp>
      <p:sp>
        <p:nvSpPr>
          <p:cNvPr id="21" name="Estrella: 10 puntas 20">
            <a:extLst>
              <a:ext uri="{FF2B5EF4-FFF2-40B4-BE49-F238E27FC236}">
                <a16:creationId xmlns:a16="http://schemas.microsoft.com/office/drawing/2014/main" id="{A0C94D50-17AA-D460-CD0D-1B0B5550F428}"/>
              </a:ext>
            </a:extLst>
          </p:cNvPr>
          <p:cNvSpPr/>
          <p:nvPr/>
        </p:nvSpPr>
        <p:spPr>
          <a:xfrm>
            <a:off x="9031852" y="644179"/>
            <a:ext cx="947948" cy="929258"/>
          </a:xfrm>
          <a:prstGeom prst="star10">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es-CO" sz="2000" b="1" dirty="0">
                <a:latin typeface="+mj-lt"/>
              </a:rPr>
              <a:t>IDF</a:t>
            </a:r>
          </a:p>
          <a:p>
            <a:pPr algn="ctr"/>
            <a:r>
              <a:rPr lang="es-CO" sz="1400" b="1" dirty="0">
                <a:solidFill>
                  <a:schemeClr val="tx2"/>
                </a:solidFill>
                <a:latin typeface="+mj-lt"/>
              </a:rPr>
              <a:t>56,60</a:t>
            </a:r>
          </a:p>
        </p:txBody>
      </p:sp>
      <p:grpSp>
        <p:nvGrpSpPr>
          <p:cNvPr id="33" name="Grupo 32">
            <a:extLst>
              <a:ext uri="{FF2B5EF4-FFF2-40B4-BE49-F238E27FC236}">
                <a16:creationId xmlns:a16="http://schemas.microsoft.com/office/drawing/2014/main" id="{D12BBA54-089D-DC41-9049-E5BBA1F5633F}"/>
              </a:ext>
            </a:extLst>
          </p:cNvPr>
          <p:cNvGrpSpPr/>
          <p:nvPr/>
        </p:nvGrpSpPr>
        <p:grpSpPr>
          <a:xfrm>
            <a:off x="737866" y="2004489"/>
            <a:ext cx="10075252" cy="2426860"/>
            <a:chOff x="737865" y="2004489"/>
            <a:chExt cx="9784506" cy="2426860"/>
          </a:xfrm>
        </p:grpSpPr>
        <p:graphicFrame>
          <p:nvGraphicFramePr>
            <p:cNvPr id="23" name="Gráfico 22">
              <a:extLst>
                <a:ext uri="{FF2B5EF4-FFF2-40B4-BE49-F238E27FC236}">
                  <a16:creationId xmlns:a16="http://schemas.microsoft.com/office/drawing/2014/main" id="{6BB82668-16E8-0FF6-A6D8-9A548674B391}"/>
                </a:ext>
              </a:extLst>
            </p:cNvPr>
            <p:cNvGraphicFramePr>
              <a:graphicFrameLocks/>
            </p:cNvGraphicFramePr>
            <p:nvPr>
              <p:extLst>
                <p:ext uri="{D42A27DB-BD31-4B8C-83A1-F6EECF244321}">
                  <p14:modId xmlns:p14="http://schemas.microsoft.com/office/powerpoint/2010/main" val="319630838"/>
                </p:ext>
              </p:extLst>
            </p:nvPr>
          </p:nvGraphicFramePr>
          <p:xfrm>
            <a:off x="737865" y="2004489"/>
            <a:ext cx="9784506" cy="2426860"/>
          </p:xfrm>
          <a:graphic>
            <a:graphicData uri="http://schemas.openxmlformats.org/drawingml/2006/chart">
              <c:chart xmlns:c="http://schemas.openxmlformats.org/drawingml/2006/chart" xmlns:r="http://schemas.openxmlformats.org/officeDocument/2006/relationships" r:id="rId3"/>
            </a:graphicData>
          </a:graphic>
        </p:graphicFrame>
        <p:cxnSp>
          <p:nvCxnSpPr>
            <p:cNvPr id="27" name="Conector recto 26">
              <a:extLst>
                <a:ext uri="{FF2B5EF4-FFF2-40B4-BE49-F238E27FC236}">
                  <a16:creationId xmlns:a16="http://schemas.microsoft.com/office/drawing/2014/main" id="{408523B6-CA8C-DD02-00B6-7976C50C6491}"/>
                </a:ext>
              </a:extLst>
            </p:cNvPr>
            <p:cNvCxnSpPr/>
            <p:nvPr/>
          </p:nvCxnSpPr>
          <p:spPr>
            <a:xfrm flipV="1">
              <a:off x="3281082" y="2232212"/>
              <a:ext cx="0" cy="1541929"/>
            </a:xfrm>
            <a:prstGeom prst="line">
              <a:avLst/>
            </a:prstGeom>
            <a:ln>
              <a:solidFill>
                <a:schemeClr val="accent3">
                  <a:lumMod val="20000"/>
                  <a:lumOff val="80000"/>
                </a:schemeClr>
              </a:solidFill>
            </a:ln>
          </p:spPr>
          <p:style>
            <a:lnRef idx="1">
              <a:schemeClr val="accent2"/>
            </a:lnRef>
            <a:fillRef idx="0">
              <a:schemeClr val="accent2"/>
            </a:fillRef>
            <a:effectRef idx="0">
              <a:schemeClr val="accent2"/>
            </a:effectRef>
            <a:fontRef idx="minor">
              <a:schemeClr val="tx1"/>
            </a:fontRef>
          </p:style>
        </p:cxnSp>
        <p:cxnSp>
          <p:nvCxnSpPr>
            <p:cNvPr id="28" name="Conector recto 27">
              <a:extLst>
                <a:ext uri="{FF2B5EF4-FFF2-40B4-BE49-F238E27FC236}">
                  <a16:creationId xmlns:a16="http://schemas.microsoft.com/office/drawing/2014/main" id="{2D0D3167-3B0C-BF51-1D3D-226E849C22B8}"/>
                </a:ext>
              </a:extLst>
            </p:cNvPr>
            <p:cNvCxnSpPr/>
            <p:nvPr/>
          </p:nvCxnSpPr>
          <p:spPr>
            <a:xfrm flipV="1">
              <a:off x="4661647" y="2232212"/>
              <a:ext cx="0" cy="1541929"/>
            </a:xfrm>
            <a:prstGeom prst="line">
              <a:avLst/>
            </a:prstGeom>
            <a:ln>
              <a:solidFill>
                <a:schemeClr val="accent3">
                  <a:lumMod val="20000"/>
                  <a:lumOff val="80000"/>
                </a:schemeClr>
              </a:solidFill>
            </a:ln>
          </p:spPr>
          <p:style>
            <a:lnRef idx="1">
              <a:schemeClr val="accent2"/>
            </a:lnRef>
            <a:fillRef idx="0">
              <a:schemeClr val="accent2"/>
            </a:fillRef>
            <a:effectRef idx="0">
              <a:schemeClr val="accent2"/>
            </a:effectRef>
            <a:fontRef idx="minor">
              <a:schemeClr val="tx1"/>
            </a:fontRef>
          </p:style>
        </p:cxnSp>
        <p:cxnSp>
          <p:nvCxnSpPr>
            <p:cNvPr id="29" name="Conector recto 28">
              <a:extLst>
                <a:ext uri="{FF2B5EF4-FFF2-40B4-BE49-F238E27FC236}">
                  <a16:creationId xmlns:a16="http://schemas.microsoft.com/office/drawing/2014/main" id="{6A923701-9A9C-DAF3-F386-1E0DC55E5765}"/>
                </a:ext>
              </a:extLst>
            </p:cNvPr>
            <p:cNvCxnSpPr/>
            <p:nvPr/>
          </p:nvCxnSpPr>
          <p:spPr>
            <a:xfrm flipV="1">
              <a:off x="5943600" y="2232212"/>
              <a:ext cx="0" cy="1541929"/>
            </a:xfrm>
            <a:prstGeom prst="line">
              <a:avLst/>
            </a:prstGeom>
            <a:ln>
              <a:solidFill>
                <a:schemeClr val="accent3">
                  <a:lumMod val="20000"/>
                  <a:lumOff val="80000"/>
                </a:schemeClr>
              </a:solidFill>
            </a:ln>
          </p:spPr>
          <p:style>
            <a:lnRef idx="1">
              <a:schemeClr val="accent2"/>
            </a:lnRef>
            <a:fillRef idx="0">
              <a:schemeClr val="accent2"/>
            </a:fillRef>
            <a:effectRef idx="0">
              <a:schemeClr val="accent2"/>
            </a:effectRef>
            <a:fontRef idx="minor">
              <a:schemeClr val="tx1"/>
            </a:fontRef>
          </p:style>
        </p:cxnSp>
        <p:cxnSp>
          <p:nvCxnSpPr>
            <p:cNvPr id="30" name="Conector recto 29">
              <a:extLst>
                <a:ext uri="{FF2B5EF4-FFF2-40B4-BE49-F238E27FC236}">
                  <a16:creationId xmlns:a16="http://schemas.microsoft.com/office/drawing/2014/main" id="{8C3EEEA0-9349-C145-7277-7AE7AFE95425}"/>
                </a:ext>
              </a:extLst>
            </p:cNvPr>
            <p:cNvCxnSpPr/>
            <p:nvPr/>
          </p:nvCxnSpPr>
          <p:spPr>
            <a:xfrm flipV="1">
              <a:off x="7404847" y="2232212"/>
              <a:ext cx="0" cy="1541929"/>
            </a:xfrm>
            <a:prstGeom prst="line">
              <a:avLst/>
            </a:prstGeom>
            <a:ln>
              <a:solidFill>
                <a:schemeClr val="accent3">
                  <a:lumMod val="20000"/>
                  <a:lumOff val="80000"/>
                </a:schemeClr>
              </a:solidFill>
            </a:ln>
          </p:spPr>
          <p:style>
            <a:lnRef idx="1">
              <a:schemeClr val="accent2"/>
            </a:lnRef>
            <a:fillRef idx="0">
              <a:schemeClr val="accent2"/>
            </a:fillRef>
            <a:effectRef idx="0">
              <a:schemeClr val="accent2"/>
            </a:effectRef>
            <a:fontRef idx="minor">
              <a:schemeClr val="tx1"/>
            </a:fontRef>
          </p:style>
        </p:cxnSp>
        <p:cxnSp>
          <p:nvCxnSpPr>
            <p:cNvPr id="31" name="Conector recto 30">
              <a:extLst>
                <a:ext uri="{FF2B5EF4-FFF2-40B4-BE49-F238E27FC236}">
                  <a16:creationId xmlns:a16="http://schemas.microsoft.com/office/drawing/2014/main" id="{007E334C-1158-130F-254F-2B2D14894387}"/>
                </a:ext>
              </a:extLst>
            </p:cNvPr>
            <p:cNvCxnSpPr/>
            <p:nvPr/>
          </p:nvCxnSpPr>
          <p:spPr>
            <a:xfrm flipV="1">
              <a:off x="8650941" y="2232212"/>
              <a:ext cx="0" cy="1541929"/>
            </a:xfrm>
            <a:prstGeom prst="line">
              <a:avLst/>
            </a:prstGeom>
            <a:ln>
              <a:solidFill>
                <a:schemeClr val="accent3">
                  <a:lumMod val="20000"/>
                  <a:lumOff val="80000"/>
                </a:schemeClr>
              </a:solidFill>
            </a:ln>
          </p:spPr>
          <p:style>
            <a:lnRef idx="1">
              <a:schemeClr val="accent2"/>
            </a:lnRef>
            <a:fillRef idx="0">
              <a:schemeClr val="accent2"/>
            </a:fillRef>
            <a:effectRef idx="0">
              <a:schemeClr val="accent2"/>
            </a:effectRef>
            <a:fontRef idx="minor">
              <a:schemeClr val="tx1"/>
            </a:fontRef>
          </p:style>
        </p:cxnSp>
        <p:cxnSp>
          <p:nvCxnSpPr>
            <p:cNvPr id="32" name="Conector recto 31">
              <a:extLst>
                <a:ext uri="{FF2B5EF4-FFF2-40B4-BE49-F238E27FC236}">
                  <a16:creationId xmlns:a16="http://schemas.microsoft.com/office/drawing/2014/main" id="{599D55DB-6A78-9005-DB56-7030FF7B261D}"/>
                </a:ext>
              </a:extLst>
            </p:cNvPr>
            <p:cNvCxnSpPr/>
            <p:nvPr/>
          </p:nvCxnSpPr>
          <p:spPr>
            <a:xfrm flipV="1">
              <a:off x="10051519" y="2232212"/>
              <a:ext cx="0" cy="1541929"/>
            </a:xfrm>
            <a:prstGeom prst="line">
              <a:avLst/>
            </a:prstGeom>
            <a:ln>
              <a:solidFill>
                <a:schemeClr val="accent3">
                  <a:lumMod val="20000"/>
                  <a:lumOff val="80000"/>
                </a:schemeClr>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585085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Mapa&#10;&#10;Descripción generada automáticamente">
            <a:extLst>
              <a:ext uri="{FF2B5EF4-FFF2-40B4-BE49-F238E27FC236}">
                <a16:creationId xmlns:a16="http://schemas.microsoft.com/office/drawing/2014/main" id="{742AFD4E-E0CA-EDDD-5D2A-0F9A81E32122}"/>
              </a:ext>
            </a:extLst>
          </p:cNvPr>
          <p:cNvPicPr>
            <a:picLocks noChangeAspect="1"/>
          </p:cNvPicPr>
          <p:nvPr/>
        </p:nvPicPr>
        <p:blipFill>
          <a:blip r:embed="rId3">
            <a:extLst>
              <a:ext uri="{28A0092B-C50C-407E-A947-70E740481C1C}">
                <a14:useLocalDpi xmlns:a14="http://schemas.microsoft.com/office/drawing/2010/main" val="0"/>
              </a:ext>
            </a:extLst>
          </a:blip>
          <a:srcRect l="2845" t="8416" r="3303" b="2939"/>
          <a:stretch/>
        </p:blipFill>
        <p:spPr>
          <a:xfrm>
            <a:off x="694439" y="1731592"/>
            <a:ext cx="4219433" cy="4733791"/>
          </a:xfrm>
          <a:prstGeom prst="rect">
            <a:avLst/>
          </a:prstGeom>
        </p:spPr>
      </p:pic>
      <p:sp>
        <p:nvSpPr>
          <p:cNvPr id="9" name="CuadroTexto 8">
            <a:extLst>
              <a:ext uri="{FF2B5EF4-FFF2-40B4-BE49-F238E27FC236}">
                <a16:creationId xmlns:a16="http://schemas.microsoft.com/office/drawing/2014/main" id="{E70F2704-C54D-76C4-ED2A-9A6AFE4435E4}"/>
              </a:ext>
            </a:extLst>
          </p:cNvPr>
          <p:cNvSpPr txBox="1"/>
          <p:nvPr/>
        </p:nvSpPr>
        <p:spPr>
          <a:xfrm>
            <a:off x="953098" y="941791"/>
            <a:ext cx="3879478" cy="523220"/>
          </a:xfrm>
          <a:prstGeom prst="rect">
            <a:avLst/>
          </a:prstGeom>
          <a:solidFill>
            <a:schemeClr val="tx1"/>
          </a:solidFill>
        </p:spPr>
        <p:txBody>
          <a:bodyPr wrap="square">
            <a:spAutoFit/>
          </a:bodyPr>
          <a:lstStyle/>
          <a:p>
            <a:pPr algn="just">
              <a:lnSpc>
                <a:spcPct val="100000"/>
              </a:lnSpc>
            </a:pPr>
            <a:r>
              <a:rPr lang="es-CO" sz="1400" dirty="0">
                <a:solidFill>
                  <a:schemeClr val="bg1"/>
                </a:solidFill>
                <a:latin typeface="+mj-lt"/>
                <a:ea typeface="Times New Roman" panose="02020603050405020304" pitchFamily="18" charset="0"/>
              </a:rPr>
              <a:t>Los departamentos obtienen un promedio de 56,60 puntos en el IDF.</a:t>
            </a:r>
            <a:endParaRPr lang="es-CO" sz="1200" dirty="0">
              <a:solidFill>
                <a:schemeClr val="bg1"/>
              </a:solidFill>
              <a:latin typeface="+mj-lt"/>
            </a:endParaRPr>
          </a:p>
        </p:txBody>
      </p:sp>
      <p:sp>
        <p:nvSpPr>
          <p:cNvPr id="8" name="Estrella: 10 puntas 7">
            <a:extLst>
              <a:ext uri="{FF2B5EF4-FFF2-40B4-BE49-F238E27FC236}">
                <a16:creationId xmlns:a16="http://schemas.microsoft.com/office/drawing/2014/main" id="{1805568E-B6B6-F11B-9A44-358AFECFDE9D}"/>
              </a:ext>
            </a:extLst>
          </p:cNvPr>
          <p:cNvSpPr/>
          <p:nvPr/>
        </p:nvSpPr>
        <p:spPr>
          <a:xfrm>
            <a:off x="4655212" y="1011841"/>
            <a:ext cx="1267151" cy="929258"/>
          </a:xfrm>
          <a:prstGeom prst="star10">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es-CO" sz="2000" b="1" dirty="0">
                <a:latin typeface="+mj-lt"/>
              </a:rPr>
              <a:t>IDF</a:t>
            </a:r>
          </a:p>
          <a:p>
            <a:pPr algn="ctr"/>
            <a:r>
              <a:rPr lang="es-CO" sz="1400" b="1" dirty="0">
                <a:latin typeface="+mj-lt"/>
              </a:rPr>
              <a:t>56,60</a:t>
            </a:r>
          </a:p>
        </p:txBody>
      </p:sp>
      <p:sp>
        <p:nvSpPr>
          <p:cNvPr id="4" name="Título 4">
            <a:extLst>
              <a:ext uri="{FF2B5EF4-FFF2-40B4-BE49-F238E27FC236}">
                <a16:creationId xmlns:a16="http://schemas.microsoft.com/office/drawing/2014/main" id="{EC91A740-402A-8FB7-C0FF-0B3866EB6120}"/>
              </a:ext>
            </a:extLst>
          </p:cNvPr>
          <p:cNvSpPr txBox="1">
            <a:spLocks/>
          </p:cNvSpPr>
          <p:nvPr/>
        </p:nvSpPr>
        <p:spPr>
          <a:xfrm>
            <a:off x="953098" y="213099"/>
            <a:ext cx="10947501" cy="590931"/>
          </a:xfrm>
          <a:prstGeom prst="rect">
            <a:avLst/>
          </a:prstGeom>
          <a:solidFill>
            <a:schemeClr val="bg1"/>
          </a:solid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Verdana" panose="020B0604030504040204" pitchFamily="34" charset="0"/>
                <a:ea typeface="+mj-ea"/>
                <a:cs typeface="+mj-cs"/>
              </a:defRPr>
            </a:lvl1pPr>
          </a:lstStyle>
          <a:p>
            <a:r>
              <a:rPr lang="es-MX" sz="3600" b="1" dirty="0">
                <a:latin typeface="+mj-lt"/>
              </a:rPr>
              <a:t>Resultados IDF por departamentos y regiones</a:t>
            </a:r>
            <a:endParaRPr lang="es-CO" sz="3600" b="1" dirty="0">
              <a:latin typeface="+mj-lt"/>
            </a:endParaRPr>
          </a:p>
        </p:txBody>
      </p:sp>
      <p:sp>
        <p:nvSpPr>
          <p:cNvPr id="30" name="CuadroTexto 29">
            <a:extLst>
              <a:ext uri="{FF2B5EF4-FFF2-40B4-BE49-F238E27FC236}">
                <a16:creationId xmlns:a16="http://schemas.microsoft.com/office/drawing/2014/main" id="{18A588C0-820F-9795-D99D-36A521ED9DE9}"/>
              </a:ext>
            </a:extLst>
          </p:cNvPr>
          <p:cNvSpPr txBox="1"/>
          <p:nvPr/>
        </p:nvSpPr>
        <p:spPr>
          <a:xfrm>
            <a:off x="5908395" y="4908288"/>
            <a:ext cx="5796474" cy="1954381"/>
          </a:xfrm>
          <a:prstGeom prst="rect">
            <a:avLst/>
          </a:prstGeom>
          <a:noFill/>
        </p:spPr>
        <p:txBody>
          <a:bodyPr wrap="square">
            <a:spAutoFit/>
          </a:bodyPr>
          <a:lstStyle/>
          <a:p>
            <a:pPr algn="just"/>
            <a:r>
              <a:rPr lang="es-MX" sz="1100" b="1" dirty="0"/>
              <a:t>Regiones con preponderancia de la categoría “riesgo”</a:t>
            </a:r>
          </a:p>
          <a:p>
            <a:pPr algn="just"/>
            <a:endParaRPr lang="es-MX" sz="1100" dirty="0"/>
          </a:p>
          <a:p>
            <a:pPr marL="285750" indent="-285750" algn="just">
              <a:buFont typeface="Arial" panose="020B0604020202020204" pitchFamily="34" charset="0"/>
              <a:buChar char="•"/>
            </a:pPr>
            <a:r>
              <a:rPr lang="es-MX" sz="1100" b="1" dirty="0"/>
              <a:t>La región Llano (7 departamentos) </a:t>
            </a:r>
            <a:r>
              <a:rPr lang="es-MX" sz="1100" dirty="0"/>
              <a:t>tiene un alto porcentaje de departamentos en riesgo (6 departamentos preponderancia del 86%), mientras que el promedio nacional es </a:t>
            </a:r>
            <a:r>
              <a:rPr lang="es-MX" sz="1100" b="1" dirty="0"/>
              <a:t>68,75%. </a:t>
            </a:r>
          </a:p>
          <a:p>
            <a:pPr algn="just"/>
            <a:endParaRPr lang="es-MX" sz="1100" b="1" dirty="0"/>
          </a:p>
          <a:p>
            <a:pPr marL="285750" indent="-285750" algn="just">
              <a:buFont typeface="Arial" panose="020B0604020202020204" pitchFamily="34" charset="0"/>
              <a:buChar char="•"/>
            </a:pPr>
            <a:r>
              <a:rPr lang="es-MX" sz="1100" b="1" dirty="0"/>
              <a:t>La región Centro Sur Amazonía (5 departamentos)</a:t>
            </a:r>
            <a:r>
              <a:rPr lang="es-MX" sz="1100" dirty="0"/>
              <a:t> también tiene una concentración de departamentos en el rango de</a:t>
            </a:r>
            <a:r>
              <a:rPr lang="es-MX" sz="1100" b="1" dirty="0"/>
              <a:t> “Riesgo” </a:t>
            </a:r>
            <a:r>
              <a:rPr lang="es-MX" sz="1100" dirty="0"/>
              <a:t>(4 departamentos, preponderancia del </a:t>
            </a:r>
            <a:r>
              <a:rPr lang="es-MX" sz="1100" b="1" dirty="0"/>
              <a:t>80%).</a:t>
            </a:r>
          </a:p>
          <a:p>
            <a:pPr marL="285750" indent="-285750" algn="just">
              <a:buFont typeface="Arial" panose="020B0604020202020204" pitchFamily="34" charset="0"/>
              <a:buChar char="•"/>
            </a:pPr>
            <a:endParaRPr lang="es-MX" sz="1100" b="1" dirty="0"/>
          </a:p>
          <a:p>
            <a:pPr marL="285750" indent="-285750" algn="just">
              <a:buFont typeface="Arial" panose="020B0604020202020204" pitchFamily="34" charset="0"/>
              <a:buChar char="•"/>
            </a:pPr>
            <a:endParaRPr lang="es-MX" sz="1100" b="1" dirty="0"/>
          </a:p>
        </p:txBody>
      </p:sp>
      <p:sp>
        <p:nvSpPr>
          <p:cNvPr id="36" name="CuadroTexto 35">
            <a:extLst>
              <a:ext uri="{FF2B5EF4-FFF2-40B4-BE49-F238E27FC236}">
                <a16:creationId xmlns:a16="http://schemas.microsoft.com/office/drawing/2014/main" id="{8DCE6D64-EEBD-52BC-F447-18B90953F776}"/>
              </a:ext>
            </a:extLst>
          </p:cNvPr>
          <p:cNvSpPr txBox="1"/>
          <p:nvPr/>
        </p:nvSpPr>
        <p:spPr>
          <a:xfrm>
            <a:off x="5926324" y="3411571"/>
            <a:ext cx="5778545" cy="1107996"/>
          </a:xfrm>
          <a:prstGeom prst="rect">
            <a:avLst/>
          </a:prstGeom>
          <a:noFill/>
        </p:spPr>
        <p:txBody>
          <a:bodyPr wrap="square">
            <a:spAutoFit/>
          </a:bodyPr>
          <a:lstStyle/>
          <a:p>
            <a:pPr marL="285750" indent="-285750" algn="just">
              <a:buFont typeface="Arial" panose="020B0604020202020204" pitchFamily="34" charset="0"/>
              <a:buChar char="•"/>
            </a:pPr>
            <a:endParaRPr lang="es-MX" sz="1100" b="1" dirty="0"/>
          </a:p>
          <a:p>
            <a:pPr algn="just"/>
            <a:r>
              <a:rPr lang="es-MX" sz="1100" b="1" dirty="0"/>
              <a:t>Regiones con preponderancia de la categoría “vulnerable”</a:t>
            </a:r>
          </a:p>
          <a:p>
            <a:pPr algn="just"/>
            <a:endParaRPr lang="es-MX" sz="1100" b="1" dirty="0"/>
          </a:p>
          <a:p>
            <a:pPr marL="285750" indent="-285750" algn="just">
              <a:buFont typeface="Arial" panose="020B0604020202020204" pitchFamily="34" charset="0"/>
              <a:buChar char="•"/>
            </a:pPr>
            <a:r>
              <a:rPr lang="es-MX" sz="1100" b="1" dirty="0"/>
              <a:t>La región Eje cafetero (4 departamentos) </a:t>
            </a:r>
            <a:r>
              <a:rPr lang="es-MX" sz="1100" dirty="0"/>
              <a:t>muestra una alta concentración de departamentos en este rango</a:t>
            </a:r>
            <a:r>
              <a:rPr lang="es-MX" sz="1100" b="1" dirty="0"/>
              <a:t> (50%) </a:t>
            </a:r>
            <a:r>
              <a:rPr lang="es-MX" sz="1100" dirty="0"/>
              <a:t>en comparación con el promedio nacional que es de 21,88%</a:t>
            </a:r>
            <a:endParaRPr lang="es-MX" sz="1100" b="1" dirty="0"/>
          </a:p>
        </p:txBody>
      </p:sp>
      <p:cxnSp>
        <p:nvCxnSpPr>
          <p:cNvPr id="37" name="Conector recto 36">
            <a:extLst>
              <a:ext uri="{FF2B5EF4-FFF2-40B4-BE49-F238E27FC236}">
                <a16:creationId xmlns:a16="http://schemas.microsoft.com/office/drawing/2014/main" id="{F8500DFA-E8FC-9A00-C0AC-1E4818B95CD4}"/>
              </a:ext>
            </a:extLst>
          </p:cNvPr>
          <p:cNvCxnSpPr>
            <a:cxnSpLocks/>
          </p:cNvCxnSpPr>
          <p:nvPr/>
        </p:nvCxnSpPr>
        <p:spPr>
          <a:xfrm flipH="1">
            <a:off x="5899513" y="5189032"/>
            <a:ext cx="22851" cy="1359105"/>
          </a:xfrm>
          <a:prstGeom prst="line">
            <a:avLst/>
          </a:prstGeom>
          <a:ln w="38100">
            <a:solidFill>
              <a:schemeClr val="accent6">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6" name="Conector recto 45">
            <a:extLst>
              <a:ext uri="{FF2B5EF4-FFF2-40B4-BE49-F238E27FC236}">
                <a16:creationId xmlns:a16="http://schemas.microsoft.com/office/drawing/2014/main" id="{FFCD7E76-06D2-B55D-77F0-AE08DF259CDB}"/>
              </a:ext>
            </a:extLst>
          </p:cNvPr>
          <p:cNvCxnSpPr>
            <a:cxnSpLocks/>
          </p:cNvCxnSpPr>
          <p:nvPr/>
        </p:nvCxnSpPr>
        <p:spPr>
          <a:xfrm>
            <a:off x="5899513" y="3896550"/>
            <a:ext cx="0" cy="100800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48" name="CuadroTexto 47">
            <a:extLst>
              <a:ext uri="{FF2B5EF4-FFF2-40B4-BE49-F238E27FC236}">
                <a16:creationId xmlns:a16="http://schemas.microsoft.com/office/drawing/2014/main" id="{92F82FCC-187D-92CF-B2B8-FD4F01A52A37}"/>
              </a:ext>
            </a:extLst>
          </p:cNvPr>
          <p:cNvSpPr txBox="1"/>
          <p:nvPr/>
        </p:nvSpPr>
        <p:spPr>
          <a:xfrm>
            <a:off x="5956384" y="2325257"/>
            <a:ext cx="5717107" cy="1277273"/>
          </a:xfrm>
          <a:prstGeom prst="rect">
            <a:avLst/>
          </a:prstGeom>
          <a:noFill/>
        </p:spPr>
        <p:txBody>
          <a:bodyPr wrap="square">
            <a:spAutoFit/>
          </a:bodyPr>
          <a:lstStyle/>
          <a:p>
            <a:pPr marL="285750" indent="-285750" algn="just">
              <a:buFont typeface="Arial" panose="020B0604020202020204" pitchFamily="34" charset="0"/>
              <a:buChar char="•"/>
            </a:pPr>
            <a:r>
              <a:rPr lang="es-MX" sz="1100" b="1" dirty="0"/>
              <a:t>La región Centro Oriente (4 departamentos)</a:t>
            </a:r>
            <a:r>
              <a:rPr lang="es-MX" sz="1100" dirty="0"/>
              <a:t> tiene un departamento (Cundinamarca) en el rango solvente, con lo que la </a:t>
            </a:r>
            <a:r>
              <a:rPr lang="es-MX" sz="1100" b="1" dirty="0"/>
              <a:t>preponderancia es del 25% </a:t>
            </a:r>
            <a:r>
              <a:rPr lang="es-MX" sz="1100" dirty="0"/>
              <a:t>frente al </a:t>
            </a:r>
            <a:r>
              <a:rPr lang="es-MX" sz="1100" b="1" dirty="0"/>
              <a:t>9,38% </a:t>
            </a:r>
            <a:r>
              <a:rPr lang="es-MX" sz="1100" dirty="0"/>
              <a:t>que presenta el promedio nacional.</a:t>
            </a:r>
          </a:p>
          <a:p>
            <a:pPr marL="285750" indent="-285750" algn="just">
              <a:buFont typeface="Arial" panose="020B0604020202020204" pitchFamily="34" charset="0"/>
              <a:buChar char="•"/>
            </a:pPr>
            <a:endParaRPr lang="es-MX" sz="1100" b="1" dirty="0"/>
          </a:p>
          <a:p>
            <a:pPr marL="285750" indent="-285750" algn="just">
              <a:buFont typeface="Arial" panose="020B0604020202020204" pitchFamily="34" charset="0"/>
              <a:buChar char="•"/>
            </a:pPr>
            <a:r>
              <a:rPr lang="es-MX" sz="1100" b="1" dirty="0"/>
              <a:t>Valle del cauca también se ubica como un departamento solvente destacando a la región del pacífico, sin embargo, la diferencia frente al menor puntuado (Cauca) de la categoría es de 23 puntos.</a:t>
            </a:r>
          </a:p>
        </p:txBody>
      </p:sp>
      <p:cxnSp>
        <p:nvCxnSpPr>
          <p:cNvPr id="51" name="Conector recto 50">
            <a:extLst>
              <a:ext uri="{FF2B5EF4-FFF2-40B4-BE49-F238E27FC236}">
                <a16:creationId xmlns:a16="http://schemas.microsoft.com/office/drawing/2014/main" id="{69E3F078-2BD1-9D7B-E90C-A3F26BAC3B50}"/>
              </a:ext>
            </a:extLst>
          </p:cNvPr>
          <p:cNvCxnSpPr>
            <a:cxnSpLocks/>
          </p:cNvCxnSpPr>
          <p:nvPr/>
        </p:nvCxnSpPr>
        <p:spPr>
          <a:xfrm>
            <a:off x="5882859" y="2412425"/>
            <a:ext cx="0" cy="11880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B9E1259A-C285-487A-B425-D01D63F69BC3}"/>
              </a:ext>
            </a:extLst>
          </p:cNvPr>
          <p:cNvSpPr txBox="1"/>
          <p:nvPr/>
        </p:nvSpPr>
        <p:spPr>
          <a:xfrm>
            <a:off x="7388582" y="718846"/>
            <a:ext cx="5325035" cy="492443"/>
          </a:xfrm>
          <a:prstGeom prst="rect">
            <a:avLst/>
          </a:prstGeom>
          <a:noFill/>
        </p:spPr>
        <p:txBody>
          <a:bodyPr wrap="square">
            <a:spAutoFit/>
          </a:bodyPr>
          <a:lstStyle/>
          <a:p>
            <a:pPr algn="just"/>
            <a:endParaRPr lang="es-MX" sz="1300" b="1" dirty="0"/>
          </a:p>
          <a:p>
            <a:pPr algn="just"/>
            <a:r>
              <a:rPr lang="es-MX" sz="1300" b="1" dirty="0"/>
              <a:t>Tabla de distribución por rango</a:t>
            </a:r>
            <a:r>
              <a:rPr lang="es-MX" sz="1200" dirty="0"/>
              <a:t>.</a:t>
            </a:r>
            <a:endParaRPr lang="es-CO" sz="1200" dirty="0"/>
          </a:p>
        </p:txBody>
      </p:sp>
      <p:pic>
        <p:nvPicPr>
          <p:cNvPr id="6" name="Imagen 5">
            <a:extLst>
              <a:ext uri="{FF2B5EF4-FFF2-40B4-BE49-F238E27FC236}">
                <a16:creationId xmlns:a16="http://schemas.microsoft.com/office/drawing/2014/main" id="{DECD87BB-FC64-A0FD-2044-8BA685DA5580}"/>
              </a:ext>
            </a:extLst>
          </p:cNvPr>
          <p:cNvPicPr>
            <a:picLocks noChangeAspect="1"/>
          </p:cNvPicPr>
          <p:nvPr/>
        </p:nvPicPr>
        <p:blipFill>
          <a:blip r:embed="rId4"/>
          <a:stretch>
            <a:fillRect/>
          </a:stretch>
        </p:blipFill>
        <p:spPr>
          <a:xfrm>
            <a:off x="1367626" y="1816200"/>
            <a:ext cx="290845" cy="410166"/>
          </a:xfrm>
          <a:prstGeom prst="rect">
            <a:avLst/>
          </a:prstGeom>
        </p:spPr>
      </p:pic>
      <p:pic>
        <p:nvPicPr>
          <p:cNvPr id="11" name="Imagen 10">
            <a:extLst>
              <a:ext uri="{FF2B5EF4-FFF2-40B4-BE49-F238E27FC236}">
                <a16:creationId xmlns:a16="http://schemas.microsoft.com/office/drawing/2014/main" id="{CD81480A-7C5D-2A26-9BFD-00C3CB098B86}"/>
              </a:ext>
            </a:extLst>
          </p:cNvPr>
          <p:cNvPicPr>
            <a:picLocks noChangeAspect="1"/>
          </p:cNvPicPr>
          <p:nvPr/>
        </p:nvPicPr>
        <p:blipFill>
          <a:blip r:embed="rId5"/>
          <a:stretch>
            <a:fillRect/>
          </a:stretch>
        </p:blipFill>
        <p:spPr>
          <a:xfrm>
            <a:off x="1722769" y="1646985"/>
            <a:ext cx="130537" cy="169215"/>
          </a:xfrm>
          <a:prstGeom prst="rect">
            <a:avLst/>
          </a:prstGeom>
        </p:spPr>
      </p:pic>
      <p:sp>
        <p:nvSpPr>
          <p:cNvPr id="17" name="CuadroTexto 16">
            <a:extLst>
              <a:ext uri="{FF2B5EF4-FFF2-40B4-BE49-F238E27FC236}">
                <a16:creationId xmlns:a16="http://schemas.microsoft.com/office/drawing/2014/main" id="{0AFEC1DB-C74E-F153-6B27-B4B7AA79B58F}"/>
              </a:ext>
            </a:extLst>
          </p:cNvPr>
          <p:cNvSpPr txBox="1"/>
          <p:nvPr/>
        </p:nvSpPr>
        <p:spPr>
          <a:xfrm>
            <a:off x="5836024" y="1988264"/>
            <a:ext cx="6355976" cy="646331"/>
          </a:xfrm>
          <a:prstGeom prst="rect">
            <a:avLst/>
          </a:prstGeom>
          <a:noFill/>
        </p:spPr>
        <p:txBody>
          <a:bodyPr wrap="square">
            <a:spAutoFit/>
          </a:bodyPr>
          <a:lstStyle/>
          <a:p>
            <a:pPr algn="just"/>
            <a:r>
              <a:rPr lang="es-MX" sz="1100" b="1" dirty="0"/>
              <a:t>Regiones con preponderancia de la categoría </a:t>
            </a:r>
            <a:r>
              <a:rPr lang="es-MX" sz="1800" b="1" dirty="0"/>
              <a:t>“</a:t>
            </a:r>
            <a:r>
              <a:rPr lang="es-MX" sz="1100" b="1" dirty="0"/>
              <a:t>solvente</a:t>
            </a:r>
            <a:r>
              <a:rPr lang="es-MX" sz="1800" b="1" dirty="0"/>
              <a:t>”</a:t>
            </a:r>
          </a:p>
          <a:p>
            <a:pPr marL="285750" indent="-285750" algn="just">
              <a:buFont typeface="Arial" panose="020B0604020202020204" pitchFamily="34" charset="0"/>
              <a:buChar char="•"/>
            </a:pPr>
            <a:endParaRPr lang="es-MX" sz="1800" b="1" dirty="0"/>
          </a:p>
        </p:txBody>
      </p:sp>
      <p:sp>
        <p:nvSpPr>
          <p:cNvPr id="21" name="CuadroTexto 20">
            <a:extLst>
              <a:ext uri="{FF2B5EF4-FFF2-40B4-BE49-F238E27FC236}">
                <a16:creationId xmlns:a16="http://schemas.microsoft.com/office/drawing/2014/main" id="{B146F4D2-4C52-77C3-E3D3-F8881368643E}"/>
              </a:ext>
            </a:extLst>
          </p:cNvPr>
          <p:cNvSpPr txBox="1"/>
          <p:nvPr/>
        </p:nvSpPr>
        <p:spPr>
          <a:xfrm>
            <a:off x="5894947" y="4527211"/>
            <a:ext cx="5778545" cy="430887"/>
          </a:xfrm>
          <a:prstGeom prst="rect">
            <a:avLst/>
          </a:prstGeom>
          <a:noFill/>
        </p:spPr>
        <p:txBody>
          <a:bodyPr wrap="square">
            <a:spAutoFit/>
          </a:bodyPr>
          <a:lstStyle/>
          <a:p>
            <a:pPr marL="285750" indent="-285750" algn="just">
              <a:buFont typeface="Arial" panose="020B0604020202020204" pitchFamily="34" charset="0"/>
              <a:buChar char="•"/>
            </a:pPr>
            <a:r>
              <a:rPr lang="es-MX" sz="1100" b="1" dirty="0"/>
              <a:t>La región Caribe (8 departamentos) </a:t>
            </a:r>
            <a:r>
              <a:rPr lang="es-MX" sz="1100" dirty="0"/>
              <a:t>muestra una alta concentración de departamentos en este rango</a:t>
            </a:r>
            <a:r>
              <a:rPr lang="es-MX" sz="1100" b="1" dirty="0"/>
              <a:t> (38%).</a:t>
            </a:r>
          </a:p>
        </p:txBody>
      </p:sp>
      <p:graphicFrame>
        <p:nvGraphicFramePr>
          <p:cNvPr id="5" name="Objeto 4">
            <a:extLst>
              <a:ext uri="{FF2B5EF4-FFF2-40B4-BE49-F238E27FC236}">
                <a16:creationId xmlns:a16="http://schemas.microsoft.com/office/drawing/2014/main" id="{0452248E-A7A4-D0C1-9F2D-E7093843172E}"/>
              </a:ext>
            </a:extLst>
          </p:cNvPr>
          <p:cNvGraphicFramePr>
            <a:graphicFrameLocks noChangeAspect="1"/>
          </p:cNvGraphicFramePr>
          <p:nvPr>
            <p:extLst>
              <p:ext uri="{D42A27DB-BD31-4B8C-83A1-F6EECF244321}">
                <p14:modId xmlns:p14="http://schemas.microsoft.com/office/powerpoint/2010/main" val="4055199024"/>
              </p:ext>
            </p:extLst>
          </p:nvPr>
        </p:nvGraphicFramePr>
        <p:xfrm>
          <a:off x="6349037" y="1284391"/>
          <a:ext cx="4533900" cy="615950"/>
        </p:xfrm>
        <a:graphic>
          <a:graphicData uri="http://schemas.openxmlformats.org/presentationml/2006/ole">
            <mc:AlternateContent xmlns:mc="http://schemas.openxmlformats.org/markup-compatibility/2006">
              <mc:Choice xmlns:v="urn:schemas-microsoft-com:vml" Requires="v">
                <p:oleObj name="Worksheet" r:id="rId6" imgW="4533925" imgH="616038" progId="Excel.Sheet.12">
                  <p:embed/>
                </p:oleObj>
              </mc:Choice>
              <mc:Fallback>
                <p:oleObj name="Worksheet" r:id="rId6" imgW="4533925" imgH="616038" progId="Excel.Sheet.12">
                  <p:embed/>
                  <p:pic>
                    <p:nvPicPr>
                      <p:cNvPr id="5" name="Objeto 4">
                        <a:extLst>
                          <a:ext uri="{FF2B5EF4-FFF2-40B4-BE49-F238E27FC236}">
                            <a16:creationId xmlns:a16="http://schemas.microsoft.com/office/drawing/2014/main" id="{0452248E-A7A4-D0C1-9F2D-E7093843172E}"/>
                          </a:ext>
                        </a:extLst>
                      </p:cNvPr>
                      <p:cNvPicPr/>
                      <p:nvPr/>
                    </p:nvPicPr>
                    <p:blipFill>
                      <a:blip r:embed="rId7"/>
                      <a:stretch>
                        <a:fillRect/>
                      </a:stretch>
                    </p:blipFill>
                    <p:spPr>
                      <a:xfrm>
                        <a:off x="6349037" y="1284391"/>
                        <a:ext cx="4533900" cy="615950"/>
                      </a:xfrm>
                      <a:prstGeom prst="rect">
                        <a:avLst/>
                      </a:prstGeom>
                    </p:spPr>
                  </p:pic>
                </p:oleObj>
              </mc:Fallback>
            </mc:AlternateContent>
          </a:graphicData>
        </a:graphic>
      </p:graphicFrame>
    </p:spTree>
    <p:extLst>
      <p:ext uri="{BB962C8B-B14F-4D97-AF65-F5344CB8AC3E}">
        <p14:creationId xmlns:p14="http://schemas.microsoft.com/office/powerpoint/2010/main" val="110860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5BB38FAF-6D92-8F6D-93F3-CD66301BCF4F}"/>
              </a:ext>
            </a:extLst>
          </p:cNvPr>
          <p:cNvSpPr txBox="1"/>
          <p:nvPr/>
        </p:nvSpPr>
        <p:spPr>
          <a:xfrm>
            <a:off x="10079698" y="6473960"/>
            <a:ext cx="2136530" cy="261610"/>
          </a:xfrm>
          <a:prstGeom prst="rect">
            <a:avLst/>
          </a:prstGeom>
          <a:noFill/>
          <a:ln>
            <a:noFill/>
          </a:ln>
        </p:spPr>
        <p:style>
          <a:lnRef idx="0">
            <a:scrgbClr r="0" g="0" b="0"/>
          </a:lnRef>
          <a:fillRef idx="0">
            <a:scrgbClr r="0" g="0" b="0"/>
          </a:fillRef>
          <a:effectRef idx="0">
            <a:scrgbClr r="0" g="0" b="0"/>
          </a:effectRef>
          <a:fontRef idx="minor">
            <a:schemeClr val="accent4"/>
          </a:fontRef>
        </p:style>
        <p:txBody>
          <a:bodyPr wrap="square" rtlCol="0">
            <a:spAutoFit/>
          </a:bodyPr>
          <a:lstStyle/>
          <a:p>
            <a:pPr algn="ctr" defTabSz="493764">
              <a:spcAft>
                <a:spcPts val="600"/>
              </a:spcAft>
            </a:pPr>
            <a:r>
              <a:rPr lang="es-MX" sz="1100" dirty="0">
                <a:solidFill>
                  <a:schemeClr val="tx1"/>
                </a:solidFill>
                <a:latin typeface="+mj-lt"/>
              </a:rPr>
              <a:t>*Sin ponderar por 0,8</a:t>
            </a:r>
            <a:endParaRPr lang="es-CO" sz="1100" dirty="0">
              <a:solidFill>
                <a:schemeClr val="tx1"/>
              </a:solidFill>
              <a:latin typeface="+mj-lt"/>
            </a:endParaRPr>
          </a:p>
        </p:txBody>
      </p:sp>
      <p:sp>
        <p:nvSpPr>
          <p:cNvPr id="8" name="Título 4">
            <a:extLst>
              <a:ext uri="{FF2B5EF4-FFF2-40B4-BE49-F238E27FC236}">
                <a16:creationId xmlns:a16="http://schemas.microsoft.com/office/drawing/2014/main" id="{D5D68636-127A-6DE7-9A05-5DA25A959230}"/>
              </a:ext>
            </a:extLst>
          </p:cNvPr>
          <p:cNvSpPr txBox="1">
            <a:spLocks/>
          </p:cNvSpPr>
          <p:nvPr/>
        </p:nvSpPr>
        <p:spPr>
          <a:xfrm>
            <a:off x="1266612" y="133513"/>
            <a:ext cx="9144000" cy="590931"/>
          </a:xfrm>
          <a:prstGeom prst="rect">
            <a:avLst/>
          </a:prstGeom>
          <a:solidFill>
            <a:schemeClr val="bg1"/>
          </a:solid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Verdana" panose="020B0604030504040204" pitchFamily="34" charset="0"/>
                <a:ea typeface="+mj-ea"/>
                <a:cs typeface="+mj-cs"/>
              </a:defRPr>
            </a:lvl1pPr>
          </a:lstStyle>
          <a:p>
            <a:r>
              <a:rPr lang="es-MX" sz="3600" b="1" dirty="0">
                <a:latin typeface="+mj-lt"/>
              </a:rPr>
              <a:t>Indicadores departamentales</a:t>
            </a:r>
            <a:endParaRPr lang="es-CO" sz="3600" b="1" dirty="0">
              <a:latin typeface="+mj-lt"/>
            </a:endParaRPr>
          </a:p>
        </p:txBody>
      </p:sp>
      <p:sp>
        <p:nvSpPr>
          <p:cNvPr id="9" name="Rectángulo 8">
            <a:extLst>
              <a:ext uri="{FF2B5EF4-FFF2-40B4-BE49-F238E27FC236}">
                <a16:creationId xmlns:a16="http://schemas.microsoft.com/office/drawing/2014/main" id="{0624BE0C-B7EB-371F-B24E-368A3AF4DE99}"/>
              </a:ext>
            </a:extLst>
          </p:cNvPr>
          <p:cNvSpPr/>
          <p:nvPr/>
        </p:nvSpPr>
        <p:spPr>
          <a:xfrm flipH="1">
            <a:off x="2322278" y="1324296"/>
            <a:ext cx="8298312" cy="584775"/>
          </a:xfrm>
          <a:prstGeom prst="rect">
            <a:avLst/>
          </a:prstGeom>
          <a:gradFill>
            <a:gsLst>
              <a:gs pos="0">
                <a:srgbClr val="4D4D4D">
                  <a:alpha val="15000"/>
                </a:srgbClr>
              </a:gs>
              <a:gs pos="100000">
                <a:srgbClr val="4D4D4D">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_tradnl" sz="1800" b="0" i="0" u="none" strike="noStrike" kern="1200" cap="none" spc="0" normalizeH="0" baseline="0" noProof="0">
              <a:ln>
                <a:noFill/>
              </a:ln>
              <a:solidFill>
                <a:srgbClr val="70AD47">
                  <a:lumMod val="20000"/>
                  <a:lumOff val="80000"/>
                </a:srgbClr>
              </a:solidFill>
              <a:effectLst/>
              <a:uLnTx/>
              <a:uFillTx/>
              <a:latin typeface="+mj-lt"/>
              <a:ea typeface="Verdana" panose="020B0604030504040204" pitchFamily="34" charset="0"/>
              <a:cs typeface="Verdana" panose="020B0604030504040204" pitchFamily="34" charset="0"/>
            </a:endParaRPr>
          </a:p>
        </p:txBody>
      </p:sp>
      <p:cxnSp>
        <p:nvCxnSpPr>
          <p:cNvPr id="11" name="Conector recto 10">
            <a:extLst>
              <a:ext uri="{FF2B5EF4-FFF2-40B4-BE49-F238E27FC236}">
                <a16:creationId xmlns:a16="http://schemas.microsoft.com/office/drawing/2014/main" id="{E547F3D6-E746-6C5F-9292-61BD4D7AC77E}"/>
              </a:ext>
            </a:extLst>
          </p:cNvPr>
          <p:cNvCxnSpPr>
            <a:cxnSpLocks/>
          </p:cNvCxnSpPr>
          <p:nvPr/>
        </p:nvCxnSpPr>
        <p:spPr>
          <a:xfrm flipH="1">
            <a:off x="1313056" y="4548160"/>
            <a:ext cx="19004" cy="17611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CEBC5AD1-986A-4183-57D1-DD0CA1DC2D7D}"/>
              </a:ext>
            </a:extLst>
          </p:cNvPr>
          <p:cNvSpPr txBox="1"/>
          <p:nvPr/>
        </p:nvSpPr>
        <p:spPr>
          <a:xfrm>
            <a:off x="1285615" y="715838"/>
            <a:ext cx="9334975" cy="707886"/>
          </a:xfrm>
          <a:prstGeom prst="rect">
            <a:avLst/>
          </a:prstGeom>
          <a:noFill/>
          <a:ln>
            <a:noFill/>
          </a:ln>
        </p:spPr>
        <p:style>
          <a:lnRef idx="0">
            <a:scrgbClr r="0" g="0" b="0"/>
          </a:lnRef>
          <a:fillRef idx="0">
            <a:scrgbClr r="0" g="0" b="0"/>
          </a:fillRef>
          <a:effectRef idx="0">
            <a:scrgbClr r="0" g="0" b="0"/>
          </a:effectRef>
          <a:fontRef idx="minor">
            <a:schemeClr val="accent4"/>
          </a:fontRef>
        </p:style>
        <p:txBody>
          <a:bodyPr wrap="square" rtlCol="0">
            <a:spAutoFit/>
          </a:bodyPr>
          <a:lstStyle/>
          <a:p>
            <a:pPr marR="0" lvl="0" indent="0" defTabSz="493764" fontAlgn="auto">
              <a:lnSpc>
                <a:spcPct val="100000"/>
              </a:lnSpc>
              <a:spcBef>
                <a:spcPts val="0"/>
              </a:spcBef>
              <a:spcAft>
                <a:spcPts val="600"/>
              </a:spcAft>
              <a:buClrTx/>
              <a:buSzTx/>
              <a:buFontTx/>
              <a:buNone/>
              <a:tabLst/>
              <a:defRPr/>
            </a:pPr>
            <a:r>
              <a:rPr lang="es-MX" sz="2000" b="1" u="sng" dirty="0">
                <a:solidFill>
                  <a:schemeClr val="tx1"/>
                </a:solidFill>
                <a:latin typeface="+mj-lt"/>
              </a:rPr>
              <a:t>Puntaje de la dimensión de resultados fiscales por Categoría Presupuestal*: </a:t>
            </a:r>
            <a:r>
              <a:rPr lang="es-MX" sz="2000" b="1" u="sng" dirty="0">
                <a:solidFill>
                  <a:schemeClr val="tx1"/>
                </a:solidFill>
                <a:highlight>
                  <a:srgbClr val="D4F3F4"/>
                </a:highlight>
                <a:latin typeface="+mj-lt"/>
              </a:rPr>
              <a:t>80% del IDF</a:t>
            </a:r>
            <a:endParaRPr kumimoji="0" lang="es-CO" sz="2400" b="1" i="0" u="none" strike="noStrike" kern="1200" cap="none" spc="0" normalizeH="0" baseline="0" noProof="0" dirty="0">
              <a:ln>
                <a:noFill/>
              </a:ln>
              <a:solidFill>
                <a:srgbClr val="FFC000"/>
              </a:solidFill>
              <a:effectLst/>
              <a:highlight>
                <a:srgbClr val="D4F3F4"/>
              </a:highlight>
              <a:uLnTx/>
              <a:uFillTx/>
              <a:latin typeface="+mj-lt"/>
            </a:endParaRPr>
          </a:p>
        </p:txBody>
      </p:sp>
      <p:sp>
        <p:nvSpPr>
          <p:cNvPr id="5" name="CuadroTexto 4">
            <a:extLst>
              <a:ext uri="{FF2B5EF4-FFF2-40B4-BE49-F238E27FC236}">
                <a16:creationId xmlns:a16="http://schemas.microsoft.com/office/drawing/2014/main" id="{CD7DFD0D-F12D-9F1B-1E4E-6B3496C86C07}"/>
              </a:ext>
            </a:extLst>
          </p:cNvPr>
          <p:cNvSpPr txBox="1"/>
          <p:nvPr/>
        </p:nvSpPr>
        <p:spPr>
          <a:xfrm>
            <a:off x="1464248" y="4628103"/>
            <a:ext cx="10014371" cy="1754326"/>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400" dirty="0">
                <a:latin typeface="+mj-lt"/>
              </a:rPr>
              <a:t>En la dimensión de resultados fiscales el promedio del puntaje obtenido es de </a:t>
            </a:r>
            <a:r>
              <a:rPr lang="es-MX" sz="1400" b="1" dirty="0">
                <a:latin typeface="+mj-lt"/>
              </a:rPr>
              <a:t>51,90 puntos</a:t>
            </a:r>
            <a:r>
              <a:rPr lang="es-MX" sz="1400" dirty="0">
                <a:latin typeface="+mj-lt"/>
              </a:rPr>
              <a:t> sobre </a:t>
            </a:r>
            <a:r>
              <a:rPr lang="es-MX" sz="1400" b="1" dirty="0">
                <a:latin typeface="+mj-lt"/>
              </a:rPr>
              <a:t>100</a:t>
            </a:r>
            <a:r>
              <a:rPr lang="es-MX" sz="1400" dirty="0">
                <a:latin typeface="+mj-lt"/>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MX" sz="800" dirty="0">
              <a:latin typeface="+mj-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400" dirty="0">
                <a:latin typeface="+mj-lt"/>
              </a:rPr>
              <a:t>Los </a:t>
            </a:r>
            <a:r>
              <a:rPr lang="es-MX" sz="1400" b="1" dirty="0">
                <a:latin typeface="+mj-lt"/>
              </a:rPr>
              <a:t>departamentos de categoría Especial y de categoría 3 </a:t>
            </a:r>
            <a:r>
              <a:rPr lang="es-MX" sz="1400" dirty="0">
                <a:latin typeface="+mj-lt"/>
              </a:rPr>
              <a:t>se encuentran por encima del promedio nacional con </a:t>
            </a:r>
            <a:r>
              <a:rPr lang="es-MX" sz="1400" b="1" dirty="0">
                <a:latin typeface="+mj-lt"/>
              </a:rPr>
              <a:t>65,66</a:t>
            </a:r>
            <a:r>
              <a:rPr lang="es-MX" sz="1400" dirty="0">
                <a:latin typeface="+mj-lt"/>
              </a:rPr>
              <a:t> </a:t>
            </a:r>
            <a:r>
              <a:rPr lang="es-MX" sz="1400" b="1" dirty="0">
                <a:latin typeface="+mj-lt"/>
              </a:rPr>
              <a:t>y 52,67 puntos.</a:t>
            </a:r>
          </a:p>
          <a:p>
            <a:pPr marR="0" lvl="0" algn="l" defTabSz="914400" rtl="0" eaLnBrk="1" fontAlgn="auto" latinLnBrk="0" hangingPunct="1">
              <a:lnSpc>
                <a:spcPct val="100000"/>
              </a:lnSpc>
              <a:spcBef>
                <a:spcPts val="0"/>
              </a:spcBef>
              <a:spcAft>
                <a:spcPts val="0"/>
              </a:spcAft>
              <a:buClrTx/>
              <a:buSzTx/>
              <a:tabLst/>
              <a:defRPr/>
            </a:pPr>
            <a:endParaRPr lang="es-CO" sz="800" b="1" dirty="0">
              <a:latin typeface="+mj-lt"/>
              <a:cs typeface="Times New Roman" panose="02020603050405020304" pitchFamily="18" charset="0"/>
            </a:endParaRPr>
          </a:p>
          <a:p>
            <a:pPr marL="285750" indent="-285750">
              <a:buFont typeface="Arial" panose="020B0604020202020204" pitchFamily="34" charset="0"/>
              <a:buChar char="•"/>
            </a:pPr>
            <a:r>
              <a:rPr lang="es-CO" sz="1400" dirty="0">
                <a:latin typeface="+mj-lt"/>
                <a:cs typeface="Times New Roman" panose="02020603050405020304" pitchFamily="18" charset="0"/>
              </a:rPr>
              <a:t>En la dimensión fiscal</a:t>
            </a:r>
            <a:r>
              <a:rPr lang="es-CO" sz="1400" b="1" dirty="0">
                <a:latin typeface="+mj-lt"/>
                <a:cs typeface="Times New Roman" panose="02020603050405020304" pitchFamily="18" charset="0"/>
              </a:rPr>
              <a:t> la calificación mayor a 60 </a:t>
            </a:r>
            <a:r>
              <a:rPr lang="es-CO" sz="1400" b="1" dirty="0" err="1">
                <a:latin typeface="+mj-lt"/>
                <a:cs typeface="Times New Roman" panose="02020603050405020304" pitchFamily="18" charset="0"/>
              </a:rPr>
              <a:t>pts</a:t>
            </a:r>
            <a:r>
              <a:rPr lang="es-CO" sz="1400" b="1" dirty="0">
                <a:latin typeface="+mj-lt"/>
                <a:cs typeface="Times New Roman" panose="02020603050405020304" pitchFamily="18" charset="0"/>
              </a:rPr>
              <a:t> la obtienen 9 departamentos.  </a:t>
            </a:r>
          </a:p>
          <a:p>
            <a:pPr marL="285750" indent="-285750">
              <a:buFont typeface="Arial" panose="020B0604020202020204" pitchFamily="34" charset="0"/>
              <a:buChar char="•"/>
            </a:pPr>
            <a:endParaRPr lang="es-CO" sz="800" b="1" dirty="0">
              <a:latin typeface="+mj-lt"/>
              <a:cs typeface="Times New Roman" panose="02020603050405020304" pitchFamily="18" charset="0"/>
            </a:endParaRPr>
          </a:p>
          <a:p>
            <a:pPr marL="285750" indent="-285750">
              <a:buFont typeface="Arial" panose="020B0604020202020204" pitchFamily="34" charset="0"/>
              <a:buChar char="•"/>
            </a:pPr>
            <a:r>
              <a:rPr lang="es-CO" sz="1400" b="1" dirty="0">
                <a:latin typeface="+mj-lt"/>
                <a:cs typeface="Times New Roman" panose="02020603050405020304" pitchFamily="18" charset="0"/>
              </a:rPr>
              <a:t>Los departamentos de categoría Especial obtienen la mayor calificación, </a:t>
            </a:r>
            <a:r>
              <a:rPr lang="es-CO" sz="1400" dirty="0">
                <a:latin typeface="+mj-lt"/>
                <a:cs typeface="Times New Roman" panose="02020603050405020304" pitchFamily="18" charset="0"/>
              </a:rPr>
              <a:t>con excepción del indicador de endeudamiento (pasivos/activos)</a:t>
            </a:r>
            <a:endParaRPr lang="es-CO" sz="1400" dirty="0">
              <a:latin typeface="+mj-lt"/>
            </a:endParaRPr>
          </a:p>
        </p:txBody>
      </p:sp>
      <p:graphicFrame>
        <p:nvGraphicFramePr>
          <p:cNvPr id="4" name="Gráfico 3">
            <a:extLst>
              <a:ext uri="{FF2B5EF4-FFF2-40B4-BE49-F238E27FC236}">
                <a16:creationId xmlns:a16="http://schemas.microsoft.com/office/drawing/2014/main" id="{3B903D67-63CD-410E-B36C-37C5FAF7BA9F}"/>
              </a:ext>
            </a:extLst>
          </p:cNvPr>
          <p:cNvGraphicFramePr>
            <a:graphicFrameLocks/>
          </p:cNvGraphicFramePr>
          <p:nvPr>
            <p:extLst>
              <p:ext uri="{D42A27DB-BD31-4B8C-83A1-F6EECF244321}">
                <p14:modId xmlns:p14="http://schemas.microsoft.com/office/powerpoint/2010/main" val="3518408533"/>
              </p:ext>
            </p:extLst>
          </p:nvPr>
        </p:nvGraphicFramePr>
        <p:xfrm>
          <a:off x="2322278" y="1521537"/>
          <a:ext cx="8298312" cy="270097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21649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Conector recto 7">
            <a:extLst>
              <a:ext uri="{FF2B5EF4-FFF2-40B4-BE49-F238E27FC236}">
                <a16:creationId xmlns:a16="http://schemas.microsoft.com/office/drawing/2014/main" id="{CD2E1813-4B2A-860C-7B24-AB8818861041}"/>
              </a:ext>
            </a:extLst>
          </p:cNvPr>
          <p:cNvCxnSpPr>
            <a:cxnSpLocks/>
          </p:cNvCxnSpPr>
          <p:nvPr/>
        </p:nvCxnSpPr>
        <p:spPr>
          <a:xfrm>
            <a:off x="6981825" y="2697882"/>
            <a:ext cx="437197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Conector recto 8">
            <a:extLst>
              <a:ext uri="{FF2B5EF4-FFF2-40B4-BE49-F238E27FC236}">
                <a16:creationId xmlns:a16="http://schemas.microsoft.com/office/drawing/2014/main" id="{B00A1053-CB44-CCDC-3BDA-6261D5F11A84}"/>
              </a:ext>
            </a:extLst>
          </p:cNvPr>
          <p:cNvCxnSpPr>
            <a:cxnSpLocks/>
          </p:cNvCxnSpPr>
          <p:nvPr/>
        </p:nvCxnSpPr>
        <p:spPr>
          <a:xfrm>
            <a:off x="6981825" y="3440832"/>
            <a:ext cx="437197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1" name="Conector recto 10">
            <a:extLst>
              <a:ext uri="{FF2B5EF4-FFF2-40B4-BE49-F238E27FC236}">
                <a16:creationId xmlns:a16="http://schemas.microsoft.com/office/drawing/2014/main" id="{A005359C-AEED-8F7D-71F5-975728DA4F3B}"/>
              </a:ext>
            </a:extLst>
          </p:cNvPr>
          <p:cNvCxnSpPr>
            <a:cxnSpLocks/>
          </p:cNvCxnSpPr>
          <p:nvPr/>
        </p:nvCxnSpPr>
        <p:spPr>
          <a:xfrm>
            <a:off x="6981825" y="4107381"/>
            <a:ext cx="4371975" cy="0"/>
          </a:xfrm>
          <a:prstGeom prst="line">
            <a:avLst/>
          </a:prstGeom>
          <a:ln w="38100"/>
        </p:spPr>
        <p:style>
          <a:lnRef idx="1">
            <a:schemeClr val="dk1"/>
          </a:lnRef>
          <a:fillRef idx="0">
            <a:schemeClr val="dk1"/>
          </a:fillRef>
          <a:effectRef idx="0">
            <a:schemeClr val="dk1"/>
          </a:effectRef>
          <a:fontRef idx="minor">
            <a:schemeClr val="tx1"/>
          </a:fontRef>
        </p:style>
      </p:cxnSp>
      <p:sp>
        <p:nvSpPr>
          <p:cNvPr id="12" name="CuadroTexto 11">
            <a:extLst>
              <a:ext uri="{FF2B5EF4-FFF2-40B4-BE49-F238E27FC236}">
                <a16:creationId xmlns:a16="http://schemas.microsoft.com/office/drawing/2014/main" id="{C1A54367-AEF1-D679-8FE6-E0A3E9697A4F}"/>
              </a:ext>
            </a:extLst>
          </p:cNvPr>
          <p:cNvSpPr txBox="1"/>
          <p:nvPr/>
        </p:nvSpPr>
        <p:spPr>
          <a:xfrm>
            <a:off x="6877050" y="2123563"/>
            <a:ext cx="3286125" cy="400110"/>
          </a:xfrm>
          <a:prstGeom prst="rect">
            <a:avLst/>
          </a:prstGeom>
          <a:noFill/>
        </p:spPr>
        <p:txBody>
          <a:bodyPr wrap="square" rtlCol="0">
            <a:spAutoFit/>
          </a:bodyPr>
          <a:lstStyle/>
          <a:p>
            <a:r>
              <a:rPr lang="es-MX" sz="2000">
                <a:latin typeface="Montserrat" panose="00000500000000000000" pitchFamily="2" charset="0"/>
              </a:rPr>
              <a:t>Ingresos territoriales</a:t>
            </a:r>
            <a:endParaRPr lang="es-CO" sz="2000">
              <a:latin typeface="Montserrat" panose="00000500000000000000" pitchFamily="2" charset="0"/>
            </a:endParaRPr>
          </a:p>
        </p:txBody>
      </p:sp>
      <p:sp>
        <p:nvSpPr>
          <p:cNvPr id="14" name="CuadroTexto 13">
            <a:extLst>
              <a:ext uri="{FF2B5EF4-FFF2-40B4-BE49-F238E27FC236}">
                <a16:creationId xmlns:a16="http://schemas.microsoft.com/office/drawing/2014/main" id="{94674BAA-0DCC-CAF7-2EC3-F41552CD0811}"/>
              </a:ext>
            </a:extLst>
          </p:cNvPr>
          <p:cNvSpPr txBox="1"/>
          <p:nvPr/>
        </p:nvSpPr>
        <p:spPr>
          <a:xfrm>
            <a:off x="6877050" y="2885563"/>
            <a:ext cx="3286125" cy="400110"/>
          </a:xfrm>
          <a:prstGeom prst="rect">
            <a:avLst/>
          </a:prstGeom>
          <a:noFill/>
        </p:spPr>
        <p:txBody>
          <a:bodyPr wrap="square" rtlCol="0">
            <a:spAutoFit/>
          </a:bodyPr>
          <a:lstStyle/>
          <a:p>
            <a:r>
              <a:rPr lang="es-MX" sz="2000">
                <a:latin typeface="Montserrat" panose="00000500000000000000" pitchFamily="2" charset="0"/>
              </a:rPr>
              <a:t>Gastos</a:t>
            </a:r>
            <a:endParaRPr lang="es-CO" sz="2000">
              <a:latin typeface="Montserrat" panose="00000500000000000000" pitchFamily="2" charset="0"/>
            </a:endParaRPr>
          </a:p>
        </p:txBody>
      </p:sp>
      <p:sp>
        <p:nvSpPr>
          <p:cNvPr id="18" name="CuadroTexto 17">
            <a:extLst>
              <a:ext uri="{FF2B5EF4-FFF2-40B4-BE49-F238E27FC236}">
                <a16:creationId xmlns:a16="http://schemas.microsoft.com/office/drawing/2014/main" id="{0A852205-140E-3095-30D1-5F8952923DF6}"/>
              </a:ext>
            </a:extLst>
          </p:cNvPr>
          <p:cNvSpPr txBox="1"/>
          <p:nvPr/>
        </p:nvSpPr>
        <p:spPr>
          <a:xfrm>
            <a:off x="6877050" y="3601855"/>
            <a:ext cx="3286125" cy="400110"/>
          </a:xfrm>
          <a:prstGeom prst="rect">
            <a:avLst/>
          </a:prstGeom>
          <a:noFill/>
        </p:spPr>
        <p:txBody>
          <a:bodyPr wrap="square" rtlCol="0">
            <a:spAutoFit/>
          </a:bodyPr>
          <a:lstStyle/>
          <a:p>
            <a:r>
              <a:rPr lang="es-MX" sz="2000" dirty="0">
                <a:latin typeface="Montserrat" panose="00000500000000000000" pitchFamily="2" charset="0"/>
              </a:rPr>
              <a:t>Deuda pública</a:t>
            </a:r>
            <a:endParaRPr lang="es-CO" sz="2000" dirty="0">
              <a:latin typeface="Montserrat" panose="00000500000000000000" pitchFamily="2" charset="0"/>
            </a:endParaRPr>
          </a:p>
        </p:txBody>
      </p:sp>
      <p:sp>
        <p:nvSpPr>
          <p:cNvPr id="4" name="Rectángulo 3">
            <a:extLst>
              <a:ext uri="{FF2B5EF4-FFF2-40B4-BE49-F238E27FC236}">
                <a16:creationId xmlns:a16="http://schemas.microsoft.com/office/drawing/2014/main" id="{5ED17EF8-98FE-7261-76F3-96CFDB537526}"/>
              </a:ext>
            </a:extLst>
          </p:cNvPr>
          <p:cNvSpPr/>
          <p:nvPr/>
        </p:nvSpPr>
        <p:spPr>
          <a:xfrm>
            <a:off x="-1905" y="1922587"/>
            <a:ext cx="5743575" cy="3057525"/>
          </a:xfrm>
          <a:prstGeom prst="rect">
            <a:avLst/>
          </a:prstGeom>
          <a:solidFill>
            <a:schemeClr val="accent1"/>
          </a:solidFill>
          <a:ln>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CO">
              <a:latin typeface="Montserrat" panose="00000500000000000000" pitchFamily="2" charset="0"/>
              <a:ea typeface="Verdana" panose="020B0604030504040204" pitchFamily="34" charset="0"/>
            </a:endParaRPr>
          </a:p>
        </p:txBody>
      </p:sp>
      <p:sp>
        <p:nvSpPr>
          <p:cNvPr id="6" name="CuadroTexto 5">
            <a:extLst>
              <a:ext uri="{FF2B5EF4-FFF2-40B4-BE49-F238E27FC236}">
                <a16:creationId xmlns:a16="http://schemas.microsoft.com/office/drawing/2014/main" id="{29565593-C39B-4FC6-24B4-A0F81F906B9E}"/>
              </a:ext>
            </a:extLst>
          </p:cNvPr>
          <p:cNvSpPr txBox="1"/>
          <p:nvPr/>
        </p:nvSpPr>
        <p:spPr>
          <a:xfrm>
            <a:off x="635318" y="2857412"/>
            <a:ext cx="4772024" cy="1603003"/>
          </a:xfrm>
          <a:prstGeom prst="rect">
            <a:avLst/>
          </a:prstGeom>
          <a:noFill/>
        </p:spPr>
        <p:txBody>
          <a:bodyPr wrap="square">
            <a:spAutoFit/>
          </a:bodyPr>
          <a:lstStyle/>
          <a:p>
            <a:pPr>
              <a:lnSpc>
                <a:spcPct val="120000"/>
              </a:lnSpc>
            </a:pPr>
            <a:r>
              <a:rPr lang="en-US" sz="2800" b="1" spc="59" dirty="0" err="1">
                <a:solidFill>
                  <a:schemeClr val="bg1"/>
                </a:solidFill>
                <a:latin typeface="Montserrat" panose="00000500000000000000" pitchFamily="2" charset="0"/>
                <a:ea typeface="Verdana" panose="020B0604030504040204" pitchFamily="34" charset="0"/>
              </a:rPr>
              <a:t>Comportamiento</a:t>
            </a:r>
            <a:r>
              <a:rPr lang="en-US" sz="2800" b="1" spc="59" dirty="0">
                <a:solidFill>
                  <a:schemeClr val="bg1"/>
                </a:solidFill>
                <a:latin typeface="Montserrat" panose="00000500000000000000" pitchFamily="2" charset="0"/>
                <a:ea typeface="Verdana" panose="020B0604030504040204" pitchFamily="34" charset="0"/>
              </a:rPr>
              <a:t> de las Finanzas </a:t>
            </a:r>
            <a:r>
              <a:rPr lang="en-US" sz="2800" b="1" spc="59" dirty="0" err="1">
                <a:solidFill>
                  <a:schemeClr val="bg1"/>
                </a:solidFill>
                <a:latin typeface="Montserrat" panose="00000500000000000000" pitchFamily="2" charset="0"/>
                <a:ea typeface="Verdana" panose="020B0604030504040204" pitchFamily="34" charset="0"/>
              </a:rPr>
              <a:t>públicas</a:t>
            </a:r>
            <a:r>
              <a:rPr lang="en-US" sz="2800" b="1" spc="59" dirty="0">
                <a:solidFill>
                  <a:schemeClr val="bg1"/>
                </a:solidFill>
                <a:latin typeface="Montserrat" panose="00000500000000000000" pitchFamily="2" charset="0"/>
                <a:ea typeface="Verdana" panose="020B0604030504040204" pitchFamily="34" charset="0"/>
              </a:rPr>
              <a:t> </a:t>
            </a:r>
            <a:r>
              <a:rPr lang="en-US" sz="2800" b="1" spc="59" dirty="0" err="1">
                <a:solidFill>
                  <a:schemeClr val="bg1"/>
                </a:solidFill>
                <a:latin typeface="Montserrat" panose="00000500000000000000" pitchFamily="2" charset="0"/>
                <a:ea typeface="Verdana" panose="020B0604030504040204" pitchFamily="34" charset="0"/>
              </a:rPr>
              <a:t>municipales</a:t>
            </a:r>
            <a:endParaRPr lang="en-US" sz="2800" b="1" spc="59" dirty="0">
              <a:solidFill>
                <a:schemeClr val="bg1"/>
              </a:solidFill>
              <a:latin typeface="Montserrat" panose="00000500000000000000" pitchFamily="2" charset="0"/>
              <a:ea typeface="Verdana" panose="020B0604030504040204" pitchFamily="34" charset="0"/>
            </a:endParaRPr>
          </a:p>
        </p:txBody>
      </p:sp>
      <p:sp>
        <p:nvSpPr>
          <p:cNvPr id="19" name="CuadroTexto 18">
            <a:extLst>
              <a:ext uri="{FF2B5EF4-FFF2-40B4-BE49-F238E27FC236}">
                <a16:creationId xmlns:a16="http://schemas.microsoft.com/office/drawing/2014/main" id="{2371EB22-BC0A-113A-5245-E9B3D1F4A88D}"/>
              </a:ext>
            </a:extLst>
          </p:cNvPr>
          <p:cNvSpPr txBox="1"/>
          <p:nvPr/>
        </p:nvSpPr>
        <p:spPr>
          <a:xfrm>
            <a:off x="1535430" y="2075123"/>
            <a:ext cx="2971800" cy="584775"/>
          </a:xfrm>
          <a:prstGeom prst="rect">
            <a:avLst/>
          </a:prstGeom>
          <a:noFill/>
        </p:spPr>
        <p:txBody>
          <a:bodyPr wrap="square" rtlCol="0">
            <a:spAutoFit/>
          </a:bodyPr>
          <a:lstStyle/>
          <a:p>
            <a:pPr algn="ctr"/>
            <a:r>
              <a:rPr lang="es-MX" sz="3200" b="1" dirty="0">
                <a:solidFill>
                  <a:schemeClr val="bg1"/>
                </a:solidFill>
                <a:latin typeface="Montserrat" panose="00000500000000000000" pitchFamily="2" charset="0"/>
                <a:ea typeface="Verdana" panose="020B0604030504040204" pitchFamily="34" charset="0"/>
              </a:rPr>
              <a:t>CONTEXTO</a:t>
            </a:r>
            <a:endParaRPr lang="es-CO" sz="3200" b="1" dirty="0">
              <a:solidFill>
                <a:schemeClr val="bg1"/>
              </a:solidFill>
              <a:latin typeface="Montserrat" panose="00000500000000000000" pitchFamily="2" charset="0"/>
              <a:ea typeface="Verdana" panose="020B0604030504040204" pitchFamily="34" charset="0"/>
            </a:endParaRPr>
          </a:p>
        </p:txBody>
      </p:sp>
    </p:spTree>
    <p:extLst>
      <p:ext uri="{BB962C8B-B14F-4D97-AF65-F5344CB8AC3E}">
        <p14:creationId xmlns:p14="http://schemas.microsoft.com/office/powerpoint/2010/main" val="2510320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556260A3-A96A-40BA-D2F9-1581CF8E0E9C}"/>
              </a:ext>
            </a:extLst>
          </p:cNvPr>
          <p:cNvSpPr txBox="1"/>
          <p:nvPr/>
        </p:nvSpPr>
        <p:spPr>
          <a:xfrm>
            <a:off x="1266613" y="816995"/>
            <a:ext cx="9381068" cy="400110"/>
          </a:xfrm>
          <a:prstGeom prst="rect">
            <a:avLst/>
          </a:prstGeom>
          <a:noFill/>
          <a:ln>
            <a:noFill/>
          </a:ln>
        </p:spPr>
        <p:style>
          <a:lnRef idx="0">
            <a:scrgbClr r="0" g="0" b="0"/>
          </a:lnRef>
          <a:fillRef idx="0">
            <a:scrgbClr r="0" g="0" b="0"/>
          </a:fillRef>
          <a:effectRef idx="0">
            <a:scrgbClr r="0" g="0" b="0"/>
          </a:effectRef>
          <a:fontRef idx="minor">
            <a:schemeClr val="accent4"/>
          </a:fontRef>
        </p:style>
        <p:txBody>
          <a:bodyPr wrap="square" rtlCol="0">
            <a:spAutoFit/>
          </a:bodyPr>
          <a:lstStyle/>
          <a:p>
            <a:pPr marR="0" lvl="0" indent="0" defTabSz="493764" fontAlgn="auto">
              <a:lnSpc>
                <a:spcPct val="100000"/>
              </a:lnSpc>
              <a:spcBef>
                <a:spcPts val="0"/>
              </a:spcBef>
              <a:spcAft>
                <a:spcPts val="600"/>
              </a:spcAft>
              <a:buClrTx/>
              <a:buSzTx/>
              <a:buFontTx/>
              <a:buNone/>
              <a:tabLst/>
              <a:defRPr/>
            </a:pPr>
            <a:r>
              <a:rPr lang="es-MX" sz="2000" b="1" u="sng" dirty="0">
                <a:solidFill>
                  <a:schemeClr val="tx1"/>
                </a:solidFill>
                <a:latin typeface="+mj-lt"/>
              </a:rPr>
              <a:t>Indicadores de la dimensión de resultados fiscales: </a:t>
            </a:r>
            <a:r>
              <a:rPr lang="es-MX" sz="2000" b="1" u="sng" dirty="0">
                <a:solidFill>
                  <a:schemeClr val="tx1"/>
                </a:solidFill>
                <a:highlight>
                  <a:srgbClr val="D4F3F4"/>
                </a:highlight>
                <a:latin typeface="+mj-lt"/>
              </a:rPr>
              <a:t>80% del IDF</a:t>
            </a:r>
            <a:endParaRPr kumimoji="0" lang="es-CO" sz="2400" b="1" i="0" u="none" strike="noStrike" kern="1200" cap="none" spc="0" normalizeH="0" baseline="0" noProof="0" dirty="0">
              <a:ln>
                <a:noFill/>
              </a:ln>
              <a:solidFill>
                <a:srgbClr val="FFC000"/>
              </a:solidFill>
              <a:effectLst/>
              <a:highlight>
                <a:srgbClr val="D4F3F4"/>
              </a:highlight>
              <a:uLnTx/>
              <a:uFillTx/>
              <a:latin typeface="+mj-lt"/>
            </a:endParaRPr>
          </a:p>
        </p:txBody>
      </p:sp>
      <p:sp>
        <p:nvSpPr>
          <p:cNvPr id="12" name="Rectángulo 11">
            <a:extLst>
              <a:ext uri="{FF2B5EF4-FFF2-40B4-BE49-F238E27FC236}">
                <a16:creationId xmlns:a16="http://schemas.microsoft.com/office/drawing/2014/main" id="{D76665AB-2FA6-35EA-12B6-6D5F691EF239}"/>
              </a:ext>
            </a:extLst>
          </p:cNvPr>
          <p:cNvSpPr/>
          <p:nvPr/>
        </p:nvSpPr>
        <p:spPr>
          <a:xfrm flipH="1">
            <a:off x="302549" y="1679286"/>
            <a:ext cx="11700000" cy="584775"/>
          </a:xfrm>
          <a:prstGeom prst="rect">
            <a:avLst/>
          </a:prstGeom>
          <a:gradFill>
            <a:gsLst>
              <a:gs pos="0">
                <a:srgbClr val="4D4D4D">
                  <a:alpha val="15000"/>
                </a:srgbClr>
              </a:gs>
              <a:gs pos="100000">
                <a:srgbClr val="4D4D4D">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_tradnl" sz="1800" b="1" i="0" u="none" strike="noStrike" kern="1200" cap="none" spc="0" normalizeH="0" baseline="0" noProof="0">
              <a:ln>
                <a:noFill/>
              </a:ln>
              <a:solidFill>
                <a:srgbClr val="70AD47">
                  <a:lumMod val="20000"/>
                  <a:lumOff val="80000"/>
                </a:srgbClr>
              </a:solidFill>
              <a:effectLst/>
              <a:uLnTx/>
              <a:uFillTx/>
              <a:latin typeface="+mj-lt"/>
              <a:ea typeface="Verdana" panose="020B0604030504040204" pitchFamily="34" charset="0"/>
              <a:cs typeface="Verdana" panose="020B0604030504040204" pitchFamily="34" charset="0"/>
            </a:endParaRPr>
          </a:p>
        </p:txBody>
      </p:sp>
      <p:sp>
        <p:nvSpPr>
          <p:cNvPr id="2" name="Título 4">
            <a:extLst>
              <a:ext uri="{FF2B5EF4-FFF2-40B4-BE49-F238E27FC236}">
                <a16:creationId xmlns:a16="http://schemas.microsoft.com/office/drawing/2014/main" id="{14EBE01F-69EE-E21F-B1AF-49C22246F537}"/>
              </a:ext>
            </a:extLst>
          </p:cNvPr>
          <p:cNvSpPr txBox="1">
            <a:spLocks/>
          </p:cNvSpPr>
          <p:nvPr/>
        </p:nvSpPr>
        <p:spPr>
          <a:xfrm>
            <a:off x="1266612" y="163993"/>
            <a:ext cx="9144000" cy="590931"/>
          </a:xfrm>
          <a:prstGeom prst="rect">
            <a:avLst/>
          </a:prstGeom>
          <a:solidFill>
            <a:schemeClr val="bg1"/>
          </a:solid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Verdana" panose="020B0604030504040204" pitchFamily="34" charset="0"/>
                <a:ea typeface="+mj-ea"/>
                <a:cs typeface="+mj-cs"/>
              </a:defRPr>
            </a:lvl1pPr>
          </a:lstStyle>
          <a:p>
            <a:r>
              <a:rPr lang="es-MX" sz="3600" b="1" dirty="0">
                <a:latin typeface="+mj-lt"/>
              </a:rPr>
              <a:t>Indicadores departamentales</a:t>
            </a:r>
            <a:endParaRPr lang="es-CO" sz="3600" b="1" dirty="0">
              <a:latin typeface="+mj-lt"/>
            </a:endParaRPr>
          </a:p>
        </p:txBody>
      </p:sp>
      <p:graphicFrame>
        <p:nvGraphicFramePr>
          <p:cNvPr id="6" name="Gráfico 5">
            <a:extLst>
              <a:ext uri="{FF2B5EF4-FFF2-40B4-BE49-F238E27FC236}">
                <a16:creationId xmlns:a16="http://schemas.microsoft.com/office/drawing/2014/main" id="{AB2E06D0-79EA-D572-1F55-9BA1CB20E452}"/>
              </a:ext>
            </a:extLst>
          </p:cNvPr>
          <p:cNvGraphicFramePr>
            <a:graphicFrameLocks/>
          </p:cNvGraphicFramePr>
          <p:nvPr>
            <p:extLst>
              <p:ext uri="{D42A27DB-BD31-4B8C-83A1-F6EECF244321}">
                <p14:modId xmlns:p14="http://schemas.microsoft.com/office/powerpoint/2010/main" val="3230668617"/>
              </p:ext>
            </p:extLst>
          </p:nvPr>
        </p:nvGraphicFramePr>
        <p:xfrm>
          <a:off x="353068" y="1707908"/>
          <a:ext cx="3830400" cy="2336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Gráfico 7">
            <a:extLst>
              <a:ext uri="{FF2B5EF4-FFF2-40B4-BE49-F238E27FC236}">
                <a16:creationId xmlns:a16="http://schemas.microsoft.com/office/drawing/2014/main" id="{0689A92E-6457-4DCD-9972-89BD4B2EFBF0}"/>
              </a:ext>
            </a:extLst>
          </p:cNvPr>
          <p:cNvGraphicFramePr>
            <a:graphicFrameLocks/>
          </p:cNvGraphicFramePr>
          <p:nvPr>
            <p:extLst>
              <p:ext uri="{D42A27DB-BD31-4B8C-83A1-F6EECF244321}">
                <p14:modId xmlns:p14="http://schemas.microsoft.com/office/powerpoint/2010/main" val="17563723"/>
              </p:ext>
            </p:extLst>
          </p:nvPr>
        </p:nvGraphicFramePr>
        <p:xfrm>
          <a:off x="4279365" y="1704725"/>
          <a:ext cx="3833575" cy="23427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Gráfico 8">
            <a:extLst>
              <a:ext uri="{FF2B5EF4-FFF2-40B4-BE49-F238E27FC236}">
                <a16:creationId xmlns:a16="http://schemas.microsoft.com/office/drawing/2014/main" id="{4F79095F-0373-4C8E-BBFB-1586D9FFF8DB}"/>
              </a:ext>
            </a:extLst>
          </p:cNvPr>
          <p:cNvGraphicFramePr>
            <a:graphicFrameLocks/>
          </p:cNvGraphicFramePr>
          <p:nvPr>
            <p:extLst>
              <p:ext uri="{D42A27DB-BD31-4B8C-83A1-F6EECF244321}">
                <p14:modId xmlns:p14="http://schemas.microsoft.com/office/powerpoint/2010/main" val="624519465"/>
              </p:ext>
            </p:extLst>
          </p:nvPr>
        </p:nvGraphicFramePr>
        <p:xfrm>
          <a:off x="8256181" y="1742029"/>
          <a:ext cx="3833575" cy="23427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Gráfico 9">
            <a:extLst>
              <a:ext uri="{FF2B5EF4-FFF2-40B4-BE49-F238E27FC236}">
                <a16:creationId xmlns:a16="http://schemas.microsoft.com/office/drawing/2014/main" id="{42928D9F-BF6A-426E-B79A-E1EC5868FA33}"/>
              </a:ext>
            </a:extLst>
          </p:cNvPr>
          <p:cNvGraphicFramePr>
            <a:graphicFrameLocks/>
          </p:cNvGraphicFramePr>
          <p:nvPr>
            <p:extLst>
              <p:ext uri="{D42A27DB-BD31-4B8C-83A1-F6EECF244321}">
                <p14:modId xmlns:p14="http://schemas.microsoft.com/office/powerpoint/2010/main" val="3636886771"/>
              </p:ext>
            </p:extLst>
          </p:nvPr>
        </p:nvGraphicFramePr>
        <p:xfrm>
          <a:off x="1467909" y="4173933"/>
          <a:ext cx="3833575" cy="233005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1" name="Gráfico 10">
            <a:extLst>
              <a:ext uri="{FF2B5EF4-FFF2-40B4-BE49-F238E27FC236}">
                <a16:creationId xmlns:a16="http://schemas.microsoft.com/office/drawing/2014/main" id="{041ECBD7-616C-4ADC-A45B-9C650F013DAA}"/>
              </a:ext>
            </a:extLst>
          </p:cNvPr>
          <p:cNvGraphicFramePr>
            <a:graphicFrameLocks/>
          </p:cNvGraphicFramePr>
          <p:nvPr>
            <p:extLst>
              <p:ext uri="{D42A27DB-BD31-4B8C-83A1-F6EECF244321}">
                <p14:modId xmlns:p14="http://schemas.microsoft.com/office/powerpoint/2010/main" val="1351250059"/>
              </p:ext>
            </p:extLst>
          </p:nvPr>
        </p:nvGraphicFramePr>
        <p:xfrm>
          <a:off x="5838612" y="4195874"/>
          <a:ext cx="3830400" cy="23364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838537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64E4D5D-0766-FE43-93C3-A4B54DCFE7D3}"/>
              </a:ext>
            </a:extLst>
          </p:cNvPr>
          <p:cNvSpPr txBox="1"/>
          <p:nvPr/>
        </p:nvSpPr>
        <p:spPr>
          <a:xfrm>
            <a:off x="1351280" y="1010226"/>
            <a:ext cx="10098597" cy="400110"/>
          </a:xfrm>
          <a:prstGeom prst="rect">
            <a:avLst/>
          </a:prstGeom>
          <a:noFill/>
          <a:ln>
            <a:noFill/>
          </a:ln>
        </p:spPr>
        <p:style>
          <a:lnRef idx="0">
            <a:scrgbClr r="0" g="0" b="0"/>
          </a:lnRef>
          <a:fillRef idx="0">
            <a:scrgbClr r="0" g="0" b="0"/>
          </a:fillRef>
          <a:effectRef idx="0">
            <a:scrgbClr r="0" g="0" b="0"/>
          </a:effectRef>
          <a:fontRef idx="minor">
            <a:schemeClr val="accent4"/>
          </a:fontRef>
        </p:style>
        <p:txBody>
          <a:bodyPr wrap="square" rtlCol="0">
            <a:spAutoFit/>
          </a:bodyPr>
          <a:lstStyle/>
          <a:p>
            <a:pPr defTabSz="493764">
              <a:spcAft>
                <a:spcPts val="600"/>
              </a:spcAft>
            </a:pPr>
            <a:r>
              <a:rPr lang="es-MX" sz="2000" b="1" u="sng" dirty="0">
                <a:solidFill>
                  <a:schemeClr val="tx1"/>
                </a:solidFill>
                <a:latin typeface="+mj-lt"/>
              </a:rPr>
              <a:t>Puntaje de la dimensión gestión financiera territorial: </a:t>
            </a:r>
            <a:r>
              <a:rPr lang="es-MX" sz="2000" b="1" u="sng" dirty="0">
                <a:solidFill>
                  <a:schemeClr val="tx1"/>
                </a:solidFill>
                <a:highlight>
                  <a:srgbClr val="D4F3F4"/>
                </a:highlight>
                <a:latin typeface="+mj-lt"/>
              </a:rPr>
              <a:t>20% *</a:t>
            </a:r>
            <a:r>
              <a:rPr lang="es-MX" sz="2000" b="1" u="sng" dirty="0">
                <a:solidFill>
                  <a:schemeClr val="tx1"/>
                </a:solidFill>
                <a:latin typeface="+mj-lt"/>
              </a:rPr>
              <a:t>del IDF</a:t>
            </a:r>
            <a:endParaRPr lang="es-CO" sz="2000" b="1" u="sng" dirty="0">
              <a:solidFill>
                <a:schemeClr val="tx1"/>
              </a:solidFill>
              <a:latin typeface="+mj-lt"/>
            </a:endParaRPr>
          </a:p>
        </p:txBody>
      </p:sp>
      <p:sp>
        <p:nvSpPr>
          <p:cNvPr id="7" name="CuadroTexto 6">
            <a:extLst>
              <a:ext uri="{FF2B5EF4-FFF2-40B4-BE49-F238E27FC236}">
                <a16:creationId xmlns:a16="http://schemas.microsoft.com/office/drawing/2014/main" id="{27BBB6FA-C18E-5345-88AE-EF8DECF51C21}"/>
              </a:ext>
            </a:extLst>
          </p:cNvPr>
          <p:cNvSpPr txBox="1"/>
          <p:nvPr/>
        </p:nvSpPr>
        <p:spPr>
          <a:xfrm>
            <a:off x="1444766" y="4429096"/>
            <a:ext cx="9060202" cy="2031325"/>
          </a:xfrm>
          <a:prstGeom prst="rect">
            <a:avLst/>
          </a:prstGeom>
          <a:noFill/>
        </p:spPr>
        <p:txBody>
          <a:bodyPr wrap="square" rtlCol="0">
            <a:spAutoFit/>
          </a:bodyPr>
          <a:lstStyle/>
          <a:p>
            <a:endParaRPr lang="es-MX" sz="1400" dirty="0">
              <a:latin typeface="+mj-lt"/>
            </a:endParaRPr>
          </a:p>
          <a:p>
            <a:pPr marL="285750" indent="-285750">
              <a:buFont typeface="Arial" panose="020B0604020202020204" pitchFamily="34" charset="0"/>
              <a:buChar char="•"/>
            </a:pPr>
            <a:r>
              <a:rPr lang="es-MX" sz="1400" dirty="0">
                <a:latin typeface="+mj-lt"/>
              </a:rPr>
              <a:t>El promedio del puntaje obtenido en la dimensión de gestión financiera es de </a:t>
            </a:r>
            <a:r>
              <a:rPr lang="es-MX" sz="1400" b="1" dirty="0">
                <a:latin typeface="+mj-lt"/>
              </a:rPr>
              <a:t>75,43 puntos </a:t>
            </a:r>
            <a:r>
              <a:rPr lang="es-MX" sz="1400" dirty="0">
                <a:latin typeface="+mj-lt"/>
              </a:rPr>
              <a:t>sobre 100.</a:t>
            </a:r>
          </a:p>
          <a:p>
            <a:pPr marL="285750" indent="-285750">
              <a:buFont typeface="Arial" panose="020B0604020202020204" pitchFamily="34" charset="0"/>
              <a:buChar char="•"/>
            </a:pPr>
            <a:endParaRPr lang="es-MX" sz="1400" dirty="0">
              <a:latin typeface="+mj-lt"/>
            </a:endParaRPr>
          </a:p>
          <a:p>
            <a:pPr marL="285750" indent="-285750">
              <a:buFont typeface="Arial" panose="020B0604020202020204" pitchFamily="34" charset="0"/>
              <a:buChar char="•"/>
            </a:pPr>
            <a:r>
              <a:rPr lang="es-MX" sz="1400" dirty="0">
                <a:latin typeface="+mj-lt"/>
              </a:rPr>
              <a:t>Los departamentos de categoría Especial, los de primera y segunda categoría obtienen un puntaje </a:t>
            </a:r>
            <a:r>
              <a:rPr lang="es-MX" sz="1400" b="1" dirty="0">
                <a:latin typeface="+mj-lt"/>
              </a:rPr>
              <a:t>superior</a:t>
            </a:r>
            <a:r>
              <a:rPr lang="es-MX" sz="1400" dirty="0">
                <a:latin typeface="+mj-lt"/>
              </a:rPr>
              <a:t> al promedio nacional, 91,21 y 84,17 puntos respectivamente.</a:t>
            </a:r>
          </a:p>
          <a:p>
            <a:endParaRPr lang="es-MX" sz="1400" dirty="0">
              <a:latin typeface="+mj-lt"/>
            </a:endParaRPr>
          </a:p>
          <a:p>
            <a:pPr marL="285750" indent="-285750">
              <a:buFont typeface="Arial" panose="020B0604020202020204" pitchFamily="34" charset="0"/>
              <a:buChar char="•"/>
            </a:pPr>
            <a:r>
              <a:rPr lang="es-CO" sz="1400" dirty="0">
                <a:latin typeface="+mj-lt"/>
              </a:rPr>
              <a:t>En la dimensión de gestión financiera, las calificaciones mayores a 60 puntos la obtienen 28 departamentos</a:t>
            </a:r>
          </a:p>
        </p:txBody>
      </p:sp>
      <p:sp>
        <p:nvSpPr>
          <p:cNvPr id="13" name="CuadroTexto 12">
            <a:extLst>
              <a:ext uri="{FF2B5EF4-FFF2-40B4-BE49-F238E27FC236}">
                <a16:creationId xmlns:a16="http://schemas.microsoft.com/office/drawing/2014/main" id="{EC9210B6-B951-4045-9905-C152E8224338}"/>
              </a:ext>
            </a:extLst>
          </p:cNvPr>
          <p:cNvSpPr txBox="1"/>
          <p:nvPr/>
        </p:nvSpPr>
        <p:spPr>
          <a:xfrm>
            <a:off x="9149441" y="3121510"/>
            <a:ext cx="2161319" cy="692497"/>
          </a:xfrm>
          <a:prstGeom prst="rect">
            <a:avLst/>
          </a:prstGeom>
          <a:noFill/>
        </p:spPr>
        <p:txBody>
          <a:bodyPr wrap="square" rtlCol="0">
            <a:spAutoFit/>
          </a:bodyPr>
          <a:lstStyle/>
          <a:p>
            <a:r>
              <a:rPr lang="es-MX" sz="1300" dirty="0">
                <a:latin typeface="+mj-lt"/>
              </a:rPr>
              <a:t>El bono por esfuerzo propio lo obtienen </a:t>
            </a:r>
            <a:r>
              <a:rPr lang="es-MX" sz="1300" b="1" dirty="0">
                <a:latin typeface="+mj-lt"/>
              </a:rPr>
              <a:t>10</a:t>
            </a:r>
            <a:r>
              <a:rPr lang="es-MX" sz="1300" dirty="0">
                <a:latin typeface="+mj-lt"/>
              </a:rPr>
              <a:t> departamentos.</a:t>
            </a:r>
            <a:endParaRPr lang="es-CO" sz="1600" dirty="0"/>
          </a:p>
        </p:txBody>
      </p:sp>
      <p:sp>
        <p:nvSpPr>
          <p:cNvPr id="10" name="CuadroTexto 9">
            <a:extLst>
              <a:ext uri="{FF2B5EF4-FFF2-40B4-BE49-F238E27FC236}">
                <a16:creationId xmlns:a16="http://schemas.microsoft.com/office/drawing/2014/main" id="{56C94DFE-1A3F-4890-DD1E-93A3FFB55E19}"/>
              </a:ext>
            </a:extLst>
          </p:cNvPr>
          <p:cNvSpPr txBox="1"/>
          <p:nvPr/>
        </p:nvSpPr>
        <p:spPr>
          <a:xfrm>
            <a:off x="9224798" y="2622570"/>
            <a:ext cx="203539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s-MX" sz="1800" b="1" dirty="0">
                <a:latin typeface="+mj-lt"/>
              </a:rPr>
              <a:t>Bonificación</a:t>
            </a:r>
            <a:endParaRPr lang="es-CO" dirty="0">
              <a:highlight>
                <a:srgbClr val="FF0000"/>
              </a:highlight>
            </a:endParaRPr>
          </a:p>
        </p:txBody>
      </p:sp>
      <p:sp>
        <p:nvSpPr>
          <p:cNvPr id="2" name="Título 4">
            <a:extLst>
              <a:ext uri="{FF2B5EF4-FFF2-40B4-BE49-F238E27FC236}">
                <a16:creationId xmlns:a16="http://schemas.microsoft.com/office/drawing/2014/main" id="{9B614CE5-E447-486A-A01E-2FC0F6FE575E}"/>
              </a:ext>
            </a:extLst>
          </p:cNvPr>
          <p:cNvSpPr txBox="1">
            <a:spLocks/>
          </p:cNvSpPr>
          <p:nvPr/>
        </p:nvSpPr>
        <p:spPr>
          <a:xfrm>
            <a:off x="1266612" y="163993"/>
            <a:ext cx="9144000" cy="590931"/>
          </a:xfrm>
          <a:prstGeom prst="rect">
            <a:avLst/>
          </a:prstGeom>
          <a:solidFill>
            <a:schemeClr val="bg1"/>
          </a:solid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Verdana" panose="020B0604030504040204" pitchFamily="34" charset="0"/>
                <a:ea typeface="+mj-ea"/>
                <a:cs typeface="+mj-cs"/>
              </a:defRPr>
            </a:lvl1pPr>
          </a:lstStyle>
          <a:p>
            <a:r>
              <a:rPr lang="es-MX" sz="3600" b="1" dirty="0">
                <a:latin typeface="+mj-lt"/>
              </a:rPr>
              <a:t>Indicadores departamentales</a:t>
            </a:r>
            <a:endParaRPr lang="es-CO" sz="3600" b="1" dirty="0">
              <a:latin typeface="+mj-lt"/>
            </a:endParaRPr>
          </a:p>
        </p:txBody>
      </p:sp>
      <p:sp>
        <p:nvSpPr>
          <p:cNvPr id="5" name="Rectángulo 4">
            <a:extLst>
              <a:ext uri="{FF2B5EF4-FFF2-40B4-BE49-F238E27FC236}">
                <a16:creationId xmlns:a16="http://schemas.microsoft.com/office/drawing/2014/main" id="{D0EC5769-A519-E548-6E29-6DA77AB7FF4A}"/>
              </a:ext>
            </a:extLst>
          </p:cNvPr>
          <p:cNvSpPr/>
          <p:nvPr/>
        </p:nvSpPr>
        <p:spPr>
          <a:xfrm flipH="1">
            <a:off x="2532207" y="1731941"/>
            <a:ext cx="6289063" cy="584775"/>
          </a:xfrm>
          <a:prstGeom prst="rect">
            <a:avLst/>
          </a:prstGeom>
          <a:gradFill>
            <a:gsLst>
              <a:gs pos="0">
                <a:srgbClr val="4D4D4D">
                  <a:alpha val="15000"/>
                </a:srgbClr>
              </a:gs>
              <a:gs pos="100000">
                <a:srgbClr val="4D4D4D">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_tradnl" sz="1800" b="1" i="0" u="none" strike="noStrike" kern="1200" cap="none" spc="0" normalizeH="0" baseline="0" noProof="0">
              <a:ln>
                <a:noFill/>
              </a:ln>
              <a:solidFill>
                <a:srgbClr val="70AD47">
                  <a:lumMod val="20000"/>
                  <a:lumOff val="80000"/>
                </a:srgbClr>
              </a:solidFill>
              <a:effectLst/>
              <a:uLnTx/>
              <a:uFillTx/>
              <a:latin typeface="+mj-lt"/>
              <a:ea typeface="Verdana" panose="020B0604030504040204" pitchFamily="34" charset="0"/>
              <a:cs typeface="Verdana" panose="020B0604030504040204" pitchFamily="34" charset="0"/>
            </a:endParaRPr>
          </a:p>
        </p:txBody>
      </p:sp>
      <p:sp>
        <p:nvSpPr>
          <p:cNvPr id="8" name="CuadroTexto 7">
            <a:extLst>
              <a:ext uri="{FF2B5EF4-FFF2-40B4-BE49-F238E27FC236}">
                <a16:creationId xmlns:a16="http://schemas.microsoft.com/office/drawing/2014/main" id="{B1050737-B4D8-3FC1-24AC-99F99D829B24}"/>
              </a:ext>
            </a:extLst>
          </p:cNvPr>
          <p:cNvSpPr txBox="1"/>
          <p:nvPr/>
        </p:nvSpPr>
        <p:spPr>
          <a:xfrm>
            <a:off x="10242495" y="6501613"/>
            <a:ext cx="2136530" cy="261610"/>
          </a:xfrm>
          <a:prstGeom prst="rect">
            <a:avLst/>
          </a:prstGeom>
          <a:noFill/>
          <a:ln>
            <a:noFill/>
          </a:ln>
        </p:spPr>
        <p:style>
          <a:lnRef idx="0">
            <a:scrgbClr r="0" g="0" b="0"/>
          </a:lnRef>
          <a:fillRef idx="0">
            <a:scrgbClr r="0" g="0" b="0"/>
          </a:fillRef>
          <a:effectRef idx="0">
            <a:scrgbClr r="0" g="0" b="0"/>
          </a:effectRef>
          <a:fontRef idx="minor">
            <a:schemeClr val="accent4"/>
          </a:fontRef>
        </p:style>
        <p:txBody>
          <a:bodyPr wrap="square" rtlCol="0">
            <a:spAutoFit/>
          </a:bodyPr>
          <a:lstStyle/>
          <a:p>
            <a:pPr algn="ctr" defTabSz="493764">
              <a:spcAft>
                <a:spcPts val="600"/>
              </a:spcAft>
            </a:pPr>
            <a:r>
              <a:rPr lang="es-MX" sz="1100" dirty="0">
                <a:solidFill>
                  <a:schemeClr val="tx1"/>
                </a:solidFill>
                <a:latin typeface="+mj-lt"/>
              </a:rPr>
              <a:t>*Sin ponderar por 0,8</a:t>
            </a:r>
            <a:endParaRPr lang="es-CO" sz="1100" dirty="0">
              <a:solidFill>
                <a:schemeClr val="tx1"/>
              </a:solidFill>
              <a:latin typeface="+mj-lt"/>
            </a:endParaRPr>
          </a:p>
        </p:txBody>
      </p:sp>
      <p:cxnSp>
        <p:nvCxnSpPr>
          <p:cNvPr id="9" name="Conector recto 8">
            <a:extLst>
              <a:ext uri="{FF2B5EF4-FFF2-40B4-BE49-F238E27FC236}">
                <a16:creationId xmlns:a16="http://schemas.microsoft.com/office/drawing/2014/main" id="{86132FA6-4A2D-E770-D611-359D49D90E9F}"/>
              </a:ext>
            </a:extLst>
          </p:cNvPr>
          <p:cNvCxnSpPr>
            <a:cxnSpLocks/>
          </p:cNvCxnSpPr>
          <p:nvPr/>
        </p:nvCxnSpPr>
        <p:spPr>
          <a:xfrm>
            <a:off x="1444766" y="4593600"/>
            <a:ext cx="0" cy="1872000"/>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3" name="Gráfico 2">
            <a:extLst>
              <a:ext uri="{FF2B5EF4-FFF2-40B4-BE49-F238E27FC236}">
                <a16:creationId xmlns:a16="http://schemas.microsoft.com/office/drawing/2014/main" id="{5F0DE602-0EB0-4EC5-A839-A279663D2180}"/>
              </a:ext>
            </a:extLst>
          </p:cNvPr>
          <p:cNvGraphicFramePr>
            <a:graphicFrameLocks/>
          </p:cNvGraphicFramePr>
          <p:nvPr>
            <p:extLst>
              <p:ext uri="{D42A27DB-BD31-4B8C-83A1-F6EECF244321}">
                <p14:modId xmlns:p14="http://schemas.microsoft.com/office/powerpoint/2010/main" val="4199055498"/>
              </p:ext>
            </p:extLst>
          </p:nvPr>
        </p:nvGraphicFramePr>
        <p:xfrm>
          <a:off x="2532209" y="1910847"/>
          <a:ext cx="6289061" cy="23255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9099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2F911D7-F3D7-4BF4-B1FA-650A57016266}"/>
              </a:ext>
            </a:extLst>
          </p:cNvPr>
          <p:cNvSpPr txBox="1"/>
          <p:nvPr/>
        </p:nvSpPr>
        <p:spPr>
          <a:xfrm>
            <a:off x="1361440" y="847230"/>
            <a:ext cx="9713457" cy="369332"/>
          </a:xfrm>
          <a:prstGeom prst="rect">
            <a:avLst/>
          </a:prstGeom>
          <a:noFill/>
          <a:ln>
            <a:noFill/>
          </a:ln>
        </p:spPr>
        <p:style>
          <a:lnRef idx="0">
            <a:scrgbClr r="0" g="0" b="0"/>
          </a:lnRef>
          <a:fillRef idx="0">
            <a:scrgbClr r="0" g="0" b="0"/>
          </a:fillRef>
          <a:effectRef idx="0">
            <a:scrgbClr r="0" g="0" b="0"/>
          </a:effectRef>
          <a:fontRef idx="minor">
            <a:schemeClr val="accent4"/>
          </a:fontRef>
        </p:style>
        <p:txBody>
          <a:bodyPr wrap="square" rtlCol="0">
            <a:spAutoFit/>
          </a:bodyPr>
          <a:lstStyle/>
          <a:p>
            <a:pPr defTabSz="493764">
              <a:spcAft>
                <a:spcPts val="600"/>
              </a:spcAft>
            </a:pPr>
            <a:r>
              <a:rPr lang="es-MX" b="1" u="sng" dirty="0">
                <a:solidFill>
                  <a:schemeClr val="tx1"/>
                </a:solidFill>
                <a:latin typeface="+mj-lt"/>
              </a:rPr>
              <a:t>Indicadores de la dimensión gestión financiera territorial: </a:t>
            </a:r>
            <a:r>
              <a:rPr lang="es-MX" b="1" u="sng" dirty="0">
                <a:solidFill>
                  <a:schemeClr val="tx1"/>
                </a:solidFill>
                <a:highlight>
                  <a:srgbClr val="D4F3F4"/>
                </a:highlight>
                <a:latin typeface="+mj-lt"/>
              </a:rPr>
              <a:t>20% </a:t>
            </a:r>
            <a:r>
              <a:rPr lang="es-MX" b="1" u="sng" dirty="0">
                <a:solidFill>
                  <a:schemeClr val="tx1"/>
                </a:solidFill>
                <a:latin typeface="+mj-lt"/>
              </a:rPr>
              <a:t>del IDF</a:t>
            </a:r>
            <a:endParaRPr lang="es-CO" b="1" u="sng" dirty="0">
              <a:solidFill>
                <a:schemeClr val="tx1"/>
              </a:solidFill>
              <a:latin typeface="+mj-lt"/>
            </a:endParaRPr>
          </a:p>
        </p:txBody>
      </p:sp>
      <p:sp>
        <p:nvSpPr>
          <p:cNvPr id="3" name="Título 4">
            <a:extLst>
              <a:ext uri="{FF2B5EF4-FFF2-40B4-BE49-F238E27FC236}">
                <a16:creationId xmlns:a16="http://schemas.microsoft.com/office/drawing/2014/main" id="{10D508FB-82DD-364C-BD4D-49220E0639A8}"/>
              </a:ext>
            </a:extLst>
          </p:cNvPr>
          <p:cNvSpPr txBox="1">
            <a:spLocks/>
          </p:cNvSpPr>
          <p:nvPr/>
        </p:nvSpPr>
        <p:spPr>
          <a:xfrm>
            <a:off x="1266612" y="163993"/>
            <a:ext cx="9144000" cy="590931"/>
          </a:xfrm>
          <a:prstGeom prst="rect">
            <a:avLst/>
          </a:prstGeom>
          <a:solidFill>
            <a:schemeClr val="bg1"/>
          </a:solid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Verdana" panose="020B0604030504040204" pitchFamily="34" charset="0"/>
                <a:ea typeface="+mj-ea"/>
                <a:cs typeface="+mj-cs"/>
              </a:defRPr>
            </a:lvl1pPr>
          </a:lstStyle>
          <a:p>
            <a:r>
              <a:rPr lang="es-MX" sz="3600" b="1" dirty="0">
                <a:latin typeface="+mj-lt"/>
              </a:rPr>
              <a:t>Indicadores departamentales</a:t>
            </a:r>
            <a:endParaRPr lang="es-CO" sz="3600" b="1" dirty="0">
              <a:latin typeface="+mj-lt"/>
            </a:endParaRPr>
          </a:p>
        </p:txBody>
      </p:sp>
      <p:sp>
        <p:nvSpPr>
          <p:cNvPr id="2" name="Rectángulo 1">
            <a:extLst>
              <a:ext uri="{FF2B5EF4-FFF2-40B4-BE49-F238E27FC236}">
                <a16:creationId xmlns:a16="http://schemas.microsoft.com/office/drawing/2014/main" id="{EFCDDB95-0A74-4E8B-B47B-EE9C0F4F4654}"/>
              </a:ext>
            </a:extLst>
          </p:cNvPr>
          <p:cNvSpPr/>
          <p:nvPr/>
        </p:nvSpPr>
        <p:spPr>
          <a:xfrm flipH="1">
            <a:off x="168706" y="1413953"/>
            <a:ext cx="11778741" cy="584775"/>
          </a:xfrm>
          <a:prstGeom prst="rect">
            <a:avLst/>
          </a:prstGeom>
          <a:gradFill>
            <a:gsLst>
              <a:gs pos="0">
                <a:srgbClr val="4D4D4D">
                  <a:alpha val="15000"/>
                </a:srgbClr>
              </a:gs>
              <a:gs pos="100000">
                <a:srgbClr val="4D4D4D">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_tradnl" sz="1800" b="1" i="0" u="none" strike="noStrike" kern="1200" cap="none" spc="0" normalizeH="0" baseline="0" noProof="0">
              <a:ln>
                <a:noFill/>
              </a:ln>
              <a:solidFill>
                <a:srgbClr val="70AD47">
                  <a:lumMod val="20000"/>
                  <a:lumOff val="80000"/>
                </a:srgbClr>
              </a:solidFill>
              <a:effectLst/>
              <a:uLnTx/>
              <a:uFillTx/>
              <a:latin typeface="+mj-lt"/>
              <a:ea typeface="Verdana" panose="020B0604030504040204" pitchFamily="34" charset="0"/>
              <a:cs typeface="Verdana" panose="020B0604030504040204" pitchFamily="34" charset="0"/>
            </a:endParaRPr>
          </a:p>
        </p:txBody>
      </p:sp>
      <p:graphicFrame>
        <p:nvGraphicFramePr>
          <p:cNvPr id="13" name="Gráfico 12">
            <a:extLst>
              <a:ext uri="{FF2B5EF4-FFF2-40B4-BE49-F238E27FC236}">
                <a16:creationId xmlns:a16="http://schemas.microsoft.com/office/drawing/2014/main" id="{34A8241F-27E9-457A-B47F-53049400E151}"/>
              </a:ext>
            </a:extLst>
          </p:cNvPr>
          <p:cNvGraphicFramePr>
            <a:graphicFrameLocks/>
          </p:cNvGraphicFramePr>
          <p:nvPr>
            <p:extLst>
              <p:ext uri="{D42A27DB-BD31-4B8C-83A1-F6EECF244321}">
                <p14:modId xmlns:p14="http://schemas.microsoft.com/office/powerpoint/2010/main" val="3939806556"/>
              </p:ext>
            </p:extLst>
          </p:nvPr>
        </p:nvGraphicFramePr>
        <p:xfrm>
          <a:off x="6311548" y="4032378"/>
          <a:ext cx="3836750" cy="25028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Gráfico 4">
            <a:extLst>
              <a:ext uri="{FF2B5EF4-FFF2-40B4-BE49-F238E27FC236}">
                <a16:creationId xmlns:a16="http://schemas.microsoft.com/office/drawing/2014/main" id="{C4ED42F1-55E2-4D10-9D9E-D69A98016C58}"/>
              </a:ext>
            </a:extLst>
          </p:cNvPr>
          <p:cNvGraphicFramePr>
            <a:graphicFrameLocks/>
          </p:cNvGraphicFramePr>
          <p:nvPr>
            <p:extLst>
              <p:ext uri="{D42A27DB-BD31-4B8C-83A1-F6EECF244321}">
                <p14:modId xmlns:p14="http://schemas.microsoft.com/office/powerpoint/2010/main" val="1494125373"/>
              </p:ext>
            </p:extLst>
          </p:nvPr>
        </p:nvGraphicFramePr>
        <p:xfrm>
          <a:off x="1563335" y="1554461"/>
          <a:ext cx="3685257" cy="236951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Gráfico 5">
            <a:extLst>
              <a:ext uri="{FF2B5EF4-FFF2-40B4-BE49-F238E27FC236}">
                <a16:creationId xmlns:a16="http://schemas.microsoft.com/office/drawing/2014/main" id="{07781AC4-C66B-4C2A-B6C3-13A27427E56F}"/>
              </a:ext>
            </a:extLst>
          </p:cNvPr>
          <p:cNvGraphicFramePr>
            <a:graphicFrameLocks/>
          </p:cNvGraphicFramePr>
          <p:nvPr>
            <p:extLst>
              <p:ext uri="{D42A27DB-BD31-4B8C-83A1-F6EECF244321}">
                <p14:modId xmlns:p14="http://schemas.microsoft.com/office/powerpoint/2010/main" val="3336766422"/>
              </p:ext>
            </p:extLst>
          </p:nvPr>
        </p:nvGraphicFramePr>
        <p:xfrm>
          <a:off x="1563335" y="4259291"/>
          <a:ext cx="3685257" cy="236951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 name="Gráfico 6">
            <a:extLst>
              <a:ext uri="{FF2B5EF4-FFF2-40B4-BE49-F238E27FC236}">
                <a16:creationId xmlns:a16="http://schemas.microsoft.com/office/drawing/2014/main" id="{026922E2-2535-491A-9F55-71E17E7553EA}"/>
              </a:ext>
            </a:extLst>
          </p:cNvPr>
          <p:cNvGraphicFramePr>
            <a:graphicFrameLocks/>
          </p:cNvGraphicFramePr>
          <p:nvPr>
            <p:extLst>
              <p:ext uri="{D42A27DB-BD31-4B8C-83A1-F6EECF244321}">
                <p14:modId xmlns:p14="http://schemas.microsoft.com/office/powerpoint/2010/main" val="2717037186"/>
              </p:ext>
            </p:extLst>
          </p:nvPr>
        </p:nvGraphicFramePr>
        <p:xfrm>
          <a:off x="6311548" y="1587119"/>
          <a:ext cx="3836750" cy="2187440"/>
        </p:xfrm>
        <a:graphic>
          <a:graphicData uri="http://schemas.openxmlformats.org/drawingml/2006/chart">
            <c:chart xmlns:c="http://schemas.openxmlformats.org/drawingml/2006/chart" xmlns:r="http://schemas.openxmlformats.org/officeDocument/2006/relationships" r:id="rId6"/>
          </a:graphicData>
        </a:graphic>
      </p:graphicFrame>
      <p:sp>
        <p:nvSpPr>
          <p:cNvPr id="8" name="Bocadillo: rectángulo 7">
            <a:extLst>
              <a:ext uri="{FF2B5EF4-FFF2-40B4-BE49-F238E27FC236}">
                <a16:creationId xmlns:a16="http://schemas.microsoft.com/office/drawing/2014/main" id="{D11701DE-D8B6-A194-6A35-C2BEFBD37016}"/>
              </a:ext>
            </a:extLst>
          </p:cNvPr>
          <p:cNvSpPr/>
          <p:nvPr/>
        </p:nvSpPr>
        <p:spPr>
          <a:xfrm>
            <a:off x="10315464" y="4839616"/>
            <a:ext cx="1420815" cy="1171154"/>
          </a:xfrm>
          <a:prstGeom prst="wedgeRectCallout">
            <a:avLst>
              <a:gd name="adj1" fmla="val -62524"/>
              <a:gd name="adj2" fmla="val 64575"/>
            </a:avLst>
          </a:prstGeom>
          <a:solidFill>
            <a:schemeClr val="accent5">
              <a:lumMod val="20000"/>
              <a:lumOff val="80000"/>
            </a:schemeClr>
          </a:solidFill>
          <a:ln>
            <a:solidFill>
              <a:schemeClr val="accent5"/>
            </a:solidFill>
          </a:ln>
        </p:spPr>
        <p:txBody>
          <a:bodyPr wrap="square">
            <a:spAutoFit/>
          </a:bodyPr>
          <a:lstStyle/>
          <a:p>
            <a:pPr>
              <a:lnSpc>
                <a:spcPct val="107000"/>
              </a:lnSpc>
              <a:spcAft>
                <a:spcPts val="800"/>
              </a:spcAft>
            </a:pPr>
            <a:r>
              <a:rPr lang="es-CO" sz="1100" b="1" dirty="0">
                <a:effectLst/>
                <a:latin typeface="Calibri" panose="020F0502020204030204" pitchFamily="34" charset="0"/>
                <a:ea typeface="Calibri" panose="020F0502020204030204" pitchFamily="34" charset="0"/>
                <a:cs typeface="Times New Roman" panose="02020603050405020304" pitchFamily="18" charset="0"/>
              </a:rPr>
              <a:t>Vichada, Vaupés, Casanare, Guainía, Cesar, Norte De Santander, Meta, Quindío, Putumayo, Antioquia.</a:t>
            </a:r>
          </a:p>
        </p:txBody>
      </p:sp>
    </p:spTree>
    <p:extLst>
      <p:ext uri="{BB962C8B-B14F-4D97-AF65-F5344CB8AC3E}">
        <p14:creationId xmlns:p14="http://schemas.microsoft.com/office/powerpoint/2010/main" val="3576892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4">
            <a:extLst>
              <a:ext uri="{FF2B5EF4-FFF2-40B4-BE49-F238E27FC236}">
                <a16:creationId xmlns:a16="http://schemas.microsoft.com/office/drawing/2014/main" id="{08391876-5480-B080-956B-228A0C1B51A5}"/>
              </a:ext>
            </a:extLst>
          </p:cNvPr>
          <p:cNvSpPr txBox="1">
            <a:spLocks/>
          </p:cNvSpPr>
          <p:nvPr/>
        </p:nvSpPr>
        <p:spPr>
          <a:xfrm>
            <a:off x="1266612" y="163993"/>
            <a:ext cx="9144000" cy="590931"/>
          </a:xfrm>
          <a:prstGeom prst="rect">
            <a:avLst/>
          </a:prstGeom>
          <a:solidFill>
            <a:schemeClr val="bg1"/>
          </a:solid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Verdana" panose="020B0604030504040204" pitchFamily="34" charset="0"/>
                <a:ea typeface="+mj-ea"/>
                <a:cs typeface="+mj-cs"/>
              </a:defRPr>
            </a:lvl1pPr>
          </a:lstStyle>
          <a:p>
            <a:r>
              <a:rPr lang="es-MX" sz="3500" b="1" dirty="0">
                <a:latin typeface="+mj-lt"/>
              </a:rPr>
              <a:t>Resultados por departamentos</a:t>
            </a:r>
            <a:endParaRPr lang="es-CO" sz="3500" b="1" dirty="0">
              <a:latin typeface="+mj-lt"/>
            </a:endParaRPr>
          </a:p>
        </p:txBody>
      </p:sp>
      <p:sp>
        <p:nvSpPr>
          <p:cNvPr id="10" name="CuadroTexto 9">
            <a:extLst>
              <a:ext uri="{FF2B5EF4-FFF2-40B4-BE49-F238E27FC236}">
                <a16:creationId xmlns:a16="http://schemas.microsoft.com/office/drawing/2014/main" id="{94B9513D-8460-7DFD-DA3E-521FF88266C0}"/>
              </a:ext>
            </a:extLst>
          </p:cNvPr>
          <p:cNvSpPr txBox="1"/>
          <p:nvPr/>
        </p:nvSpPr>
        <p:spPr>
          <a:xfrm>
            <a:off x="669777" y="714983"/>
            <a:ext cx="11353794" cy="461665"/>
          </a:xfrm>
          <a:prstGeom prst="rect">
            <a:avLst/>
          </a:prstGeom>
          <a:noFill/>
          <a:ln>
            <a:noFill/>
          </a:ln>
        </p:spPr>
        <p:style>
          <a:lnRef idx="0">
            <a:scrgbClr r="0" g="0" b="0"/>
          </a:lnRef>
          <a:fillRef idx="0">
            <a:scrgbClr r="0" g="0" b="0"/>
          </a:fillRef>
          <a:effectRef idx="0">
            <a:scrgbClr r="0" g="0" b="0"/>
          </a:effectRef>
          <a:fontRef idx="minor">
            <a:schemeClr val="accent4"/>
          </a:fontRef>
        </p:style>
        <p:txBody>
          <a:bodyPr wrap="square" rtlCol="0">
            <a:spAutoFit/>
          </a:bodyPr>
          <a:lstStyle/>
          <a:p>
            <a:pPr algn="ctr" defTabSz="493764">
              <a:spcAft>
                <a:spcPts val="600"/>
              </a:spcAft>
            </a:pPr>
            <a:r>
              <a:rPr lang="es-MX" sz="2400" dirty="0">
                <a:solidFill>
                  <a:schemeClr val="accent1"/>
                </a:solidFill>
                <a:latin typeface="+mj-lt"/>
              </a:rPr>
              <a:t>Ranking </a:t>
            </a:r>
            <a:r>
              <a:rPr lang="es-MX" sz="2400" b="1" dirty="0">
                <a:solidFill>
                  <a:schemeClr val="accent1"/>
                </a:solidFill>
                <a:highlight>
                  <a:srgbClr val="D3F2F3"/>
                </a:highlight>
                <a:latin typeface="+mj-lt"/>
                <a:ea typeface="Calibri" panose="020F0502020204030204" pitchFamily="34" charset="0"/>
                <a:cs typeface="Times New Roman" panose="02020603050405020304" pitchFamily="18" charset="0"/>
              </a:rPr>
              <a:t>departamental </a:t>
            </a:r>
            <a:r>
              <a:rPr lang="es-MX" sz="2400" dirty="0">
                <a:solidFill>
                  <a:schemeClr val="accent1"/>
                </a:solidFill>
                <a:latin typeface="+mj-lt"/>
              </a:rPr>
              <a:t>por categoría presupuestal</a:t>
            </a:r>
          </a:p>
        </p:txBody>
      </p:sp>
      <p:sp>
        <p:nvSpPr>
          <p:cNvPr id="18" name="Rectangle">
            <a:extLst>
              <a:ext uri="{FF2B5EF4-FFF2-40B4-BE49-F238E27FC236}">
                <a16:creationId xmlns:a16="http://schemas.microsoft.com/office/drawing/2014/main" id="{B870E2A4-3CB0-7693-536B-5BDA84E423BD}"/>
              </a:ext>
            </a:extLst>
          </p:cNvPr>
          <p:cNvSpPr/>
          <p:nvPr/>
        </p:nvSpPr>
        <p:spPr>
          <a:xfrm>
            <a:off x="6739631" y="1594403"/>
            <a:ext cx="4154032" cy="1682456"/>
          </a:xfrm>
          <a:prstGeom prst="rect">
            <a:avLst/>
          </a:prstGeom>
          <a:solidFill>
            <a:srgbClr val="F1F1F1"/>
          </a:solidFill>
          <a:ln w="12700">
            <a:miter lim="400000"/>
          </a:ln>
        </p:spPr>
        <p:txBody>
          <a:bodyPr lIns="50800" tIns="50800" rIns="50800" bIns="50800" anchor="ctr"/>
          <a:lstStyle/>
          <a:p>
            <a:pPr algn="r">
              <a:lnSpc>
                <a:spcPct val="100000"/>
              </a:lnSpc>
              <a:defRPr sz="3200" spc="0">
                <a:solidFill>
                  <a:srgbClr val="FFFFFF"/>
                </a:solidFill>
                <a:latin typeface="Helvetica Neue Medium"/>
                <a:ea typeface="Helvetica Neue Medium"/>
                <a:cs typeface="Helvetica Neue Medium"/>
                <a:sym typeface="Helvetica Neue Medium"/>
              </a:defRPr>
            </a:pPr>
            <a:endParaRPr lang="es-CO" sz="2000" spc="0">
              <a:solidFill>
                <a:schemeClr val="tx1"/>
              </a:solidFill>
              <a:latin typeface="+mj-lt"/>
            </a:endParaRPr>
          </a:p>
          <a:p>
            <a:pPr algn="r">
              <a:lnSpc>
                <a:spcPct val="100000"/>
              </a:lnSpc>
              <a:defRPr sz="3200" spc="0">
                <a:solidFill>
                  <a:srgbClr val="FFFFFF"/>
                </a:solidFill>
                <a:latin typeface="Helvetica Neue Medium"/>
                <a:ea typeface="Helvetica Neue Medium"/>
                <a:cs typeface="Helvetica Neue Medium"/>
                <a:sym typeface="Helvetica Neue Medium"/>
              </a:defRPr>
            </a:pPr>
            <a:r>
              <a:rPr lang="es-CO" sz="2000" spc="0">
                <a:solidFill>
                  <a:schemeClr val="tx1"/>
                </a:solidFill>
                <a:latin typeface="+mj-lt"/>
              </a:rPr>
              <a:t> </a:t>
            </a:r>
          </a:p>
        </p:txBody>
      </p:sp>
      <p:sp>
        <p:nvSpPr>
          <p:cNvPr id="19" name="CuadroTexto 18">
            <a:extLst>
              <a:ext uri="{FF2B5EF4-FFF2-40B4-BE49-F238E27FC236}">
                <a16:creationId xmlns:a16="http://schemas.microsoft.com/office/drawing/2014/main" id="{69A20784-86B9-DE64-99C4-EB7E7CD8C371}"/>
              </a:ext>
            </a:extLst>
          </p:cNvPr>
          <p:cNvSpPr txBox="1"/>
          <p:nvPr/>
        </p:nvSpPr>
        <p:spPr>
          <a:xfrm>
            <a:off x="6814849" y="1584087"/>
            <a:ext cx="4078814" cy="1692771"/>
          </a:xfrm>
          <a:prstGeom prst="rect">
            <a:avLst/>
          </a:prstGeom>
          <a:noFill/>
        </p:spPr>
        <p:txBody>
          <a:bodyPr wrap="square">
            <a:spAutoFit/>
          </a:bodyPr>
          <a:lstStyle/>
          <a:p>
            <a:r>
              <a:rPr lang="es-CO" sz="1300" b="1" dirty="0"/>
              <a:t>Valle del cauca </a:t>
            </a:r>
            <a:r>
              <a:rPr lang="es-CO" sz="1300" dirty="0"/>
              <a:t>lidera el ranking en desempeño fiscal en los departamentos de categoría Especial con </a:t>
            </a:r>
            <a:r>
              <a:rPr lang="es-CO" sz="1300" b="1" dirty="0"/>
              <a:t>72,9 puntos, </a:t>
            </a:r>
            <a:r>
              <a:rPr lang="es-CO" sz="1300" dirty="0"/>
              <a:t>seguido por</a:t>
            </a:r>
            <a:r>
              <a:rPr lang="es-CO" sz="1300" b="1" dirty="0"/>
              <a:t> Cundinamarca </a:t>
            </a:r>
            <a:r>
              <a:rPr lang="es-CO" sz="1300" dirty="0"/>
              <a:t>con 70,6 puntos. Ambos se ubican en el rango “solvente”</a:t>
            </a:r>
            <a:r>
              <a:rPr lang="es-CO" sz="1300" b="1" dirty="0"/>
              <a:t>.</a:t>
            </a:r>
          </a:p>
          <a:p>
            <a:endParaRPr lang="es-CO" sz="1300" b="1" dirty="0"/>
          </a:p>
          <a:p>
            <a:r>
              <a:rPr lang="es-CO" sz="1300" b="1" dirty="0"/>
              <a:t>Antioquia </a:t>
            </a:r>
            <a:r>
              <a:rPr lang="es-CO" sz="1300" dirty="0"/>
              <a:t>ocupa el tercer lugar con 68,8 </a:t>
            </a:r>
            <a:r>
              <a:rPr lang="es-CO" sz="1300" dirty="0" err="1"/>
              <a:t>pts</a:t>
            </a:r>
            <a:r>
              <a:rPr lang="es-CO" sz="1300" dirty="0"/>
              <a:t> ubicándose en el rango “Vulnerable”</a:t>
            </a:r>
            <a:endParaRPr lang="es-CO" sz="1300" b="1" dirty="0"/>
          </a:p>
        </p:txBody>
      </p:sp>
      <p:pic>
        <p:nvPicPr>
          <p:cNvPr id="20" name="Imagen 19">
            <a:extLst>
              <a:ext uri="{FF2B5EF4-FFF2-40B4-BE49-F238E27FC236}">
                <a16:creationId xmlns:a16="http://schemas.microsoft.com/office/drawing/2014/main" id="{16618CDF-9D7B-EDA7-7CDC-0BE5046BFE53}"/>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6464274" y="1511849"/>
            <a:ext cx="426490" cy="430887"/>
          </a:xfrm>
          <a:prstGeom prst="rect">
            <a:avLst/>
          </a:prstGeom>
        </p:spPr>
      </p:pic>
      <p:graphicFrame>
        <p:nvGraphicFramePr>
          <p:cNvPr id="5" name="Gráfico 4">
            <a:extLst>
              <a:ext uri="{FF2B5EF4-FFF2-40B4-BE49-F238E27FC236}">
                <a16:creationId xmlns:a16="http://schemas.microsoft.com/office/drawing/2014/main" id="{73CEEE5C-01BE-DDBC-BFD5-CDD63994E239}"/>
              </a:ext>
            </a:extLst>
          </p:cNvPr>
          <p:cNvGraphicFramePr>
            <a:graphicFrameLocks/>
          </p:cNvGraphicFramePr>
          <p:nvPr>
            <p:extLst>
              <p:ext uri="{D42A27DB-BD31-4B8C-83A1-F6EECF244321}">
                <p14:modId xmlns:p14="http://schemas.microsoft.com/office/powerpoint/2010/main" val="2814263348"/>
              </p:ext>
            </p:extLst>
          </p:nvPr>
        </p:nvGraphicFramePr>
        <p:xfrm>
          <a:off x="848313" y="1443202"/>
          <a:ext cx="4600814" cy="5480670"/>
        </p:xfrm>
        <a:graphic>
          <a:graphicData uri="http://schemas.openxmlformats.org/drawingml/2006/chart">
            <c:chart xmlns:c="http://schemas.openxmlformats.org/drawingml/2006/chart" xmlns:r="http://schemas.openxmlformats.org/officeDocument/2006/relationships" r:id="rId5"/>
          </a:graphicData>
        </a:graphic>
      </p:graphicFrame>
      <p:sp>
        <p:nvSpPr>
          <p:cNvPr id="8" name="Elipse 7">
            <a:extLst>
              <a:ext uri="{FF2B5EF4-FFF2-40B4-BE49-F238E27FC236}">
                <a16:creationId xmlns:a16="http://schemas.microsoft.com/office/drawing/2014/main" id="{C34B106C-B997-677B-0101-47C35F03E095}"/>
              </a:ext>
            </a:extLst>
          </p:cNvPr>
          <p:cNvSpPr/>
          <p:nvPr/>
        </p:nvSpPr>
        <p:spPr>
          <a:xfrm>
            <a:off x="2509866" y="2097665"/>
            <a:ext cx="180000" cy="195952"/>
          </a:xfrm>
          <a:prstGeom prst="ellipse">
            <a:avLst/>
          </a:prstGeom>
          <a:solidFill>
            <a:schemeClr val="accent5"/>
          </a:solidFill>
          <a:ln>
            <a:solidFill>
              <a:schemeClr val="accent5"/>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MX" dirty="0">
                <a:latin typeface="+mj-lt"/>
              </a:rPr>
              <a:t>1</a:t>
            </a:r>
            <a:endParaRPr lang="es-CO" dirty="0">
              <a:latin typeface="+mj-lt"/>
            </a:endParaRPr>
          </a:p>
        </p:txBody>
      </p:sp>
      <p:sp>
        <p:nvSpPr>
          <p:cNvPr id="9" name="Elipse 8">
            <a:extLst>
              <a:ext uri="{FF2B5EF4-FFF2-40B4-BE49-F238E27FC236}">
                <a16:creationId xmlns:a16="http://schemas.microsoft.com/office/drawing/2014/main" id="{DB4301A5-08DC-36E7-B68D-A4390491B602}"/>
              </a:ext>
            </a:extLst>
          </p:cNvPr>
          <p:cNvSpPr/>
          <p:nvPr/>
        </p:nvSpPr>
        <p:spPr>
          <a:xfrm>
            <a:off x="2517303" y="2321325"/>
            <a:ext cx="172563" cy="195952"/>
          </a:xfrm>
          <a:prstGeom prst="ellipse">
            <a:avLst/>
          </a:prstGeom>
          <a:solidFill>
            <a:schemeClr val="accent5"/>
          </a:solidFill>
          <a:ln>
            <a:solidFill>
              <a:schemeClr val="accent5"/>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MX" sz="1700" dirty="0">
                <a:latin typeface="+mj-lt"/>
              </a:rPr>
              <a:t>2</a:t>
            </a:r>
            <a:endParaRPr lang="es-CO" sz="1700" dirty="0">
              <a:latin typeface="+mj-lt"/>
            </a:endParaRPr>
          </a:p>
        </p:txBody>
      </p:sp>
      <p:sp>
        <p:nvSpPr>
          <p:cNvPr id="11" name="Elipse 10">
            <a:extLst>
              <a:ext uri="{FF2B5EF4-FFF2-40B4-BE49-F238E27FC236}">
                <a16:creationId xmlns:a16="http://schemas.microsoft.com/office/drawing/2014/main" id="{BFB7A88D-0CE1-2741-A840-E5793DAC6905}"/>
              </a:ext>
            </a:extLst>
          </p:cNvPr>
          <p:cNvSpPr/>
          <p:nvPr/>
        </p:nvSpPr>
        <p:spPr>
          <a:xfrm>
            <a:off x="2517303" y="2553760"/>
            <a:ext cx="172563" cy="195952"/>
          </a:xfrm>
          <a:prstGeom prst="ellipse">
            <a:avLst/>
          </a:prstGeom>
          <a:solidFill>
            <a:schemeClr val="accent5"/>
          </a:solidFill>
          <a:ln>
            <a:solidFill>
              <a:schemeClr val="accent5"/>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MX" sz="1700" dirty="0">
                <a:latin typeface="+mj-lt"/>
              </a:rPr>
              <a:t>3</a:t>
            </a:r>
            <a:endParaRPr lang="es-CO" sz="1700" dirty="0">
              <a:latin typeface="+mj-lt"/>
            </a:endParaRPr>
          </a:p>
        </p:txBody>
      </p:sp>
      <p:grpSp>
        <p:nvGrpSpPr>
          <p:cNvPr id="26" name="Grupo 25">
            <a:extLst>
              <a:ext uri="{FF2B5EF4-FFF2-40B4-BE49-F238E27FC236}">
                <a16:creationId xmlns:a16="http://schemas.microsoft.com/office/drawing/2014/main" id="{7941F7ED-84CF-ED21-0BB2-81F8A0B2AB7B}"/>
              </a:ext>
            </a:extLst>
          </p:cNvPr>
          <p:cNvGrpSpPr/>
          <p:nvPr/>
        </p:nvGrpSpPr>
        <p:grpSpPr>
          <a:xfrm>
            <a:off x="2509866" y="3002338"/>
            <a:ext cx="187437" cy="1518363"/>
            <a:chOff x="2835450" y="2651457"/>
            <a:chExt cx="187437" cy="1518363"/>
          </a:xfrm>
        </p:grpSpPr>
        <p:grpSp>
          <p:nvGrpSpPr>
            <p:cNvPr id="7" name="Grupo 6">
              <a:extLst>
                <a:ext uri="{FF2B5EF4-FFF2-40B4-BE49-F238E27FC236}">
                  <a16:creationId xmlns:a16="http://schemas.microsoft.com/office/drawing/2014/main" id="{2ED2BA70-4930-55F2-6C86-3183CE1C4B34}"/>
                </a:ext>
              </a:extLst>
            </p:cNvPr>
            <p:cNvGrpSpPr/>
            <p:nvPr/>
          </p:nvGrpSpPr>
          <p:grpSpPr>
            <a:xfrm>
              <a:off x="2842887" y="2651457"/>
              <a:ext cx="180000" cy="1087132"/>
              <a:chOff x="2970213" y="1690217"/>
              <a:chExt cx="187758" cy="1118364"/>
            </a:xfrm>
          </p:grpSpPr>
          <p:sp>
            <p:nvSpPr>
              <p:cNvPr id="45" name="Elipse 44">
                <a:extLst>
                  <a:ext uri="{FF2B5EF4-FFF2-40B4-BE49-F238E27FC236}">
                    <a16:creationId xmlns:a16="http://schemas.microsoft.com/office/drawing/2014/main" id="{3D4D762B-692E-C23F-2D94-9581207176C1}"/>
                  </a:ext>
                </a:extLst>
              </p:cNvPr>
              <p:cNvSpPr/>
              <p:nvPr/>
            </p:nvSpPr>
            <p:spPr>
              <a:xfrm>
                <a:off x="2970213" y="1690217"/>
                <a:ext cx="180000" cy="183930"/>
              </a:xfrm>
              <a:prstGeom prst="ellipse">
                <a:avLst/>
              </a:prstGeom>
              <a:solidFill>
                <a:schemeClr val="accent5"/>
              </a:solidFill>
              <a:ln>
                <a:solidFill>
                  <a:schemeClr val="accent5"/>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MX" dirty="0">
                    <a:latin typeface="+mj-lt"/>
                  </a:rPr>
                  <a:t>1</a:t>
                </a:r>
                <a:endParaRPr lang="es-CO" dirty="0">
                  <a:latin typeface="+mj-lt"/>
                </a:endParaRPr>
              </a:p>
            </p:txBody>
          </p:sp>
          <p:sp>
            <p:nvSpPr>
              <p:cNvPr id="46" name="Elipse 45">
                <a:extLst>
                  <a:ext uri="{FF2B5EF4-FFF2-40B4-BE49-F238E27FC236}">
                    <a16:creationId xmlns:a16="http://schemas.microsoft.com/office/drawing/2014/main" id="{7114C9BC-444A-0D69-6210-B047340B2DB8}"/>
                  </a:ext>
                </a:extLst>
              </p:cNvPr>
              <p:cNvSpPr/>
              <p:nvPr/>
            </p:nvSpPr>
            <p:spPr>
              <a:xfrm>
                <a:off x="2977625" y="1922739"/>
                <a:ext cx="180000" cy="183930"/>
              </a:xfrm>
              <a:prstGeom prst="ellipse">
                <a:avLst/>
              </a:prstGeom>
              <a:solidFill>
                <a:schemeClr val="accent5"/>
              </a:solidFill>
              <a:ln>
                <a:solidFill>
                  <a:schemeClr val="accent5"/>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MX" sz="1700" dirty="0">
                    <a:latin typeface="+mj-lt"/>
                  </a:rPr>
                  <a:t>2</a:t>
                </a:r>
                <a:endParaRPr lang="es-CO" sz="1700" dirty="0">
                  <a:latin typeface="+mj-lt"/>
                </a:endParaRPr>
              </a:p>
            </p:txBody>
          </p:sp>
          <p:sp>
            <p:nvSpPr>
              <p:cNvPr id="47" name="Elipse 46">
                <a:extLst>
                  <a:ext uri="{FF2B5EF4-FFF2-40B4-BE49-F238E27FC236}">
                    <a16:creationId xmlns:a16="http://schemas.microsoft.com/office/drawing/2014/main" id="{C9D1177E-A06A-AF44-79C5-514702098F7B}"/>
                  </a:ext>
                </a:extLst>
              </p:cNvPr>
              <p:cNvSpPr/>
              <p:nvPr/>
            </p:nvSpPr>
            <p:spPr>
              <a:xfrm>
                <a:off x="2970213" y="2150121"/>
                <a:ext cx="180000" cy="183930"/>
              </a:xfrm>
              <a:prstGeom prst="ellipse">
                <a:avLst/>
              </a:prstGeom>
              <a:solidFill>
                <a:schemeClr val="accent5"/>
              </a:solidFill>
              <a:ln>
                <a:solidFill>
                  <a:schemeClr val="accent5"/>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MX" sz="1700" dirty="0">
                    <a:latin typeface="+mj-lt"/>
                  </a:rPr>
                  <a:t>3</a:t>
                </a:r>
                <a:endParaRPr lang="es-CO" sz="1700" dirty="0">
                  <a:latin typeface="+mj-lt"/>
                </a:endParaRPr>
              </a:p>
            </p:txBody>
          </p:sp>
          <p:sp>
            <p:nvSpPr>
              <p:cNvPr id="48" name="Elipse 47">
                <a:extLst>
                  <a:ext uri="{FF2B5EF4-FFF2-40B4-BE49-F238E27FC236}">
                    <a16:creationId xmlns:a16="http://schemas.microsoft.com/office/drawing/2014/main" id="{21B75E58-A721-EBDD-9B92-285BAD9EC3EE}"/>
                  </a:ext>
                </a:extLst>
              </p:cNvPr>
              <p:cNvSpPr/>
              <p:nvPr/>
            </p:nvSpPr>
            <p:spPr>
              <a:xfrm>
                <a:off x="2977971" y="2387774"/>
                <a:ext cx="180000" cy="183930"/>
              </a:xfrm>
              <a:prstGeom prst="ellipse">
                <a:avLst/>
              </a:prstGeom>
              <a:solidFill>
                <a:schemeClr val="accent5"/>
              </a:solidFill>
              <a:ln>
                <a:solidFill>
                  <a:schemeClr val="accent5"/>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MX" sz="1700" dirty="0">
                    <a:latin typeface="+mj-lt"/>
                  </a:rPr>
                  <a:t>4</a:t>
                </a:r>
                <a:endParaRPr lang="es-CO" sz="1700" dirty="0">
                  <a:latin typeface="+mj-lt"/>
                </a:endParaRPr>
              </a:p>
            </p:txBody>
          </p:sp>
          <p:sp>
            <p:nvSpPr>
              <p:cNvPr id="49" name="Elipse 48">
                <a:extLst>
                  <a:ext uri="{FF2B5EF4-FFF2-40B4-BE49-F238E27FC236}">
                    <a16:creationId xmlns:a16="http://schemas.microsoft.com/office/drawing/2014/main" id="{3D4E4A65-EB7C-555B-A5D0-121C91E7CFC0}"/>
                  </a:ext>
                </a:extLst>
              </p:cNvPr>
              <p:cNvSpPr/>
              <p:nvPr/>
            </p:nvSpPr>
            <p:spPr>
              <a:xfrm>
                <a:off x="2970213" y="2624651"/>
                <a:ext cx="180000" cy="183930"/>
              </a:xfrm>
              <a:prstGeom prst="ellipse">
                <a:avLst/>
              </a:prstGeom>
              <a:solidFill>
                <a:schemeClr val="accent5"/>
              </a:solidFill>
              <a:ln>
                <a:solidFill>
                  <a:schemeClr val="accent5"/>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MX" sz="1700" dirty="0">
                    <a:latin typeface="+mj-lt"/>
                  </a:rPr>
                  <a:t>5</a:t>
                </a:r>
                <a:endParaRPr lang="es-CO" sz="1700" dirty="0">
                  <a:latin typeface="+mj-lt"/>
                </a:endParaRPr>
              </a:p>
            </p:txBody>
          </p:sp>
        </p:grpSp>
        <p:sp>
          <p:nvSpPr>
            <p:cNvPr id="24" name="Elipse 23">
              <a:extLst>
                <a:ext uri="{FF2B5EF4-FFF2-40B4-BE49-F238E27FC236}">
                  <a16:creationId xmlns:a16="http://schemas.microsoft.com/office/drawing/2014/main" id="{7E9E81A0-4462-DE3B-4BA8-F1C0D75AD564}"/>
                </a:ext>
              </a:extLst>
            </p:cNvPr>
            <p:cNvSpPr/>
            <p:nvPr/>
          </p:nvSpPr>
          <p:spPr>
            <a:xfrm>
              <a:off x="2835450" y="3768334"/>
              <a:ext cx="172563" cy="178793"/>
            </a:xfrm>
            <a:prstGeom prst="ellipse">
              <a:avLst/>
            </a:prstGeom>
            <a:solidFill>
              <a:schemeClr val="accent5"/>
            </a:solidFill>
            <a:ln>
              <a:solidFill>
                <a:schemeClr val="accent5"/>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MX" sz="1700" dirty="0">
                  <a:latin typeface="+mj-lt"/>
                </a:rPr>
                <a:t>6</a:t>
              </a:r>
              <a:endParaRPr lang="es-CO" sz="1700" dirty="0">
                <a:latin typeface="+mj-lt"/>
              </a:endParaRPr>
            </a:p>
          </p:txBody>
        </p:sp>
        <p:sp>
          <p:nvSpPr>
            <p:cNvPr id="25" name="Elipse 24">
              <a:extLst>
                <a:ext uri="{FF2B5EF4-FFF2-40B4-BE49-F238E27FC236}">
                  <a16:creationId xmlns:a16="http://schemas.microsoft.com/office/drawing/2014/main" id="{9EB944B0-FEFE-796D-15BD-4B6E2750E086}"/>
                </a:ext>
              </a:extLst>
            </p:cNvPr>
            <p:cNvSpPr/>
            <p:nvPr/>
          </p:nvSpPr>
          <p:spPr>
            <a:xfrm>
              <a:off x="2835450" y="3991027"/>
              <a:ext cx="172563" cy="178793"/>
            </a:xfrm>
            <a:prstGeom prst="ellipse">
              <a:avLst/>
            </a:prstGeom>
            <a:solidFill>
              <a:schemeClr val="accent5"/>
            </a:solidFill>
            <a:ln>
              <a:solidFill>
                <a:schemeClr val="accent5"/>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MX" sz="1700" dirty="0">
                  <a:latin typeface="+mj-lt"/>
                </a:rPr>
                <a:t>7</a:t>
              </a:r>
              <a:endParaRPr lang="es-CO" sz="1700" dirty="0">
                <a:latin typeface="+mj-lt"/>
              </a:endParaRPr>
            </a:p>
          </p:txBody>
        </p:sp>
      </p:grpSp>
      <p:grpSp>
        <p:nvGrpSpPr>
          <p:cNvPr id="27" name="Grupo 26">
            <a:extLst>
              <a:ext uri="{FF2B5EF4-FFF2-40B4-BE49-F238E27FC236}">
                <a16:creationId xmlns:a16="http://schemas.microsoft.com/office/drawing/2014/main" id="{45666EA4-762F-DC52-286C-1CFA208FAFB1}"/>
              </a:ext>
            </a:extLst>
          </p:cNvPr>
          <p:cNvGrpSpPr/>
          <p:nvPr/>
        </p:nvGrpSpPr>
        <p:grpSpPr>
          <a:xfrm>
            <a:off x="2494992" y="4772547"/>
            <a:ext cx="187437" cy="1518363"/>
            <a:chOff x="2835450" y="2651457"/>
            <a:chExt cx="187437" cy="1518363"/>
          </a:xfrm>
        </p:grpSpPr>
        <p:grpSp>
          <p:nvGrpSpPr>
            <p:cNvPr id="28" name="Grupo 27">
              <a:extLst>
                <a:ext uri="{FF2B5EF4-FFF2-40B4-BE49-F238E27FC236}">
                  <a16:creationId xmlns:a16="http://schemas.microsoft.com/office/drawing/2014/main" id="{91B81813-928B-6A17-D0B8-73779B257494}"/>
                </a:ext>
              </a:extLst>
            </p:cNvPr>
            <p:cNvGrpSpPr/>
            <p:nvPr/>
          </p:nvGrpSpPr>
          <p:grpSpPr>
            <a:xfrm>
              <a:off x="2842887" y="2651457"/>
              <a:ext cx="180000" cy="1087132"/>
              <a:chOff x="2970213" y="1690217"/>
              <a:chExt cx="187758" cy="1118364"/>
            </a:xfrm>
          </p:grpSpPr>
          <p:sp>
            <p:nvSpPr>
              <p:cNvPr id="31" name="Elipse 30">
                <a:extLst>
                  <a:ext uri="{FF2B5EF4-FFF2-40B4-BE49-F238E27FC236}">
                    <a16:creationId xmlns:a16="http://schemas.microsoft.com/office/drawing/2014/main" id="{C1B0EA27-EB8B-C180-0B87-06628C4CAF56}"/>
                  </a:ext>
                </a:extLst>
              </p:cNvPr>
              <p:cNvSpPr/>
              <p:nvPr/>
            </p:nvSpPr>
            <p:spPr>
              <a:xfrm>
                <a:off x="2970213" y="1690217"/>
                <a:ext cx="180000" cy="183930"/>
              </a:xfrm>
              <a:prstGeom prst="ellipse">
                <a:avLst/>
              </a:prstGeom>
              <a:solidFill>
                <a:schemeClr val="accent5"/>
              </a:solidFill>
              <a:ln>
                <a:solidFill>
                  <a:schemeClr val="accent5"/>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MX" dirty="0">
                    <a:latin typeface="+mj-lt"/>
                  </a:rPr>
                  <a:t>1</a:t>
                </a:r>
                <a:endParaRPr lang="es-CO" dirty="0">
                  <a:latin typeface="+mj-lt"/>
                </a:endParaRPr>
              </a:p>
            </p:txBody>
          </p:sp>
          <p:sp>
            <p:nvSpPr>
              <p:cNvPr id="32" name="Elipse 31">
                <a:extLst>
                  <a:ext uri="{FF2B5EF4-FFF2-40B4-BE49-F238E27FC236}">
                    <a16:creationId xmlns:a16="http://schemas.microsoft.com/office/drawing/2014/main" id="{241E0DE7-C705-8DA7-7D3C-476D3CCD6BB2}"/>
                  </a:ext>
                </a:extLst>
              </p:cNvPr>
              <p:cNvSpPr/>
              <p:nvPr/>
            </p:nvSpPr>
            <p:spPr>
              <a:xfrm>
                <a:off x="2977625" y="1922739"/>
                <a:ext cx="180000" cy="183930"/>
              </a:xfrm>
              <a:prstGeom prst="ellipse">
                <a:avLst/>
              </a:prstGeom>
              <a:solidFill>
                <a:schemeClr val="accent5"/>
              </a:solidFill>
              <a:ln>
                <a:solidFill>
                  <a:schemeClr val="accent5"/>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MX" sz="1700" dirty="0">
                    <a:latin typeface="+mj-lt"/>
                  </a:rPr>
                  <a:t>2</a:t>
                </a:r>
                <a:endParaRPr lang="es-CO" sz="1700" dirty="0">
                  <a:latin typeface="+mj-lt"/>
                </a:endParaRPr>
              </a:p>
            </p:txBody>
          </p:sp>
          <p:sp>
            <p:nvSpPr>
              <p:cNvPr id="33" name="Elipse 32">
                <a:extLst>
                  <a:ext uri="{FF2B5EF4-FFF2-40B4-BE49-F238E27FC236}">
                    <a16:creationId xmlns:a16="http://schemas.microsoft.com/office/drawing/2014/main" id="{A9C064AC-1B89-FA7E-A3BF-AC426CBEF6BD}"/>
                  </a:ext>
                </a:extLst>
              </p:cNvPr>
              <p:cNvSpPr/>
              <p:nvPr/>
            </p:nvSpPr>
            <p:spPr>
              <a:xfrm>
                <a:off x="2970213" y="2150121"/>
                <a:ext cx="180000" cy="183930"/>
              </a:xfrm>
              <a:prstGeom prst="ellipse">
                <a:avLst/>
              </a:prstGeom>
              <a:solidFill>
                <a:schemeClr val="accent5"/>
              </a:solidFill>
              <a:ln>
                <a:solidFill>
                  <a:schemeClr val="accent5"/>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MX" sz="1700" dirty="0">
                    <a:latin typeface="+mj-lt"/>
                  </a:rPr>
                  <a:t>3</a:t>
                </a:r>
                <a:endParaRPr lang="es-CO" sz="1700" dirty="0">
                  <a:latin typeface="+mj-lt"/>
                </a:endParaRPr>
              </a:p>
            </p:txBody>
          </p:sp>
          <p:sp>
            <p:nvSpPr>
              <p:cNvPr id="34" name="Elipse 33">
                <a:extLst>
                  <a:ext uri="{FF2B5EF4-FFF2-40B4-BE49-F238E27FC236}">
                    <a16:creationId xmlns:a16="http://schemas.microsoft.com/office/drawing/2014/main" id="{87168AAD-15B0-0D97-14CA-3C6C3F6472DC}"/>
                  </a:ext>
                </a:extLst>
              </p:cNvPr>
              <p:cNvSpPr/>
              <p:nvPr/>
            </p:nvSpPr>
            <p:spPr>
              <a:xfrm>
                <a:off x="2977971" y="2387774"/>
                <a:ext cx="180000" cy="183930"/>
              </a:xfrm>
              <a:prstGeom prst="ellipse">
                <a:avLst/>
              </a:prstGeom>
              <a:solidFill>
                <a:schemeClr val="accent5"/>
              </a:solidFill>
              <a:ln>
                <a:solidFill>
                  <a:schemeClr val="accent5"/>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MX" sz="1700" dirty="0">
                    <a:latin typeface="+mj-lt"/>
                  </a:rPr>
                  <a:t>4</a:t>
                </a:r>
                <a:endParaRPr lang="es-CO" sz="1700" dirty="0">
                  <a:latin typeface="+mj-lt"/>
                </a:endParaRPr>
              </a:p>
            </p:txBody>
          </p:sp>
          <p:sp>
            <p:nvSpPr>
              <p:cNvPr id="35" name="Elipse 34">
                <a:extLst>
                  <a:ext uri="{FF2B5EF4-FFF2-40B4-BE49-F238E27FC236}">
                    <a16:creationId xmlns:a16="http://schemas.microsoft.com/office/drawing/2014/main" id="{2F0F13BC-FEEF-F7D9-61CC-8BDBF88B28E7}"/>
                  </a:ext>
                </a:extLst>
              </p:cNvPr>
              <p:cNvSpPr/>
              <p:nvPr/>
            </p:nvSpPr>
            <p:spPr>
              <a:xfrm>
                <a:off x="2970213" y="2624651"/>
                <a:ext cx="180000" cy="183930"/>
              </a:xfrm>
              <a:prstGeom prst="ellipse">
                <a:avLst/>
              </a:prstGeom>
              <a:solidFill>
                <a:schemeClr val="accent5"/>
              </a:solidFill>
              <a:ln>
                <a:solidFill>
                  <a:schemeClr val="accent5"/>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MX" sz="1700" dirty="0">
                    <a:latin typeface="+mj-lt"/>
                  </a:rPr>
                  <a:t>5</a:t>
                </a:r>
                <a:endParaRPr lang="es-CO" sz="1700" dirty="0">
                  <a:latin typeface="+mj-lt"/>
                </a:endParaRPr>
              </a:p>
            </p:txBody>
          </p:sp>
        </p:grpSp>
        <p:sp>
          <p:nvSpPr>
            <p:cNvPr id="29" name="Elipse 28">
              <a:extLst>
                <a:ext uri="{FF2B5EF4-FFF2-40B4-BE49-F238E27FC236}">
                  <a16:creationId xmlns:a16="http://schemas.microsoft.com/office/drawing/2014/main" id="{7F556D43-DE96-D7EA-7E79-5E07650BA10A}"/>
                </a:ext>
              </a:extLst>
            </p:cNvPr>
            <p:cNvSpPr/>
            <p:nvPr/>
          </p:nvSpPr>
          <p:spPr>
            <a:xfrm>
              <a:off x="2835450" y="3768334"/>
              <a:ext cx="172563" cy="178793"/>
            </a:xfrm>
            <a:prstGeom prst="ellipse">
              <a:avLst/>
            </a:prstGeom>
            <a:solidFill>
              <a:schemeClr val="accent5"/>
            </a:solidFill>
            <a:ln>
              <a:solidFill>
                <a:schemeClr val="accent5"/>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MX" sz="1700" dirty="0">
                  <a:latin typeface="+mj-lt"/>
                </a:rPr>
                <a:t>6</a:t>
              </a:r>
              <a:endParaRPr lang="es-CO" sz="1700" dirty="0">
                <a:latin typeface="+mj-lt"/>
              </a:endParaRPr>
            </a:p>
          </p:txBody>
        </p:sp>
        <p:sp>
          <p:nvSpPr>
            <p:cNvPr id="30" name="Elipse 29">
              <a:extLst>
                <a:ext uri="{FF2B5EF4-FFF2-40B4-BE49-F238E27FC236}">
                  <a16:creationId xmlns:a16="http://schemas.microsoft.com/office/drawing/2014/main" id="{ED272A58-8805-946B-25A5-FB83FC579E7D}"/>
                </a:ext>
              </a:extLst>
            </p:cNvPr>
            <p:cNvSpPr/>
            <p:nvPr/>
          </p:nvSpPr>
          <p:spPr>
            <a:xfrm>
              <a:off x="2835450" y="3991027"/>
              <a:ext cx="172563" cy="178793"/>
            </a:xfrm>
            <a:prstGeom prst="ellipse">
              <a:avLst/>
            </a:prstGeom>
            <a:solidFill>
              <a:schemeClr val="accent5"/>
            </a:solidFill>
            <a:ln>
              <a:solidFill>
                <a:schemeClr val="accent5"/>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MX" sz="1700" dirty="0">
                  <a:latin typeface="+mj-lt"/>
                </a:rPr>
                <a:t>7</a:t>
              </a:r>
              <a:endParaRPr lang="es-CO" sz="1700" dirty="0">
                <a:latin typeface="+mj-lt"/>
              </a:endParaRPr>
            </a:p>
          </p:txBody>
        </p:sp>
      </p:grpSp>
      <p:sp>
        <p:nvSpPr>
          <p:cNvPr id="36" name="Rectangle">
            <a:extLst>
              <a:ext uri="{FF2B5EF4-FFF2-40B4-BE49-F238E27FC236}">
                <a16:creationId xmlns:a16="http://schemas.microsoft.com/office/drawing/2014/main" id="{2123AFC6-597B-4C65-2212-353950C028A6}"/>
              </a:ext>
            </a:extLst>
          </p:cNvPr>
          <p:cNvSpPr/>
          <p:nvPr/>
        </p:nvSpPr>
        <p:spPr>
          <a:xfrm>
            <a:off x="6739631" y="3423195"/>
            <a:ext cx="4154032" cy="1338978"/>
          </a:xfrm>
          <a:prstGeom prst="rect">
            <a:avLst/>
          </a:prstGeom>
          <a:solidFill>
            <a:srgbClr val="F1F1F1"/>
          </a:solidFill>
          <a:ln w="12700">
            <a:miter lim="400000"/>
          </a:ln>
        </p:spPr>
        <p:txBody>
          <a:bodyPr lIns="50800" tIns="50800" rIns="50800" bIns="50800" anchor="ctr"/>
          <a:lstStyle/>
          <a:p>
            <a:pPr>
              <a:lnSpc>
                <a:spcPct val="100000"/>
              </a:lnSpc>
              <a:defRPr sz="3200" spc="0">
                <a:solidFill>
                  <a:srgbClr val="FFFFFF"/>
                </a:solidFill>
                <a:latin typeface="Helvetica Neue Medium"/>
                <a:ea typeface="Helvetica Neue Medium"/>
                <a:cs typeface="Helvetica Neue Medium"/>
                <a:sym typeface="Helvetica Neue Medium"/>
              </a:defRPr>
            </a:pPr>
            <a:endParaRPr lang="es-CO" sz="1300" dirty="0">
              <a:solidFill>
                <a:schemeClr val="accent1"/>
              </a:solidFill>
            </a:endParaRPr>
          </a:p>
        </p:txBody>
      </p:sp>
      <p:pic>
        <p:nvPicPr>
          <p:cNvPr id="37" name="Imagen 36">
            <a:extLst>
              <a:ext uri="{FF2B5EF4-FFF2-40B4-BE49-F238E27FC236}">
                <a16:creationId xmlns:a16="http://schemas.microsoft.com/office/drawing/2014/main" id="{BA64E4AE-DF0D-FCB7-52D8-C404BFE4EB63}"/>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6570810" y="3340641"/>
            <a:ext cx="426490" cy="430887"/>
          </a:xfrm>
          <a:prstGeom prst="rect">
            <a:avLst/>
          </a:prstGeom>
        </p:spPr>
      </p:pic>
      <p:sp>
        <p:nvSpPr>
          <p:cNvPr id="39" name="CuadroTexto 38">
            <a:extLst>
              <a:ext uri="{FF2B5EF4-FFF2-40B4-BE49-F238E27FC236}">
                <a16:creationId xmlns:a16="http://schemas.microsoft.com/office/drawing/2014/main" id="{DFCD74D3-512C-9CB3-2029-F736DAF22FEB}"/>
              </a:ext>
            </a:extLst>
          </p:cNvPr>
          <p:cNvSpPr txBox="1"/>
          <p:nvPr/>
        </p:nvSpPr>
        <p:spPr>
          <a:xfrm>
            <a:off x="6928662" y="3439303"/>
            <a:ext cx="3965001" cy="1492716"/>
          </a:xfrm>
          <a:prstGeom prst="rect">
            <a:avLst/>
          </a:prstGeom>
          <a:noFill/>
        </p:spPr>
        <p:txBody>
          <a:bodyPr wrap="square">
            <a:spAutoFit/>
          </a:bodyPr>
          <a:lstStyle/>
          <a:p>
            <a:pPr>
              <a:lnSpc>
                <a:spcPct val="100000"/>
              </a:lnSpc>
              <a:defRPr sz="3200" spc="0">
                <a:solidFill>
                  <a:srgbClr val="FFFFFF"/>
                </a:solidFill>
                <a:latin typeface="Helvetica Neue Medium"/>
                <a:ea typeface="Helvetica Neue Medium"/>
                <a:cs typeface="Helvetica Neue Medium"/>
                <a:sym typeface="Helvetica Neue Medium"/>
              </a:defRPr>
            </a:pPr>
            <a:r>
              <a:rPr lang="es-CO" sz="1300" b="1" dirty="0">
                <a:solidFill>
                  <a:schemeClr val="accent1"/>
                </a:solidFill>
                <a:latin typeface="+mj-lt"/>
              </a:rPr>
              <a:t>Atlántico</a:t>
            </a:r>
            <a:r>
              <a:rPr lang="es-CO" sz="1300" dirty="0">
                <a:solidFill>
                  <a:schemeClr val="accent1"/>
                </a:solidFill>
                <a:latin typeface="+mj-lt"/>
              </a:rPr>
              <a:t> lidera el ranking en los departamentos de categoría primera con 67,9 puntos y es el único de su categoría en el rango “Vulnerable”. Los demás están en el rango “Riesgo”. Bolívar tuvo el peor resultado cerca al rango “deterioro”</a:t>
            </a:r>
          </a:p>
          <a:p>
            <a:pPr>
              <a:lnSpc>
                <a:spcPct val="100000"/>
              </a:lnSpc>
              <a:defRPr sz="3200" spc="0">
                <a:solidFill>
                  <a:srgbClr val="FFFFFF"/>
                </a:solidFill>
                <a:latin typeface="Helvetica Neue Medium"/>
                <a:ea typeface="Helvetica Neue Medium"/>
                <a:cs typeface="Helvetica Neue Medium"/>
                <a:sym typeface="Helvetica Neue Medium"/>
              </a:defRPr>
            </a:pPr>
            <a:endParaRPr lang="es-CO" sz="1300" dirty="0">
              <a:solidFill>
                <a:schemeClr val="tx2"/>
              </a:solidFill>
            </a:endParaRPr>
          </a:p>
        </p:txBody>
      </p:sp>
      <p:sp>
        <p:nvSpPr>
          <p:cNvPr id="3" name="Rectangle">
            <a:extLst>
              <a:ext uri="{FF2B5EF4-FFF2-40B4-BE49-F238E27FC236}">
                <a16:creationId xmlns:a16="http://schemas.microsoft.com/office/drawing/2014/main" id="{F4C2F049-C8D1-7B56-75C2-D71B554F9668}"/>
              </a:ext>
            </a:extLst>
          </p:cNvPr>
          <p:cNvSpPr/>
          <p:nvPr/>
        </p:nvSpPr>
        <p:spPr>
          <a:xfrm>
            <a:off x="6739631" y="4932175"/>
            <a:ext cx="4154032" cy="1492715"/>
          </a:xfrm>
          <a:prstGeom prst="rect">
            <a:avLst/>
          </a:prstGeom>
          <a:solidFill>
            <a:srgbClr val="F1F1F1"/>
          </a:solidFill>
          <a:ln w="12700">
            <a:miter lim="400000"/>
          </a:ln>
        </p:spPr>
        <p:txBody>
          <a:bodyPr lIns="50800" tIns="50800" rIns="50800" bIns="50800" anchor="ctr"/>
          <a:lstStyle/>
          <a:p>
            <a:pPr>
              <a:lnSpc>
                <a:spcPct val="100000"/>
              </a:lnSpc>
              <a:defRPr sz="3200" spc="0">
                <a:solidFill>
                  <a:srgbClr val="FFFFFF"/>
                </a:solidFill>
                <a:latin typeface="Helvetica Neue Medium"/>
                <a:ea typeface="Helvetica Neue Medium"/>
                <a:cs typeface="Helvetica Neue Medium"/>
                <a:sym typeface="Helvetica Neue Medium"/>
              </a:defRPr>
            </a:pPr>
            <a:endParaRPr lang="es-CO" sz="1300" dirty="0">
              <a:solidFill>
                <a:schemeClr val="accent1"/>
              </a:solidFill>
            </a:endParaRPr>
          </a:p>
        </p:txBody>
      </p:sp>
      <p:pic>
        <p:nvPicPr>
          <p:cNvPr id="4" name="Imagen 3">
            <a:extLst>
              <a:ext uri="{FF2B5EF4-FFF2-40B4-BE49-F238E27FC236}">
                <a16:creationId xmlns:a16="http://schemas.microsoft.com/office/drawing/2014/main" id="{9B1DF19D-4D0A-F0BD-43E6-23E493F8F863}"/>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6570810" y="4849622"/>
            <a:ext cx="426490" cy="430887"/>
          </a:xfrm>
          <a:prstGeom prst="rect">
            <a:avLst/>
          </a:prstGeom>
        </p:spPr>
      </p:pic>
      <p:sp>
        <p:nvSpPr>
          <p:cNvPr id="6" name="CuadroTexto 5">
            <a:extLst>
              <a:ext uri="{FF2B5EF4-FFF2-40B4-BE49-F238E27FC236}">
                <a16:creationId xmlns:a16="http://schemas.microsoft.com/office/drawing/2014/main" id="{A016DEA4-704C-A669-1040-A46082742642}"/>
              </a:ext>
            </a:extLst>
          </p:cNvPr>
          <p:cNvSpPr txBox="1"/>
          <p:nvPr/>
        </p:nvSpPr>
        <p:spPr>
          <a:xfrm>
            <a:off x="6928662" y="4948284"/>
            <a:ext cx="3965001" cy="1492716"/>
          </a:xfrm>
          <a:prstGeom prst="rect">
            <a:avLst/>
          </a:prstGeom>
          <a:noFill/>
        </p:spPr>
        <p:txBody>
          <a:bodyPr wrap="square">
            <a:spAutoFit/>
          </a:bodyPr>
          <a:lstStyle/>
          <a:p>
            <a:pPr>
              <a:lnSpc>
                <a:spcPct val="100000"/>
              </a:lnSpc>
              <a:defRPr sz="3200" spc="0">
                <a:solidFill>
                  <a:srgbClr val="FFFFFF"/>
                </a:solidFill>
                <a:latin typeface="Helvetica Neue Medium"/>
                <a:ea typeface="Helvetica Neue Medium"/>
                <a:cs typeface="Helvetica Neue Medium"/>
                <a:sym typeface="Helvetica Neue Medium"/>
              </a:defRPr>
            </a:pPr>
            <a:r>
              <a:rPr lang="es-CO" sz="1300" b="1" dirty="0">
                <a:solidFill>
                  <a:schemeClr val="accent1"/>
                </a:solidFill>
                <a:latin typeface="+mj-lt"/>
              </a:rPr>
              <a:t>Cesar </a:t>
            </a:r>
            <a:r>
              <a:rPr lang="es-CO" sz="1300" dirty="0">
                <a:solidFill>
                  <a:schemeClr val="accent1"/>
                </a:solidFill>
                <a:latin typeface="+mj-lt"/>
              </a:rPr>
              <a:t> lidera el ranking en los departamentos de categoría segunda con 73,04 puntos y es el único de su categoría en el rango “Solvente”. </a:t>
            </a:r>
          </a:p>
          <a:p>
            <a:pPr>
              <a:lnSpc>
                <a:spcPct val="100000"/>
              </a:lnSpc>
              <a:defRPr sz="3200" spc="0">
                <a:solidFill>
                  <a:srgbClr val="FFFFFF"/>
                </a:solidFill>
                <a:latin typeface="Helvetica Neue Medium"/>
                <a:ea typeface="Helvetica Neue Medium"/>
                <a:cs typeface="Helvetica Neue Medium"/>
                <a:sym typeface="Helvetica Neue Medium"/>
              </a:defRPr>
            </a:pPr>
            <a:r>
              <a:rPr lang="es-CO" sz="1300" dirty="0">
                <a:solidFill>
                  <a:schemeClr val="accent1"/>
                </a:solidFill>
                <a:latin typeface="+mj-lt"/>
              </a:rPr>
              <a:t>Caldas es el segundo con 61,56 puntos y se ubica en el rango “Vulnerable”. Los demás se ubican en el rango “Riesgo”. </a:t>
            </a:r>
            <a:endParaRPr lang="es-CO" sz="1300" dirty="0">
              <a:solidFill>
                <a:schemeClr val="tx2"/>
              </a:solidFill>
            </a:endParaRPr>
          </a:p>
        </p:txBody>
      </p:sp>
    </p:spTree>
    <p:extLst>
      <p:ext uri="{BB962C8B-B14F-4D97-AF65-F5344CB8AC3E}">
        <p14:creationId xmlns:p14="http://schemas.microsoft.com/office/powerpoint/2010/main" val="3860510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4">
            <a:extLst>
              <a:ext uri="{FF2B5EF4-FFF2-40B4-BE49-F238E27FC236}">
                <a16:creationId xmlns:a16="http://schemas.microsoft.com/office/drawing/2014/main" id="{08391876-5480-B080-956B-228A0C1B51A5}"/>
              </a:ext>
            </a:extLst>
          </p:cNvPr>
          <p:cNvSpPr txBox="1">
            <a:spLocks/>
          </p:cNvSpPr>
          <p:nvPr/>
        </p:nvSpPr>
        <p:spPr>
          <a:xfrm>
            <a:off x="1266612" y="163993"/>
            <a:ext cx="9144000" cy="590931"/>
          </a:xfrm>
          <a:prstGeom prst="rect">
            <a:avLst/>
          </a:prstGeom>
          <a:solidFill>
            <a:schemeClr val="bg1"/>
          </a:solid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Verdana" panose="020B0604030504040204" pitchFamily="34" charset="0"/>
                <a:ea typeface="+mj-ea"/>
                <a:cs typeface="+mj-cs"/>
              </a:defRPr>
            </a:lvl1pPr>
          </a:lstStyle>
          <a:p>
            <a:r>
              <a:rPr lang="es-MX" sz="3500" b="1" dirty="0">
                <a:latin typeface="+mj-lt"/>
              </a:rPr>
              <a:t>Resultados por departamentos</a:t>
            </a:r>
            <a:endParaRPr lang="es-CO" sz="3500" b="1" dirty="0">
              <a:latin typeface="+mj-lt"/>
            </a:endParaRPr>
          </a:p>
        </p:txBody>
      </p:sp>
      <p:sp>
        <p:nvSpPr>
          <p:cNvPr id="10" name="CuadroTexto 9">
            <a:extLst>
              <a:ext uri="{FF2B5EF4-FFF2-40B4-BE49-F238E27FC236}">
                <a16:creationId xmlns:a16="http://schemas.microsoft.com/office/drawing/2014/main" id="{94B9513D-8460-7DFD-DA3E-521FF88266C0}"/>
              </a:ext>
            </a:extLst>
          </p:cNvPr>
          <p:cNvSpPr txBox="1"/>
          <p:nvPr/>
        </p:nvSpPr>
        <p:spPr>
          <a:xfrm>
            <a:off x="-244623" y="630656"/>
            <a:ext cx="11353794" cy="461665"/>
          </a:xfrm>
          <a:prstGeom prst="rect">
            <a:avLst/>
          </a:prstGeom>
          <a:noFill/>
          <a:ln>
            <a:noFill/>
          </a:ln>
        </p:spPr>
        <p:style>
          <a:lnRef idx="0">
            <a:scrgbClr r="0" g="0" b="0"/>
          </a:lnRef>
          <a:fillRef idx="0">
            <a:scrgbClr r="0" g="0" b="0"/>
          </a:fillRef>
          <a:effectRef idx="0">
            <a:scrgbClr r="0" g="0" b="0"/>
          </a:effectRef>
          <a:fontRef idx="minor">
            <a:schemeClr val="accent4"/>
          </a:fontRef>
        </p:style>
        <p:txBody>
          <a:bodyPr wrap="square" rtlCol="0">
            <a:spAutoFit/>
          </a:bodyPr>
          <a:lstStyle/>
          <a:p>
            <a:pPr algn="ctr" defTabSz="493764">
              <a:spcAft>
                <a:spcPts val="600"/>
              </a:spcAft>
            </a:pPr>
            <a:r>
              <a:rPr lang="es-MX" sz="2400" dirty="0">
                <a:solidFill>
                  <a:schemeClr val="accent1"/>
                </a:solidFill>
                <a:latin typeface="+mj-lt"/>
              </a:rPr>
              <a:t>Ranking </a:t>
            </a:r>
            <a:r>
              <a:rPr lang="es-MX" sz="2400" b="1" dirty="0">
                <a:solidFill>
                  <a:schemeClr val="accent1"/>
                </a:solidFill>
                <a:highlight>
                  <a:srgbClr val="D3F2F3"/>
                </a:highlight>
                <a:latin typeface="+mj-lt"/>
                <a:ea typeface="Calibri" panose="020F0502020204030204" pitchFamily="34" charset="0"/>
                <a:cs typeface="Times New Roman" panose="02020603050405020304" pitchFamily="18" charset="0"/>
              </a:rPr>
              <a:t>departamental </a:t>
            </a:r>
            <a:r>
              <a:rPr lang="es-MX" sz="2400" dirty="0">
                <a:solidFill>
                  <a:schemeClr val="accent1"/>
                </a:solidFill>
                <a:latin typeface="+mj-lt"/>
              </a:rPr>
              <a:t>por categoría presupuestal</a:t>
            </a:r>
          </a:p>
        </p:txBody>
      </p:sp>
      <p:sp>
        <p:nvSpPr>
          <p:cNvPr id="18" name="Rectangle">
            <a:extLst>
              <a:ext uri="{FF2B5EF4-FFF2-40B4-BE49-F238E27FC236}">
                <a16:creationId xmlns:a16="http://schemas.microsoft.com/office/drawing/2014/main" id="{B870E2A4-3CB0-7693-536B-5BDA84E423BD}"/>
              </a:ext>
            </a:extLst>
          </p:cNvPr>
          <p:cNvSpPr/>
          <p:nvPr/>
        </p:nvSpPr>
        <p:spPr>
          <a:xfrm>
            <a:off x="6698695" y="1812073"/>
            <a:ext cx="3927680" cy="1437822"/>
          </a:xfrm>
          <a:prstGeom prst="rect">
            <a:avLst/>
          </a:prstGeom>
          <a:solidFill>
            <a:srgbClr val="F1F1F1"/>
          </a:solidFill>
          <a:ln w="12700">
            <a:miter lim="400000"/>
          </a:ln>
        </p:spPr>
        <p:txBody>
          <a:bodyPr lIns="50800" tIns="50800" rIns="50800" bIns="50800" anchor="ctr"/>
          <a:lstStyle/>
          <a:p>
            <a:pPr algn="r">
              <a:lnSpc>
                <a:spcPct val="100000"/>
              </a:lnSpc>
              <a:defRPr sz="3200" spc="0">
                <a:solidFill>
                  <a:srgbClr val="FFFFFF"/>
                </a:solidFill>
                <a:latin typeface="Helvetica Neue Medium"/>
                <a:ea typeface="Helvetica Neue Medium"/>
                <a:cs typeface="Helvetica Neue Medium"/>
                <a:sym typeface="Helvetica Neue Medium"/>
              </a:defRPr>
            </a:pPr>
            <a:endParaRPr lang="es-CO" sz="2000" spc="0">
              <a:solidFill>
                <a:schemeClr val="tx1"/>
              </a:solidFill>
              <a:latin typeface="+mj-lt"/>
            </a:endParaRPr>
          </a:p>
          <a:p>
            <a:pPr algn="r">
              <a:lnSpc>
                <a:spcPct val="100000"/>
              </a:lnSpc>
              <a:defRPr sz="3200" spc="0">
                <a:solidFill>
                  <a:srgbClr val="FFFFFF"/>
                </a:solidFill>
                <a:latin typeface="Helvetica Neue Medium"/>
                <a:ea typeface="Helvetica Neue Medium"/>
                <a:cs typeface="Helvetica Neue Medium"/>
                <a:sym typeface="Helvetica Neue Medium"/>
              </a:defRPr>
            </a:pPr>
            <a:r>
              <a:rPr lang="es-CO" sz="2000" spc="0">
                <a:solidFill>
                  <a:schemeClr val="tx1"/>
                </a:solidFill>
                <a:latin typeface="+mj-lt"/>
              </a:rPr>
              <a:t> </a:t>
            </a:r>
          </a:p>
        </p:txBody>
      </p:sp>
      <p:sp>
        <p:nvSpPr>
          <p:cNvPr id="19" name="CuadroTexto 18">
            <a:extLst>
              <a:ext uri="{FF2B5EF4-FFF2-40B4-BE49-F238E27FC236}">
                <a16:creationId xmlns:a16="http://schemas.microsoft.com/office/drawing/2014/main" id="{69A20784-86B9-DE64-99C4-EB7E7CD8C371}"/>
              </a:ext>
            </a:extLst>
          </p:cNvPr>
          <p:cNvSpPr txBox="1"/>
          <p:nvPr/>
        </p:nvSpPr>
        <p:spPr>
          <a:xfrm>
            <a:off x="6814849" y="1884311"/>
            <a:ext cx="3686267" cy="1492716"/>
          </a:xfrm>
          <a:prstGeom prst="rect">
            <a:avLst/>
          </a:prstGeom>
          <a:noFill/>
        </p:spPr>
        <p:txBody>
          <a:bodyPr wrap="square">
            <a:spAutoFit/>
          </a:bodyPr>
          <a:lstStyle/>
          <a:p>
            <a:r>
              <a:rPr lang="es-CO" sz="1300" b="1" dirty="0"/>
              <a:t>Sucre </a:t>
            </a:r>
            <a:r>
              <a:rPr lang="es-CO" sz="1300" dirty="0"/>
              <a:t>lidera el ranking en desempeño fiscal en los departamentos de categoría tercera con </a:t>
            </a:r>
            <a:r>
              <a:rPr lang="es-CO" sz="1300" b="1" dirty="0"/>
              <a:t>67,51 puntos</a:t>
            </a:r>
            <a:r>
              <a:rPr lang="es-CO" sz="1300" dirty="0"/>
              <a:t>, seguido de San Andrés</a:t>
            </a:r>
            <a:r>
              <a:rPr lang="es-CO" sz="1300" b="1" dirty="0"/>
              <a:t>. </a:t>
            </a:r>
            <a:r>
              <a:rPr lang="es-CO" sz="1300" dirty="0"/>
              <a:t>Ambos se ubican en el rango “Vulnerable”.</a:t>
            </a:r>
          </a:p>
          <a:p>
            <a:r>
              <a:rPr lang="es-CO" sz="1300" dirty="0"/>
              <a:t>Los demás se ubican en el rango “riesgo”</a:t>
            </a:r>
          </a:p>
          <a:p>
            <a:endParaRPr lang="es-CO" sz="1300" dirty="0"/>
          </a:p>
        </p:txBody>
      </p:sp>
      <p:pic>
        <p:nvPicPr>
          <p:cNvPr id="20" name="Imagen 19">
            <a:extLst>
              <a:ext uri="{FF2B5EF4-FFF2-40B4-BE49-F238E27FC236}">
                <a16:creationId xmlns:a16="http://schemas.microsoft.com/office/drawing/2014/main" id="{16618CDF-9D7B-EDA7-7CDC-0BE5046BFE53}"/>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6464274" y="1812073"/>
            <a:ext cx="426490" cy="430887"/>
          </a:xfrm>
          <a:prstGeom prst="rect">
            <a:avLst/>
          </a:prstGeom>
        </p:spPr>
      </p:pic>
      <p:graphicFrame>
        <p:nvGraphicFramePr>
          <p:cNvPr id="4" name="Gráfico 3">
            <a:extLst>
              <a:ext uri="{FF2B5EF4-FFF2-40B4-BE49-F238E27FC236}">
                <a16:creationId xmlns:a16="http://schemas.microsoft.com/office/drawing/2014/main" id="{422A157C-9432-41BF-942A-30210372C0D8}"/>
              </a:ext>
            </a:extLst>
          </p:cNvPr>
          <p:cNvGraphicFramePr>
            <a:graphicFrameLocks/>
          </p:cNvGraphicFramePr>
          <p:nvPr>
            <p:extLst>
              <p:ext uri="{D42A27DB-BD31-4B8C-83A1-F6EECF244321}">
                <p14:modId xmlns:p14="http://schemas.microsoft.com/office/powerpoint/2010/main" val="2932145181"/>
              </p:ext>
            </p:extLst>
          </p:nvPr>
        </p:nvGraphicFramePr>
        <p:xfrm>
          <a:off x="630890" y="1320799"/>
          <a:ext cx="4854549" cy="5460493"/>
        </p:xfrm>
        <a:graphic>
          <a:graphicData uri="http://schemas.openxmlformats.org/drawingml/2006/chart">
            <c:chart xmlns:c="http://schemas.openxmlformats.org/drawingml/2006/chart" xmlns:r="http://schemas.openxmlformats.org/officeDocument/2006/relationships" r:id="rId5"/>
          </a:graphicData>
        </a:graphic>
      </p:graphicFrame>
      <p:grpSp>
        <p:nvGrpSpPr>
          <p:cNvPr id="12" name="Grupo 11">
            <a:extLst>
              <a:ext uri="{FF2B5EF4-FFF2-40B4-BE49-F238E27FC236}">
                <a16:creationId xmlns:a16="http://schemas.microsoft.com/office/drawing/2014/main" id="{64408FC8-D5B9-8E94-B540-1D7EF3D3D02D}"/>
              </a:ext>
            </a:extLst>
          </p:cNvPr>
          <p:cNvGrpSpPr/>
          <p:nvPr/>
        </p:nvGrpSpPr>
        <p:grpSpPr>
          <a:xfrm>
            <a:off x="2137596" y="1828900"/>
            <a:ext cx="181798" cy="1563579"/>
            <a:chOff x="2842879" y="2651458"/>
            <a:chExt cx="181798" cy="1563579"/>
          </a:xfrm>
        </p:grpSpPr>
        <p:grpSp>
          <p:nvGrpSpPr>
            <p:cNvPr id="13" name="Grupo 12">
              <a:extLst>
                <a:ext uri="{FF2B5EF4-FFF2-40B4-BE49-F238E27FC236}">
                  <a16:creationId xmlns:a16="http://schemas.microsoft.com/office/drawing/2014/main" id="{921A7728-D40E-EF66-F246-5D04C1C4BFD4}"/>
                </a:ext>
              </a:extLst>
            </p:cNvPr>
            <p:cNvGrpSpPr/>
            <p:nvPr/>
          </p:nvGrpSpPr>
          <p:grpSpPr>
            <a:xfrm>
              <a:off x="2842879" y="2651458"/>
              <a:ext cx="181798" cy="1299564"/>
              <a:chOff x="2970213" y="1690217"/>
              <a:chExt cx="189634" cy="1336895"/>
            </a:xfrm>
          </p:grpSpPr>
          <p:sp>
            <p:nvSpPr>
              <p:cNvPr id="16" name="Elipse 15">
                <a:extLst>
                  <a:ext uri="{FF2B5EF4-FFF2-40B4-BE49-F238E27FC236}">
                    <a16:creationId xmlns:a16="http://schemas.microsoft.com/office/drawing/2014/main" id="{69435A7B-117F-87A5-A46D-5219D2626812}"/>
                  </a:ext>
                </a:extLst>
              </p:cNvPr>
              <p:cNvSpPr/>
              <p:nvPr/>
            </p:nvSpPr>
            <p:spPr>
              <a:xfrm>
                <a:off x="2970213" y="1690217"/>
                <a:ext cx="180000" cy="183930"/>
              </a:xfrm>
              <a:prstGeom prst="ellipse">
                <a:avLst/>
              </a:prstGeom>
              <a:solidFill>
                <a:schemeClr val="accent5"/>
              </a:solidFill>
              <a:ln>
                <a:solidFill>
                  <a:schemeClr val="accent5"/>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MX" dirty="0">
                    <a:latin typeface="+mj-lt"/>
                  </a:rPr>
                  <a:t>1</a:t>
                </a:r>
                <a:endParaRPr lang="es-CO" dirty="0">
                  <a:latin typeface="+mj-lt"/>
                </a:endParaRPr>
              </a:p>
            </p:txBody>
          </p:sp>
          <p:sp>
            <p:nvSpPr>
              <p:cNvPr id="17" name="Elipse 16">
                <a:extLst>
                  <a:ext uri="{FF2B5EF4-FFF2-40B4-BE49-F238E27FC236}">
                    <a16:creationId xmlns:a16="http://schemas.microsoft.com/office/drawing/2014/main" id="{EA748A3A-87AA-1820-BEFF-5425DB96717B}"/>
                  </a:ext>
                </a:extLst>
              </p:cNvPr>
              <p:cNvSpPr/>
              <p:nvPr/>
            </p:nvSpPr>
            <p:spPr>
              <a:xfrm>
                <a:off x="2977625" y="1989248"/>
                <a:ext cx="180000" cy="183930"/>
              </a:xfrm>
              <a:prstGeom prst="ellipse">
                <a:avLst/>
              </a:prstGeom>
              <a:solidFill>
                <a:schemeClr val="accent5"/>
              </a:solidFill>
              <a:ln>
                <a:solidFill>
                  <a:schemeClr val="accent5"/>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MX" sz="1700" dirty="0">
                    <a:latin typeface="+mj-lt"/>
                  </a:rPr>
                  <a:t>2</a:t>
                </a:r>
                <a:endParaRPr lang="es-CO" sz="1700" dirty="0">
                  <a:latin typeface="+mj-lt"/>
                </a:endParaRPr>
              </a:p>
            </p:txBody>
          </p:sp>
          <p:sp>
            <p:nvSpPr>
              <p:cNvPr id="21" name="Elipse 20">
                <a:extLst>
                  <a:ext uri="{FF2B5EF4-FFF2-40B4-BE49-F238E27FC236}">
                    <a16:creationId xmlns:a16="http://schemas.microsoft.com/office/drawing/2014/main" id="{35AE04CB-1452-55EE-175D-2ED31B59945B}"/>
                  </a:ext>
                </a:extLst>
              </p:cNvPr>
              <p:cNvSpPr/>
              <p:nvPr/>
            </p:nvSpPr>
            <p:spPr>
              <a:xfrm>
                <a:off x="2970213" y="2273643"/>
                <a:ext cx="180000" cy="183930"/>
              </a:xfrm>
              <a:prstGeom prst="ellipse">
                <a:avLst/>
              </a:prstGeom>
              <a:solidFill>
                <a:schemeClr val="accent5"/>
              </a:solidFill>
              <a:ln>
                <a:solidFill>
                  <a:schemeClr val="accent5"/>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MX" sz="1700" dirty="0">
                    <a:latin typeface="+mj-lt"/>
                  </a:rPr>
                  <a:t>3</a:t>
                </a:r>
                <a:endParaRPr lang="es-CO" sz="1700" dirty="0">
                  <a:latin typeface="+mj-lt"/>
                </a:endParaRPr>
              </a:p>
            </p:txBody>
          </p:sp>
          <p:sp>
            <p:nvSpPr>
              <p:cNvPr id="22" name="Elipse 21">
                <a:extLst>
                  <a:ext uri="{FF2B5EF4-FFF2-40B4-BE49-F238E27FC236}">
                    <a16:creationId xmlns:a16="http://schemas.microsoft.com/office/drawing/2014/main" id="{C1CEBB4D-B6C9-986A-BB61-73D659687154}"/>
                  </a:ext>
                </a:extLst>
              </p:cNvPr>
              <p:cNvSpPr/>
              <p:nvPr/>
            </p:nvSpPr>
            <p:spPr>
              <a:xfrm>
                <a:off x="2977971" y="2558802"/>
                <a:ext cx="180000" cy="183930"/>
              </a:xfrm>
              <a:prstGeom prst="ellipse">
                <a:avLst/>
              </a:prstGeom>
              <a:solidFill>
                <a:schemeClr val="accent5"/>
              </a:solidFill>
              <a:ln>
                <a:solidFill>
                  <a:schemeClr val="accent5"/>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MX" sz="1700" dirty="0">
                    <a:latin typeface="+mj-lt"/>
                  </a:rPr>
                  <a:t>4</a:t>
                </a:r>
                <a:endParaRPr lang="es-CO" sz="1700" dirty="0">
                  <a:latin typeface="+mj-lt"/>
                </a:endParaRPr>
              </a:p>
            </p:txBody>
          </p:sp>
          <p:sp>
            <p:nvSpPr>
              <p:cNvPr id="23" name="Elipse 22">
                <a:extLst>
                  <a:ext uri="{FF2B5EF4-FFF2-40B4-BE49-F238E27FC236}">
                    <a16:creationId xmlns:a16="http://schemas.microsoft.com/office/drawing/2014/main" id="{A3890F71-5A67-B2BF-E8E7-5866E1F335D0}"/>
                  </a:ext>
                </a:extLst>
              </p:cNvPr>
              <p:cNvSpPr/>
              <p:nvPr/>
            </p:nvSpPr>
            <p:spPr>
              <a:xfrm>
                <a:off x="2979847" y="2843182"/>
                <a:ext cx="180000" cy="183930"/>
              </a:xfrm>
              <a:prstGeom prst="ellipse">
                <a:avLst/>
              </a:prstGeom>
              <a:solidFill>
                <a:schemeClr val="accent5"/>
              </a:solidFill>
              <a:ln>
                <a:solidFill>
                  <a:schemeClr val="accent5"/>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MX" sz="1700" dirty="0">
                    <a:latin typeface="+mj-lt"/>
                  </a:rPr>
                  <a:t>5</a:t>
                </a:r>
                <a:endParaRPr lang="es-CO" sz="1700" dirty="0">
                  <a:latin typeface="+mj-lt"/>
                </a:endParaRPr>
              </a:p>
            </p:txBody>
          </p:sp>
        </p:grpSp>
        <p:sp>
          <p:nvSpPr>
            <p:cNvPr id="14" name="Elipse 13">
              <a:extLst>
                <a:ext uri="{FF2B5EF4-FFF2-40B4-BE49-F238E27FC236}">
                  <a16:creationId xmlns:a16="http://schemas.microsoft.com/office/drawing/2014/main" id="{A113FE6B-74FC-A45B-078C-DCCFB56CF411}"/>
                </a:ext>
              </a:extLst>
            </p:cNvPr>
            <p:cNvSpPr/>
            <p:nvPr/>
          </p:nvSpPr>
          <p:spPr>
            <a:xfrm>
              <a:off x="2846016" y="4036244"/>
              <a:ext cx="172563" cy="178793"/>
            </a:xfrm>
            <a:prstGeom prst="ellipse">
              <a:avLst/>
            </a:prstGeom>
            <a:solidFill>
              <a:schemeClr val="accent5"/>
            </a:solidFill>
            <a:ln>
              <a:solidFill>
                <a:schemeClr val="accent5"/>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MX" sz="1700" dirty="0">
                  <a:latin typeface="+mj-lt"/>
                </a:rPr>
                <a:t>6</a:t>
              </a:r>
              <a:endParaRPr lang="es-CO" sz="1700" dirty="0">
                <a:latin typeface="+mj-lt"/>
              </a:endParaRPr>
            </a:p>
          </p:txBody>
        </p:sp>
      </p:grpSp>
      <p:grpSp>
        <p:nvGrpSpPr>
          <p:cNvPr id="52" name="Grupo 51">
            <a:extLst>
              <a:ext uri="{FF2B5EF4-FFF2-40B4-BE49-F238E27FC236}">
                <a16:creationId xmlns:a16="http://schemas.microsoft.com/office/drawing/2014/main" id="{32A95810-0896-39A8-527D-CAD611FCA881}"/>
              </a:ext>
            </a:extLst>
          </p:cNvPr>
          <p:cNvGrpSpPr/>
          <p:nvPr/>
        </p:nvGrpSpPr>
        <p:grpSpPr>
          <a:xfrm>
            <a:off x="2135631" y="3768780"/>
            <a:ext cx="196169" cy="2381059"/>
            <a:chOff x="2082466" y="3768780"/>
            <a:chExt cx="196169" cy="2381059"/>
          </a:xfrm>
        </p:grpSpPr>
        <p:grpSp>
          <p:nvGrpSpPr>
            <p:cNvPr id="36" name="Grupo 35">
              <a:extLst>
                <a:ext uri="{FF2B5EF4-FFF2-40B4-BE49-F238E27FC236}">
                  <a16:creationId xmlns:a16="http://schemas.microsoft.com/office/drawing/2014/main" id="{BD607033-E058-5883-CD9F-B7AD6375C60A}"/>
                </a:ext>
              </a:extLst>
            </p:cNvPr>
            <p:cNvGrpSpPr/>
            <p:nvPr/>
          </p:nvGrpSpPr>
          <p:grpSpPr>
            <a:xfrm>
              <a:off x="2082466" y="3768780"/>
              <a:ext cx="196169" cy="1813924"/>
              <a:chOff x="2826379" y="2632987"/>
              <a:chExt cx="196169" cy="1813924"/>
            </a:xfrm>
          </p:grpSpPr>
          <p:grpSp>
            <p:nvGrpSpPr>
              <p:cNvPr id="37" name="Grupo 36">
                <a:extLst>
                  <a:ext uri="{FF2B5EF4-FFF2-40B4-BE49-F238E27FC236}">
                    <a16:creationId xmlns:a16="http://schemas.microsoft.com/office/drawing/2014/main" id="{A520BDF3-4551-1C95-3743-2B24C5F02006}"/>
                  </a:ext>
                </a:extLst>
              </p:cNvPr>
              <p:cNvGrpSpPr/>
              <p:nvPr/>
            </p:nvGrpSpPr>
            <p:grpSpPr>
              <a:xfrm>
                <a:off x="2834856" y="2632987"/>
                <a:ext cx="187692" cy="1271855"/>
                <a:chOff x="2961843" y="1671215"/>
                <a:chExt cx="195782" cy="1308393"/>
              </a:xfrm>
            </p:grpSpPr>
            <p:sp>
              <p:nvSpPr>
                <p:cNvPr id="40" name="Elipse 39">
                  <a:extLst>
                    <a:ext uri="{FF2B5EF4-FFF2-40B4-BE49-F238E27FC236}">
                      <a16:creationId xmlns:a16="http://schemas.microsoft.com/office/drawing/2014/main" id="{FCF68290-3615-D00C-32C8-61DC23291BA3}"/>
                    </a:ext>
                  </a:extLst>
                </p:cNvPr>
                <p:cNvSpPr/>
                <p:nvPr/>
              </p:nvSpPr>
              <p:spPr>
                <a:xfrm>
                  <a:off x="2970213" y="1671215"/>
                  <a:ext cx="180000" cy="183930"/>
                </a:xfrm>
                <a:prstGeom prst="ellipse">
                  <a:avLst/>
                </a:prstGeom>
                <a:solidFill>
                  <a:schemeClr val="accent5"/>
                </a:solidFill>
                <a:ln>
                  <a:solidFill>
                    <a:schemeClr val="accent5"/>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MX" dirty="0">
                      <a:latin typeface="+mj-lt"/>
                    </a:rPr>
                    <a:t>1</a:t>
                  </a:r>
                  <a:endParaRPr lang="es-CO" dirty="0">
                    <a:latin typeface="+mj-lt"/>
                  </a:endParaRPr>
                </a:p>
              </p:txBody>
            </p:sp>
            <p:sp>
              <p:nvSpPr>
                <p:cNvPr id="41" name="Elipse 40">
                  <a:extLst>
                    <a:ext uri="{FF2B5EF4-FFF2-40B4-BE49-F238E27FC236}">
                      <a16:creationId xmlns:a16="http://schemas.microsoft.com/office/drawing/2014/main" id="{08F01643-9A4A-5B47-E6B3-C3BFB870CC02}"/>
                    </a:ext>
                  </a:extLst>
                </p:cNvPr>
                <p:cNvSpPr/>
                <p:nvPr/>
              </p:nvSpPr>
              <p:spPr>
                <a:xfrm>
                  <a:off x="2977625" y="1941742"/>
                  <a:ext cx="180000" cy="183930"/>
                </a:xfrm>
                <a:prstGeom prst="ellipse">
                  <a:avLst/>
                </a:prstGeom>
                <a:solidFill>
                  <a:schemeClr val="accent5"/>
                </a:solidFill>
                <a:ln>
                  <a:solidFill>
                    <a:schemeClr val="accent5"/>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MX" sz="1700" dirty="0">
                      <a:latin typeface="+mj-lt"/>
                    </a:rPr>
                    <a:t>2</a:t>
                  </a:r>
                  <a:endParaRPr lang="es-CO" sz="1700" dirty="0">
                    <a:latin typeface="+mj-lt"/>
                  </a:endParaRPr>
                </a:p>
              </p:txBody>
            </p:sp>
            <p:sp>
              <p:nvSpPr>
                <p:cNvPr id="42" name="Elipse 41">
                  <a:extLst>
                    <a:ext uri="{FF2B5EF4-FFF2-40B4-BE49-F238E27FC236}">
                      <a16:creationId xmlns:a16="http://schemas.microsoft.com/office/drawing/2014/main" id="{7658076A-7D9E-49D5-183F-3465AD3914D3}"/>
                    </a:ext>
                  </a:extLst>
                </p:cNvPr>
                <p:cNvSpPr/>
                <p:nvPr/>
              </p:nvSpPr>
              <p:spPr>
                <a:xfrm>
                  <a:off x="2970213" y="2233596"/>
                  <a:ext cx="180000" cy="183930"/>
                </a:xfrm>
                <a:prstGeom prst="ellipse">
                  <a:avLst/>
                </a:prstGeom>
                <a:solidFill>
                  <a:schemeClr val="accent5"/>
                </a:solidFill>
                <a:ln>
                  <a:solidFill>
                    <a:schemeClr val="accent5"/>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MX" sz="1700" dirty="0">
                      <a:latin typeface="+mj-lt"/>
                    </a:rPr>
                    <a:t>3</a:t>
                  </a:r>
                  <a:endParaRPr lang="es-CO" sz="1700" dirty="0">
                    <a:latin typeface="+mj-lt"/>
                  </a:endParaRPr>
                </a:p>
              </p:txBody>
            </p:sp>
            <p:sp>
              <p:nvSpPr>
                <p:cNvPr id="43" name="Elipse 42">
                  <a:extLst>
                    <a:ext uri="{FF2B5EF4-FFF2-40B4-BE49-F238E27FC236}">
                      <a16:creationId xmlns:a16="http://schemas.microsoft.com/office/drawing/2014/main" id="{6CAF4F52-EC2D-8977-99D7-6D5BA5742CBB}"/>
                    </a:ext>
                  </a:extLst>
                </p:cNvPr>
                <p:cNvSpPr/>
                <p:nvPr/>
              </p:nvSpPr>
              <p:spPr>
                <a:xfrm>
                  <a:off x="2977625" y="2511297"/>
                  <a:ext cx="180000" cy="183930"/>
                </a:xfrm>
                <a:prstGeom prst="ellipse">
                  <a:avLst/>
                </a:prstGeom>
                <a:solidFill>
                  <a:schemeClr val="accent5"/>
                </a:solidFill>
                <a:ln>
                  <a:solidFill>
                    <a:schemeClr val="accent5"/>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MX" sz="1700" dirty="0">
                      <a:latin typeface="+mj-lt"/>
                    </a:rPr>
                    <a:t>4</a:t>
                  </a:r>
                  <a:endParaRPr lang="es-CO" sz="1700" dirty="0">
                    <a:latin typeface="+mj-lt"/>
                  </a:endParaRPr>
                </a:p>
              </p:txBody>
            </p:sp>
            <p:sp>
              <p:nvSpPr>
                <p:cNvPr id="44" name="Elipse 43">
                  <a:extLst>
                    <a:ext uri="{FF2B5EF4-FFF2-40B4-BE49-F238E27FC236}">
                      <a16:creationId xmlns:a16="http://schemas.microsoft.com/office/drawing/2014/main" id="{338BB4ED-10C4-38FD-6985-4F58A26EAB1A}"/>
                    </a:ext>
                  </a:extLst>
                </p:cNvPr>
                <p:cNvSpPr/>
                <p:nvPr/>
              </p:nvSpPr>
              <p:spPr>
                <a:xfrm>
                  <a:off x="2961843" y="2795678"/>
                  <a:ext cx="180000" cy="183930"/>
                </a:xfrm>
                <a:prstGeom prst="ellipse">
                  <a:avLst/>
                </a:prstGeom>
                <a:solidFill>
                  <a:schemeClr val="accent5"/>
                </a:solidFill>
                <a:ln>
                  <a:solidFill>
                    <a:schemeClr val="accent5"/>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MX" sz="1700" dirty="0">
                      <a:latin typeface="+mj-lt"/>
                    </a:rPr>
                    <a:t>5</a:t>
                  </a:r>
                  <a:endParaRPr lang="es-CO" sz="1700" dirty="0">
                    <a:latin typeface="+mj-lt"/>
                  </a:endParaRPr>
                </a:p>
              </p:txBody>
            </p:sp>
          </p:grpSp>
          <p:sp>
            <p:nvSpPr>
              <p:cNvPr id="38" name="Elipse 37">
                <a:extLst>
                  <a:ext uri="{FF2B5EF4-FFF2-40B4-BE49-F238E27FC236}">
                    <a16:creationId xmlns:a16="http://schemas.microsoft.com/office/drawing/2014/main" id="{E5519503-5010-3C91-3E64-357C62D31496}"/>
                  </a:ext>
                </a:extLst>
              </p:cNvPr>
              <p:cNvSpPr/>
              <p:nvPr/>
            </p:nvSpPr>
            <p:spPr>
              <a:xfrm>
                <a:off x="2835450" y="3998173"/>
                <a:ext cx="172563" cy="178793"/>
              </a:xfrm>
              <a:prstGeom prst="ellipse">
                <a:avLst/>
              </a:prstGeom>
              <a:solidFill>
                <a:schemeClr val="accent5"/>
              </a:solidFill>
              <a:ln>
                <a:solidFill>
                  <a:schemeClr val="accent5"/>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MX" sz="1700" dirty="0">
                    <a:latin typeface="+mj-lt"/>
                  </a:rPr>
                  <a:t>6</a:t>
                </a:r>
                <a:endParaRPr lang="es-CO" sz="1700" dirty="0">
                  <a:latin typeface="+mj-lt"/>
                </a:endParaRPr>
              </a:p>
            </p:txBody>
          </p:sp>
          <p:sp>
            <p:nvSpPr>
              <p:cNvPr id="39" name="Elipse 38">
                <a:extLst>
                  <a:ext uri="{FF2B5EF4-FFF2-40B4-BE49-F238E27FC236}">
                    <a16:creationId xmlns:a16="http://schemas.microsoft.com/office/drawing/2014/main" id="{17A0C419-0ED1-5390-1E16-D9FE6029690C}"/>
                  </a:ext>
                </a:extLst>
              </p:cNvPr>
              <p:cNvSpPr/>
              <p:nvPr/>
            </p:nvSpPr>
            <p:spPr>
              <a:xfrm>
                <a:off x="2826379" y="4268118"/>
                <a:ext cx="172563" cy="178793"/>
              </a:xfrm>
              <a:prstGeom prst="ellipse">
                <a:avLst/>
              </a:prstGeom>
              <a:solidFill>
                <a:schemeClr val="accent5"/>
              </a:solidFill>
              <a:ln>
                <a:solidFill>
                  <a:schemeClr val="accent5"/>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MX" sz="1700" dirty="0">
                    <a:latin typeface="+mj-lt"/>
                  </a:rPr>
                  <a:t>7</a:t>
                </a:r>
                <a:endParaRPr lang="es-CO" sz="1700" dirty="0">
                  <a:latin typeface="+mj-lt"/>
                </a:endParaRPr>
              </a:p>
            </p:txBody>
          </p:sp>
        </p:grpSp>
        <p:sp>
          <p:nvSpPr>
            <p:cNvPr id="50" name="Elipse 49">
              <a:extLst>
                <a:ext uri="{FF2B5EF4-FFF2-40B4-BE49-F238E27FC236}">
                  <a16:creationId xmlns:a16="http://schemas.microsoft.com/office/drawing/2014/main" id="{BEDBE5DC-DE65-ACFC-0E2F-D7E2DED4EDCE}"/>
                </a:ext>
              </a:extLst>
            </p:cNvPr>
            <p:cNvSpPr/>
            <p:nvPr/>
          </p:nvSpPr>
          <p:spPr>
            <a:xfrm>
              <a:off x="2082466" y="5682529"/>
              <a:ext cx="172563" cy="178793"/>
            </a:xfrm>
            <a:prstGeom prst="ellipse">
              <a:avLst/>
            </a:prstGeom>
            <a:solidFill>
              <a:schemeClr val="accent5"/>
            </a:solidFill>
            <a:ln>
              <a:solidFill>
                <a:schemeClr val="accent5"/>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CO" sz="1700" dirty="0">
                  <a:latin typeface="+mj-lt"/>
                </a:rPr>
                <a:t>8</a:t>
              </a:r>
            </a:p>
          </p:txBody>
        </p:sp>
        <p:sp>
          <p:nvSpPr>
            <p:cNvPr id="51" name="Elipse 50">
              <a:extLst>
                <a:ext uri="{FF2B5EF4-FFF2-40B4-BE49-F238E27FC236}">
                  <a16:creationId xmlns:a16="http://schemas.microsoft.com/office/drawing/2014/main" id="{884F55C1-E8A5-F966-841B-CD598132BBA4}"/>
                </a:ext>
              </a:extLst>
            </p:cNvPr>
            <p:cNvSpPr/>
            <p:nvPr/>
          </p:nvSpPr>
          <p:spPr>
            <a:xfrm>
              <a:off x="2082466" y="5971046"/>
              <a:ext cx="172563" cy="178793"/>
            </a:xfrm>
            <a:prstGeom prst="ellipse">
              <a:avLst/>
            </a:prstGeom>
            <a:solidFill>
              <a:schemeClr val="accent5"/>
            </a:solidFill>
            <a:ln>
              <a:solidFill>
                <a:schemeClr val="accent5"/>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CO" sz="1700" dirty="0">
                  <a:latin typeface="+mj-lt"/>
                </a:rPr>
                <a:t>9</a:t>
              </a:r>
            </a:p>
          </p:txBody>
        </p:sp>
      </p:grpSp>
      <p:sp>
        <p:nvSpPr>
          <p:cNvPr id="3" name="Rectangle">
            <a:extLst>
              <a:ext uri="{FF2B5EF4-FFF2-40B4-BE49-F238E27FC236}">
                <a16:creationId xmlns:a16="http://schemas.microsoft.com/office/drawing/2014/main" id="{DC0DD9D4-B6AB-56C9-3DE9-9AD37BBE0E41}"/>
              </a:ext>
            </a:extLst>
          </p:cNvPr>
          <p:cNvSpPr/>
          <p:nvPr/>
        </p:nvSpPr>
        <p:spPr>
          <a:xfrm>
            <a:off x="6698695" y="4096780"/>
            <a:ext cx="3927680" cy="1437822"/>
          </a:xfrm>
          <a:prstGeom prst="rect">
            <a:avLst/>
          </a:prstGeom>
          <a:solidFill>
            <a:srgbClr val="F1F1F1"/>
          </a:solidFill>
          <a:ln w="12700">
            <a:miter lim="400000"/>
          </a:ln>
        </p:spPr>
        <p:txBody>
          <a:bodyPr lIns="50800" tIns="50800" rIns="50800" bIns="50800" anchor="ctr"/>
          <a:lstStyle/>
          <a:p>
            <a:pPr algn="r">
              <a:lnSpc>
                <a:spcPct val="100000"/>
              </a:lnSpc>
              <a:defRPr sz="3200" spc="0">
                <a:solidFill>
                  <a:srgbClr val="FFFFFF"/>
                </a:solidFill>
                <a:latin typeface="Helvetica Neue Medium"/>
                <a:ea typeface="Helvetica Neue Medium"/>
                <a:cs typeface="Helvetica Neue Medium"/>
                <a:sym typeface="Helvetica Neue Medium"/>
              </a:defRPr>
            </a:pPr>
            <a:endParaRPr lang="es-CO" sz="2000" spc="0">
              <a:solidFill>
                <a:schemeClr val="tx1"/>
              </a:solidFill>
              <a:latin typeface="+mj-lt"/>
            </a:endParaRPr>
          </a:p>
          <a:p>
            <a:pPr algn="r">
              <a:lnSpc>
                <a:spcPct val="100000"/>
              </a:lnSpc>
              <a:defRPr sz="3200" spc="0">
                <a:solidFill>
                  <a:srgbClr val="FFFFFF"/>
                </a:solidFill>
                <a:latin typeface="Helvetica Neue Medium"/>
                <a:ea typeface="Helvetica Neue Medium"/>
                <a:cs typeface="Helvetica Neue Medium"/>
                <a:sym typeface="Helvetica Neue Medium"/>
              </a:defRPr>
            </a:pPr>
            <a:r>
              <a:rPr lang="es-CO" sz="2000" spc="0">
                <a:solidFill>
                  <a:schemeClr val="tx1"/>
                </a:solidFill>
                <a:latin typeface="+mj-lt"/>
              </a:rPr>
              <a:t> </a:t>
            </a:r>
          </a:p>
        </p:txBody>
      </p:sp>
      <p:sp>
        <p:nvSpPr>
          <p:cNvPr id="5" name="CuadroTexto 4">
            <a:extLst>
              <a:ext uri="{FF2B5EF4-FFF2-40B4-BE49-F238E27FC236}">
                <a16:creationId xmlns:a16="http://schemas.microsoft.com/office/drawing/2014/main" id="{697378AF-F50B-7361-BCBF-CA99D16DF214}"/>
              </a:ext>
            </a:extLst>
          </p:cNvPr>
          <p:cNvSpPr txBox="1"/>
          <p:nvPr/>
        </p:nvSpPr>
        <p:spPr>
          <a:xfrm>
            <a:off x="6814849" y="4169018"/>
            <a:ext cx="3686267" cy="1492716"/>
          </a:xfrm>
          <a:prstGeom prst="rect">
            <a:avLst/>
          </a:prstGeom>
          <a:noFill/>
        </p:spPr>
        <p:txBody>
          <a:bodyPr wrap="square">
            <a:spAutoFit/>
          </a:bodyPr>
          <a:lstStyle/>
          <a:p>
            <a:r>
              <a:rPr lang="es-CO" sz="1300" b="1" dirty="0"/>
              <a:t>Putumayo </a:t>
            </a:r>
            <a:r>
              <a:rPr lang="es-CO" sz="1300" dirty="0"/>
              <a:t>lidera el ranking en los departamentos de categoría cuarta con </a:t>
            </a:r>
            <a:r>
              <a:rPr lang="es-CO" sz="1300" b="1" dirty="0"/>
              <a:t>61,02 puntos</a:t>
            </a:r>
            <a:r>
              <a:rPr lang="es-CO" sz="1300" dirty="0"/>
              <a:t>, seguido de Guainía</a:t>
            </a:r>
            <a:r>
              <a:rPr lang="es-CO" sz="1300" b="1" dirty="0"/>
              <a:t>. </a:t>
            </a:r>
            <a:r>
              <a:rPr lang="es-CO" sz="1300" dirty="0"/>
              <a:t>Ambos se ubican en el rango “Vulnerable”.</a:t>
            </a:r>
          </a:p>
          <a:p>
            <a:endParaRPr lang="es-CO" sz="1300" dirty="0"/>
          </a:p>
          <a:p>
            <a:r>
              <a:rPr lang="es-CO" sz="1300" dirty="0"/>
              <a:t>Los demás se ubican en el rango “riesgo”</a:t>
            </a:r>
          </a:p>
          <a:p>
            <a:endParaRPr lang="es-CO" sz="1300" dirty="0"/>
          </a:p>
        </p:txBody>
      </p:sp>
      <p:pic>
        <p:nvPicPr>
          <p:cNvPr id="6" name="Imagen 5">
            <a:extLst>
              <a:ext uri="{FF2B5EF4-FFF2-40B4-BE49-F238E27FC236}">
                <a16:creationId xmlns:a16="http://schemas.microsoft.com/office/drawing/2014/main" id="{636EE592-36F6-6CD0-DE03-2A7EA48C633C}"/>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6464274" y="4096780"/>
            <a:ext cx="426490" cy="430887"/>
          </a:xfrm>
          <a:prstGeom prst="rect">
            <a:avLst/>
          </a:prstGeom>
        </p:spPr>
      </p:pic>
    </p:spTree>
    <p:extLst>
      <p:ext uri="{BB962C8B-B14F-4D97-AF65-F5344CB8AC3E}">
        <p14:creationId xmlns:p14="http://schemas.microsoft.com/office/powerpoint/2010/main" val="21158871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adroTexto 40">
            <a:extLst>
              <a:ext uri="{FF2B5EF4-FFF2-40B4-BE49-F238E27FC236}">
                <a16:creationId xmlns:a16="http://schemas.microsoft.com/office/drawing/2014/main" id="{CF2302CE-D5C6-A2AD-6223-B5616D879FCB}"/>
              </a:ext>
            </a:extLst>
          </p:cNvPr>
          <p:cNvSpPr txBox="1"/>
          <p:nvPr/>
        </p:nvSpPr>
        <p:spPr>
          <a:xfrm>
            <a:off x="1317434" y="230880"/>
            <a:ext cx="10749060" cy="590931"/>
          </a:xfrm>
          <a:prstGeom prst="rect">
            <a:avLst/>
          </a:prstGeom>
          <a:solidFill>
            <a:schemeClr val="bg1"/>
          </a:solidFill>
        </p:spPr>
        <p:txBody>
          <a:bodyPr vert="horz" wrap="square" lIns="91440" tIns="45720" rIns="91440" bIns="45720" rtlCol="0" anchor="ctr">
            <a:spAutoFit/>
          </a:bodyPr>
          <a:lstStyle>
            <a:defPPr>
              <a:defRPr lang="es-CO"/>
            </a:defPPr>
            <a:lvl1pPr>
              <a:lnSpc>
                <a:spcPct val="90000"/>
              </a:lnSpc>
              <a:spcBef>
                <a:spcPct val="0"/>
              </a:spcBef>
              <a:buNone/>
              <a:defRPr sz="3600" b="1">
                <a:latin typeface="+mj-lt"/>
                <a:ea typeface="+mj-ea"/>
                <a:cs typeface="+mj-cs"/>
              </a:defRPr>
            </a:lvl1pPr>
          </a:lstStyle>
          <a:p>
            <a:r>
              <a:rPr lang="es-CO" dirty="0">
                <a:sym typeface="Montserrat Regular"/>
              </a:rPr>
              <a:t>Conclusiones respecto a los resultados 2023</a:t>
            </a:r>
            <a:endParaRPr lang="es-CO" dirty="0"/>
          </a:p>
        </p:txBody>
      </p:sp>
      <p:sp>
        <p:nvSpPr>
          <p:cNvPr id="5" name="CuadroTexto 4">
            <a:extLst>
              <a:ext uri="{FF2B5EF4-FFF2-40B4-BE49-F238E27FC236}">
                <a16:creationId xmlns:a16="http://schemas.microsoft.com/office/drawing/2014/main" id="{1FA4B32D-F38D-2ABD-4706-F5B80C8D9655}"/>
              </a:ext>
            </a:extLst>
          </p:cNvPr>
          <p:cNvSpPr txBox="1"/>
          <p:nvPr/>
        </p:nvSpPr>
        <p:spPr>
          <a:xfrm>
            <a:off x="1017491" y="3438972"/>
            <a:ext cx="10157017" cy="692497"/>
          </a:xfrm>
          <a:prstGeom prst="rect">
            <a:avLst/>
          </a:prstGeom>
          <a:noFill/>
        </p:spPr>
        <p:txBody>
          <a:bodyPr wrap="square">
            <a:spAutoFit/>
          </a:bodyPr>
          <a:lstStyle/>
          <a:p>
            <a:pPr marL="285750" indent="-285750" algn="just">
              <a:buFont typeface="Arial" panose="020B0604020202020204" pitchFamily="34" charset="0"/>
              <a:buChar char="•"/>
            </a:pPr>
            <a:r>
              <a:rPr lang="es-CO" sz="1300" dirty="0">
                <a:effectLst/>
                <a:latin typeface="+mj-lt"/>
                <a:ea typeface="Aptos" panose="020B0004020202020204" pitchFamily="34" charset="0"/>
                <a:cs typeface="Times New Roman" panose="02020603050405020304" pitchFamily="18" charset="0"/>
              </a:rPr>
              <a:t>Los </a:t>
            </a:r>
            <a:r>
              <a:rPr lang="es-CO" sz="1300" b="1" dirty="0">
                <a:effectLst/>
                <a:latin typeface="+mj-lt"/>
                <a:ea typeface="Aptos" panose="020B0004020202020204" pitchFamily="34" charset="0"/>
                <a:cs typeface="Times New Roman" panose="02020603050405020304" pitchFamily="18" charset="0"/>
              </a:rPr>
              <a:t>resultados del Desempeño Fiscal </a:t>
            </a:r>
            <a:r>
              <a:rPr lang="es-CO" sz="1300" dirty="0">
                <a:effectLst/>
                <a:latin typeface="+mj-lt"/>
                <a:ea typeface="Aptos" panose="020B0004020202020204" pitchFamily="34" charset="0"/>
                <a:cs typeface="Times New Roman" panose="02020603050405020304" pitchFamily="18" charset="0"/>
              </a:rPr>
              <a:t>presentan diferencias entre los departamentos por categoría </a:t>
            </a:r>
            <a:r>
              <a:rPr lang="es-CO" sz="1300" dirty="0">
                <a:latin typeface="+mj-lt"/>
                <a:cs typeface="Times New Roman" panose="02020603050405020304" pitchFamily="18" charset="0"/>
              </a:rPr>
              <a:t>presupuestal reflejo de la disparidad en la gestión fiscal y las brechas en las capacidades (institucionales, de recursos). Ejemplo, </a:t>
            </a:r>
            <a:r>
              <a:rPr lang="es-MX" sz="1300" dirty="0">
                <a:latin typeface="+mj-lt"/>
                <a:cs typeface="Times New Roman" panose="02020603050405020304" pitchFamily="18" charset="0"/>
              </a:rPr>
              <a:t>l</a:t>
            </a:r>
            <a:r>
              <a:rPr lang="es-MX" sz="1300" dirty="0"/>
              <a:t>a </a:t>
            </a:r>
            <a:r>
              <a:rPr lang="es-MX" sz="1300" b="1" dirty="0"/>
              <a:t>diferencia en el IDF entre los departamentos de categoría especial y los de categoría 4 es </a:t>
            </a:r>
            <a:r>
              <a:rPr lang="es-MX" sz="1300" b="1" dirty="0">
                <a:latin typeface="+mj-lt"/>
              </a:rPr>
              <a:t>17,68 puntos</a:t>
            </a:r>
            <a:endParaRPr lang="es-CO" sz="1300" dirty="0">
              <a:latin typeface="+mj-lt"/>
              <a:cs typeface="Times New Roman" panose="02020603050405020304" pitchFamily="18" charset="0"/>
            </a:endParaRPr>
          </a:p>
        </p:txBody>
      </p:sp>
      <p:sp>
        <p:nvSpPr>
          <p:cNvPr id="7" name="CuadroTexto 6">
            <a:extLst>
              <a:ext uri="{FF2B5EF4-FFF2-40B4-BE49-F238E27FC236}">
                <a16:creationId xmlns:a16="http://schemas.microsoft.com/office/drawing/2014/main" id="{1508BCA4-D27B-4F17-1F96-EC0A39C5530A}"/>
              </a:ext>
            </a:extLst>
          </p:cNvPr>
          <p:cNvSpPr txBox="1"/>
          <p:nvPr/>
        </p:nvSpPr>
        <p:spPr>
          <a:xfrm>
            <a:off x="1025944" y="4140535"/>
            <a:ext cx="10511801" cy="492443"/>
          </a:xfrm>
          <a:prstGeom prst="rect">
            <a:avLst/>
          </a:prstGeom>
          <a:noFill/>
        </p:spPr>
        <p:txBody>
          <a:bodyPr wrap="square">
            <a:spAutoFit/>
          </a:bodyPr>
          <a:lstStyle/>
          <a:p>
            <a:pPr marL="285750" indent="-285750" algn="just">
              <a:buFont typeface="Arial" panose="020B0604020202020204" pitchFamily="34" charset="0"/>
              <a:buChar char="•"/>
            </a:pPr>
            <a:r>
              <a:rPr lang="es-CO" sz="1300" b="1" dirty="0">
                <a:latin typeface="+mj-lt"/>
                <a:cs typeface="Times New Roman" panose="02020603050405020304" pitchFamily="18" charset="0"/>
              </a:rPr>
              <a:t>La brecha entre la categoría especial y las demás categorías ha aumentado. </a:t>
            </a:r>
            <a:r>
              <a:rPr lang="es-CO" sz="1300" dirty="0">
                <a:latin typeface="+mj-lt"/>
                <a:cs typeface="Times New Roman" panose="02020603050405020304" pitchFamily="18" charset="0"/>
              </a:rPr>
              <a:t>En particular, frente a la categoría 1 pasó de 8,95 </a:t>
            </a:r>
            <a:r>
              <a:rPr lang="es-CO" sz="1300" dirty="0" err="1">
                <a:latin typeface="+mj-lt"/>
                <a:cs typeface="Times New Roman" panose="02020603050405020304" pitchFamily="18" charset="0"/>
              </a:rPr>
              <a:t>pts</a:t>
            </a:r>
            <a:r>
              <a:rPr lang="es-CO" sz="1300" dirty="0">
                <a:latin typeface="+mj-lt"/>
                <a:cs typeface="Times New Roman" panose="02020603050405020304" pitchFamily="18" charset="0"/>
              </a:rPr>
              <a:t> a 15,18pts</a:t>
            </a:r>
            <a:endParaRPr lang="es-MX" sz="1300" dirty="0">
              <a:latin typeface="+mj-lt"/>
            </a:endParaRPr>
          </a:p>
        </p:txBody>
      </p:sp>
      <p:sp>
        <p:nvSpPr>
          <p:cNvPr id="8" name="CuadroTexto 7">
            <a:extLst>
              <a:ext uri="{FF2B5EF4-FFF2-40B4-BE49-F238E27FC236}">
                <a16:creationId xmlns:a16="http://schemas.microsoft.com/office/drawing/2014/main" id="{D8054F04-5DA2-F1B2-2441-7EE8166B86B3}"/>
              </a:ext>
            </a:extLst>
          </p:cNvPr>
          <p:cNvSpPr txBox="1"/>
          <p:nvPr/>
        </p:nvSpPr>
        <p:spPr>
          <a:xfrm>
            <a:off x="1050855" y="4815213"/>
            <a:ext cx="10219242" cy="1092607"/>
          </a:xfrm>
          <a:prstGeom prst="rect">
            <a:avLst/>
          </a:prstGeom>
          <a:noFill/>
        </p:spPr>
        <p:txBody>
          <a:bodyPr wrap="square">
            <a:spAutoFit/>
          </a:bodyPr>
          <a:lstStyle/>
          <a:p>
            <a:pPr marL="285750" indent="-285750" algn="just">
              <a:buFont typeface="Arial" panose="020B0604020202020204" pitchFamily="34" charset="0"/>
              <a:buChar char="•"/>
            </a:pPr>
            <a:r>
              <a:rPr lang="es-CO" sz="1300" dirty="0">
                <a:latin typeface="+mj-lt"/>
                <a:cs typeface="Times New Roman" panose="02020603050405020304" pitchFamily="18" charset="0"/>
              </a:rPr>
              <a:t>En la </a:t>
            </a:r>
            <a:r>
              <a:rPr lang="es-CO" sz="1300" b="1" dirty="0">
                <a:latin typeface="+mj-lt"/>
                <a:cs typeface="Times New Roman" panose="02020603050405020304" pitchFamily="18" charset="0"/>
              </a:rPr>
              <a:t>dimensión fiscal, </a:t>
            </a:r>
            <a:r>
              <a:rPr lang="es-CO" sz="1300" dirty="0">
                <a:latin typeface="+mj-lt"/>
                <a:cs typeface="Times New Roman" panose="02020603050405020304" pitchFamily="18" charset="0"/>
              </a:rPr>
              <a:t>los mayores retos están:</a:t>
            </a:r>
          </a:p>
          <a:p>
            <a:pPr algn="just"/>
            <a:r>
              <a:rPr lang="es-CO" sz="1300" dirty="0">
                <a:latin typeface="+mj-lt"/>
                <a:cs typeface="Times New Roman" panose="02020603050405020304" pitchFamily="18" charset="0"/>
              </a:rPr>
              <a:t>        - En el indicador de dependencia de las transferencias, especialmente para la categoría 4. </a:t>
            </a:r>
          </a:p>
          <a:p>
            <a:pPr algn="just"/>
            <a:r>
              <a:rPr lang="es-CO" sz="1300" dirty="0">
                <a:latin typeface="+mj-lt"/>
                <a:cs typeface="Times New Roman" panose="02020603050405020304" pitchFamily="18" charset="0"/>
              </a:rPr>
              <a:t>        - En la formación bruta de capital fijo para todos los departamentos de categoría 1 a 4.</a:t>
            </a:r>
          </a:p>
          <a:p>
            <a:pPr algn="just"/>
            <a:r>
              <a:rPr lang="es-CO" sz="1300" b="1" dirty="0">
                <a:latin typeface="+mj-lt"/>
                <a:cs typeface="Times New Roman" panose="02020603050405020304" pitchFamily="18" charset="0"/>
              </a:rPr>
              <a:t>        - </a:t>
            </a:r>
            <a:r>
              <a:rPr lang="es-CO" sz="1300" dirty="0">
                <a:latin typeface="+mj-lt"/>
                <a:cs typeface="Times New Roman" panose="02020603050405020304" pitchFamily="18" charset="0"/>
              </a:rPr>
              <a:t>En endeudamiento, para las categorías Especial, primera y segunda.</a:t>
            </a:r>
          </a:p>
          <a:p>
            <a:pPr algn="just"/>
            <a:r>
              <a:rPr lang="es-CO" sz="1300" b="1" dirty="0">
                <a:latin typeface="+mj-lt"/>
                <a:cs typeface="Times New Roman" panose="02020603050405020304" pitchFamily="18" charset="0"/>
              </a:rPr>
              <a:t>        - </a:t>
            </a:r>
            <a:r>
              <a:rPr lang="es-CO" sz="1300" dirty="0">
                <a:latin typeface="+mj-lt"/>
                <a:cs typeface="Times New Roman" panose="02020603050405020304" pitchFamily="18" charset="0"/>
              </a:rPr>
              <a:t>En</a:t>
            </a:r>
            <a:r>
              <a:rPr lang="es-CO" sz="1300" b="1" dirty="0">
                <a:latin typeface="+mj-lt"/>
                <a:cs typeface="Times New Roman" panose="02020603050405020304" pitchFamily="18" charset="0"/>
              </a:rPr>
              <a:t> </a:t>
            </a:r>
            <a:r>
              <a:rPr lang="es-CO" sz="1300" dirty="0">
                <a:latin typeface="+mj-lt"/>
                <a:cs typeface="Times New Roman" panose="02020603050405020304" pitchFamily="18" charset="0"/>
              </a:rPr>
              <a:t>ahorro corriente y balance fiscal primario para los de categoría 4. </a:t>
            </a:r>
          </a:p>
        </p:txBody>
      </p:sp>
      <p:sp>
        <p:nvSpPr>
          <p:cNvPr id="10" name="CuadroTexto 9">
            <a:extLst>
              <a:ext uri="{FF2B5EF4-FFF2-40B4-BE49-F238E27FC236}">
                <a16:creationId xmlns:a16="http://schemas.microsoft.com/office/drawing/2014/main" id="{BF1EF456-E53F-8CAF-3406-CB4434F9F194}"/>
              </a:ext>
            </a:extLst>
          </p:cNvPr>
          <p:cNvSpPr txBox="1"/>
          <p:nvPr/>
        </p:nvSpPr>
        <p:spPr>
          <a:xfrm>
            <a:off x="1059665" y="5960272"/>
            <a:ext cx="10210432" cy="692497"/>
          </a:xfrm>
          <a:prstGeom prst="rect">
            <a:avLst/>
          </a:prstGeom>
          <a:noFill/>
        </p:spPr>
        <p:txBody>
          <a:bodyPr wrap="square">
            <a:spAutoFit/>
          </a:bodyPr>
          <a:lstStyle/>
          <a:p>
            <a:pPr marL="285750" indent="-285750" algn="just">
              <a:buFont typeface="Arial" panose="020B0604020202020204" pitchFamily="34" charset="0"/>
              <a:buChar char="•"/>
            </a:pPr>
            <a:r>
              <a:rPr lang="es-CO" sz="1300" dirty="0">
                <a:latin typeface="+mj-lt"/>
                <a:cs typeface="Times New Roman" panose="02020603050405020304" pitchFamily="18" charset="0"/>
              </a:rPr>
              <a:t>En la</a:t>
            </a:r>
            <a:r>
              <a:rPr lang="es-CO" sz="1300" b="1" dirty="0">
                <a:latin typeface="+mj-lt"/>
                <a:cs typeface="Times New Roman" panose="02020603050405020304" pitchFamily="18" charset="0"/>
              </a:rPr>
              <a:t> dimensión de gestión financiera </a:t>
            </a:r>
            <a:r>
              <a:rPr lang="es-CO" sz="1300" dirty="0">
                <a:latin typeface="+mj-lt"/>
                <a:cs typeface="Times New Roman" panose="02020603050405020304" pitchFamily="18" charset="0"/>
              </a:rPr>
              <a:t>los mayores retos están en el indicador de </a:t>
            </a:r>
            <a:r>
              <a:rPr lang="es-CO" sz="1300" b="1" dirty="0">
                <a:latin typeface="+mj-lt"/>
                <a:cs typeface="Times New Roman" panose="02020603050405020304" pitchFamily="18" charset="0"/>
              </a:rPr>
              <a:t>holgura (cumplimiento limites Ley 617 de 2000) para los departamentos de categoría 1 y 3</a:t>
            </a:r>
            <a:r>
              <a:rPr lang="es-CO" sz="1300" dirty="0">
                <a:latin typeface="+mj-lt"/>
                <a:cs typeface="Times New Roman" panose="02020603050405020304" pitchFamily="18" charset="0"/>
              </a:rPr>
              <a:t>, y en </a:t>
            </a:r>
            <a:r>
              <a:rPr lang="es-CO" sz="1300" b="1" dirty="0">
                <a:latin typeface="+mj-lt"/>
                <a:cs typeface="Times New Roman" panose="02020603050405020304" pitchFamily="18" charset="0"/>
              </a:rPr>
              <a:t>programación de ingresos</a:t>
            </a:r>
            <a:r>
              <a:rPr lang="es-CO" sz="1300" dirty="0">
                <a:latin typeface="+mj-lt"/>
                <a:cs typeface="Times New Roman" panose="02020603050405020304" pitchFamily="18" charset="0"/>
              </a:rPr>
              <a:t> para los departamentos de </a:t>
            </a:r>
            <a:r>
              <a:rPr lang="es-CO" sz="1300" b="1" dirty="0">
                <a:latin typeface="+mj-lt"/>
                <a:cs typeface="Times New Roman" panose="02020603050405020304" pitchFamily="18" charset="0"/>
              </a:rPr>
              <a:t>categoría 3 y 4</a:t>
            </a:r>
          </a:p>
        </p:txBody>
      </p:sp>
      <p:cxnSp>
        <p:nvCxnSpPr>
          <p:cNvPr id="12" name="Conector recto 11">
            <a:extLst>
              <a:ext uri="{FF2B5EF4-FFF2-40B4-BE49-F238E27FC236}">
                <a16:creationId xmlns:a16="http://schemas.microsoft.com/office/drawing/2014/main" id="{EC25201A-4A43-E3B1-7D56-FA3A79369C80}"/>
              </a:ext>
            </a:extLst>
          </p:cNvPr>
          <p:cNvCxnSpPr>
            <a:cxnSpLocks/>
          </p:cNvCxnSpPr>
          <p:nvPr/>
        </p:nvCxnSpPr>
        <p:spPr>
          <a:xfrm>
            <a:off x="941289" y="3387428"/>
            <a:ext cx="10800000" cy="12861"/>
          </a:xfrm>
          <a:prstGeom prst="line">
            <a:avLst/>
          </a:prstGeom>
        </p:spPr>
        <p:style>
          <a:lnRef idx="1">
            <a:schemeClr val="accent4"/>
          </a:lnRef>
          <a:fillRef idx="0">
            <a:schemeClr val="accent4"/>
          </a:fillRef>
          <a:effectRef idx="0">
            <a:schemeClr val="accent4"/>
          </a:effectRef>
          <a:fontRef idx="minor">
            <a:schemeClr val="tx1"/>
          </a:fontRef>
        </p:style>
      </p:cxnSp>
      <p:cxnSp>
        <p:nvCxnSpPr>
          <p:cNvPr id="13" name="Conector recto 12">
            <a:extLst>
              <a:ext uri="{FF2B5EF4-FFF2-40B4-BE49-F238E27FC236}">
                <a16:creationId xmlns:a16="http://schemas.microsoft.com/office/drawing/2014/main" id="{B00F24D7-2674-8FBC-162C-915677634ABC}"/>
              </a:ext>
            </a:extLst>
          </p:cNvPr>
          <p:cNvCxnSpPr>
            <a:cxnSpLocks/>
          </p:cNvCxnSpPr>
          <p:nvPr/>
        </p:nvCxnSpPr>
        <p:spPr>
          <a:xfrm>
            <a:off x="941289" y="4815213"/>
            <a:ext cx="10800000"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15" name="Conector recto 14">
            <a:extLst>
              <a:ext uri="{FF2B5EF4-FFF2-40B4-BE49-F238E27FC236}">
                <a16:creationId xmlns:a16="http://schemas.microsoft.com/office/drawing/2014/main" id="{30766D32-2308-3C8D-65CA-E0D3897BBAAE}"/>
              </a:ext>
            </a:extLst>
          </p:cNvPr>
          <p:cNvCxnSpPr>
            <a:cxnSpLocks/>
          </p:cNvCxnSpPr>
          <p:nvPr/>
        </p:nvCxnSpPr>
        <p:spPr>
          <a:xfrm flipV="1">
            <a:off x="975390" y="6556433"/>
            <a:ext cx="10800000" cy="30321"/>
          </a:xfrm>
          <a:prstGeom prst="line">
            <a:avLst/>
          </a:prstGeom>
        </p:spPr>
        <p:style>
          <a:lnRef idx="1">
            <a:schemeClr val="accent4"/>
          </a:lnRef>
          <a:fillRef idx="0">
            <a:schemeClr val="accent4"/>
          </a:fillRef>
          <a:effectRef idx="0">
            <a:schemeClr val="accent4"/>
          </a:effectRef>
          <a:fontRef idx="minor">
            <a:schemeClr val="tx1"/>
          </a:fontRef>
        </p:style>
      </p:cxnSp>
      <p:sp>
        <p:nvSpPr>
          <p:cNvPr id="35" name="CuadroTexto 34">
            <a:extLst>
              <a:ext uri="{FF2B5EF4-FFF2-40B4-BE49-F238E27FC236}">
                <a16:creationId xmlns:a16="http://schemas.microsoft.com/office/drawing/2014/main" id="{C70424AB-EFDB-AE3F-E322-622A39D2A9B5}"/>
              </a:ext>
            </a:extLst>
          </p:cNvPr>
          <p:cNvSpPr txBox="1"/>
          <p:nvPr/>
        </p:nvSpPr>
        <p:spPr>
          <a:xfrm rot="16200000">
            <a:off x="174714" y="2544858"/>
            <a:ext cx="1116000" cy="292388"/>
          </a:xfrm>
          <a:prstGeom prst="rect">
            <a:avLst/>
          </a:prstGeom>
          <a:solidFill>
            <a:schemeClr val="accent5">
              <a:lumMod val="40000"/>
              <a:lumOff val="60000"/>
            </a:schemeClr>
          </a:solidFill>
        </p:spPr>
        <p:txBody>
          <a:bodyPr wrap="square" rtlCol="0">
            <a:spAutoFit/>
          </a:bodyPr>
          <a:lstStyle/>
          <a:p>
            <a:pPr algn="ctr"/>
            <a:r>
              <a:rPr lang="es-CO" sz="1300" dirty="0">
                <a:latin typeface="+mj-lt"/>
              </a:rPr>
              <a:t>Resultados</a:t>
            </a:r>
          </a:p>
        </p:txBody>
      </p:sp>
      <p:sp>
        <p:nvSpPr>
          <p:cNvPr id="36" name="CuadroTexto 35">
            <a:extLst>
              <a:ext uri="{FF2B5EF4-FFF2-40B4-BE49-F238E27FC236}">
                <a16:creationId xmlns:a16="http://schemas.microsoft.com/office/drawing/2014/main" id="{284BFD79-3FD8-06BD-83F6-BC921097096D}"/>
              </a:ext>
            </a:extLst>
          </p:cNvPr>
          <p:cNvSpPr txBox="1"/>
          <p:nvPr/>
        </p:nvSpPr>
        <p:spPr>
          <a:xfrm rot="16200000">
            <a:off x="214768" y="3788139"/>
            <a:ext cx="1035891" cy="292388"/>
          </a:xfrm>
          <a:prstGeom prst="rect">
            <a:avLst/>
          </a:prstGeom>
          <a:solidFill>
            <a:schemeClr val="accent5">
              <a:lumMod val="40000"/>
              <a:lumOff val="60000"/>
            </a:schemeClr>
          </a:solidFill>
        </p:spPr>
        <p:txBody>
          <a:bodyPr wrap="square" rtlCol="0">
            <a:spAutoFit/>
          </a:bodyPr>
          <a:lstStyle/>
          <a:p>
            <a:pPr algn="ctr"/>
            <a:r>
              <a:rPr lang="es-CO" sz="1300" dirty="0">
                <a:latin typeface="+mj-lt"/>
              </a:rPr>
              <a:t>Brechas</a:t>
            </a:r>
          </a:p>
        </p:txBody>
      </p:sp>
      <p:sp>
        <p:nvSpPr>
          <p:cNvPr id="37" name="CuadroTexto 36">
            <a:extLst>
              <a:ext uri="{FF2B5EF4-FFF2-40B4-BE49-F238E27FC236}">
                <a16:creationId xmlns:a16="http://schemas.microsoft.com/office/drawing/2014/main" id="{B08D3221-212C-ABFB-070A-64C922FA2C7E}"/>
              </a:ext>
            </a:extLst>
          </p:cNvPr>
          <p:cNvSpPr txBox="1"/>
          <p:nvPr/>
        </p:nvSpPr>
        <p:spPr>
          <a:xfrm rot="16200000">
            <a:off x="-13534" y="5443143"/>
            <a:ext cx="1492497" cy="292388"/>
          </a:xfrm>
          <a:prstGeom prst="rect">
            <a:avLst/>
          </a:prstGeom>
          <a:solidFill>
            <a:schemeClr val="accent5">
              <a:lumMod val="40000"/>
              <a:lumOff val="60000"/>
            </a:schemeClr>
          </a:solidFill>
        </p:spPr>
        <p:txBody>
          <a:bodyPr wrap="square" rtlCol="0">
            <a:spAutoFit/>
          </a:bodyPr>
          <a:lstStyle/>
          <a:p>
            <a:pPr algn="ctr"/>
            <a:r>
              <a:rPr lang="es-CO" sz="1300" dirty="0">
                <a:latin typeface="+mj-lt"/>
              </a:rPr>
              <a:t>Dimensiones</a:t>
            </a:r>
          </a:p>
        </p:txBody>
      </p:sp>
      <p:sp>
        <p:nvSpPr>
          <p:cNvPr id="19" name="CuadroTexto 18">
            <a:extLst>
              <a:ext uri="{FF2B5EF4-FFF2-40B4-BE49-F238E27FC236}">
                <a16:creationId xmlns:a16="http://schemas.microsoft.com/office/drawing/2014/main" id="{AD48E49F-C9A1-4FBB-F2C9-B520BD1B3B27}"/>
              </a:ext>
            </a:extLst>
          </p:cNvPr>
          <p:cNvSpPr txBox="1"/>
          <p:nvPr/>
        </p:nvSpPr>
        <p:spPr>
          <a:xfrm rot="16200000">
            <a:off x="196911" y="1211419"/>
            <a:ext cx="1071605" cy="292388"/>
          </a:xfrm>
          <a:prstGeom prst="rect">
            <a:avLst/>
          </a:prstGeom>
          <a:solidFill>
            <a:schemeClr val="accent5">
              <a:lumMod val="40000"/>
              <a:lumOff val="60000"/>
            </a:schemeClr>
          </a:solidFill>
        </p:spPr>
        <p:txBody>
          <a:bodyPr wrap="square" rtlCol="0">
            <a:spAutoFit/>
          </a:bodyPr>
          <a:lstStyle/>
          <a:p>
            <a:pPr algn="ctr"/>
            <a:r>
              <a:rPr lang="es-CO" sz="1300" dirty="0">
                <a:latin typeface="+mj-lt"/>
              </a:rPr>
              <a:t>Tendencia</a:t>
            </a:r>
          </a:p>
        </p:txBody>
      </p:sp>
      <p:sp>
        <p:nvSpPr>
          <p:cNvPr id="22" name="CuadroTexto 21">
            <a:extLst>
              <a:ext uri="{FF2B5EF4-FFF2-40B4-BE49-F238E27FC236}">
                <a16:creationId xmlns:a16="http://schemas.microsoft.com/office/drawing/2014/main" id="{EB7F0050-50F7-8918-7A85-ACB80E0BA17A}"/>
              </a:ext>
            </a:extLst>
          </p:cNvPr>
          <p:cNvSpPr txBox="1"/>
          <p:nvPr/>
        </p:nvSpPr>
        <p:spPr>
          <a:xfrm>
            <a:off x="1013472" y="1429827"/>
            <a:ext cx="10113951" cy="692497"/>
          </a:xfrm>
          <a:prstGeom prst="rect">
            <a:avLst/>
          </a:prstGeom>
          <a:noFill/>
        </p:spPr>
        <p:txBody>
          <a:bodyPr wrap="square">
            <a:spAutoFit/>
          </a:bodyPr>
          <a:lstStyle/>
          <a:p>
            <a:pPr marL="285750" indent="-285750" algn="just">
              <a:buFont typeface="Arial" panose="020B0604020202020204" pitchFamily="34" charset="0"/>
              <a:buChar char="•"/>
            </a:pPr>
            <a:r>
              <a:rPr lang="es-CO" sz="1300" dirty="0">
                <a:latin typeface="+mj-lt"/>
                <a:cs typeface="Times New Roman" panose="02020603050405020304" pitchFamily="18" charset="0"/>
              </a:rPr>
              <a:t>En 2023 se evidencia una consolidación de los departamentos de </a:t>
            </a:r>
            <a:r>
              <a:rPr lang="es-CO" sz="1300" b="1" dirty="0">
                <a:latin typeface="+mj-lt"/>
                <a:cs typeface="Times New Roman" panose="02020603050405020304" pitchFamily="18" charset="0"/>
              </a:rPr>
              <a:t>categoría Especial como los de más alto desempeño fiscal </a:t>
            </a:r>
            <a:r>
              <a:rPr lang="es-CO" sz="1300" dirty="0">
                <a:latin typeface="+mj-lt"/>
                <a:cs typeface="Times New Roman" panose="02020603050405020304" pitchFamily="18" charset="0"/>
              </a:rPr>
              <a:t>mejorando su calificación y ampliando la brecha frente a los departamentos de categorías distintas. </a:t>
            </a:r>
          </a:p>
        </p:txBody>
      </p:sp>
      <p:cxnSp>
        <p:nvCxnSpPr>
          <p:cNvPr id="24" name="Conector recto 23">
            <a:extLst>
              <a:ext uri="{FF2B5EF4-FFF2-40B4-BE49-F238E27FC236}">
                <a16:creationId xmlns:a16="http://schemas.microsoft.com/office/drawing/2014/main" id="{C1BC2E7D-8485-D060-3F35-F86E04FF7A73}"/>
              </a:ext>
            </a:extLst>
          </p:cNvPr>
          <p:cNvCxnSpPr>
            <a:cxnSpLocks/>
          </p:cNvCxnSpPr>
          <p:nvPr/>
        </p:nvCxnSpPr>
        <p:spPr>
          <a:xfrm flipV="1">
            <a:off x="941289" y="2130929"/>
            <a:ext cx="10800000" cy="30321"/>
          </a:xfrm>
          <a:prstGeom prst="line">
            <a:avLst/>
          </a:prstGeom>
        </p:spPr>
        <p:style>
          <a:lnRef idx="1">
            <a:schemeClr val="accent4"/>
          </a:lnRef>
          <a:fillRef idx="0">
            <a:schemeClr val="accent4"/>
          </a:fillRef>
          <a:effectRef idx="0">
            <a:schemeClr val="accent4"/>
          </a:effectRef>
          <a:fontRef idx="minor">
            <a:schemeClr val="tx1"/>
          </a:fontRef>
        </p:style>
      </p:cxnSp>
      <p:sp>
        <p:nvSpPr>
          <p:cNvPr id="3" name="CuadroTexto 2">
            <a:extLst>
              <a:ext uri="{FF2B5EF4-FFF2-40B4-BE49-F238E27FC236}">
                <a16:creationId xmlns:a16="http://schemas.microsoft.com/office/drawing/2014/main" id="{8956CCF0-15E5-3233-DF7D-50588EC3C0AC}"/>
              </a:ext>
            </a:extLst>
          </p:cNvPr>
          <p:cNvSpPr txBox="1"/>
          <p:nvPr/>
        </p:nvSpPr>
        <p:spPr>
          <a:xfrm>
            <a:off x="1050855" y="2126829"/>
            <a:ext cx="10772017" cy="1692771"/>
          </a:xfrm>
          <a:prstGeom prst="rect">
            <a:avLst/>
          </a:prstGeom>
          <a:noFill/>
        </p:spPr>
        <p:txBody>
          <a:bodyPr wrap="square">
            <a:spAutoFit/>
          </a:bodyPr>
          <a:lstStyle/>
          <a:p>
            <a:pPr marL="171450" indent="-171450">
              <a:buFont typeface="Arial" panose="020B0604020202020204" pitchFamily="34" charset="0"/>
              <a:buChar char="•"/>
            </a:pPr>
            <a:r>
              <a:rPr lang="es-CO" sz="1300" dirty="0">
                <a:latin typeface="+mj-lt"/>
              </a:rPr>
              <a:t>Los mejores IDF en su grupo: Valle del Cauca (Especial), Atlántico (C1), Cesar(C2), Sucre (C3) y Putumayo (C4).</a:t>
            </a:r>
            <a:endParaRPr lang="es-MX" sz="1300" b="1" dirty="0">
              <a:latin typeface="+mj-lt"/>
            </a:endParaRPr>
          </a:p>
          <a:p>
            <a:pPr marL="171450" indent="-171450">
              <a:buFont typeface="Arial" panose="020B0604020202020204" pitchFamily="34" charset="0"/>
              <a:buChar char="•"/>
            </a:pPr>
            <a:r>
              <a:rPr lang="es-MX" sz="1300" b="1" dirty="0">
                <a:latin typeface="+mj-lt"/>
              </a:rPr>
              <a:t>3 </a:t>
            </a:r>
            <a:r>
              <a:rPr lang="es-MX" sz="1300" dirty="0">
                <a:latin typeface="+mj-lt"/>
              </a:rPr>
              <a:t>departamentos </a:t>
            </a:r>
            <a:r>
              <a:rPr lang="es-MX" sz="1300" b="1" dirty="0">
                <a:latin typeface="+mj-lt"/>
              </a:rPr>
              <a:t>(9%) </a:t>
            </a:r>
            <a:r>
              <a:rPr lang="es-MX" sz="1300" dirty="0">
                <a:latin typeface="+mj-lt"/>
              </a:rPr>
              <a:t>están en el rango </a:t>
            </a:r>
            <a:r>
              <a:rPr lang="es-MX" sz="1300" b="1" dirty="0">
                <a:latin typeface="+mj-lt"/>
              </a:rPr>
              <a:t>“Solvente”</a:t>
            </a:r>
            <a:r>
              <a:rPr lang="es-MX" sz="1300" dirty="0">
                <a:latin typeface="+mj-lt"/>
              </a:rPr>
              <a:t>: Cesar, Cundinamarca y Valle del Cauca. Ninguno está en el rango “sostenible”.</a:t>
            </a:r>
          </a:p>
          <a:p>
            <a:pPr marL="171450" indent="-171450">
              <a:buFont typeface="Arial" panose="020B0604020202020204" pitchFamily="34" charset="0"/>
              <a:buChar char="•"/>
            </a:pPr>
            <a:r>
              <a:rPr lang="es-MX" sz="1300" dirty="0">
                <a:latin typeface="+mj-lt"/>
              </a:rPr>
              <a:t>La mayoría están en los rangos “vulnerable” y “riesgo” </a:t>
            </a:r>
            <a:r>
              <a:rPr lang="es-CO" sz="1300" b="1" dirty="0">
                <a:latin typeface="+mj-lt"/>
              </a:rPr>
              <a:t>7 (22%)</a:t>
            </a:r>
            <a:r>
              <a:rPr lang="es-CO" sz="1300" dirty="0">
                <a:latin typeface="+mj-lt"/>
              </a:rPr>
              <a:t> y </a:t>
            </a:r>
            <a:r>
              <a:rPr lang="es-CO" sz="1300" b="1" dirty="0">
                <a:latin typeface="+mj-lt"/>
              </a:rPr>
              <a:t>22 (69%) </a:t>
            </a:r>
            <a:r>
              <a:rPr lang="es-CO" sz="1300" dirty="0">
                <a:latin typeface="+mj-lt"/>
              </a:rPr>
              <a:t>respectivamente. Ninguno está en el rango de deterioro</a:t>
            </a:r>
          </a:p>
          <a:p>
            <a:pPr marL="171450" indent="-171450">
              <a:buFont typeface="Arial" panose="020B0604020202020204" pitchFamily="34" charset="0"/>
              <a:buChar char="•"/>
            </a:pPr>
            <a:r>
              <a:rPr lang="es-CO" sz="1300" dirty="0">
                <a:latin typeface="+mj-lt"/>
              </a:rPr>
              <a:t>Diez departamentos obtuvieron el bono por mayor esfuerzo fiscal.</a:t>
            </a:r>
          </a:p>
          <a:p>
            <a:pPr marL="171450" indent="-171450">
              <a:buFont typeface="Arial" panose="020B0604020202020204" pitchFamily="34" charset="0"/>
              <a:buChar char="•"/>
            </a:pPr>
            <a:endParaRPr lang="es-MX" sz="1300" dirty="0">
              <a:latin typeface="+mj-lt"/>
            </a:endParaRPr>
          </a:p>
          <a:p>
            <a:pPr marL="171450" indent="-171450">
              <a:buFont typeface="Arial" panose="020B0604020202020204" pitchFamily="34" charset="0"/>
              <a:buChar char="•"/>
            </a:pPr>
            <a:endParaRPr lang="es-CO" sz="1300" dirty="0">
              <a:latin typeface="+mj-lt"/>
            </a:endParaRPr>
          </a:p>
        </p:txBody>
      </p:sp>
      <p:sp>
        <p:nvSpPr>
          <p:cNvPr id="4" name="CuadroTexto 3">
            <a:extLst>
              <a:ext uri="{FF2B5EF4-FFF2-40B4-BE49-F238E27FC236}">
                <a16:creationId xmlns:a16="http://schemas.microsoft.com/office/drawing/2014/main" id="{9C8C4CD6-D0AF-1E59-DCC0-8116007112F1}"/>
              </a:ext>
            </a:extLst>
          </p:cNvPr>
          <p:cNvSpPr txBox="1"/>
          <p:nvPr/>
        </p:nvSpPr>
        <p:spPr>
          <a:xfrm>
            <a:off x="1002835" y="1033163"/>
            <a:ext cx="9480861" cy="292388"/>
          </a:xfrm>
          <a:prstGeom prst="rect">
            <a:avLst/>
          </a:prstGeom>
          <a:noFill/>
        </p:spPr>
        <p:txBody>
          <a:bodyPr wrap="square">
            <a:spAutoFit/>
          </a:bodyPr>
          <a:lstStyle/>
          <a:p>
            <a:pPr marL="285750" indent="-285750" algn="just">
              <a:buFont typeface="Arial" panose="020B0604020202020204" pitchFamily="34" charset="0"/>
              <a:buChar char="•"/>
            </a:pPr>
            <a:r>
              <a:rPr lang="es-CO" sz="1300" dirty="0">
                <a:latin typeface="+mj-lt"/>
                <a:cs typeface="Times New Roman" panose="02020603050405020304" pitchFamily="18" charset="0"/>
              </a:rPr>
              <a:t>En 2023 se evidencia una caída de los ingresos departamentales del </a:t>
            </a:r>
            <a:r>
              <a:rPr lang="es-CO" sz="1300" b="1" dirty="0">
                <a:latin typeface="+mj-lt"/>
                <a:cs typeface="Times New Roman" panose="02020603050405020304" pitchFamily="18" charset="0"/>
              </a:rPr>
              <a:t>3,4%</a:t>
            </a:r>
            <a:r>
              <a:rPr lang="es-CO" sz="1300" dirty="0">
                <a:latin typeface="+mj-lt"/>
                <a:cs typeface="Times New Roman" panose="02020603050405020304" pitchFamily="18" charset="0"/>
              </a:rPr>
              <a:t> y del gasto en -0,6%.</a:t>
            </a:r>
          </a:p>
        </p:txBody>
      </p:sp>
    </p:spTree>
    <p:extLst>
      <p:ext uri="{BB962C8B-B14F-4D97-AF65-F5344CB8AC3E}">
        <p14:creationId xmlns:p14="http://schemas.microsoft.com/office/powerpoint/2010/main" val="223477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uadroTexto 44">
            <a:extLst>
              <a:ext uri="{FF2B5EF4-FFF2-40B4-BE49-F238E27FC236}">
                <a16:creationId xmlns:a16="http://schemas.microsoft.com/office/drawing/2014/main" id="{F4DC4FC5-7787-CFE1-D242-5CF758B7C50B}"/>
              </a:ext>
            </a:extLst>
          </p:cNvPr>
          <p:cNvSpPr txBox="1"/>
          <p:nvPr/>
        </p:nvSpPr>
        <p:spPr>
          <a:xfrm>
            <a:off x="1553244" y="327087"/>
            <a:ext cx="10251375" cy="590931"/>
          </a:xfrm>
          <a:prstGeom prst="rect">
            <a:avLst/>
          </a:prstGeom>
          <a:solidFill>
            <a:schemeClr val="bg1"/>
          </a:solidFill>
        </p:spPr>
        <p:txBody>
          <a:bodyPr vert="horz" wrap="square" lIns="91440" tIns="45720" rIns="91440" bIns="45720" rtlCol="0" anchor="ctr">
            <a:spAutoFit/>
          </a:bodyPr>
          <a:lstStyle>
            <a:defPPr>
              <a:defRPr lang="es-CO"/>
            </a:defPPr>
            <a:lvl1pPr>
              <a:lnSpc>
                <a:spcPct val="90000"/>
              </a:lnSpc>
              <a:spcBef>
                <a:spcPct val="0"/>
              </a:spcBef>
              <a:buNone/>
              <a:defRPr sz="3600" b="1">
                <a:latin typeface="+mj-lt"/>
                <a:ea typeface="+mj-ea"/>
                <a:cs typeface="+mj-cs"/>
              </a:defRPr>
            </a:lvl1pPr>
          </a:lstStyle>
          <a:p>
            <a:r>
              <a:rPr lang="es-CO" dirty="0"/>
              <a:t>Recomendaciones</a:t>
            </a:r>
          </a:p>
        </p:txBody>
      </p:sp>
      <p:sp>
        <p:nvSpPr>
          <p:cNvPr id="23" name="CuadroTexto 22">
            <a:extLst>
              <a:ext uri="{FF2B5EF4-FFF2-40B4-BE49-F238E27FC236}">
                <a16:creationId xmlns:a16="http://schemas.microsoft.com/office/drawing/2014/main" id="{4CE28A58-7476-4D05-5735-A525075C8B1C}"/>
              </a:ext>
            </a:extLst>
          </p:cNvPr>
          <p:cNvSpPr txBox="1"/>
          <p:nvPr/>
        </p:nvSpPr>
        <p:spPr>
          <a:xfrm>
            <a:off x="1465530" y="3234800"/>
            <a:ext cx="9796210" cy="830997"/>
          </a:xfrm>
          <a:prstGeom prst="rect">
            <a:avLst/>
          </a:prstGeom>
          <a:noFill/>
        </p:spPr>
        <p:txBody>
          <a:bodyPr wrap="square">
            <a:spAutoFit/>
          </a:bodyPr>
          <a:lstStyle/>
          <a:p>
            <a:pPr marL="285750" indent="-285750" algn="just">
              <a:buFont typeface="Arial" panose="020B0604020202020204" pitchFamily="34" charset="0"/>
              <a:buChar char="•"/>
            </a:pPr>
            <a:r>
              <a:rPr lang="es-MX" sz="1600" dirty="0">
                <a:latin typeface="+mj-lt"/>
                <a:cs typeface="Times New Roman" panose="02020603050405020304" pitchFamily="18" charset="0"/>
              </a:rPr>
              <a:t>El índice permite establecer mediciones realistas a partir de la comparación con municipios de la misma categoría. Se recomienda analizar su resultado y apropiarse de sus componentes para evaluar los retos y las oportunidades de mejora.</a:t>
            </a:r>
            <a:endParaRPr lang="es-CO" sz="1600" dirty="0">
              <a:latin typeface="+mj-lt"/>
              <a:cs typeface="Times New Roman" panose="02020603050405020304" pitchFamily="18" charset="0"/>
            </a:endParaRPr>
          </a:p>
        </p:txBody>
      </p:sp>
      <p:sp>
        <p:nvSpPr>
          <p:cNvPr id="27" name="CuadroTexto 26">
            <a:extLst>
              <a:ext uri="{FF2B5EF4-FFF2-40B4-BE49-F238E27FC236}">
                <a16:creationId xmlns:a16="http://schemas.microsoft.com/office/drawing/2014/main" id="{4C9BFFC6-1E78-2345-1E29-37B1ABB7E220}"/>
              </a:ext>
            </a:extLst>
          </p:cNvPr>
          <p:cNvSpPr txBox="1"/>
          <p:nvPr/>
        </p:nvSpPr>
        <p:spPr>
          <a:xfrm>
            <a:off x="1484260" y="1279506"/>
            <a:ext cx="9777480" cy="1815882"/>
          </a:xfrm>
          <a:prstGeom prst="rect">
            <a:avLst/>
          </a:prstGeom>
          <a:noFill/>
        </p:spPr>
        <p:txBody>
          <a:bodyPr wrap="square">
            <a:spAutoFit/>
          </a:bodyPr>
          <a:lstStyle/>
          <a:p>
            <a:pPr marL="285750" indent="-285750" algn="just">
              <a:buFont typeface="Arial" panose="020B0604020202020204" pitchFamily="34" charset="0"/>
              <a:buChar char="•"/>
            </a:pPr>
            <a:r>
              <a:rPr lang="es-MX" sz="1600" dirty="0">
                <a:latin typeface="+mj-lt"/>
                <a:cs typeface="Times New Roman" panose="02020603050405020304" pitchFamily="18" charset="0"/>
              </a:rPr>
              <a:t>La medición es altamente sensible a los datos porque depende directamente del reporte realizado a través del CUIPO y del FUT. Se recomienda revisar los procedimientos y protocolos para la verificación y validación de la información antes de su envío.</a:t>
            </a:r>
          </a:p>
          <a:p>
            <a:pPr algn="just"/>
            <a:endParaRPr lang="es-MX" sz="1600" dirty="0">
              <a:latin typeface="+mj-lt"/>
              <a:cs typeface="Times New Roman" panose="02020603050405020304" pitchFamily="18" charset="0"/>
            </a:endParaRPr>
          </a:p>
          <a:p>
            <a:pPr marL="285750" indent="-285750" algn="just">
              <a:buFont typeface="Arial" panose="020B0604020202020204" pitchFamily="34" charset="0"/>
              <a:buChar char="•"/>
            </a:pPr>
            <a:r>
              <a:rPr lang="es-MX" sz="1600" dirty="0">
                <a:latin typeface="+mj-lt"/>
                <a:cs typeface="Times New Roman" panose="02020603050405020304" pitchFamily="18" charset="0"/>
              </a:rPr>
              <a:t>Se resalta la importancia de utilizar herramientas tecnológicas, sistemas de control de calidad y auditorías para monitorear y gestionar el reporte de la información de los municipios.</a:t>
            </a:r>
            <a:endParaRPr lang="es-CO" sz="1600" dirty="0">
              <a:latin typeface="+mj-lt"/>
              <a:cs typeface="Times New Roman" panose="02020603050405020304" pitchFamily="18" charset="0"/>
            </a:endParaRPr>
          </a:p>
        </p:txBody>
      </p:sp>
      <p:sp>
        <p:nvSpPr>
          <p:cNvPr id="29" name="CuadroTexto 28">
            <a:extLst>
              <a:ext uri="{FF2B5EF4-FFF2-40B4-BE49-F238E27FC236}">
                <a16:creationId xmlns:a16="http://schemas.microsoft.com/office/drawing/2014/main" id="{09FBD625-9E25-FC6F-4322-7E8D56345ECC}"/>
              </a:ext>
            </a:extLst>
          </p:cNvPr>
          <p:cNvSpPr txBox="1"/>
          <p:nvPr/>
        </p:nvSpPr>
        <p:spPr>
          <a:xfrm>
            <a:off x="1465331" y="4563809"/>
            <a:ext cx="9796209" cy="1323439"/>
          </a:xfrm>
          <a:prstGeom prst="rect">
            <a:avLst/>
          </a:prstGeom>
          <a:noFill/>
        </p:spPr>
        <p:txBody>
          <a:bodyPr wrap="square">
            <a:spAutoFit/>
          </a:bodyPr>
          <a:lstStyle/>
          <a:p>
            <a:pPr marL="285750" indent="-285750" algn="just">
              <a:buFont typeface="Arial" panose="020B0604020202020204" pitchFamily="34" charset="0"/>
              <a:buChar char="•"/>
            </a:pPr>
            <a:r>
              <a:rPr lang="es-MX" sz="1600" dirty="0">
                <a:latin typeface="+mj-lt"/>
                <a:cs typeface="Times New Roman" panose="02020603050405020304" pitchFamily="18" charset="0"/>
              </a:rPr>
              <a:t>El índice facilita el establecimiento de un proceso de monitoreo continuo por las Gobernaciones para seguir de cerca los resultados fiscales de los municipios y fortalecer los programas de capacitación y asistencia técnica.</a:t>
            </a:r>
          </a:p>
          <a:p>
            <a:pPr marL="285750" indent="-285750" algn="just">
              <a:buFont typeface="Arial" panose="020B0604020202020204" pitchFamily="34" charset="0"/>
              <a:buChar char="•"/>
            </a:pPr>
            <a:endParaRPr lang="es-MX" sz="1600" dirty="0">
              <a:latin typeface="+mj-lt"/>
              <a:cs typeface="Times New Roman" panose="02020603050405020304" pitchFamily="18" charset="0"/>
            </a:endParaRPr>
          </a:p>
          <a:p>
            <a:pPr marL="285750" indent="-285750" algn="just">
              <a:buFont typeface="Arial" panose="020B0604020202020204" pitchFamily="34" charset="0"/>
              <a:buChar char="•"/>
            </a:pPr>
            <a:r>
              <a:rPr lang="es-MX" sz="1600" dirty="0">
                <a:latin typeface="+mj-lt"/>
                <a:cs typeface="Times New Roman" panose="02020603050405020304" pitchFamily="18" charset="0"/>
              </a:rPr>
              <a:t>Mejorar la articulación territorial con la nación.</a:t>
            </a:r>
          </a:p>
        </p:txBody>
      </p:sp>
      <p:sp>
        <p:nvSpPr>
          <p:cNvPr id="30" name="CuadroTexto 29">
            <a:extLst>
              <a:ext uri="{FF2B5EF4-FFF2-40B4-BE49-F238E27FC236}">
                <a16:creationId xmlns:a16="http://schemas.microsoft.com/office/drawing/2014/main" id="{7CA77417-4D08-2DEE-7232-CDEB6C03D19F}"/>
              </a:ext>
            </a:extLst>
          </p:cNvPr>
          <p:cNvSpPr txBox="1"/>
          <p:nvPr/>
        </p:nvSpPr>
        <p:spPr>
          <a:xfrm rot="16200000">
            <a:off x="403500" y="1971026"/>
            <a:ext cx="1815883" cy="307777"/>
          </a:xfrm>
          <a:prstGeom prst="rect">
            <a:avLst/>
          </a:prstGeom>
          <a:solidFill>
            <a:schemeClr val="accent2">
              <a:lumMod val="20000"/>
              <a:lumOff val="80000"/>
            </a:schemeClr>
          </a:solidFill>
        </p:spPr>
        <p:txBody>
          <a:bodyPr wrap="square" rtlCol="0">
            <a:spAutoFit/>
          </a:bodyPr>
          <a:lstStyle/>
          <a:p>
            <a:pPr algn="ctr"/>
            <a:r>
              <a:rPr lang="es-CO" sz="1400" b="1" dirty="0"/>
              <a:t>Reporte</a:t>
            </a:r>
          </a:p>
        </p:txBody>
      </p:sp>
      <p:sp>
        <p:nvSpPr>
          <p:cNvPr id="31" name="CuadroTexto 30">
            <a:extLst>
              <a:ext uri="{FF2B5EF4-FFF2-40B4-BE49-F238E27FC236}">
                <a16:creationId xmlns:a16="http://schemas.microsoft.com/office/drawing/2014/main" id="{F20C8D41-E55B-2972-7353-7910916F2CEB}"/>
              </a:ext>
            </a:extLst>
          </p:cNvPr>
          <p:cNvSpPr txBox="1"/>
          <p:nvPr/>
        </p:nvSpPr>
        <p:spPr>
          <a:xfrm rot="16200000">
            <a:off x="697662" y="3563175"/>
            <a:ext cx="1243351" cy="307777"/>
          </a:xfrm>
          <a:prstGeom prst="rect">
            <a:avLst/>
          </a:prstGeom>
          <a:solidFill>
            <a:schemeClr val="accent2">
              <a:lumMod val="20000"/>
              <a:lumOff val="80000"/>
            </a:schemeClr>
          </a:solidFill>
        </p:spPr>
        <p:txBody>
          <a:bodyPr wrap="square" rtlCol="0">
            <a:spAutoFit/>
          </a:bodyPr>
          <a:lstStyle/>
          <a:p>
            <a:pPr algn="ctr"/>
            <a:r>
              <a:rPr lang="es-CO" sz="1400" b="1" dirty="0"/>
              <a:t>Gestión</a:t>
            </a:r>
          </a:p>
        </p:txBody>
      </p:sp>
      <p:cxnSp>
        <p:nvCxnSpPr>
          <p:cNvPr id="32" name="Conector recto 31">
            <a:extLst>
              <a:ext uri="{FF2B5EF4-FFF2-40B4-BE49-F238E27FC236}">
                <a16:creationId xmlns:a16="http://schemas.microsoft.com/office/drawing/2014/main" id="{A0FFE2A4-204A-0563-C305-EA9ED2BBB5A3}"/>
              </a:ext>
            </a:extLst>
          </p:cNvPr>
          <p:cNvCxnSpPr>
            <a:cxnSpLocks/>
          </p:cNvCxnSpPr>
          <p:nvPr/>
        </p:nvCxnSpPr>
        <p:spPr>
          <a:xfrm flipV="1">
            <a:off x="1451210" y="3050825"/>
            <a:ext cx="9736743" cy="20181"/>
          </a:xfrm>
          <a:prstGeom prst="line">
            <a:avLst/>
          </a:prstGeom>
        </p:spPr>
        <p:style>
          <a:lnRef idx="1">
            <a:schemeClr val="accent4"/>
          </a:lnRef>
          <a:fillRef idx="0">
            <a:schemeClr val="accent4"/>
          </a:fillRef>
          <a:effectRef idx="0">
            <a:schemeClr val="accent4"/>
          </a:effectRef>
          <a:fontRef idx="minor">
            <a:schemeClr val="tx1"/>
          </a:fontRef>
        </p:style>
      </p:cxnSp>
      <p:sp>
        <p:nvSpPr>
          <p:cNvPr id="33" name="CuadroTexto 32">
            <a:extLst>
              <a:ext uri="{FF2B5EF4-FFF2-40B4-BE49-F238E27FC236}">
                <a16:creationId xmlns:a16="http://schemas.microsoft.com/office/drawing/2014/main" id="{AF7E098C-4770-24C6-D8A0-E337C1E461E1}"/>
              </a:ext>
            </a:extLst>
          </p:cNvPr>
          <p:cNvSpPr txBox="1"/>
          <p:nvPr/>
        </p:nvSpPr>
        <p:spPr>
          <a:xfrm rot="16200000">
            <a:off x="519962" y="5026190"/>
            <a:ext cx="1598751" cy="307777"/>
          </a:xfrm>
          <a:prstGeom prst="rect">
            <a:avLst/>
          </a:prstGeom>
          <a:solidFill>
            <a:schemeClr val="accent2">
              <a:lumMod val="20000"/>
              <a:lumOff val="80000"/>
            </a:schemeClr>
          </a:solidFill>
        </p:spPr>
        <p:txBody>
          <a:bodyPr wrap="square" rtlCol="0">
            <a:spAutoFit/>
          </a:bodyPr>
          <a:lstStyle/>
          <a:p>
            <a:pPr algn="ctr"/>
            <a:r>
              <a:rPr lang="es-CO" sz="1400" b="1" dirty="0"/>
              <a:t>Gobernaciones</a:t>
            </a:r>
          </a:p>
        </p:txBody>
      </p:sp>
      <p:cxnSp>
        <p:nvCxnSpPr>
          <p:cNvPr id="34" name="Conector recto 33">
            <a:extLst>
              <a:ext uri="{FF2B5EF4-FFF2-40B4-BE49-F238E27FC236}">
                <a16:creationId xmlns:a16="http://schemas.microsoft.com/office/drawing/2014/main" id="{C7F643F1-8D9A-C073-FAD5-C47C5170C82E}"/>
              </a:ext>
            </a:extLst>
          </p:cNvPr>
          <p:cNvCxnSpPr>
            <a:cxnSpLocks/>
          </p:cNvCxnSpPr>
          <p:nvPr/>
        </p:nvCxnSpPr>
        <p:spPr>
          <a:xfrm>
            <a:off x="1473226" y="4379170"/>
            <a:ext cx="9714727" cy="0"/>
          </a:xfrm>
          <a:prstGeom prst="line">
            <a:avLst/>
          </a:prstGeom>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673254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010BD31B-A5A9-77E6-A901-9FD7BB772533}"/>
              </a:ext>
            </a:extLst>
          </p:cNvPr>
          <p:cNvSpPr/>
          <p:nvPr/>
        </p:nvSpPr>
        <p:spPr>
          <a:xfrm flipH="1">
            <a:off x="-1" y="945322"/>
            <a:ext cx="12192000" cy="714423"/>
          </a:xfrm>
          <a:prstGeom prst="rect">
            <a:avLst/>
          </a:prstGeom>
          <a:gradFill>
            <a:gsLst>
              <a:gs pos="0">
                <a:srgbClr val="4D4D4D">
                  <a:alpha val="15000"/>
                </a:srgbClr>
              </a:gs>
              <a:gs pos="100000">
                <a:srgbClr val="4D4D4D">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_tradnl" sz="1800" b="0" i="0" u="none" strike="noStrike" kern="1200" cap="none" spc="0" normalizeH="0" baseline="0" noProof="0">
              <a:ln>
                <a:noFill/>
              </a:ln>
              <a:solidFill>
                <a:srgbClr val="70AD47">
                  <a:lumMod val="20000"/>
                  <a:lumOff val="80000"/>
                </a:srgbClr>
              </a:solidFill>
              <a:effectLst/>
              <a:uLnTx/>
              <a:uFillTx/>
              <a:latin typeface="Montserrat" panose="00000500000000000000" pitchFamily="2" charset="0"/>
              <a:ea typeface="Verdana" panose="020B0604030504040204" pitchFamily="34" charset="0"/>
              <a:cs typeface="Verdana" panose="020B0604030504040204" pitchFamily="34" charset="0"/>
            </a:endParaRPr>
          </a:p>
        </p:txBody>
      </p:sp>
      <p:sp>
        <p:nvSpPr>
          <p:cNvPr id="4" name="Rectangle">
            <a:extLst>
              <a:ext uri="{FF2B5EF4-FFF2-40B4-BE49-F238E27FC236}">
                <a16:creationId xmlns:a16="http://schemas.microsoft.com/office/drawing/2014/main" id="{46FF1AD1-1302-CDC6-19FA-DF8B4D7B4751}"/>
              </a:ext>
            </a:extLst>
          </p:cNvPr>
          <p:cNvSpPr/>
          <p:nvPr/>
        </p:nvSpPr>
        <p:spPr>
          <a:xfrm>
            <a:off x="-272" y="1792452"/>
            <a:ext cx="3424790" cy="4618415"/>
          </a:xfrm>
          <a:prstGeom prst="rect">
            <a:avLst/>
          </a:prstGeom>
          <a:solidFill>
            <a:schemeClr val="bg1">
              <a:lumMod val="95000"/>
            </a:schemeClr>
          </a:solidFill>
          <a:ln w="12700">
            <a:miter lim="400000"/>
          </a:ln>
        </p:spPr>
        <p:txBody>
          <a:bodyPr lIns="50800" tIns="50800" rIns="50800" bIns="50800" anchor="ctr"/>
          <a:lstStyle/>
          <a:p>
            <a:pPr algn="r">
              <a:lnSpc>
                <a:spcPct val="100000"/>
              </a:lnSpc>
              <a:defRPr sz="3200" spc="0">
                <a:solidFill>
                  <a:srgbClr val="FFFFFF"/>
                </a:solidFill>
                <a:latin typeface="Helvetica Neue Medium"/>
                <a:ea typeface="Helvetica Neue Medium"/>
                <a:cs typeface="Helvetica Neue Medium"/>
                <a:sym typeface="Helvetica Neue Medium"/>
              </a:defRPr>
            </a:pPr>
            <a:endParaRPr lang="es-CO" sz="2800" spc="0">
              <a:solidFill>
                <a:schemeClr val="tx1"/>
              </a:solidFill>
              <a:latin typeface="Montserrat" panose="00000500000000000000" pitchFamily="2" charset="0"/>
            </a:endParaRPr>
          </a:p>
          <a:p>
            <a:pPr algn="r">
              <a:lnSpc>
                <a:spcPct val="100000"/>
              </a:lnSpc>
              <a:defRPr sz="3200" spc="0">
                <a:solidFill>
                  <a:srgbClr val="FFFFFF"/>
                </a:solidFill>
                <a:latin typeface="Helvetica Neue Medium"/>
                <a:ea typeface="Helvetica Neue Medium"/>
                <a:cs typeface="Helvetica Neue Medium"/>
                <a:sym typeface="Helvetica Neue Medium"/>
              </a:defRPr>
            </a:pPr>
            <a:r>
              <a:rPr lang="es-CO" sz="2800" spc="0">
                <a:solidFill>
                  <a:schemeClr val="tx1"/>
                </a:solidFill>
                <a:latin typeface="Montserrat" panose="00000500000000000000" pitchFamily="2" charset="0"/>
              </a:rPr>
              <a:t> </a:t>
            </a:r>
          </a:p>
        </p:txBody>
      </p:sp>
      <p:sp>
        <p:nvSpPr>
          <p:cNvPr id="3" name="CuadroTexto 2">
            <a:extLst>
              <a:ext uri="{FF2B5EF4-FFF2-40B4-BE49-F238E27FC236}">
                <a16:creationId xmlns:a16="http://schemas.microsoft.com/office/drawing/2014/main" id="{E7EE4180-4804-BF16-0436-5B00BCC399CF}"/>
              </a:ext>
            </a:extLst>
          </p:cNvPr>
          <p:cNvSpPr txBox="1"/>
          <p:nvPr/>
        </p:nvSpPr>
        <p:spPr>
          <a:xfrm>
            <a:off x="372156" y="880480"/>
            <a:ext cx="11447685"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spcBef>
                <a:spcPts val="0"/>
              </a:spcBef>
              <a:spcAft>
                <a:spcPts val="0"/>
              </a:spcAft>
              <a:buClrTx/>
              <a:buSzTx/>
              <a:buFontTx/>
              <a:buNone/>
              <a:tabLst/>
            </a:pPr>
            <a:r>
              <a:rPr kumimoji="0" lang="es-CO" sz="2400" b="1" i="0" u="none" strike="noStrike" cap="none" spc="59" normalizeH="0" baseline="0" dirty="0">
                <a:ln>
                  <a:noFill/>
                </a:ln>
                <a:solidFill>
                  <a:schemeClr val="accent1"/>
                </a:solidFill>
                <a:effectLst/>
                <a:uFillTx/>
                <a:latin typeface="Montserrat" panose="00000500000000000000" pitchFamily="2" charset="0"/>
                <a:ea typeface="Montserrat Regular"/>
                <a:cs typeface="Montserrat Regular"/>
                <a:sym typeface="Montserrat Regular"/>
              </a:rPr>
              <a:t>Entre 2022 y 2023 hubo un </a:t>
            </a:r>
            <a:r>
              <a:rPr lang="es-CO" sz="2400" b="1" spc="59" dirty="0">
                <a:solidFill>
                  <a:schemeClr val="accent1"/>
                </a:solidFill>
                <a:highlight>
                  <a:srgbClr val="D4F3F4"/>
                </a:highlight>
                <a:latin typeface="Montserrat" panose="00000500000000000000" pitchFamily="2" charset="0"/>
                <a:sym typeface="Montserrat Regular"/>
              </a:rPr>
              <a:t>decr</a:t>
            </a:r>
            <a:r>
              <a:rPr kumimoji="0" lang="es-CO" sz="2400" b="1" i="0" u="none" strike="noStrike" cap="none" spc="59" normalizeH="0" baseline="0" dirty="0">
                <a:ln>
                  <a:noFill/>
                </a:ln>
                <a:solidFill>
                  <a:schemeClr val="accent1"/>
                </a:solidFill>
                <a:effectLst/>
                <a:highlight>
                  <a:srgbClr val="D4F3F4"/>
                </a:highlight>
                <a:uFillTx/>
                <a:latin typeface="Montserrat" panose="00000500000000000000" pitchFamily="2" charset="0"/>
                <a:ea typeface="Montserrat Regular"/>
                <a:cs typeface="Montserrat Regular"/>
                <a:sym typeface="Montserrat Regular"/>
              </a:rPr>
              <a:t>ecimiento real </a:t>
            </a:r>
            <a:r>
              <a:rPr kumimoji="0" lang="es-CO" sz="2400" b="1" i="0" u="none" strike="noStrike" cap="none" spc="59" normalizeH="0" baseline="0" dirty="0">
                <a:ln>
                  <a:noFill/>
                </a:ln>
                <a:solidFill>
                  <a:schemeClr val="accent1"/>
                </a:solidFill>
                <a:effectLst/>
                <a:uFillTx/>
                <a:latin typeface="Montserrat" panose="00000500000000000000" pitchFamily="2" charset="0"/>
                <a:ea typeface="Montserrat Regular"/>
                <a:cs typeface="Montserrat Regular"/>
                <a:sym typeface="Montserrat Regular"/>
              </a:rPr>
              <a:t>de los ingresos del</a:t>
            </a:r>
          </a:p>
          <a:p>
            <a:pPr marL="0" marR="0" indent="0" algn="l" defTabSz="825500" rtl="0" fontAlgn="auto" latinLnBrk="0" hangingPunct="0">
              <a:spcBef>
                <a:spcPts val="0"/>
              </a:spcBef>
              <a:spcAft>
                <a:spcPts val="0"/>
              </a:spcAft>
              <a:buClrTx/>
              <a:buSzTx/>
              <a:buFontTx/>
              <a:buNone/>
              <a:tabLst/>
            </a:pPr>
            <a:r>
              <a:rPr kumimoji="0" lang="es-CO" sz="2400" b="1" i="0" u="none" strike="noStrike" cap="none" spc="59" normalizeH="0" baseline="0" dirty="0">
                <a:ln>
                  <a:noFill/>
                </a:ln>
                <a:solidFill>
                  <a:schemeClr val="accent1"/>
                </a:solidFill>
                <a:effectLst/>
                <a:uFillTx/>
                <a:latin typeface="Montserrat" panose="00000500000000000000" pitchFamily="2" charset="0"/>
                <a:ea typeface="Montserrat Regular"/>
                <a:cs typeface="Montserrat Regular"/>
                <a:sym typeface="Montserrat Regular"/>
              </a:rPr>
              <a:t> -</a:t>
            </a:r>
            <a:r>
              <a:rPr kumimoji="0" lang="es-CO" sz="2400" b="1" i="0" u="none" strike="noStrike" cap="none" spc="59" normalizeH="0" baseline="0" dirty="0">
                <a:ln>
                  <a:noFill/>
                </a:ln>
                <a:solidFill>
                  <a:schemeClr val="accent1"/>
                </a:solidFill>
                <a:effectLst/>
                <a:highlight>
                  <a:srgbClr val="D4F3F4"/>
                </a:highlight>
                <a:uFillTx/>
                <a:latin typeface="Montserrat" panose="00000500000000000000" pitchFamily="2" charset="0"/>
                <a:ea typeface="Montserrat Regular"/>
                <a:cs typeface="Montserrat Regular"/>
                <a:sym typeface="Montserrat Regular"/>
              </a:rPr>
              <a:t>3</a:t>
            </a:r>
            <a:r>
              <a:rPr lang="es-CO" sz="2400" b="1" spc="59" dirty="0">
                <a:solidFill>
                  <a:schemeClr val="accent1"/>
                </a:solidFill>
                <a:highlight>
                  <a:srgbClr val="D4F3F4"/>
                </a:highlight>
                <a:latin typeface="Montserrat" panose="00000500000000000000" pitchFamily="2" charset="0"/>
                <a:ea typeface="Montserrat Regular"/>
                <a:cs typeface="Montserrat Regular"/>
                <a:sym typeface="Montserrat Regular"/>
              </a:rPr>
              <a:t>,4</a:t>
            </a:r>
            <a:r>
              <a:rPr kumimoji="0" lang="es-CO" sz="2400" b="1" i="0" u="none" strike="noStrike" cap="none" spc="59" normalizeH="0" baseline="0" dirty="0">
                <a:ln>
                  <a:noFill/>
                </a:ln>
                <a:solidFill>
                  <a:schemeClr val="accent1"/>
                </a:solidFill>
                <a:effectLst/>
                <a:highlight>
                  <a:srgbClr val="D4F3F4"/>
                </a:highlight>
                <a:uFillTx/>
                <a:latin typeface="Montserrat" panose="00000500000000000000" pitchFamily="2" charset="0"/>
                <a:ea typeface="Montserrat Regular"/>
                <a:cs typeface="Montserrat Regular"/>
                <a:sym typeface="Montserrat Regular"/>
              </a:rPr>
              <a:t>%</a:t>
            </a:r>
          </a:p>
        </p:txBody>
      </p:sp>
      <p:sp>
        <p:nvSpPr>
          <p:cNvPr id="7" name="CuadroTexto 6">
            <a:extLst>
              <a:ext uri="{FF2B5EF4-FFF2-40B4-BE49-F238E27FC236}">
                <a16:creationId xmlns:a16="http://schemas.microsoft.com/office/drawing/2014/main" id="{7AD8C366-29DC-9814-4D55-6EA5720BD324}"/>
              </a:ext>
            </a:extLst>
          </p:cNvPr>
          <p:cNvSpPr txBox="1"/>
          <p:nvPr/>
        </p:nvSpPr>
        <p:spPr>
          <a:xfrm>
            <a:off x="40586" y="1753715"/>
            <a:ext cx="3383932" cy="738664"/>
          </a:xfrm>
          <a:prstGeom prst="rect">
            <a:avLst/>
          </a:prstGeom>
          <a:noFill/>
        </p:spPr>
        <p:txBody>
          <a:bodyPr wrap="square" rtlCol="0">
            <a:spAutoFit/>
          </a:bodyPr>
          <a:lstStyle/>
          <a:p>
            <a:r>
              <a:rPr lang="es-CO" sz="1600" b="1" dirty="0">
                <a:latin typeface="Montserrat" panose="00000500000000000000" pitchFamily="2" charset="0"/>
              </a:rPr>
              <a:t>📌</a:t>
            </a:r>
            <a:r>
              <a:rPr lang="es-CO" sz="1300" dirty="0">
                <a:latin typeface="Montserrat" panose="00000500000000000000" pitchFamily="2" charset="0"/>
              </a:rPr>
              <a:t>En 2023 los ingresos totales departamentales sumaron </a:t>
            </a:r>
            <a:r>
              <a:rPr lang="es-CO" sz="1300" b="1" dirty="0">
                <a:latin typeface="Montserrat" panose="00000500000000000000" pitchFamily="2" charset="0"/>
              </a:rPr>
              <a:t>$</a:t>
            </a:r>
            <a:r>
              <a:rPr lang="es-MX" sz="1300" b="1" dirty="0">
                <a:latin typeface="Montserrat" panose="00000500000000000000" pitchFamily="2" charset="0"/>
              </a:rPr>
              <a:t>43,5 billones.</a:t>
            </a:r>
            <a:endParaRPr lang="es-CO" sz="1300" dirty="0">
              <a:latin typeface="Montserrat" panose="00000500000000000000" pitchFamily="2" charset="0"/>
            </a:endParaRPr>
          </a:p>
        </p:txBody>
      </p:sp>
      <p:sp>
        <p:nvSpPr>
          <p:cNvPr id="16" name="CuadroTexto 15">
            <a:extLst>
              <a:ext uri="{FF2B5EF4-FFF2-40B4-BE49-F238E27FC236}">
                <a16:creationId xmlns:a16="http://schemas.microsoft.com/office/drawing/2014/main" id="{0437FF59-8A8B-05E5-D922-7C900AC862FF}"/>
              </a:ext>
            </a:extLst>
          </p:cNvPr>
          <p:cNvSpPr txBox="1"/>
          <p:nvPr/>
        </p:nvSpPr>
        <p:spPr>
          <a:xfrm>
            <a:off x="20157" y="2468811"/>
            <a:ext cx="3383931" cy="1292662"/>
          </a:xfrm>
          <a:prstGeom prst="rect">
            <a:avLst/>
          </a:prstGeom>
          <a:noFill/>
        </p:spPr>
        <p:txBody>
          <a:bodyPr wrap="square">
            <a:spAutoFit/>
          </a:bodyPr>
          <a:lstStyle/>
          <a:p>
            <a:r>
              <a:rPr lang="es-CO" sz="1300" b="1" dirty="0">
                <a:latin typeface="Montserrat" panose="00000500000000000000" pitchFamily="2" charset="0"/>
              </a:rPr>
              <a:t>📌 </a:t>
            </a:r>
            <a:r>
              <a:rPr lang="es-CO" sz="1300" dirty="0">
                <a:latin typeface="Montserrat" panose="00000500000000000000" pitchFamily="2" charset="0"/>
              </a:rPr>
              <a:t>En 2023 las principales fuentes correspondieron a </a:t>
            </a:r>
            <a:r>
              <a:rPr lang="es-CO" sz="1300" b="1" dirty="0">
                <a:latin typeface="Montserrat" panose="00000500000000000000" pitchFamily="2" charset="0"/>
              </a:rPr>
              <a:t>transferencias nacionales $17,58 billones (</a:t>
            </a:r>
            <a:r>
              <a:rPr lang="es-CO" sz="1300" b="1" dirty="0" err="1">
                <a:latin typeface="Montserrat" panose="00000500000000000000" pitchFamily="2" charset="0"/>
              </a:rPr>
              <a:t>part</a:t>
            </a:r>
            <a:r>
              <a:rPr lang="es-CO" sz="1300" b="1" dirty="0">
                <a:latin typeface="Montserrat" panose="00000500000000000000" pitchFamily="2" charset="0"/>
              </a:rPr>
              <a:t>. 40,4% ) </a:t>
            </a:r>
            <a:r>
              <a:rPr lang="es-CO" sz="1300" dirty="0">
                <a:latin typeface="Montserrat" panose="00000500000000000000" pitchFamily="2" charset="0"/>
              </a:rPr>
              <a:t>con un </a:t>
            </a:r>
            <a:r>
              <a:rPr lang="es-CO" sz="1300" b="1" dirty="0">
                <a:latin typeface="Montserrat" panose="00000500000000000000" pitchFamily="2" charset="0"/>
              </a:rPr>
              <a:t>crecimiento</a:t>
            </a:r>
            <a:r>
              <a:rPr lang="es-CO" sz="1300" dirty="0">
                <a:latin typeface="Montserrat" panose="00000500000000000000" pitchFamily="2" charset="0"/>
              </a:rPr>
              <a:t> del </a:t>
            </a:r>
            <a:r>
              <a:rPr lang="es-CO" sz="1300" b="1" dirty="0">
                <a:latin typeface="Montserrat" panose="00000500000000000000" pitchFamily="2" charset="0"/>
              </a:rPr>
              <a:t>2,1% </a:t>
            </a:r>
            <a:endParaRPr lang="es-CO" sz="1300" b="1" kern="100" dirty="0">
              <a:effectLst/>
              <a:latin typeface="Montserrat" panose="00000500000000000000" pitchFamily="2" charset="0"/>
              <a:ea typeface="Aptos" panose="020B0004020202020204" pitchFamily="34" charset="0"/>
              <a:cs typeface="Times New Roman" panose="02020603050405020304" pitchFamily="18" charset="0"/>
            </a:endParaRPr>
          </a:p>
          <a:p>
            <a:r>
              <a:rPr lang="es-CO" sz="1300" dirty="0">
                <a:latin typeface="Montserrat" panose="00000500000000000000" pitchFamily="2" charset="0"/>
              </a:rPr>
              <a:t>y </a:t>
            </a:r>
            <a:r>
              <a:rPr lang="es-CO" sz="1300" b="1" dirty="0">
                <a:latin typeface="Montserrat" panose="00000500000000000000" pitchFamily="2" charset="0"/>
              </a:rPr>
              <a:t>recursos propios $16,10billones (</a:t>
            </a:r>
            <a:r>
              <a:rPr lang="es-CO" sz="1300" b="1" dirty="0" err="1">
                <a:latin typeface="Montserrat" panose="00000500000000000000" pitchFamily="2" charset="0"/>
              </a:rPr>
              <a:t>part</a:t>
            </a:r>
            <a:r>
              <a:rPr lang="es-CO" sz="1300" b="1" dirty="0">
                <a:latin typeface="Montserrat" panose="00000500000000000000" pitchFamily="2" charset="0"/>
              </a:rPr>
              <a:t>. 37,0% ), </a:t>
            </a:r>
            <a:r>
              <a:rPr lang="es-CO" sz="1300" dirty="0">
                <a:latin typeface="Montserrat" panose="00000500000000000000" pitchFamily="2" charset="0"/>
              </a:rPr>
              <a:t>con un </a:t>
            </a:r>
            <a:r>
              <a:rPr lang="es-CO" sz="1300" b="1" dirty="0">
                <a:latin typeface="Montserrat" panose="00000500000000000000" pitchFamily="2" charset="0"/>
              </a:rPr>
              <a:t>crecimiento de 0,7%.</a:t>
            </a:r>
            <a:endParaRPr lang="es-CO" sz="1300" dirty="0">
              <a:latin typeface="Montserrat" panose="00000500000000000000" pitchFamily="2" charset="0"/>
            </a:endParaRPr>
          </a:p>
        </p:txBody>
      </p:sp>
      <p:sp>
        <p:nvSpPr>
          <p:cNvPr id="11" name="CuadroTexto 10">
            <a:extLst>
              <a:ext uri="{FF2B5EF4-FFF2-40B4-BE49-F238E27FC236}">
                <a16:creationId xmlns:a16="http://schemas.microsoft.com/office/drawing/2014/main" id="{D13D3BB0-C29E-7497-BE2B-A306E08B6EEB}"/>
              </a:ext>
            </a:extLst>
          </p:cNvPr>
          <p:cNvSpPr txBox="1"/>
          <p:nvPr/>
        </p:nvSpPr>
        <p:spPr>
          <a:xfrm>
            <a:off x="20158" y="3780841"/>
            <a:ext cx="3383930" cy="1600438"/>
          </a:xfrm>
          <a:prstGeom prst="rect">
            <a:avLst/>
          </a:prstGeom>
          <a:noFill/>
        </p:spPr>
        <p:txBody>
          <a:bodyPr wrap="square">
            <a:spAutoFit/>
          </a:bodyPr>
          <a:lstStyle/>
          <a:p>
            <a:r>
              <a:rPr lang="es-CO" sz="1200" b="1" dirty="0">
                <a:solidFill>
                  <a:schemeClr val="tx2"/>
                </a:solidFill>
                <a:latin typeface="Montserrat" panose="00000500000000000000" pitchFamily="2" charset="0"/>
              </a:rPr>
              <a:t>📌</a:t>
            </a:r>
            <a:r>
              <a:rPr lang="es-CO" sz="1200" b="1" dirty="0">
                <a:latin typeface="Montserrat" panose="00000500000000000000" pitchFamily="2" charset="0"/>
              </a:rPr>
              <a:t> Entre 2012 y 2023</a:t>
            </a:r>
            <a:r>
              <a:rPr lang="es-CO" sz="1200" dirty="0">
                <a:latin typeface="Montserrat" panose="00000500000000000000" pitchFamily="2" charset="0"/>
              </a:rPr>
              <a:t>, las </a:t>
            </a:r>
            <a:r>
              <a:rPr lang="es-CO" sz="1200" b="1" dirty="0">
                <a:latin typeface="Montserrat" panose="00000500000000000000" pitchFamily="2" charset="0"/>
              </a:rPr>
              <a:t>transferencias decrecieron -16%  </a:t>
            </a:r>
            <a:r>
              <a:rPr lang="es-CO" sz="1200" dirty="0">
                <a:latin typeface="Montserrat" panose="00000500000000000000" pitchFamily="2" charset="0"/>
              </a:rPr>
              <a:t>y representaron en promedio </a:t>
            </a:r>
            <a:r>
              <a:rPr lang="es-CO" sz="1400" b="1" dirty="0">
                <a:latin typeface="Montserrat" panose="00000500000000000000" pitchFamily="2" charset="0"/>
              </a:rPr>
              <a:t>44% </a:t>
            </a:r>
            <a:r>
              <a:rPr lang="es-CO" sz="1200" b="1" dirty="0">
                <a:latin typeface="Montserrat" panose="00000500000000000000" pitchFamily="2" charset="0"/>
              </a:rPr>
              <a:t>de los ingresos totales. 48% en 2012 y 40,4$ en 2023.</a:t>
            </a:r>
          </a:p>
          <a:p>
            <a:endParaRPr lang="es-CO" sz="1200" dirty="0">
              <a:latin typeface="Montserrat" panose="00000500000000000000" pitchFamily="2" charset="0"/>
            </a:endParaRPr>
          </a:p>
          <a:p>
            <a:r>
              <a:rPr lang="es-CO" sz="1200" b="1" dirty="0">
                <a:solidFill>
                  <a:schemeClr val="tx2"/>
                </a:solidFill>
                <a:latin typeface="Montserrat" panose="00000500000000000000" pitchFamily="2" charset="0"/>
              </a:rPr>
              <a:t>📌 </a:t>
            </a:r>
            <a:r>
              <a:rPr lang="es-CO" sz="1200" b="1" dirty="0">
                <a:latin typeface="Montserrat" panose="00000500000000000000" pitchFamily="2" charset="0"/>
              </a:rPr>
              <a:t>Entre 2012 y 2023 </a:t>
            </a:r>
            <a:r>
              <a:rPr lang="es-CO" sz="1200" dirty="0">
                <a:latin typeface="Montserrat" panose="00000500000000000000" pitchFamily="2" charset="0"/>
              </a:rPr>
              <a:t>los </a:t>
            </a:r>
            <a:r>
              <a:rPr lang="es-CO" sz="1200" b="1" dirty="0">
                <a:latin typeface="Montserrat" panose="00000500000000000000" pitchFamily="2" charset="0"/>
              </a:rPr>
              <a:t>recursos propios crecieron 68%</a:t>
            </a:r>
            <a:r>
              <a:rPr lang="es-CO" sz="1200" dirty="0">
                <a:latin typeface="Montserrat" panose="00000500000000000000" pitchFamily="2" charset="0"/>
              </a:rPr>
              <a:t> y su </a:t>
            </a:r>
            <a:r>
              <a:rPr lang="es-CO" sz="1200" b="1" dirty="0">
                <a:latin typeface="Montserrat" panose="00000500000000000000" pitchFamily="2" charset="0"/>
              </a:rPr>
              <a:t>participación</a:t>
            </a:r>
            <a:r>
              <a:rPr lang="es-CO" sz="1200" dirty="0">
                <a:latin typeface="Montserrat" panose="00000500000000000000" pitchFamily="2" charset="0"/>
              </a:rPr>
              <a:t> en los ingresos totales fue de </a:t>
            </a:r>
            <a:r>
              <a:rPr lang="es-CO" sz="1200" b="1" dirty="0">
                <a:latin typeface="Montserrat" panose="00000500000000000000" pitchFamily="2" charset="0"/>
              </a:rPr>
              <a:t>35,4% en promedio</a:t>
            </a:r>
          </a:p>
        </p:txBody>
      </p:sp>
      <p:sp>
        <p:nvSpPr>
          <p:cNvPr id="21" name="CuadroTexto 20">
            <a:extLst>
              <a:ext uri="{FF2B5EF4-FFF2-40B4-BE49-F238E27FC236}">
                <a16:creationId xmlns:a16="http://schemas.microsoft.com/office/drawing/2014/main" id="{4F769419-ADE2-0B41-129F-470CB7D0CC09}"/>
              </a:ext>
            </a:extLst>
          </p:cNvPr>
          <p:cNvSpPr txBox="1"/>
          <p:nvPr/>
        </p:nvSpPr>
        <p:spPr>
          <a:xfrm>
            <a:off x="40586" y="6540622"/>
            <a:ext cx="8497216" cy="215444"/>
          </a:xfrm>
          <a:prstGeom prst="rect">
            <a:avLst/>
          </a:prstGeom>
          <a:noFill/>
        </p:spPr>
        <p:txBody>
          <a:bodyPr wrap="square">
            <a:spAutoFit/>
          </a:bodyPr>
          <a:lstStyle/>
          <a:p>
            <a:r>
              <a:rPr lang="es-CO" sz="800">
                <a:latin typeface="Montserrat" panose="00000500000000000000" pitchFamily="2" charset="0"/>
              </a:rPr>
              <a:t>* Los recursos del SGR corresponden a los identificados mediante el reporte Cuipo-Sistema General de Regalías</a:t>
            </a:r>
            <a:endParaRPr lang="es-CO" sz="800"/>
          </a:p>
        </p:txBody>
      </p:sp>
      <p:sp>
        <p:nvSpPr>
          <p:cNvPr id="9" name="CuadroTexto 8">
            <a:extLst>
              <a:ext uri="{FF2B5EF4-FFF2-40B4-BE49-F238E27FC236}">
                <a16:creationId xmlns:a16="http://schemas.microsoft.com/office/drawing/2014/main" id="{CC37E216-6DF6-71C8-F8F8-931C4C178285}"/>
              </a:ext>
            </a:extLst>
          </p:cNvPr>
          <p:cNvSpPr txBox="1"/>
          <p:nvPr/>
        </p:nvSpPr>
        <p:spPr>
          <a:xfrm>
            <a:off x="1232266" y="138264"/>
            <a:ext cx="9127816" cy="646331"/>
          </a:xfrm>
          <a:prstGeom prst="rect">
            <a:avLst/>
          </a:prstGeom>
          <a:noFill/>
        </p:spPr>
        <p:txBody>
          <a:bodyPr wrap="square" rtlCol="0">
            <a:spAutoFit/>
          </a:bodyPr>
          <a:lstStyle/>
          <a:p>
            <a:r>
              <a:rPr lang="es-MX" sz="3600" b="1" dirty="0">
                <a:solidFill>
                  <a:schemeClr val="accent1"/>
                </a:solidFill>
                <a:latin typeface="Montserrat" panose="00000500000000000000" pitchFamily="2" charset="0"/>
              </a:rPr>
              <a:t>Ingresos</a:t>
            </a:r>
            <a:r>
              <a:rPr lang="es-MX" sz="3600" b="1" dirty="0">
                <a:latin typeface="Montserrat" panose="00000500000000000000" pitchFamily="2" charset="0"/>
              </a:rPr>
              <a:t> </a:t>
            </a:r>
            <a:r>
              <a:rPr lang="es-CO" sz="3600" b="1" dirty="0">
                <a:solidFill>
                  <a:schemeClr val="accent1"/>
                </a:solidFill>
                <a:latin typeface="Montserrat" panose="00000500000000000000" pitchFamily="2" charset="0"/>
              </a:rPr>
              <a:t>departamentales</a:t>
            </a:r>
            <a:endParaRPr lang="es-CO" sz="3600" b="1" dirty="0">
              <a:latin typeface="Montserrat" panose="00000500000000000000" pitchFamily="2" charset="0"/>
            </a:endParaRPr>
          </a:p>
        </p:txBody>
      </p:sp>
      <p:graphicFrame>
        <p:nvGraphicFramePr>
          <p:cNvPr id="6" name="Gráfico 5">
            <a:extLst>
              <a:ext uri="{FF2B5EF4-FFF2-40B4-BE49-F238E27FC236}">
                <a16:creationId xmlns:a16="http://schemas.microsoft.com/office/drawing/2014/main" id="{26AA1475-C410-4C34-880A-33A20BD8BABB}"/>
              </a:ext>
            </a:extLst>
          </p:cNvPr>
          <p:cNvGraphicFramePr>
            <a:graphicFrameLocks/>
          </p:cNvGraphicFramePr>
          <p:nvPr/>
        </p:nvGraphicFramePr>
        <p:xfrm>
          <a:off x="3845858" y="2143897"/>
          <a:ext cx="7866407" cy="3717882"/>
        </p:xfrm>
        <a:graphic>
          <a:graphicData uri="http://schemas.openxmlformats.org/drawingml/2006/chart">
            <c:chart xmlns:c="http://schemas.openxmlformats.org/drawingml/2006/chart" xmlns:r="http://schemas.openxmlformats.org/officeDocument/2006/relationships" r:id="rId3"/>
          </a:graphicData>
        </a:graphic>
      </p:graphicFrame>
      <p:sp>
        <p:nvSpPr>
          <p:cNvPr id="10" name="CuadroTexto 9">
            <a:extLst>
              <a:ext uri="{FF2B5EF4-FFF2-40B4-BE49-F238E27FC236}">
                <a16:creationId xmlns:a16="http://schemas.microsoft.com/office/drawing/2014/main" id="{3141BF74-3D2B-C63A-F1F0-A03580BD7782}"/>
              </a:ext>
            </a:extLst>
          </p:cNvPr>
          <p:cNvSpPr txBox="1"/>
          <p:nvPr/>
        </p:nvSpPr>
        <p:spPr>
          <a:xfrm>
            <a:off x="0" y="5460934"/>
            <a:ext cx="3383930" cy="830997"/>
          </a:xfrm>
          <a:prstGeom prst="rect">
            <a:avLst/>
          </a:prstGeom>
          <a:noFill/>
        </p:spPr>
        <p:txBody>
          <a:bodyPr wrap="square">
            <a:spAutoFit/>
          </a:bodyPr>
          <a:lstStyle/>
          <a:p>
            <a:r>
              <a:rPr lang="es-CO" sz="1200" b="1" dirty="0">
                <a:solidFill>
                  <a:schemeClr val="tx2"/>
                </a:solidFill>
                <a:latin typeface="Montserrat" panose="00000500000000000000" pitchFamily="2" charset="0"/>
              </a:rPr>
              <a:t>📌 </a:t>
            </a:r>
            <a:r>
              <a:rPr lang="es-CO" sz="1200" b="1" dirty="0">
                <a:latin typeface="Montserrat" panose="00000500000000000000" pitchFamily="2" charset="0"/>
              </a:rPr>
              <a:t>Entre 2022 y 2023 </a:t>
            </a:r>
            <a:r>
              <a:rPr lang="es-CO" sz="1200" dirty="0">
                <a:latin typeface="Montserrat" panose="00000500000000000000" pitchFamily="2" charset="0"/>
              </a:rPr>
              <a:t>las mayores </a:t>
            </a:r>
            <a:r>
              <a:rPr lang="es-CO" sz="1200" b="1" dirty="0">
                <a:latin typeface="Montserrat" panose="00000500000000000000" pitchFamily="2" charset="0"/>
              </a:rPr>
              <a:t>disminuciones </a:t>
            </a:r>
            <a:r>
              <a:rPr lang="es-CO" sz="1200" dirty="0">
                <a:latin typeface="Montserrat" panose="00000500000000000000" pitchFamily="2" charset="0"/>
              </a:rPr>
              <a:t>se presentaron en los recursos del </a:t>
            </a:r>
            <a:r>
              <a:rPr lang="es-CO" sz="1200" b="1" dirty="0">
                <a:latin typeface="Montserrat" panose="00000500000000000000" pitchFamily="2" charset="0"/>
              </a:rPr>
              <a:t>SGR (-19%), Otros (-12,2%) e ingresos propios (-2,8%) </a:t>
            </a:r>
          </a:p>
        </p:txBody>
      </p:sp>
    </p:spTree>
    <p:extLst>
      <p:ext uri="{BB962C8B-B14F-4D97-AF65-F5344CB8AC3E}">
        <p14:creationId xmlns:p14="http://schemas.microsoft.com/office/powerpoint/2010/main" val="4037686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74D6B06E-F836-F055-3F96-D3AD65D33694}"/>
              </a:ext>
            </a:extLst>
          </p:cNvPr>
          <p:cNvSpPr txBox="1"/>
          <p:nvPr/>
        </p:nvSpPr>
        <p:spPr>
          <a:xfrm>
            <a:off x="508111" y="5950229"/>
            <a:ext cx="5199836" cy="492443"/>
          </a:xfrm>
          <a:prstGeom prst="rect">
            <a:avLst/>
          </a:prstGeom>
          <a:solidFill>
            <a:schemeClr val="bg1"/>
          </a:solidFill>
        </p:spPr>
        <p:txBody>
          <a:bodyPr wrap="square" rtlCol="0">
            <a:spAutoFit/>
          </a:bodyPr>
          <a:lstStyle/>
          <a:p>
            <a:r>
              <a:rPr lang="es-CO" sz="1300" b="1" dirty="0">
                <a:solidFill>
                  <a:schemeClr val="tx2"/>
                </a:solidFill>
                <a:latin typeface="Montserrat" panose="00000500000000000000" pitchFamily="2" charset="0"/>
              </a:rPr>
              <a:t>📌 </a:t>
            </a:r>
            <a:r>
              <a:rPr lang="es-MX" sz="1300" dirty="0">
                <a:latin typeface="Montserrat" panose="00000500000000000000" pitchFamily="2" charset="0"/>
              </a:rPr>
              <a:t>De 2012 a 2023 los ingresos </a:t>
            </a:r>
            <a:r>
              <a:rPr lang="es-MX" sz="1300" b="1" dirty="0">
                <a:latin typeface="Montserrat" panose="00000500000000000000" pitchFamily="2" charset="0"/>
              </a:rPr>
              <a:t>no tributarios</a:t>
            </a:r>
            <a:r>
              <a:rPr lang="es-MX" sz="1300" dirty="0">
                <a:latin typeface="Montserrat" panose="00000500000000000000" pitchFamily="2" charset="0"/>
              </a:rPr>
              <a:t> crecieron </a:t>
            </a:r>
            <a:r>
              <a:rPr lang="es-MX" sz="1300" b="1" dirty="0">
                <a:latin typeface="Montserrat" panose="00000500000000000000" pitchFamily="2" charset="0"/>
              </a:rPr>
              <a:t>92,96%, </a:t>
            </a:r>
            <a:r>
              <a:rPr lang="es-MX" sz="1300" dirty="0">
                <a:latin typeface="Montserrat" panose="00000500000000000000" pitchFamily="2" charset="0"/>
              </a:rPr>
              <a:t>ubicándose en 2023 en </a:t>
            </a:r>
            <a:r>
              <a:rPr lang="es-MX" sz="1300" b="1" dirty="0">
                <a:latin typeface="Montserrat" panose="00000500000000000000" pitchFamily="2" charset="0"/>
              </a:rPr>
              <a:t>$4,42</a:t>
            </a:r>
            <a:r>
              <a:rPr lang="es-MX" sz="1300" dirty="0">
                <a:latin typeface="Montserrat" panose="00000500000000000000" pitchFamily="2" charset="0"/>
              </a:rPr>
              <a:t> billones</a:t>
            </a:r>
            <a:endParaRPr lang="es-CO" sz="1300" dirty="0">
              <a:latin typeface="Montserrat" panose="00000500000000000000" pitchFamily="2" charset="0"/>
            </a:endParaRPr>
          </a:p>
        </p:txBody>
      </p:sp>
      <p:sp>
        <p:nvSpPr>
          <p:cNvPr id="6" name="CuadroTexto 5">
            <a:extLst>
              <a:ext uri="{FF2B5EF4-FFF2-40B4-BE49-F238E27FC236}">
                <a16:creationId xmlns:a16="http://schemas.microsoft.com/office/drawing/2014/main" id="{68648A6E-C69A-E5B4-67CE-08784A30270D}"/>
              </a:ext>
            </a:extLst>
          </p:cNvPr>
          <p:cNvSpPr txBox="1"/>
          <p:nvPr/>
        </p:nvSpPr>
        <p:spPr>
          <a:xfrm>
            <a:off x="6383560" y="4601384"/>
            <a:ext cx="5630822" cy="2092881"/>
          </a:xfrm>
          <a:prstGeom prst="rect">
            <a:avLst/>
          </a:prstGeom>
          <a:solidFill>
            <a:schemeClr val="bg1"/>
          </a:solidFill>
        </p:spPr>
        <p:txBody>
          <a:bodyPr wrap="square" rtlCol="0">
            <a:spAutoFit/>
          </a:bodyPr>
          <a:lstStyle/>
          <a:p>
            <a:r>
              <a:rPr lang="es-CO" sz="1300" b="1" dirty="0">
                <a:solidFill>
                  <a:schemeClr val="tx2"/>
                </a:solidFill>
                <a:latin typeface="Montserrat" panose="00000500000000000000" pitchFamily="2" charset="0"/>
              </a:rPr>
              <a:t>📌 De 2012 a </a:t>
            </a:r>
            <a:r>
              <a:rPr lang="es-CO" sz="1300" b="1" dirty="0">
                <a:latin typeface="Montserrat" panose="00000500000000000000" pitchFamily="2" charset="0"/>
              </a:rPr>
              <a:t>2023 </a:t>
            </a:r>
            <a:r>
              <a:rPr lang="es-CO" sz="1300" dirty="0">
                <a:latin typeface="Montserrat" panose="00000500000000000000" pitchFamily="2" charset="0"/>
              </a:rPr>
              <a:t>e</a:t>
            </a:r>
            <a:r>
              <a:rPr lang="es-MX" sz="1300" dirty="0">
                <a:latin typeface="Montserrat" panose="00000500000000000000" pitchFamily="2" charset="0"/>
              </a:rPr>
              <a:t>l </a:t>
            </a:r>
            <a:r>
              <a:rPr lang="es-MX" sz="1300" b="1" dirty="0">
                <a:latin typeface="Montserrat" panose="00000500000000000000" pitchFamily="2" charset="0"/>
              </a:rPr>
              <a:t>Impuesto a vehículos </a:t>
            </a:r>
            <a:r>
              <a:rPr lang="es-MX" sz="1300" dirty="0">
                <a:latin typeface="Montserrat" panose="00000500000000000000" pitchFamily="2" charset="0"/>
              </a:rPr>
              <a:t>fue el tributo con mayor crecimiento. Su recaudo pasó de </a:t>
            </a:r>
            <a:r>
              <a:rPr lang="es-MX" sz="1300" b="1" dirty="0">
                <a:latin typeface="Montserrat" panose="00000500000000000000" pitchFamily="2" charset="0"/>
              </a:rPr>
              <a:t>$0,7 </a:t>
            </a:r>
            <a:r>
              <a:rPr lang="es-MX" sz="1300" dirty="0">
                <a:latin typeface="Montserrat" panose="00000500000000000000" pitchFamily="2" charset="0"/>
              </a:rPr>
              <a:t>billones </a:t>
            </a:r>
            <a:r>
              <a:rPr lang="es-MX" sz="1300" b="1" dirty="0">
                <a:latin typeface="Montserrat" panose="00000500000000000000" pitchFamily="2" charset="0"/>
              </a:rPr>
              <a:t>en 2012 </a:t>
            </a:r>
            <a:r>
              <a:rPr lang="es-MX" sz="1300" dirty="0">
                <a:latin typeface="Montserrat" panose="00000500000000000000" pitchFamily="2" charset="0"/>
              </a:rPr>
              <a:t>a </a:t>
            </a:r>
            <a:r>
              <a:rPr lang="es-MX" sz="1300" b="1" dirty="0">
                <a:latin typeface="Montserrat" panose="00000500000000000000" pitchFamily="2" charset="0"/>
              </a:rPr>
              <a:t>$1,8 </a:t>
            </a:r>
            <a:r>
              <a:rPr lang="es-MX" sz="1300" dirty="0">
                <a:latin typeface="Montserrat" panose="00000500000000000000" pitchFamily="2" charset="0"/>
              </a:rPr>
              <a:t>billones</a:t>
            </a:r>
            <a:r>
              <a:rPr lang="es-MX" sz="1300" b="1" dirty="0">
                <a:latin typeface="Montserrat" panose="00000500000000000000" pitchFamily="2" charset="0"/>
              </a:rPr>
              <a:t> en 2023</a:t>
            </a:r>
            <a:r>
              <a:rPr lang="es-MX" sz="1300" dirty="0">
                <a:latin typeface="Montserrat" panose="00000500000000000000" pitchFamily="2" charset="0"/>
              </a:rPr>
              <a:t>, con </a:t>
            </a:r>
            <a:r>
              <a:rPr lang="es-MX" sz="1300" b="1" dirty="0">
                <a:latin typeface="Montserrat" panose="00000500000000000000" pitchFamily="2" charset="0"/>
              </a:rPr>
              <a:t>un crecimiento de 148%. </a:t>
            </a:r>
            <a:r>
              <a:rPr lang="es-MX" sz="1300" dirty="0">
                <a:latin typeface="Montserrat" panose="00000500000000000000" pitchFamily="2" charset="0"/>
              </a:rPr>
              <a:t>Su participación en los Ingresos tributarios pasó de 8% en 2012 a 15,% en 2023.</a:t>
            </a:r>
          </a:p>
          <a:p>
            <a:endParaRPr lang="es-MX" sz="1300" dirty="0">
              <a:latin typeface="Montserrat" panose="00000500000000000000" pitchFamily="2" charset="0"/>
            </a:endParaRPr>
          </a:p>
          <a:p>
            <a:r>
              <a:rPr lang="es-CO" sz="1300" b="1" dirty="0">
                <a:solidFill>
                  <a:schemeClr val="tx2"/>
                </a:solidFill>
                <a:latin typeface="Montserrat" panose="00000500000000000000" pitchFamily="2" charset="0"/>
              </a:rPr>
              <a:t>📌</a:t>
            </a:r>
            <a:r>
              <a:rPr lang="es-MX" sz="1300" dirty="0"/>
              <a:t>Durante este periodo el </a:t>
            </a:r>
            <a:r>
              <a:rPr lang="es-MX" sz="1300" b="1" dirty="0"/>
              <a:t>impuesto a licores</a:t>
            </a:r>
            <a:r>
              <a:rPr lang="es-MX" sz="1300" dirty="0"/>
              <a:t> pasó de </a:t>
            </a:r>
            <a:r>
              <a:rPr lang="es-MX" sz="1300" b="1" dirty="0"/>
              <a:t>$1,7 billones en 2012 </a:t>
            </a:r>
            <a:r>
              <a:rPr lang="es-MX" sz="1300" dirty="0"/>
              <a:t>a </a:t>
            </a:r>
            <a:r>
              <a:rPr lang="es-MX" sz="1300" b="1" dirty="0"/>
              <a:t>$1 billón en 2023</a:t>
            </a:r>
            <a:r>
              <a:rPr lang="es-MX" sz="1300" dirty="0"/>
              <a:t>, con </a:t>
            </a:r>
            <a:r>
              <a:rPr lang="es-MX" sz="1300" dirty="0">
                <a:latin typeface="Montserrat" panose="00000500000000000000" pitchFamily="2" charset="0"/>
              </a:rPr>
              <a:t>un </a:t>
            </a:r>
            <a:r>
              <a:rPr lang="es-MX" sz="1300" b="1" dirty="0">
                <a:latin typeface="Montserrat" panose="00000500000000000000" pitchFamily="2" charset="0"/>
              </a:rPr>
              <a:t>decrecimiento de -37,4%</a:t>
            </a:r>
            <a:r>
              <a:rPr lang="es-MX" sz="1300" dirty="0">
                <a:latin typeface="Montserrat" panose="00000500000000000000" pitchFamily="2" charset="0"/>
              </a:rPr>
              <a:t> entre 2012 y 2023. Su participación fue del </a:t>
            </a:r>
            <a:r>
              <a:rPr lang="es-MX" sz="1300" b="1" dirty="0">
                <a:latin typeface="Montserrat" panose="00000500000000000000" pitchFamily="2" charset="0"/>
              </a:rPr>
              <a:t>9% </a:t>
            </a:r>
            <a:r>
              <a:rPr lang="es-MX" sz="1300" dirty="0">
                <a:latin typeface="Montserrat" panose="00000500000000000000" pitchFamily="2" charset="0"/>
              </a:rPr>
              <a:t>en</a:t>
            </a:r>
            <a:r>
              <a:rPr lang="es-MX" sz="1300" b="1" dirty="0">
                <a:latin typeface="Montserrat" panose="00000500000000000000" pitchFamily="2" charset="0"/>
              </a:rPr>
              <a:t> </a:t>
            </a:r>
            <a:r>
              <a:rPr lang="es-MX" sz="1300" dirty="0">
                <a:latin typeface="Montserrat" panose="00000500000000000000" pitchFamily="2" charset="0"/>
              </a:rPr>
              <a:t>2023, mientras que en 2012 era de 19%</a:t>
            </a:r>
            <a:endParaRPr lang="es-CO" sz="1300" dirty="0">
              <a:latin typeface="Montserrat" panose="00000500000000000000" pitchFamily="2" charset="0"/>
            </a:endParaRPr>
          </a:p>
        </p:txBody>
      </p:sp>
      <p:sp>
        <p:nvSpPr>
          <p:cNvPr id="13" name="Rectángulo 12">
            <a:extLst>
              <a:ext uri="{FF2B5EF4-FFF2-40B4-BE49-F238E27FC236}">
                <a16:creationId xmlns:a16="http://schemas.microsoft.com/office/drawing/2014/main" id="{84D2E517-5559-C965-8068-3596403C9539}"/>
              </a:ext>
            </a:extLst>
          </p:cNvPr>
          <p:cNvSpPr/>
          <p:nvPr/>
        </p:nvSpPr>
        <p:spPr>
          <a:xfrm flipH="1">
            <a:off x="0" y="905791"/>
            <a:ext cx="12192000" cy="425419"/>
          </a:xfrm>
          <a:prstGeom prst="rect">
            <a:avLst/>
          </a:prstGeom>
          <a:gradFill>
            <a:gsLst>
              <a:gs pos="0">
                <a:srgbClr val="4D4D4D">
                  <a:alpha val="15000"/>
                </a:srgbClr>
              </a:gs>
              <a:gs pos="100000">
                <a:srgbClr val="4D4D4D">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_tradnl" sz="1800" b="0" i="0" u="none" strike="noStrike" kern="1200" cap="none" spc="0" normalizeH="0" baseline="0" noProof="0">
              <a:ln>
                <a:noFill/>
              </a:ln>
              <a:solidFill>
                <a:srgbClr val="70AD47">
                  <a:lumMod val="20000"/>
                  <a:lumOff val="80000"/>
                </a:srgbClr>
              </a:solidFill>
              <a:effectLst/>
              <a:uLnTx/>
              <a:uFillTx/>
              <a:latin typeface="Montserrat" panose="00000500000000000000" pitchFamily="2" charset="0"/>
              <a:ea typeface="Verdana" panose="020B0604030504040204" pitchFamily="34" charset="0"/>
              <a:cs typeface="Verdana" panose="020B0604030504040204" pitchFamily="34" charset="0"/>
            </a:endParaRPr>
          </a:p>
        </p:txBody>
      </p:sp>
      <p:sp>
        <p:nvSpPr>
          <p:cNvPr id="2" name="CuadroTexto 1">
            <a:extLst>
              <a:ext uri="{FF2B5EF4-FFF2-40B4-BE49-F238E27FC236}">
                <a16:creationId xmlns:a16="http://schemas.microsoft.com/office/drawing/2014/main" id="{BA79F45E-90B1-0EA4-DEFB-36DBB168DC98}"/>
              </a:ext>
            </a:extLst>
          </p:cNvPr>
          <p:cNvSpPr txBox="1"/>
          <p:nvPr/>
        </p:nvSpPr>
        <p:spPr>
          <a:xfrm>
            <a:off x="313786" y="907771"/>
            <a:ext cx="11447685"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spcBef>
                <a:spcPts val="0"/>
              </a:spcBef>
              <a:spcAft>
                <a:spcPts val="0"/>
              </a:spcAft>
              <a:buClrTx/>
              <a:buSzTx/>
              <a:buFontTx/>
              <a:buNone/>
              <a:tabLst/>
            </a:pPr>
            <a:r>
              <a:rPr kumimoji="0" lang="es-CO" sz="2400" b="1" i="0" u="none" strike="noStrike" cap="none" spc="59" normalizeH="0" baseline="0" dirty="0">
                <a:ln>
                  <a:noFill/>
                </a:ln>
                <a:solidFill>
                  <a:schemeClr val="accent1"/>
                </a:solidFill>
                <a:effectLst/>
                <a:uFillTx/>
                <a:latin typeface="Montserrat" panose="00000500000000000000" pitchFamily="2" charset="0"/>
                <a:ea typeface="Montserrat Regular"/>
                <a:cs typeface="Montserrat Regular"/>
                <a:sym typeface="Montserrat Regular"/>
              </a:rPr>
              <a:t>En 2023 los ingresos propios decrecieron un -2,8%. </a:t>
            </a:r>
          </a:p>
        </p:txBody>
      </p:sp>
      <p:sp>
        <p:nvSpPr>
          <p:cNvPr id="8" name="CuadroTexto 7">
            <a:extLst>
              <a:ext uri="{FF2B5EF4-FFF2-40B4-BE49-F238E27FC236}">
                <a16:creationId xmlns:a16="http://schemas.microsoft.com/office/drawing/2014/main" id="{EFAC7B87-9C78-AE15-E6E1-9DF01C874AE9}"/>
              </a:ext>
            </a:extLst>
          </p:cNvPr>
          <p:cNvSpPr txBox="1"/>
          <p:nvPr/>
        </p:nvSpPr>
        <p:spPr>
          <a:xfrm>
            <a:off x="508111" y="5329097"/>
            <a:ext cx="5464064" cy="492443"/>
          </a:xfrm>
          <a:prstGeom prst="rect">
            <a:avLst/>
          </a:prstGeom>
          <a:solidFill>
            <a:schemeClr val="bg1"/>
          </a:solidFill>
        </p:spPr>
        <p:txBody>
          <a:bodyPr wrap="square" rtlCol="0">
            <a:spAutoFit/>
          </a:bodyPr>
          <a:lstStyle/>
          <a:p>
            <a:r>
              <a:rPr lang="es-CO" sz="1300" b="1" dirty="0">
                <a:solidFill>
                  <a:schemeClr val="tx2"/>
                </a:solidFill>
                <a:latin typeface="Montserrat" panose="00000500000000000000" pitchFamily="2" charset="0"/>
              </a:rPr>
              <a:t>📌 </a:t>
            </a:r>
            <a:r>
              <a:rPr lang="es-MX" sz="1300" dirty="0">
                <a:latin typeface="Montserrat" panose="00000500000000000000" pitchFamily="2" charset="0"/>
              </a:rPr>
              <a:t>De 2012 a 2023 los ingresos </a:t>
            </a:r>
            <a:r>
              <a:rPr lang="es-MX" sz="1300" b="1" dirty="0">
                <a:latin typeface="Montserrat" panose="00000500000000000000" pitchFamily="2" charset="0"/>
              </a:rPr>
              <a:t>tributarios</a:t>
            </a:r>
            <a:r>
              <a:rPr lang="es-MX" sz="1300" dirty="0">
                <a:latin typeface="Montserrat" panose="00000500000000000000" pitchFamily="2" charset="0"/>
              </a:rPr>
              <a:t> crecieron </a:t>
            </a:r>
            <a:r>
              <a:rPr lang="es-MX" sz="1300" b="1" dirty="0">
                <a:latin typeface="Montserrat" panose="00000500000000000000" pitchFamily="2" charset="0"/>
              </a:rPr>
              <a:t>34,03%</a:t>
            </a:r>
            <a:r>
              <a:rPr lang="es-MX" sz="1300" dirty="0">
                <a:latin typeface="Montserrat" panose="00000500000000000000" pitchFamily="2" charset="0"/>
              </a:rPr>
              <a:t>, ubicándose en 2023 en </a:t>
            </a:r>
            <a:r>
              <a:rPr lang="es-MX" sz="1300" b="1" dirty="0">
                <a:latin typeface="Montserrat" panose="00000500000000000000" pitchFamily="2" charset="0"/>
              </a:rPr>
              <a:t>$11,69 billones</a:t>
            </a:r>
            <a:endParaRPr lang="es-CO" sz="1300" b="1" dirty="0">
              <a:latin typeface="Montserrat" panose="00000500000000000000" pitchFamily="2" charset="0"/>
            </a:endParaRPr>
          </a:p>
        </p:txBody>
      </p:sp>
      <p:cxnSp>
        <p:nvCxnSpPr>
          <p:cNvPr id="12" name="Conector recto 11">
            <a:extLst>
              <a:ext uri="{FF2B5EF4-FFF2-40B4-BE49-F238E27FC236}">
                <a16:creationId xmlns:a16="http://schemas.microsoft.com/office/drawing/2014/main" id="{62CD7A05-BCE3-6E1F-B4D0-293A8966D993}"/>
              </a:ext>
            </a:extLst>
          </p:cNvPr>
          <p:cNvCxnSpPr>
            <a:cxnSpLocks/>
          </p:cNvCxnSpPr>
          <p:nvPr/>
        </p:nvCxnSpPr>
        <p:spPr>
          <a:xfrm>
            <a:off x="472251" y="4621539"/>
            <a:ext cx="0" cy="1764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119E50CD-75C8-15F2-8EEE-946045E6CCD2}"/>
              </a:ext>
            </a:extLst>
          </p:cNvPr>
          <p:cNvCxnSpPr>
            <a:cxnSpLocks/>
          </p:cNvCxnSpPr>
          <p:nvPr/>
        </p:nvCxnSpPr>
        <p:spPr>
          <a:xfrm>
            <a:off x="6381884" y="4730657"/>
            <a:ext cx="0" cy="18360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3CE19D53-C6E0-2964-0212-8C867234659F}"/>
              </a:ext>
            </a:extLst>
          </p:cNvPr>
          <p:cNvSpPr txBox="1"/>
          <p:nvPr/>
        </p:nvSpPr>
        <p:spPr>
          <a:xfrm>
            <a:off x="1232266" y="138264"/>
            <a:ext cx="9127816" cy="646331"/>
          </a:xfrm>
          <a:prstGeom prst="rect">
            <a:avLst/>
          </a:prstGeom>
          <a:noFill/>
        </p:spPr>
        <p:txBody>
          <a:bodyPr wrap="square" rtlCol="0">
            <a:spAutoFit/>
          </a:bodyPr>
          <a:lstStyle/>
          <a:p>
            <a:r>
              <a:rPr lang="es-MX" sz="3600" b="1" dirty="0">
                <a:solidFill>
                  <a:schemeClr val="accent1"/>
                </a:solidFill>
                <a:latin typeface="Montserrat" panose="00000500000000000000" pitchFamily="2" charset="0"/>
              </a:rPr>
              <a:t>Ingresos</a:t>
            </a:r>
            <a:r>
              <a:rPr lang="es-MX" sz="3600" b="1" dirty="0">
                <a:latin typeface="Montserrat" panose="00000500000000000000" pitchFamily="2" charset="0"/>
              </a:rPr>
              <a:t> </a:t>
            </a:r>
            <a:r>
              <a:rPr lang="es-CO" sz="3600" b="1" dirty="0">
                <a:solidFill>
                  <a:schemeClr val="accent1"/>
                </a:solidFill>
                <a:latin typeface="Montserrat" panose="00000500000000000000" pitchFamily="2" charset="0"/>
              </a:rPr>
              <a:t>departamentales</a:t>
            </a:r>
            <a:endParaRPr lang="es-CO" sz="3600" b="1" dirty="0">
              <a:latin typeface="Montserrat" panose="00000500000000000000" pitchFamily="2" charset="0"/>
            </a:endParaRPr>
          </a:p>
        </p:txBody>
      </p:sp>
      <p:graphicFrame>
        <p:nvGraphicFramePr>
          <p:cNvPr id="4" name="Gráfico 3">
            <a:extLst>
              <a:ext uri="{FF2B5EF4-FFF2-40B4-BE49-F238E27FC236}">
                <a16:creationId xmlns:a16="http://schemas.microsoft.com/office/drawing/2014/main" id="{C093DC8A-3BCB-4E2D-B44B-D97D4AA192FB}"/>
              </a:ext>
            </a:extLst>
          </p:cNvPr>
          <p:cNvGraphicFramePr>
            <a:graphicFrameLocks/>
          </p:cNvGraphicFramePr>
          <p:nvPr/>
        </p:nvGraphicFramePr>
        <p:xfrm>
          <a:off x="-21528" y="1683357"/>
          <a:ext cx="6259112" cy="2567930"/>
        </p:xfrm>
        <a:graphic>
          <a:graphicData uri="http://schemas.openxmlformats.org/drawingml/2006/chart">
            <c:chart xmlns:c="http://schemas.openxmlformats.org/drawingml/2006/chart" xmlns:r="http://schemas.openxmlformats.org/officeDocument/2006/relationships" r:id="rId3"/>
          </a:graphicData>
        </a:graphic>
      </p:graphicFrame>
      <p:sp>
        <p:nvSpPr>
          <p:cNvPr id="7" name="CuadroTexto 6">
            <a:extLst>
              <a:ext uri="{FF2B5EF4-FFF2-40B4-BE49-F238E27FC236}">
                <a16:creationId xmlns:a16="http://schemas.microsoft.com/office/drawing/2014/main" id="{D736B593-EE0F-66C9-62FF-15CE1EC13643}"/>
              </a:ext>
            </a:extLst>
          </p:cNvPr>
          <p:cNvSpPr txBox="1"/>
          <p:nvPr/>
        </p:nvSpPr>
        <p:spPr>
          <a:xfrm>
            <a:off x="518744" y="4707965"/>
            <a:ext cx="5199836" cy="492443"/>
          </a:xfrm>
          <a:prstGeom prst="rect">
            <a:avLst/>
          </a:prstGeom>
          <a:solidFill>
            <a:schemeClr val="bg1"/>
          </a:solidFill>
        </p:spPr>
        <p:txBody>
          <a:bodyPr wrap="square" rtlCol="0">
            <a:spAutoFit/>
          </a:bodyPr>
          <a:lstStyle/>
          <a:p>
            <a:r>
              <a:rPr lang="es-CO" sz="1300" b="1" dirty="0">
                <a:solidFill>
                  <a:schemeClr val="tx2"/>
                </a:solidFill>
                <a:latin typeface="Montserrat" panose="00000500000000000000" pitchFamily="2" charset="0"/>
              </a:rPr>
              <a:t>📌 </a:t>
            </a:r>
            <a:r>
              <a:rPr lang="es-MX" sz="1300" dirty="0">
                <a:latin typeface="Montserrat" panose="00000500000000000000" pitchFamily="2" charset="0"/>
              </a:rPr>
              <a:t>En 2023 los </a:t>
            </a:r>
            <a:r>
              <a:rPr lang="es-MX" sz="1300" b="1" dirty="0">
                <a:latin typeface="Montserrat" panose="00000500000000000000" pitchFamily="2" charset="0"/>
              </a:rPr>
              <a:t>ingresos tributarios cayeron -4,2% </a:t>
            </a:r>
            <a:r>
              <a:rPr lang="es-MX" sz="1300" dirty="0">
                <a:latin typeface="Montserrat" panose="00000500000000000000" pitchFamily="2" charset="0"/>
              </a:rPr>
              <a:t>y los no </a:t>
            </a:r>
            <a:r>
              <a:rPr lang="es-MX" sz="1300" b="1" dirty="0">
                <a:latin typeface="Montserrat" panose="00000500000000000000" pitchFamily="2" charset="0"/>
              </a:rPr>
              <a:t>tributarios crecieron 1,4%.</a:t>
            </a:r>
            <a:endParaRPr lang="es-CO" sz="1300" b="1" dirty="0">
              <a:latin typeface="Montserrat" panose="00000500000000000000" pitchFamily="2" charset="0"/>
            </a:endParaRPr>
          </a:p>
        </p:txBody>
      </p:sp>
      <p:graphicFrame>
        <p:nvGraphicFramePr>
          <p:cNvPr id="15" name="Gráfico 14">
            <a:extLst>
              <a:ext uri="{FF2B5EF4-FFF2-40B4-BE49-F238E27FC236}">
                <a16:creationId xmlns:a16="http://schemas.microsoft.com/office/drawing/2014/main" id="{096F6478-62C3-448B-A5DA-5F160750A4D6}"/>
              </a:ext>
            </a:extLst>
          </p:cNvPr>
          <p:cNvGraphicFramePr>
            <a:graphicFrameLocks/>
          </p:cNvGraphicFramePr>
          <p:nvPr/>
        </p:nvGraphicFramePr>
        <p:xfrm>
          <a:off x="6322686" y="1423365"/>
          <a:ext cx="5752571" cy="305041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89447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a:extLst>
              <a:ext uri="{FF2B5EF4-FFF2-40B4-BE49-F238E27FC236}">
                <a16:creationId xmlns:a16="http://schemas.microsoft.com/office/drawing/2014/main" id="{4A01237E-AA6A-589D-4DBF-6F099011C887}"/>
              </a:ext>
            </a:extLst>
          </p:cNvPr>
          <p:cNvSpPr/>
          <p:nvPr/>
        </p:nvSpPr>
        <p:spPr>
          <a:xfrm>
            <a:off x="-1" y="1578300"/>
            <a:ext cx="3532785" cy="4889175"/>
          </a:xfrm>
          <a:prstGeom prst="rect">
            <a:avLst/>
          </a:prstGeom>
          <a:solidFill>
            <a:srgbClr val="F1F1F1"/>
          </a:solidFill>
          <a:ln w="12700">
            <a:miter lim="400000"/>
          </a:ln>
        </p:spPr>
        <p:txBody>
          <a:bodyPr lIns="50800" tIns="50800" rIns="50800" bIns="50800" anchor="ctr"/>
          <a:lstStyle/>
          <a:p>
            <a:pPr algn="r">
              <a:lnSpc>
                <a:spcPct val="100000"/>
              </a:lnSpc>
              <a:defRPr sz="3200" spc="0">
                <a:solidFill>
                  <a:srgbClr val="FFFFFF"/>
                </a:solidFill>
                <a:latin typeface="Helvetica Neue Medium"/>
                <a:ea typeface="Helvetica Neue Medium"/>
                <a:cs typeface="Helvetica Neue Medium"/>
                <a:sym typeface="Helvetica Neue Medium"/>
              </a:defRPr>
            </a:pPr>
            <a:endParaRPr lang="es-CO" spc="0">
              <a:solidFill>
                <a:schemeClr val="tx1"/>
              </a:solidFill>
              <a:latin typeface="Montserrat" panose="00000500000000000000" pitchFamily="2" charset="0"/>
            </a:endParaRPr>
          </a:p>
          <a:p>
            <a:pPr algn="r">
              <a:lnSpc>
                <a:spcPct val="100000"/>
              </a:lnSpc>
              <a:defRPr sz="3200" spc="0">
                <a:solidFill>
                  <a:srgbClr val="FFFFFF"/>
                </a:solidFill>
                <a:latin typeface="Helvetica Neue Medium"/>
                <a:ea typeface="Helvetica Neue Medium"/>
                <a:cs typeface="Helvetica Neue Medium"/>
                <a:sym typeface="Helvetica Neue Medium"/>
              </a:defRPr>
            </a:pPr>
            <a:r>
              <a:rPr lang="es-CO" spc="0">
                <a:solidFill>
                  <a:schemeClr val="tx1"/>
                </a:solidFill>
                <a:latin typeface="Montserrat" panose="00000500000000000000" pitchFamily="2" charset="0"/>
              </a:rPr>
              <a:t> </a:t>
            </a:r>
          </a:p>
        </p:txBody>
      </p:sp>
      <p:sp>
        <p:nvSpPr>
          <p:cNvPr id="3" name="CuadroTexto 2">
            <a:extLst>
              <a:ext uri="{FF2B5EF4-FFF2-40B4-BE49-F238E27FC236}">
                <a16:creationId xmlns:a16="http://schemas.microsoft.com/office/drawing/2014/main" id="{E7EE4180-4804-BF16-0436-5B00BCC399CF}"/>
              </a:ext>
            </a:extLst>
          </p:cNvPr>
          <p:cNvSpPr txBox="1"/>
          <p:nvPr/>
        </p:nvSpPr>
        <p:spPr>
          <a:xfrm>
            <a:off x="305957" y="935529"/>
            <a:ext cx="10112455"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spcBef>
                <a:spcPts val="0"/>
              </a:spcBef>
              <a:spcAft>
                <a:spcPts val="0"/>
              </a:spcAft>
              <a:buClrTx/>
              <a:buSzTx/>
              <a:buFontTx/>
              <a:buNone/>
              <a:tabLst/>
            </a:pPr>
            <a:r>
              <a:rPr kumimoji="0" lang="es-CO" sz="2400" b="1" i="0" u="none" strike="noStrike" cap="none" spc="59" normalizeH="0" baseline="0" dirty="0">
                <a:ln>
                  <a:noFill/>
                </a:ln>
                <a:solidFill>
                  <a:schemeClr val="accent1"/>
                </a:solidFill>
                <a:effectLst/>
                <a:uFillTx/>
                <a:latin typeface="Montserrat Regular"/>
                <a:ea typeface="Montserrat Regular"/>
                <a:cs typeface="Montserrat Regular"/>
                <a:sym typeface="Montserrat Regular"/>
              </a:rPr>
              <a:t>En 2023 </a:t>
            </a:r>
            <a:r>
              <a:rPr lang="es-CO" sz="2400" b="1" spc="59" dirty="0">
                <a:solidFill>
                  <a:schemeClr val="accent1"/>
                </a:solidFill>
                <a:latin typeface="Montserrat Regular"/>
                <a:ea typeface="Montserrat Regular"/>
                <a:cs typeface="Montserrat Regular"/>
                <a:sym typeface="Montserrat Regular"/>
              </a:rPr>
              <a:t>e</a:t>
            </a:r>
            <a:r>
              <a:rPr kumimoji="0" lang="es-CO" sz="2400" b="1" i="0" u="none" strike="noStrike" cap="none" spc="59" normalizeH="0" baseline="0" dirty="0">
                <a:ln>
                  <a:noFill/>
                </a:ln>
                <a:solidFill>
                  <a:schemeClr val="accent1"/>
                </a:solidFill>
                <a:effectLst/>
                <a:uFillTx/>
                <a:latin typeface="Montserrat Regular"/>
                <a:ea typeface="Montserrat Regular"/>
                <a:cs typeface="Montserrat Regular"/>
                <a:sym typeface="Montserrat Regular"/>
              </a:rPr>
              <a:t>l </a:t>
            </a:r>
            <a:r>
              <a:rPr lang="es-CO" sz="2400" b="1" spc="59" dirty="0">
                <a:solidFill>
                  <a:schemeClr val="accent1"/>
                </a:solidFill>
                <a:highlight>
                  <a:srgbClr val="D4F3F4"/>
                </a:highlight>
                <a:latin typeface="Montserrat" panose="00000500000000000000" pitchFamily="2" charset="0"/>
                <a:sym typeface="Montserrat Regular"/>
              </a:rPr>
              <a:t>crecimiento real </a:t>
            </a:r>
            <a:r>
              <a:rPr lang="es-CO" sz="2400" b="1" spc="59" dirty="0">
                <a:solidFill>
                  <a:schemeClr val="accent1"/>
                </a:solidFill>
                <a:latin typeface="Montserrat" panose="00000500000000000000" pitchFamily="2" charset="0"/>
                <a:sym typeface="Montserrat Regular"/>
              </a:rPr>
              <a:t>de los gastos fue del </a:t>
            </a:r>
            <a:r>
              <a:rPr lang="es-CO" sz="2400" b="1" spc="59" dirty="0">
                <a:solidFill>
                  <a:schemeClr val="accent1"/>
                </a:solidFill>
                <a:highlight>
                  <a:srgbClr val="D4F3F4"/>
                </a:highlight>
                <a:latin typeface="Montserrat" panose="00000500000000000000" pitchFamily="2" charset="0"/>
                <a:sym typeface="Montserrat Regular"/>
              </a:rPr>
              <a:t>-0,6</a:t>
            </a:r>
            <a:r>
              <a:rPr kumimoji="0" lang="es-CO" sz="2400" b="1" i="0" u="none" strike="noStrike" cap="none" spc="59" normalizeH="0" baseline="0" dirty="0">
                <a:ln>
                  <a:noFill/>
                </a:ln>
                <a:solidFill>
                  <a:schemeClr val="accent1"/>
                </a:solidFill>
                <a:effectLst/>
                <a:highlight>
                  <a:srgbClr val="D4F3F4"/>
                </a:highlight>
                <a:uFillTx/>
                <a:latin typeface="Montserrat Regular"/>
                <a:ea typeface="Montserrat Regular"/>
                <a:cs typeface="Montserrat Regular"/>
                <a:sym typeface="Montserrat Regular"/>
              </a:rPr>
              <a:t>%</a:t>
            </a:r>
          </a:p>
        </p:txBody>
      </p:sp>
      <p:sp>
        <p:nvSpPr>
          <p:cNvPr id="11" name="CuadroTexto 10">
            <a:extLst>
              <a:ext uri="{FF2B5EF4-FFF2-40B4-BE49-F238E27FC236}">
                <a16:creationId xmlns:a16="http://schemas.microsoft.com/office/drawing/2014/main" id="{E5E24010-E28F-20B9-E0E8-D1C98F8C490B}"/>
              </a:ext>
            </a:extLst>
          </p:cNvPr>
          <p:cNvSpPr txBox="1"/>
          <p:nvPr/>
        </p:nvSpPr>
        <p:spPr>
          <a:xfrm>
            <a:off x="-12999" y="2363805"/>
            <a:ext cx="3104600" cy="899798"/>
          </a:xfrm>
          <a:prstGeom prst="rect">
            <a:avLst/>
          </a:prstGeom>
          <a:noFill/>
        </p:spPr>
        <p:txBody>
          <a:bodyPr wrap="square" rtlCol="0">
            <a:spAutoFit/>
          </a:bodyPr>
          <a:lstStyle/>
          <a:p>
            <a:pPr>
              <a:lnSpc>
                <a:spcPts val="1600"/>
              </a:lnSpc>
            </a:pPr>
            <a:r>
              <a:rPr lang="es-CO" sz="1200" b="1" dirty="0">
                <a:latin typeface="Montserrat" panose="00000500000000000000" pitchFamily="2" charset="0"/>
              </a:rPr>
              <a:t>📌 </a:t>
            </a:r>
            <a:r>
              <a:rPr lang="es-MX" sz="1200" dirty="0">
                <a:latin typeface="Montserrat" panose="00000500000000000000" pitchFamily="2" charset="0"/>
              </a:rPr>
              <a:t>En 2023 el </a:t>
            </a:r>
            <a:r>
              <a:rPr lang="es-MX" sz="1600" b="1" dirty="0">
                <a:latin typeface="Montserrat" panose="00000500000000000000" pitchFamily="2" charset="0"/>
              </a:rPr>
              <a:t>80,2%</a:t>
            </a:r>
            <a:r>
              <a:rPr lang="es-MX" sz="1200" dirty="0">
                <a:latin typeface="Montserrat" panose="00000500000000000000" pitchFamily="2" charset="0"/>
              </a:rPr>
              <a:t> correspondió a inversión; </a:t>
            </a:r>
            <a:r>
              <a:rPr lang="es-MX" sz="1600" b="1" dirty="0">
                <a:latin typeface="Montserrat" panose="00000500000000000000" pitchFamily="2" charset="0"/>
              </a:rPr>
              <a:t>16,60</a:t>
            </a:r>
            <a:r>
              <a:rPr lang="es-MX" sz="1200" dirty="0">
                <a:latin typeface="Montserrat" panose="00000500000000000000" pitchFamily="2" charset="0"/>
              </a:rPr>
              <a:t> a funcionamiento y el </a:t>
            </a:r>
            <a:r>
              <a:rPr lang="es-MX" sz="1600" b="1" dirty="0">
                <a:latin typeface="Montserrat" panose="00000500000000000000" pitchFamily="2" charset="0"/>
              </a:rPr>
              <a:t>3,7%</a:t>
            </a:r>
            <a:r>
              <a:rPr lang="es-MX" sz="1200" dirty="0">
                <a:latin typeface="Montserrat" panose="00000500000000000000" pitchFamily="2" charset="0"/>
              </a:rPr>
              <a:t> a servicio de la deuda</a:t>
            </a:r>
          </a:p>
          <a:p>
            <a:pPr>
              <a:lnSpc>
                <a:spcPts val="1600"/>
              </a:lnSpc>
            </a:pPr>
            <a:endParaRPr lang="es-MX" sz="1200" dirty="0">
              <a:latin typeface="Montserrat" panose="00000500000000000000" pitchFamily="2" charset="0"/>
            </a:endParaRPr>
          </a:p>
        </p:txBody>
      </p:sp>
      <p:sp>
        <p:nvSpPr>
          <p:cNvPr id="22" name="CuadroTexto 21">
            <a:extLst>
              <a:ext uri="{FF2B5EF4-FFF2-40B4-BE49-F238E27FC236}">
                <a16:creationId xmlns:a16="http://schemas.microsoft.com/office/drawing/2014/main" id="{EA375B04-15C3-FEC0-0258-E8B5C54E86D7}"/>
              </a:ext>
            </a:extLst>
          </p:cNvPr>
          <p:cNvSpPr txBox="1"/>
          <p:nvPr/>
        </p:nvSpPr>
        <p:spPr>
          <a:xfrm>
            <a:off x="275658" y="4524609"/>
            <a:ext cx="2761947" cy="899798"/>
          </a:xfrm>
          <a:prstGeom prst="rect">
            <a:avLst/>
          </a:prstGeom>
          <a:noFill/>
        </p:spPr>
        <p:txBody>
          <a:bodyPr wrap="square">
            <a:spAutoFit/>
          </a:bodyPr>
          <a:lstStyle/>
          <a:p>
            <a:pPr marL="171450" indent="-171450">
              <a:lnSpc>
                <a:spcPts val="1600"/>
              </a:lnSpc>
              <a:buFont typeface="Arial" panose="020B0604020202020204" pitchFamily="34" charset="0"/>
              <a:buChar char="•"/>
            </a:pPr>
            <a:r>
              <a:rPr lang="es-CO" sz="1200" dirty="0">
                <a:latin typeface="Montserrat" panose="00000500000000000000" pitchFamily="2" charset="0"/>
              </a:rPr>
              <a:t>El </a:t>
            </a:r>
            <a:r>
              <a:rPr lang="es-CO" sz="1200" b="1" dirty="0">
                <a:latin typeface="Montserrat" panose="00000500000000000000" pitchFamily="2" charset="0"/>
              </a:rPr>
              <a:t>gasto de</a:t>
            </a:r>
            <a:r>
              <a:rPr lang="es-MX" sz="1200" b="1" dirty="0">
                <a:latin typeface="Montserrat" panose="00000500000000000000" pitchFamily="2" charset="0"/>
              </a:rPr>
              <a:t> Inversión </a:t>
            </a:r>
            <a:r>
              <a:rPr lang="es-MX" sz="1200" dirty="0">
                <a:latin typeface="Montserrat" panose="00000500000000000000" pitchFamily="2" charset="0"/>
              </a:rPr>
              <a:t>pasó </a:t>
            </a:r>
            <a:r>
              <a:rPr lang="es-CO" sz="1200" dirty="0">
                <a:latin typeface="Montserrat" panose="00000500000000000000" pitchFamily="2" charset="0"/>
              </a:rPr>
              <a:t>de $23,66 billones a $37,70 billones en 2023 (</a:t>
            </a:r>
            <a:r>
              <a:rPr lang="es-CO" sz="1200" b="1" dirty="0" err="1">
                <a:latin typeface="Montserrat" panose="00000500000000000000" pitchFamily="2" charset="0"/>
              </a:rPr>
              <a:t>part</a:t>
            </a:r>
            <a:r>
              <a:rPr lang="es-CO" sz="1200" b="1" dirty="0">
                <a:latin typeface="Montserrat" panose="00000500000000000000" pitchFamily="2" charset="0"/>
              </a:rPr>
              <a:t>. del 76,1% a 80,2 </a:t>
            </a:r>
            <a:r>
              <a:rPr lang="es-CO" sz="1200" dirty="0">
                <a:latin typeface="Montserrat" panose="00000500000000000000" pitchFamily="2" charset="0"/>
              </a:rPr>
              <a:t>del gasto total)</a:t>
            </a:r>
            <a:endParaRPr lang="es-MX" sz="1200" dirty="0">
              <a:latin typeface="Montserrat" panose="00000500000000000000" pitchFamily="2" charset="0"/>
            </a:endParaRPr>
          </a:p>
        </p:txBody>
      </p:sp>
      <p:sp>
        <p:nvSpPr>
          <p:cNvPr id="4" name="CuadroTexto 3">
            <a:extLst>
              <a:ext uri="{FF2B5EF4-FFF2-40B4-BE49-F238E27FC236}">
                <a16:creationId xmlns:a16="http://schemas.microsoft.com/office/drawing/2014/main" id="{939F806B-2A12-2399-6F94-079518CD762A}"/>
              </a:ext>
            </a:extLst>
          </p:cNvPr>
          <p:cNvSpPr txBox="1"/>
          <p:nvPr/>
        </p:nvSpPr>
        <p:spPr>
          <a:xfrm>
            <a:off x="43694" y="1700937"/>
            <a:ext cx="3195808" cy="553998"/>
          </a:xfrm>
          <a:prstGeom prst="rect">
            <a:avLst/>
          </a:prstGeom>
          <a:noFill/>
        </p:spPr>
        <p:txBody>
          <a:bodyPr wrap="square" rtlCol="0">
            <a:spAutoFit/>
          </a:bodyPr>
          <a:lstStyle/>
          <a:p>
            <a:r>
              <a:rPr lang="es-CO" sz="1400" b="1" dirty="0">
                <a:latin typeface="Montserrat" panose="00000500000000000000" pitchFamily="2" charset="0"/>
              </a:rPr>
              <a:t>📌</a:t>
            </a:r>
            <a:r>
              <a:rPr lang="es-CO" b="1" dirty="0">
                <a:latin typeface="Montserrat" panose="00000500000000000000" pitchFamily="2" charset="0"/>
              </a:rPr>
              <a:t> $</a:t>
            </a:r>
            <a:r>
              <a:rPr lang="es-MX" b="1" dirty="0">
                <a:latin typeface="Montserrat" panose="00000500000000000000" pitchFamily="2" charset="0"/>
              </a:rPr>
              <a:t>47,0*</a:t>
            </a:r>
            <a:r>
              <a:rPr lang="es-MX" sz="1400" dirty="0">
                <a:latin typeface="Montserrat" panose="00000500000000000000" pitchFamily="2" charset="0"/>
              </a:rPr>
              <a:t> </a:t>
            </a:r>
            <a:r>
              <a:rPr lang="es-MX" sz="1200" dirty="0">
                <a:latin typeface="Montserrat" panose="00000500000000000000" pitchFamily="2" charset="0"/>
              </a:rPr>
              <a:t>billones sumaron en 2023 los gastos totales departamentales. </a:t>
            </a:r>
            <a:endParaRPr lang="es-CO" sz="1200" dirty="0">
              <a:latin typeface="Montserrat" panose="00000500000000000000" pitchFamily="2" charset="0"/>
            </a:endParaRPr>
          </a:p>
        </p:txBody>
      </p:sp>
      <p:sp>
        <p:nvSpPr>
          <p:cNvPr id="7" name="Rectángulo 6">
            <a:extLst>
              <a:ext uri="{FF2B5EF4-FFF2-40B4-BE49-F238E27FC236}">
                <a16:creationId xmlns:a16="http://schemas.microsoft.com/office/drawing/2014/main" id="{110DE837-6C55-8C35-4AB9-30CC0A613C08}"/>
              </a:ext>
            </a:extLst>
          </p:cNvPr>
          <p:cNvSpPr/>
          <p:nvPr/>
        </p:nvSpPr>
        <p:spPr>
          <a:xfrm flipH="1">
            <a:off x="-12999" y="881179"/>
            <a:ext cx="12204999" cy="494308"/>
          </a:xfrm>
          <a:prstGeom prst="rect">
            <a:avLst/>
          </a:prstGeom>
          <a:gradFill>
            <a:gsLst>
              <a:gs pos="0">
                <a:srgbClr val="4D4D4D">
                  <a:alpha val="15000"/>
                </a:srgbClr>
              </a:gs>
              <a:gs pos="100000">
                <a:srgbClr val="4D4D4D">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_tradnl" sz="1800" b="0" i="0" u="none" strike="noStrike" kern="1200" cap="none" spc="0" normalizeH="0" baseline="0" noProof="0">
              <a:ln>
                <a:noFill/>
              </a:ln>
              <a:solidFill>
                <a:srgbClr val="70AD47">
                  <a:lumMod val="20000"/>
                  <a:lumOff val="80000"/>
                </a:srgbClr>
              </a:solidFill>
              <a:effectLst/>
              <a:uLnTx/>
              <a:uFillTx/>
              <a:latin typeface="Montserrat" panose="00000500000000000000" pitchFamily="2" charset="0"/>
              <a:ea typeface="Verdana" panose="020B0604030504040204" pitchFamily="34" charset="0"/>
              <a:cs typeface="Verdana" panose="020B0604030504040204" pitchFamily="34" charset="0"/>
            </a:endParaRPr>
          </a:p>
        </p:txBody>
      </p:sp>
      <p:sp>
        <p:nvSpPr>
          <p:cNvPr id="9" name="CuadroTexto 8">
            <a:extLst>
              <a:ext uri="{FF2B5EF4-FFF2-40B4-BE49-F238E27FC236}">
                <a16:creationId xmlns:a16="http://schemas.microsoft.com/office/drawing/2014/main" id="{349BE54C-39A1-8586-594D-7A56D35D4A95}"/>
              </a:ext>
            </a:extLst>
          </p:cNvPr>
          <p:cNvSpPr txBox="1"/>
          <p:nvPr/>
        </p:nvSpPr>
        <p:spPr>
          <a:xfrm>
            <a:off x="54479" y="6543014"/>
            <a:ext cx="1499356" cy="215444"/>
          </a:xfrm>
          <a:prstGeom prst="rect">
            <a:avLst/>
          </a:prstGeom>
          <a:noFill/>
        </p:spPr>
        <p:txBody>
          <a:bodyPr wrap="square">
            <a:spAutoFit/>
          </a:bodyPr>
          <a:lstStyle/>
          <a:p>
            <a:r>
              <a:rPr lang="es-MX" sz="800"/>
              <a:t>*Incluye amortizaciones</a:t>
            </a:r>
            <a:endParaRPr lang="es-CO" sz="800"/>
          </a:p>
        </p:txBody>
      </p:sp>
      <p:sp>
        <p:nvSpPr>
          <p:cNvPr id="8" name="CuadroTexto 7">
            <a:extLst>
              <a:ext uri="{FF2B5EF4-FFF2-40B4-BE49-F238E27FC236}">
                <a16:creationId xmlns:a16="http://schemas.microsoft.com/office/drawing/2014/main" id="{413E4FED-7DB5-20E8-29AA-4409092E159D}"/>
              </a:ext>
            </a:extLst>
          </p:cNvPr>
          <p:cNvSpPr txBox="1"/>
          <p:nvPr/>
        </p:nvSpPr>
        <p:spPr>
          <a:xfrm>
            <a:off x="220002" y="5582128"/>
            <a:ext cx="2883421" cy="830997"/>
          </a:xfrm>
          <a:prstGeom prst="rect">
            <a:avLst/>
          </a:prstGeom>
          <a:noFill/>
        </p:spPr>
        <p:txBody>
          <a:bodyPr wrap="square">
            <a:spAutoFit/>
          </a:bodyPr>
          <a:lstStyle/>
          <a:p>
            <a:pPr marL="171450" indent="-171450">
              <a:buFont typeface="Arial" panose="020B0604020202020204" pitchFamily="34" charset="0"/>
              <a:buChar char="•"/>
            </a:pPr>
            <a:r>
              <a:rPr lang="es-CO" sz="1200" dirty="0">
                <a:latin typeface="Montserrat" panose="00000500000000000000" pitchFamily="2" charset="0"/>
              </a:rPr>
              <a:t>E</a:t>
            </a:r>
            <a:r>
              <a:rPr lang="es-MX" sz="1200" dirty="0">
                <a:latin typeface="Montserrat" panose="00000500000000000000" pitchFamily="2" charset="0"/>
              </a:rPr>
              <a:t>l gasto por </a:t>
            </a:r>
            <a:r>
              <a:rPr lang="es-MX" sz="1200" b="1" dirty="0">
                <a:latin typeface="Montserrat" panose="00000500000000000000" pitchFamily="2" charset="0"/>
              </a:rPr>
              <a:t>Servicio de la deuda </a:t>
            </a:r>
            <a:r>
              <a:rPr lang="es-MX" sz="1200" dirty="0">
                <a:latin typeface="Montserrat" panose="00000500000000000000" pitchFamily="2" charset="0"/>
              </a:rPr>
              <a:t>pasó de $1,46 billones a $1,76 billones (</a:t>
            </a:r>
            <a:r>
              <a:rPr lang="es-MX" sz="1200" b="1" dirty="0" err="1">
                <a:latin typeface="Montserrat" panose="00000500000000000000" pitchFamily="2" charset="0"/>
              </a:rPr>
              <a:t>part</a:t>
            </a:r>
            <a:r>
              <a:rPr lang="es-MX" sz="1200" b="1" dirty="0">
                <a:latin typeface="Montserrat" panose="00000500000000000000" pitchFamily="2" charset="0"/>
              </a:rPr>
              <a:t>. del 4,7% a 3,7%</a:t>
            </a:r>
            <a:r>
              <a:rPr lang="es-MX" sz="1200" dirty="0">
                <a:latin typeface="Montserrat" panose="00000500000000000000" pitchFamily="2" charset="0"/>
              </a:rPr>
              <a:t> del gasto total)</a:t>
            </a:r>
            <a:endParaRPr lang="es-CO" sz="1200" dirty="0">
              <a:latin typeface="Montserrat" panose="00000500000000000000" pitchFamily="2" charset="0"/>
            </a:endParaRPr>
          </a:p>
        </p:txBody>
      </p:sp>
      <p:sp>
        <p:nvSpPr>
          <p:cNvPr id="10" name="CuadroTexto 9">
            <a:extLst>
              <a:ext uri="{FF2B5EF4-FFF2-40B4-BE49-F238E27FC236}">
                <a16:creationId xmlns:a16="http://schemas.microsoft.com/office/drawing/2014/main" id="{F6C68CC8-A879-EAE0-2866-7D5652A8E8C2}"/>
              </a:ext>
            </a:extLst>
          </p:cNvPr>
          <p:cNvSpPr txBox="1"/>
          <p:nvPr/>
        </p:nvSpPr>
        <p:spPr>
          <a:xfrm>
            <a:off x="119464" y="3230119"/>
            <a:ext cx="3195808" cy="283604"/>
          </a:xfrm>
          <a:prstGeom prst="rect">
            <a:avLst/>
          </a:prstGeom>
          <a:noFill/>
        </p:spPr>
        <p:txBody>
          <a:bodyPr wrap="square">
            <a:spAutoFit/>
          </a:bodyPr>
          <a:lstStyle/>
          <a:p>
            <a:pPr>
              <a:lnSpc>
                <a:spcPts val="1600"/>
              </a:lnSpc>
            </a:pPr>
            <a:r>
              <a:rPr lang="es-CO" sz="1200" b="1" dirty="0">
                <a:latin typeface="Montserrat" panose="00000500000000000000" pitchFamily="2" charset="0"/>
              </a:rPr>
              <a:t>📌Entre 2012 a 2023:</a:t>
            </a:r>
            <a:endParaRPr lang="es-MX" sz="1200" b="1" dirty="0">
              <a:solidFill>
                <a:schemeClr val="tx2"/>
              </a:solidFill>
              <a:latin typeface="Montserrat" panose="00000500000000000000" pitchFamily="2" charset="0"/>
            </a:endParaRPr>
          </a:p>
        </p:txBody>
      </p:sp>
      <p:sp>
        <p:nvSpPr>
          <p:cNvPr id="13" name="CuadroTexto 12">
            <a:extLst>
              <a:ext uri="{FF2B5EF4-FFF2-40B4-BE49-F238E27FC236}">
                <a16:creationId xmlns:a16="http://schemas.microsoft.com/office/drawing/2014/main" id="{B7E5FB35-6317-BCE0-565C-ACCC239D9F6F}"/>
              </a:ext>
            </a:extLst>
          </p:cNvPr>
          <p:cNvSpPr txBox="1"/>
          <p:nvPr/>
        </p:nvSpPr>
        <p:spPr>
          <a:xfrm>
            <a:off x="220002" y="3589262"/>
            <a:ext cx="2843191" cy="830997"/>
          </a:xfrm>
          <a:prstGeom prst="rect">
            <a:avLst/>
          </a:prstGeom>
          <a:noFill/>
        </p:spPr>
        <p:txBody>
          <a:bodyPr wrap="square">
            <a:spAutoFit/>
          </a:bodyPr>
          <a:lstStyle/>
          <a:p>
            <a:pPr marL="171450" indent="-171450">
              <a:buFont typeface="Arial" panose="020B0604020202020204" pitchFamily="34" charset="0"/>
              <a:buChar char="•"/>
            </a:pPr>
            <a:r>
              <a:rPr lang="es-MX" sz="1200" dirty="0">
                <a:latin typeface="Montserrat" panose="00000500000000000000" pitchFamily="2" charset="0"/>
              </a:rPr>
              <a:t>El gasto de </a:t>
            </a:r>
            <a:r>
              <a:rPr lang="es-MX" sz="1200" b="1" dirty="0">
                <a:latin typeface="Montserrat" panose="00000500000000000000" pitchFamily="2" charset="0"/>
              </a:rPr>
              <a:t>Funcionamiento </a:t>
            </a:r>
            <a:r>
              <a:rPr lang="es-MX" sz="1200" dirty="0">
                <a:latin typeface="Montserrat" panose="00000500000000000000" pitchFamily="2" charset="0"/>
              </a:rPr>
              <a:t>pasó </a:t>
            </a:r>
            <a:r>
              <a:rPr lang="es-CO" sz="1200" dirty="0">
                <a:latin typeface="Montserrat" panose="00000500000000000000" pitchFamily="2" charset="0"/>
              </a:rPr>
              <a:t>de $6,0 billones a $7,5 billones en 2023 (</a:t>
            </a:r>
            <a:r>
              <a:rPr lang="es-CO" sz="1200" b="1" dirty="0" err="1">
                <a:latin typeface="Montserrat" panose="00000500000000000000" pitchFamily="2" charset="0"/>
              </a:rPr>
              <a:t>part</a:t>
            </a:r>
            <a:r>
              <a:rPr lang="es-CO" sz="1200" b="1" dirty="0">
                <a:latin typeface="Montserrat" panose="00000500000000000000" pitchFamily="2" charset="0"/>
              </a:rPr>
              <a:t>. del 5,98% a</a:t>
            </a:r>
            <a:r>
              <a:rPr lang="es-CO" sz="1200" dirty="0">
                <a:latin typeface="Montserrat" panose="00000500000000000000" pitchFamily="2" charset="0"/>
              </a:rPr>
              <a:t> </a:t>
            </a:r>
            <a:r>
              <a:rPr lang="es-CO" sz="1200" b="1" dirty="0">
                <a:latin typeface="Montserrat" panose="00000500000000000000" pitchFamily="2" charset="0"/>
              </a:rPr>
              <a:t>7,54%</a:t>
            </a:r>
            <a:r>
              <a:rPr lang="es-CO" sz="1200" dirty="0">
                <a:latin typeface="Montserrat" panose="00000500000000000000" pitchFamily="2" charset="0"/>
              </a:rPr>
              <a:t> del gasto total)</a:t>
            </a:r>
          </a:p>
        </p:txBody>
      </p:sp>
      <p:sp>
        <p:nvSpPr>
          <p:cNvPr id="5" name="CuadroTexto 4">
            <a:extLst>
              <a:ext uri="{FF2B5EF4-FFF2-40B4-BE49-F238E27FC236}">
                <a16:creationId xmlns:a16="http://schemas.microsoft.com/office/drawing/2014/main" id="{3B5FECC4-C13C-2565-2814-E09480D9DA22}"/>
              </a:ext>
            </a:extLst>
          </p:cNvPr>
          <p:cNvSpPr txBox="1"/>
          <p:nvPr/>
        </p:nvSpPr>
        <p:spPr>
          <a:xfrm>
            <a:off x="1290596" y="118351"/>
            <a:ext cx="9127816" cy="646331"/>
          </a:xfrm>
          <a:prstGeom prst="rect">
            <a:avLst/>
          </a:prstGeom>
          <a:solidFill>
            <a:schemeClr val="bg1"/>
          </a:solidFill>
        </p:spPr>
        <p:txBody>
          <a:bodyPr wrap="square" rtlCol="0">
            <a:spAutoFit/>
          </a:bodyPr>
          <a:lstStyle/>
          <a:p>
            <a:r>
              <a:rPr lang="es-MX" sz="3600" b="1" dirty="0">
                <a:latin typeface="Montserrat" panose="00000500000000000000" pitchFamily="2" charset="0"/>
              </a:rPr>
              <a:t>Gastos departamentales</a:t>
            </a:r>
            <a:endParaRPr lang="es-CO" sz="3600" b="1" dirty="0"/>
          </a:p>
        </p:txBody>
      </p:sp>
      <p:graphicFrame>
        <p:nvGraphicFramePr>
          <p:cNvPr id="12" name="Gráfico 11">
            <a:extLst>
              <a:ext uri="{FF2B5EF4-FFF2-40B4-BE49-F238E27FC236}">
                <a16:creationId xmlns:a16="http://schemas.microsoft.com/office/drawing/2014/main" id="{24198FFD-EEAB-4ABC-AE60-1A47C4857C83}"/>
              </a:ext>
            </a:extLst>
          </p:cNvPr>
          <p:cNvGraphicFramePr>
            <a:graphicFrameLocks/>
          </p:cNvGraphicFramePr>
          <p:nvPr/>
        </p:nvGraphicFramePr>
        <p:xfrm>
          <a:off x="3808443" y="2130274"/>
          <a:ext cx="7781045" cy="378522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29692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7EE4180-4804-BF16-0436-5B00BCC399CF}"/>
              </a:ext>
            </a:extLst>
          </p:cNvPr>
          <p:cNvSpPr txBox="1"/>
          <p:nvPr/>
        </p:nvSpPr>
        <p:spPr>
          <a:xfrm>
            <a:off x="286129" y="969690"/>
            <a:ext cx="11905871"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hangingPunct="0"/>
            <a:r>
              <a:rPr lang="es-CO" sz="2400" b="1" spc="59" dirty="0">
                <a:solidFill>
                  <a:schemeClr val="accent1"/>
                </a:solidFill>
                <a:latin typeface="+mj-lt"/>
                <a:sym typeface="Montserrat Regular"/>
              </a:rPr>
              <a:t>En 2023 el saldo de la deuda departamental se incrementó 4,3%</a:t>
            </a:r>
          </a:p>
        </p:txBody>
      </p:sp>
      <p:sp>
        <p:nvSpPr>
          <p:cNvPr id="14" name="CuadroTexto 13">
            <a:extLst>
              <a:ext uri="{FF2B5EF4-FFF2-40B4-BE49-F238E27FC236}">
                <a16:creationId xmlns:a16="http://schemas.microsoft.com/office/drawing/2014/main" id="{F77C2EE9-FEDD-0FBA-A154-87F4BB1755F7}"/>
              </a:ext>
            </a:extLst>
          </p:cNvPr>
          <p:cNvSpPr txBox="1"/>
          <p:nvPr/>
        </p:nvSpPr>
        <p:spPr>
          <a:xfrm>
            <a:off x="380133" y="4700761"/>
            <a:ext cx="5510006" cy="1892826"/>
          </a:xfrm>
          <a:prstGeom prst="rect">
            <a:avLst/>
          </a:prstGeom>
          <a:noFill/>
        </p:spPr>
        <p:txBody>
          <a:bodyPr wrap="square">
            <a:spAutoFit/>
          </a:bodyPr>
          <a:lstStyle/>
          <a:p>
            <a:pPr algn="just"/>
            <a:r>
              <a:rPr lang="es-CO" sz="1300" b="1" dirty="0">
                <a:latin typeface="Montserrat" panose="00000500000000000000" pitchFamily="2" charset="0"/>
              </a:rPr>
              <a:t>📌 </a:t>
            </a:r>
            <a:r>
              <a:rPr lang="es-CO" sz="1300" spc="0" dirty="0">
                <a:solidFill>
                  <a:schemeClr val="tx1"/>
                </a:solidFill>
                <a:latin typeface="+mj-lt"/>
              </a:rPr>
              <a:t>El saldo de la deuda </a:t>
            </a:r>
            <a:r>
              <a:rPr lang="es-CO" sz="1300" dirty="0">
                <a:latin typeface="+mj-lt"/>
              </a:rPr>
              <a:t>departamental</a:t>
            </a:r>
            <a:r>
              <a:rPr lang="es-CO" sz="1300" spc="0" dirty="0">
                <a:solidFill>
                  <a:schemeClr val="tx1"/>
                </a:solidFill>
                <a:latin typeface="+mj-lt"/>
              </a:rPr>
              <a:t> llegó a los </a:t>
            </a:r>
            <a:r>
              <a:rPr lang="es-CO" sz="1300" b="1" spc="0" dirty="0">
                <a:solidFill>
                  <a:schemeClr val="tx1"/>
                </a:solidFill>
                <a:latin typeface="+mj-lt"/>
              </a:rPr>
              <a:t>$</a:t>
            </a:r>
            <a:r>
              <a:rPr lang="es-CO" sz="1300" b="1" dirty="0">
                <a:latin typeface="+mj-lt"/>
              </a:rPr>
              <a:t>7</a:t>
            </a:r>
            <a:r>
              <a:rPr lang="es-CO" sz="1300" b="1" spc="0" dirty="0">
                <a:solidFill>
                  <a:schemeClr val="tx1"/>
                </a:solidFill>
                <a:latin typeface="+mj-lt"/>
              </a:rPr>
              <a:t>,6 </a:t>
            </a:r>
            <a:r>
              <a:rPr lang="es-CO" sz="1300" spc="0" dirty="0">
                <a:solidFill>
                  <a:schemeClr val="tx1"/>
                </a:solidFill>
                <a:latin typeface="+mj-lt"/>
              </a:rPr>
              <a:t>billones en 2023.</a:t>
            </a:r>
          </a:p>
          <a:p>
            <a:pPr algn="just"/>
            <a:endParaRPr lang="es-CO" sz="1300" spc="0" dirty="0">
              <a:solidFill>
                <a:schemeClr val="tx1"/>
              </a:solidFill>
              <a:latin typeface="+mj-lt"/>
            </a:endParaRPr>
          </a:p>
          <a:p>
            <a:pPr algn="just"/>
            <a:r>
              <a:rPr lang="es-CO" sz="1300" b="1" dirty="0">
                <a:latin typeface="Montserrat" panose="00000500000000000000" pitchFamily="2" charset="0"/>
              </a:rPr>
              <a:t>📌</a:t>
            </a:r>
            <a:r>
              <a:rPr lang="es-CO" sz="1300" dirty="0">
                <a:latin typeface="Montserrat" panose="00000500000000000000" pitchFamily="2" charset="0"/>
              </a:rPr>
              <a:t>De 2012 a 2023 el saldo de la deuda creció</a:t>
            </a:r>
            <a:r>
              <a:rPr lang="es-CO" sz="1300" b="1" dirty="0">
                <a:latin typeface="Montserrat" panose="00000500000000000000" pitchFamily="2" charset="0"/>
              </a:rPr>
              <a:t> 124%.</a:t>
            </a:r>
            <a:endParaRPr lang="es-CO" sz="1300" spc="0" dirty="0">
              <a:solidFill>
                <a:schemeClr val="tx1"/>
              </a:solidFill>
              <a:latin typeface="+mj-lt"/>
            </a:endParaRPr>
          </a:p>
          <a:p>
            <a:endParaRPr lang="es-CO" sz="1300" spc="0" dirty="0">
              <a:solidFill>
                <a:schemeClr val="tx1"/>
              </a:solidFill>
              <a:latin typeface="+mj-lt"/>
            </a:endParaRPr>
          </a:p>
          <a:p>
            <a:r>
              <a:rPr lang="es-CO" sz="1300" dirty="0">
                <a:latin typeface="Montserrat" panose="00000500000000000000" pitchFamily="2" charset="0"/>
              </a:rPr>
              <a:t>📌El</a:t>
            </a:r>
            <a:r>
              <a:rPr lang="es-CO" sz="1300" b="1" dirty="0">
                <a:latin typeface="Montserrat" panose="00000500000000000000" pitchFamily="2" charset="0"/>
              </a:rPr>
              <a:t> 71% </a:t>
            </a:r>
            <a:r>
              <a:rPr lang="es-CO" sz="1300" dirty="0">
                <a:latin typeface="Montserrat" panose="00000500000000000000" pitchFamily="2" charset="0"/>
              </a:rPr>
              <a:t>de la deuda se concentra en 4 departamentos: </a:t>
            </a:r>
            <a:r>
              <a:rPr lang="es-CO" sz="1300" b="1" dirty="0">
                <a:latin typeface="Montserrat" panose="00000500000000000000" pitchFamily="2" charset="0"/>
              </a:rPr>
              <a:t>Antioquia (30%), Cundinamarca (18%), Atlántico (14%) y Valle del Cauca (10%).</a:t>
            </a:r>
          </a:p>
          <a:p>
            <a:endParaRPr lang="es-CO" sz="1300" b="1" spc="0" dirty="0">
              <a:solidFill>
                <a:schemeClr val="tx1"/>
              </a:solidFill>
              <a:latin typeface="+mj-lt"/>
            </a:endParaRPr>
          </a:p>
        </p:txBody>
      </p:sp>
      <p:sp>
        <p:nvSpPr>
          <p:cNvPr id="8" name="Rectángulo 7">
            <a:extLst>
              <a:ext uri="{FF2B5EF4-FFF2-40B4-BE49-F238E27FC236}">
                <a16:creationId xmlns:a16="http://schemas.microsoft.com/office/drawing/2014/main" id="{D28B1AF8-19A5-E464-27C1-70D557E0492A}"/>
              </a:ext>
            </a:extLst>
          </p:cNvPr>
          <p:cNvSpPr/>
          <p:nvPr/>
        </p:nvSpPr>
        <p:spPr>
          <a:xfrm flipH="1">
            <a:off x="-10142" y="831556"/>
            <a:ext cx="12192000" cy="810623"/>
          </a:xfrm>
          <a:prstGeom prst="rect">
            <a:avLst/>
          </a:prstGeom>
          <a:gradFill>
            <a:gsLst>
              <a:gs pos="0">
                <a:srgbClr val="4D4D4D">
                  <a:alpha val="15000"/>
                </a:srgbClr>
              </a:gs>
              <a:gs pos="100000">
                <a:srgbClr val="4D4D4D">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_tradnl" sz="1800" b="0" i="0" u="none" strike="noStrike" kern="1200" cap="none" spc="0" normalizeH="0" baseline="0" noProof="0" dirty="0">
              <a:ln>
                <a:noFill/>
              </a:ln>
              <a:solidFill>
                <a:schemeClr val="tx2"/>
              </a:solidFill>
              <a:effectLst/>
              <a:uLnTx/>
              <a:uFillTx/>
              <a:latin typeface="+mj-lt"/>
              <a:ea typeface="Verdana" panose="020B0604030504040204" pitchFamily="34" charset="0"/>
              <a:cs typeface="Verdana" panose="020B0604030504040204" pitchFamily="34" charset="0"/>
            </a:endParaRPr>
          </a:p>
        </p:txBody>
      </p:sp>
      <p:sp>
        <p:nvSpPr>
          <p:cNvPr id="10" name="CuadroTexto 9">
            <a:extLst>
              <a:ext uri="{FF2B5EF4-FFF2-40B4-BE49-F238E27FC236}">
                <a16:creationId xmlns:a16="http://schemas.microsoft.com/office/drawing/2014/main" id="{7BEE4232-D94D-B328-E6A3-0672F9F3AD99}"/>
              </a:ext>
            </a:extLst>
          </p:cNvPr>
          <p:cNvSpPr txBox="1"/>
          <p:nvPr/>
        </p:nvSpPr>
        <p:spPr>
          <a:xfrm>
            <a:off x="6401291" y="4762899"/>
            <a:ext cx="5311145" cy="569387"/>
          </a:xfrm>
          <a:prstGeom prst="rect">
            <a:avLst/>
          </a:prstGeom>
          <a:noFill/>
        </p:spPr>
        <p:txBody>
          <a:bodyPr wrap="square">
            <a:spAutoFit/>
          </a:bodyPr>
          <a:lstStyle/>
          <a:p>
            <a:r>
              <a:rPr lang="es-CO" sz="1800" b="1" dirty="0">
                <a:latin typeface="Montserrat" panose="00000500000000000000" pitchFamily="2" charset="0"/>
              </a:rPr>
              <a:t>📌 </a:t>
            </a:r>
            <a:r>
              <a:rPr lang="es-CO" sz="1300" dirty="0">
                <a:latin typeface="+mj-lt"/>
              </a:rPr>
              <a:t>En 2023 el pago de intereses de la deuda </a:t>
            </a:r>
            <a:r>
              <a:rPr lang="es-CO" sz="1300" b="1" dirty="0">
                <a:latin typeface="+mj-lt"/>
              </a:rPr>
              <a:t>aumentó 83% </a:t>
            </a:r>
            <a:r>
              <a:rPr lang="es-CO" sz="1300" dirty="0">
                <a:latin typeface="+mj-lt"/>
              </a:rPr>
              <a:t>pasando de </a:t>
            </a:r>
            <a:r>
              <a:rPr lang="es-CO" sz="1300" b="1" dirty="0">
                <a:latin typeface="+mj-lt"/>
              </a:rPr>
              <a:t>$480 MM a $880 MM </a:t>
            </a:r>
            <a:r>
              <a:rPr lang="es-CO" sz="1300" dirty="0">
                <a:latin typeface="+mj-lt"/>
              </a:rPr>
              <a:t>respecto a 2022</a:t>
            </a:r>
          </a:p>
        </p:txBody>
      </p:sp>
      <p:sp>
        <p:nvSpPr>
          <p:cNvPr id="6" name="CuadroTexto 5">
            <a:extLst>
              <a:ext uri="{FF2B5EF4-FFF2-40B4-BE49-F238E27FC236}">
                <a16:creationId xmlns:a16="http://schemas.microsoft.com/office/drawing/2014/main" id="{C10CE586-EE1B-51D9-DBF2-C387E8DAB142}"/>
              </a:ext>
            </a:extLst>
          </p:cNvPr>
          <p:cNvSpPr txBox="1"/>
          <p:nvPr/>
        </p:nvSpPr>
        <p:spPr>
          <a:xfrm>
            <a:off x="6401292" y="5332286"/>
            <a:ext cx="5311145" cy="569387"/>
          </a:xfrm>
          <a:prstGeom prst="rect">
            <a:avLst/>
          </a:prstGeom>
          <a:noFill/>
        </p:spPr>
        <p:txBody>
          <a:bodyPr wrap="square">
            <a:spAutoFit/>
          </a:bodyPr>
          <a:lstStyle/>
          <a:p>
            <a:r>
              <a:rPr lang="es-CO" sz="1800" b="1" dirty="0">
                <a:latin typeface="Montserrat" panose="00000500000000000000" pitchFamily="2" charset="0"/>
              </a:rPr>
              <a:t>📌 </a:t>
            </a:r>
            <a:r>
              <a:rPr lang="es-CO" sz="1300" dirty="0">
                <a:latin typeface="+mj-lt"/>
              </a:rPr>
              <a:t>En 2023 el pago asociado a amortizaciones </a:t>
            </a:r>
            <a:r>
              <a:rPr lang="es-CO" sz="1300" b="1" dirty="0">
                <a:latin typeface="+mj-lt"/>
              </a:rPr>
              <a:t>disminuyó en -4% </a:t>
            </a:r>
            <a:r>
              <a:rPr lang="es-CO" sz="1300" dirty="0">
                <a:latin typeface="+mj-lt"/>
              </a:rPr>
              <a:t>pasando de </a:t>
            </a:r>
            <a:r>
              <a:rPr lang="es-CO" sz="1300" b="1" dirty="0">
                <a:latin typeface="+mj-lt"/>
              </a:rPr>
              <a:t>$920 MM a $880 MM </a:t>
            </a:r>
            <a:r>
              <a:rPr lang="es-CO" sz="1300" dirty="0">
                <a:latin typeface="+mj-lt"/>
              </a:rPr>
              <a:t>respecto a 2022.</a:t>
            </a:r>
            <a:endParaRPr lang="es-CO" sz="1300" b="1" dirty="0">
              <a:latin typeface="+mj-lt"/>
            </a:endParaRPr>
          </a:p>
        </p:txBody>
      </p:sp>
      <p:sp>
        <p:nvSpPr>
          <p:cNvPr id="4" name="CuadroTexto 3">
            <a:extLst>
              <a:ext uri="{FF2B5EF4-FFF2-40B4-BE49-F238E27FC236}">
                <a16:creationId xmlns:a16="http://schemas.microsoft.com/office/drawing/2014/main" id="{24F884B3-3EA8-C50F-03C0-06525367C9C8}"/>
              </a:ext>
            </a:extLst>
          </p:cNvPr>
          <p:cNvSpPr txBox="1"/>
          <p:nvPr/>
        </p:nvSpPr>
        <p:spPr>
          <a:xfrm>
            <a:off x="1262096" y="124846"/>
            <a:ext cx="9127816" cy="646331"/>
          </a:xfrm>
          <a:prstGeom prst="rect">
            <a:avLst/>
          </a:prstGeom>
          <a:noFill/>
        </p:spPr>
        <p:txBody>
          <a:bodyPr wrap="square" rtlCol="0">
            <a:spAutoFit/>
          </a:bodyPr>
          <a:lstStyle/>
          <a:p>
            <a:r>
              <a:rPr lang="es-MX" sz="3600" b="1" dirty="0">
                <a:latin typeface="+mj-lt"/>
              </a:rPr>
              <a:t>Deuda municipios</a:t>
            </a:r>
            <a:endParaRPr lang="es-CO" sz="3600" b="1" dirty="0">
              <a:latin typeface="+mj-lt"/>
            </a:endParaRPr>
          </a:p>
        </p:txBody>
      </p:sp>
      <p:graphicFrame>
        <p:nvGraphicFramePr>
          <p:cNvPr id="2" name="Gráfico 1">
            <a:extLst>
              <a:ext uri="{FF2B5EF4-FFF2-40B4-BE49-F238E27FC236}">
                <a16:creationId xmlns:a16="http://schemas.microsoft.com/office/drawing/2014/main" id="{1F6020B4-ABA3-43A1-8B34-18B7D789FB2A}"/>
              </a:ext>
            </a:extLst>
          </p:cNvPr>
          <p:cNvGraphicFramePr>
            <a:graphicFrameLocks/>
          </p:cNvGraphicFramePr>
          <p:nvPr/>
        </p:nvGraphicFramePr>
        <p:xfrm>
          <a:off x="82553" y="1842745"/>
          <a:ext cx="6013447" cy="27718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Gráfico 8">
            <a:extLst>
              <a:ext uri="{FF2B5EF4-FFF2-40B4-BE49-F238E27FC236}">
                <a16:creationId xmlns:a16="http://schemas.microsoft.com/office/drawing/2014/main" id="{CAF102E6-B363-4C83-97F7-13C6A0652922}"/>
              </a:ext>
            </a:extLst>
          </p:cNvPr>
          <p:cNvGraphicFramePr>
            <a:graphicFrameLocks/>
          </p:cNvGraphicFramePr>
          <p:nvPr/>
        </p:nvGraphicFramePr>
        <p:xfrm>
          <a:off x="6401292" y="1759773"/>
          <a:ext cx="5510006" cy="310293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70090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3">
            <a:extLst>
              <a:ext uri="{FF2B5EF4-FFF2-40B4-BE49-F238E27FC236}">
                <a16:creationId xmlns:a16="http://schemas.microsoft.com/office/drawing/2014/main" id="{865E3392-A019-F70D-F617-8FA124B559BC}"/>
              </a:ext>
            </a:extLst>
          </p:cNvPr>
          <p:cNvCxnSpPr/>
          <p:nvPr/>
        </p:nvCxnSpPr>
        <p:spPr>
          <a:xfrm>
            <a:off x="8764855" y="1438096"/>
            <a:ext cx="0" cy="4572000"/>
          </a:xfrm>
          <a:prstGeom prst="line">
            <a:avLst/>
          </a:prstGeom>
          <a:ln w="117475">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11" name="Elipse 10">
            <a:extLst>
              <a:ext uri="{FF2B5EF4-FFF2-40B4-BE49-F238E27FC236}">
                <a16:creationId xmlns:a16="http://schemas.microsoft.com/office/drawing/2014/main" id="{BADE9534-ED0F-31B6-8280-7BA5B235F196}"/>
              </a:ext>
            </a:extLst>
          </p:cNvPr>
          <p:cNvSpPr/>
          <p:nvPr/>
        </p:nvSpPr>
        <p:spPr>
          <a:xfrm>
            <a:off x="8407641" y="3202948"/>
            <a:ext cx="792000" cy="792000"/>
          </a:xfrm>
          <a:prstGeom prst="ellipse">
            <a:avLst/>
          </a:prstGeom>
          <a:solidFill>
            <a:schemeClr val="bg1"/>
          </a:solidFill>
          <a:ln w="38100">
            <a:solidFill>
              <a:schemeClr val="accent6"/>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s-CO"/>
          </a:p>
        </p:txBody>
      </p:sp>
      <p:sp>
        <p:nvSpPr>
          <p:cNvPr id="12" name="Elipse 11">
            <a:extLst>
              <a:ext uri="{FF2B5EF4-FFF2-40B4-BE49-F238E27FC236}">
                <a16:creationId xmlns:a16="http://schemas.microsoft.com/office/drawing/2014/main" id="{97869041-D366-129D-BD5C-0E94C074F122}"/>
              </a:ext>
            </a:extLst>
          </p:cNvPr>
          <p:cNvSpPr/>
          <p:nvPr/>
        </p:nvSpPr>
        <p:spPr>
          <a:xfrm>
            <a:off x="8364010" y="4663231"/>
            <a:ext cx="792000" cy="792000"/>
          </a:xfrm>
          <a:prstGeom prst="ellipse">
            <a:avLst/>
          </a:prstGeom>
          <a:solidFill>
            <a:schemeClr val="bg1"/>
          </a:solidFill>
          <a:ln w="38100">
            <a:solidFill>
              <a:schemeClr val="accent6"/>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s-CO"/>
          </a:p>
        </p:txBody>
      </p:sp>
      <p:sp>
        <p:nvSpPr>
          <p:cNvPr id="6" name="Elipse 5">
            <a:extLst>
              <a:ext uri="{FF2B5EF4-FFF2-40B4-BE49-F238E27FC236}">
                <a16:creationId xmlns:a16="http://schemas.microsoft.com/office/drawing/2014/main" id="{1ADD4465-EAA1-1C1C-A327-74E6A5CD0527}"/>
              </a:ext>
            </a:extLst>
          </p:cNvPr>
          <p:cNvSpPr/>
          <p:nvPr/>
        </p:nvSpPr>
        <p:spPr>
          <a:xfrm>
            <a:off x="8377904" y="1689679"/>
            <a:ext cx="792000" cy="792000"/>
          </a:xfrm>
          <a:prstGeom prst="ellipse">
            <a:avLst/>
          </a:prstGeom>
          <a:solidFill>
            <a:schemeClr val="bg1"/>
          </a:solidFill>
          <a:ln w="38100">
            <a:solidFill>
              <a:schemeClr val="accent6"/>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s-CO"/>
          </a:p>
        </p:txBody>
      </p:sp>
      <p:sp>
        <p:nvSpPr>
          <p:cNvPr id="7" name="Rectangle">
            <a:extLst>
              <a:ext uri="{FF2B5EF4-FFF2-40B4-BE49-F238E27FC236}">
                <a16:creationId xmlns:a16="http://schemas.microsoft.com/office/drawing/2014/main" id="{897FB524-BDF2-9332-369C-0EAAA2C42EB1}"/>
              </a:ext>
            </a:extLst>
          </p:cNvPr>
          <p:cNvSpPr/>
          <p:nvPr/>
        </p:nvSpPr>
        <p:spPr>
          <a:xfrm>
            <a:off x="-1643" y="1172290"/>
            <a:ext cx="5828803" cy="5240377"/>
          </a:xfrm>
          <a:prstGeom prst="rect">
            <a:avLst/>
          </a:prstGeom>
          <a:solidFill>
            <a:srgbClr val="F1F1F1"/>
          </a:solidFill>
          <a:ln w="12700">
            <a:miter lim="400000"/>
          </a:ln>
        </p:spPr>
        <p:txBody>
          <a:bodyPr lIns="50800" tIns="50800" rIns="50800" bIns="50800" anchor="ctr"/>
          <a:lstStyle/>
          <a:p>
            <a:pPr algn="r">
              <a:lnSpc>
                <a:spcPct val="100000"/>
              </a:lnSpc>
              <a:defRPr sz="3200" spc="0">
                <a:solidFill>
                  <a:srgbClr val="FFFFFF"/>
                </a:solidFill>
                <a:latin typeface="Helvetica Neue Medium"/>
                <a:ea typeface="Helvetica Neue Medium"/>
                <a:cs typeface="Helvetica Neue Medium"/>
                <a:sym typeface="Helvetica Neue Medium"/>
              </a:defRPr>
            </a:pPr>
            <a:endParaRPr lang="es-CO" sz="2000" spc="0">
              <a:solidFill>
                <a:schemeClr val="tx1"/>
              </a:solidFill>
              <a:latin typeface="Montserrat" panose="00000500000000000000" pitchFamily="2" charset="0"/>
            </a:endParaRPr>
          </a:p>
          <a:p>
            <a:pPr algn="r">
              <a:lnSpc>
                <a:spcPct val="100000"/>
              </a:lnSpc>
              <a:defRPr sz="3200" spc="0">
                <a:solidFill>
                  <a:srgbClr val="FFFFFF"/>
                </a:solidFill>
                <a:latin typeface="Helvetica Neue Medium"/>
                <a:ea typeface="Helvetica Neue Medium"/>
                <a:cs typeface="Helvetica Neue Medium"/>
                <a:sym typeface="Helvetica Neue Medium"/>
              </a:defRPr>
            </a:pPr>
            <a:r>
              <a:rPr lang="es-CO" sz="2000" spc="0">
                <a:solidFill>
                  <a:schemeClr val="tx1"/>
                </a:solidFill>
                <a:latin typeface="Montserrat" panose="00000500000000000000" pitchFamily="2" charset="0"/>
              </a:rPr>
              <a:t> </a:t>
            </a:r>
          </a:p>
        </p:txBody>
      </p:sp>
      <p:sp>
        <p:nvSpPr>
          <p:cNvPr id="5" name="CuadroTexto 4">
            <a:extLst>
              <a:ext uri="{FF2B5EF4-FFF2-40B4-BE49-F238E27FC236}">
                <a16:creationId xmlns:a16="http://schemas.microsoft.com/office/drawing/2014/main" id="{643B1228-8807-C1A5-5619-E1E8E64507A1}"/>
              </a:ext>
            </a:extLst>
          </p:cNvPr>
          <p:cNvSpPr txBox="1"/>
          <p:nvPr/>
        </p:nvSpPr>
        <p:spPr>
          <a:xfrm>
            <a:off x="183456" y="1336394"/>
            <a:ext cx="5466094" cy="3139321"/>
          </a:xfrm>
          <a:prstGeom prst="rect">
            <a:avLst/>
          </a:prstGeom>
          <a:noFill/>
        </p:spPr>
        <p:txBody>
          <a:bodyPr wrap="square">
            <a:spAutoFit/>
          </a:bodyPr>
          <a:lstStyle/>
          <a:p>
            <a:pPr lvl="0" algn="just" defTabSz="825500" hangingPunct="0"/>
            <a:r>
              <a:rPr lang="es-MX" kern="0" spc="59" dirty="0">
                <a:latin typeface="Montserrat" panose="00000500000000000000" pitchFamily="2" charset="0"/>
                <a:sym typeface="Montserrat Regular"/>
              </a:rPr>
              <a:t>Permite medir el desempeño de la gestión fiscal y financiera de las entidades territoriales en función de:</a:t>
            </a:r>
          </a:p>
          <a:p>
            <a:pPr marL="542925" indent="-285750" defTabSz="825500" hangingPunct="0">
              <a:buFont typeface="Arial" panose="020B0604020202020204" pitchFamily="34" charset="0"/>
              <a:buChar char="•"/>
            </a:pPr>
            <a:r>
              <a:rPr lang="es-MX" kern="0" spc="59" dirty="0">
                <a:solidFill>
                  <a:schemeClr val="tx2"/>
                </a:solidFill>
                <a:latin typeface="+mj-lt"/>
                <a:sym typeface="Montserrat Regular"/>
              </a:rPr>
              <a:t>La </a:t>
            </a:r>
            <a:r>
              <a:rPr lang="es-CO" sz="1800" b="1" dirty="0">
                <a:effectLst/>
                <a:highlight>
                  <a:srgbClr val="D3F2F3"/>
                </a:highlight>
                <a:latin typeface="+mj-lt"/>
                <a:ea typeface="Calibri" panose="020F0502020204030204" pitchFamily="34" charset="0"/>
                <a:cs typeface="Times New Roman" panose="02020603050405020304" pitchFamily="18" charset="0"/>
              </a:rPr>
              <a:t>viabilidad fiscal</a:t>
            </a:r>
            <a:r>
              <a:rPr lang="es-CO" b="1" dirty="0">
                <a:highlight>
                  <a:srgbClr val="D3F2F3"/>
                </a:highlight>
                <a:latin typeface="+mj-lt"/>
                <a:ea typeface="Calibri" panose="020F0502020204030204" pitchFamily="34" charset="0"/>
                <a:cs typeface="Times New Roman" panose="02020603050405020304" pitchFamily="18" charset="0"/>
              </a:rPr>
              <a:t>,</a:t>
            </a:r>
            <a:r>
              <a:rPr lang="es-MX" kern="0" spc="59" dirty="0">
                <a:solidFill>
                  <a:schemeClr val="tx2"/>
                </a:solidFill>
                <a:latin typeface="+mj-lt"/>
                <a:sym typeface="Montserrat Regular"/>
              </a:rPr>
              <a:t> </a:t>
            </a:r>
          </a:p>
          <a:p>
            <a:pPr marL="542925" lvl="0" indent="-285750" defTabSz="825500" hangingPunct="0">
              <a:buFont typeface="Arial" panose="020B0604020202020204" pitchFamily="34" charset="0"/>
              <a:buChar char="•"/>
            </a:pPr>
            <a:r>
              <a:rPr lang="es-MX" kern="0" spc="59" dirty="0">
                <a:latin typeface="Montserrat" panose="00000500000000000000" pitchFamily="2" charset="0"/>
                <a:sym typeface="Montserrat Regular"/>
              </a:rPr>
              <a:t>La capacidad de generación de </a:t>
            </a:r>
            <a:r>
              <a:rPr lang="es-MX" b="1" dirty="0">
                <a:highlight>
                  <a:srgbClr val="D3F2F3"/>
                </a:highlight>
                <a:latin typeface="+mj-lt"/>
                <a:ea typeface="Calibri" panose="020F0502020204030204" pitchFamily="34" charset="0"/>
                <a:cs typeface="Times New Roman" panose="02020603050405020304" pitchFamily="18" charset="0"/>
              </a:rPr>
              <a:t>recursos propios</a:t>
            </a:r>
            <a:r>
              <a:rPr lang="es-MX" kern="0" spc="59" dirty="0">
                <a:solidFill>
                  <a:schemeClr val="tx2"/>
                </a:solidFill>
                <a:latin typeface="Montserrat" panose="00000500000000000000" pitchFamily="2" charset="0"/>
                <a:sym typeface="Montserrat Regular"/>
              </a:rPr>
              <a:t>, </a:t>
            </a:r>
          </a:p>
          <a:p>
            <a:pPr marL="542925" lvl="0" indent="-285750" defTabSz="825500" hangingPunct="0">
              <a:buFont typeface="Arial" panose="020B0604020202020204" pitchFamily="34" charset="0"/>
              <a:buChar char="•"/>
            </a:pPr>
            <a:r>
              <a:rPr lang="es-MX" kern="0" spc="59" dirty="0">
                <a:solidFill>
                  <a:schemeClr val="tx2"/>
                </a:solidFill>
                <a:latin typeface="Montserrat" panose="00000500000000000000" pitchFamily="2" charset="0"/>
                <a:sym typeface="Montserrat Regular"/>
              </a:rPr>
              <a:t>El </a:t>
            </a:r>
            <a:r>
              <a:rPr lang="es-MX" b="1" dirty="0">
                <a:highlight>
                  <a:srgbClr val="D3F2F3"/>
                </a:highlight>
                <a:latin typeface="+mj-lt"/>
                <a:ea typeface="Calibri" panose="020F0502020204030204" pitchFamily="34" charset="0"/>
                <a:cs typeface="Times New Roman" panose="02020603050405020304" pitchFamily="18" charset="0"/>
              </a:rPr>
              <a:t>endeudamiento</a:t>
            </a:r>
            <a:r>
              <a:rPr lang="es-MX" kern="0" spc="59" dirty="0">
                <a:solidFill>
                  <a:schemeClr val="tx2"/>
                </a:solidFill>
                <a:latin typeface="Montserrat" panose="00000500000000000000" pitchFamily="2" charset="0"/>
                <a:sym typeface="Montserrat Regular"/>
              </a:rPr>
              <a:t>, </a:t>
            </a:r>
          </a:p>
          <a:p>
            <a:pPr marL="542925" lvl="0" indent="-285750" defTabSz="825500" hangingPunct="0">
              <a:buFont typeface="Arial" panose="020B0604020202020204" pitchFamily="34" charset="0"/>
              <a:buChar char="•"/>
            </a:pPr>
            <a:r>
              <a:rPr lang="es-MX" kern="0" spc="59" dirty="0">
                <a:solidFill>
                  <a:schemeClr val="tx2"/>
                </a:solidFill>
                <a:latin typeface="Montserrat" panose="00000500000000000000" pitchFamily="2" charset="0"/>
                <a:sym typeface="Montserrat Regular"/>
              </a:rPr>
              <a:t>Los niveles de </a:t>
            </a:r>
            <a:r>
              <a:rPr lang="es-MX" b="1" dirty="0">
                <a:highlight>
                  <a:srgbClr val="D3F2F3"/>
                </a:highlight>
                <a:latin typeface="+mj-lt"/>
                <a:ea typeface="Calibri" panose="020F0502020204030204" pitchFamily="34" charset="0"/>
                <a:cs typeface="Times New Roman" panose="02020603050405020304" pitchFamily="18" charset="0"/>
              </a:rPr>
              <a:t>inversión</a:t>
            </a:r>
            <a:r>
              <a:rPr lang="es-MX" b="1" dirty="0">
                <a:highlight>
                  <a:srgbClr val="D3F2F3"/>
                </a:highlight>
                <a:latin typeface="+mj-lt"/>
                <a:ea typeface="Calibri" panose="020F0502020204030204" pitchFamily="34" charset="0"/>
                <a:cs typeface="Times New Roman" panose="02020603050405020304" pitchFamily="18" charset="0"/>
                <a:sym typeface="Montserrat Regular"/>
              </a:rPr>
              <a:t> </a:t>
            </a:r>
          </a:p>
          <a:p>
            <a:pPr marL="542925" lvl="0" indent="-285750" defTabSz="825500" hangingPunct="0">
              <a:buFont typeface="Arial" panose="020B0604020202020204" pitchFamily="34" charset="0"/>
              <a:buChar char="•"/>
            </a:pPr>
            <a:r>
              <a:rPr lang="es-MX" kern="0" spc="59" dirty="0">
                <a:solidFill>
                  <a:schemeClr val="tx2"/>
                </a:solidFill>
                <a:latin typeface="Montserrat" panose="00000500000000000000" pitchFamily="2" charset="0"/>
                <a:sym typeface="Montserrat Regular"/>
              </a:rPr>
              <a:t>La capacidad de </a:t>
            </a:r>
            <a:r>
              <a:rPr lang="es-MX" b="1" dirty="0">
                <a:highlight>
                  <a:srgbClr val="D3F2F3"/>
                </a:highlight>
                <a:latin typeface="+mj-lt"/>
                <a:ea typeface="Calibri" panose="020F0502020204030204" pitchFamily="34" charset="0"/>
                <a:cs typeface="Times New Roman" panose="02020603050405020304" pitchFamily="18" charset="0"/>
              </a:rPr>
              <a:t>gestión financiera</a:t>
            </a:r>
            <a:r>
              <a:rPr lang="es-MX" b="1" dirty="0">
                <a:highlight>
                  <a:srgbClr val="D3F2F3"/>
                </a:highlight>
                <a:latin typeface="+mj-lt"/>
                <a:ea typeface="Calibri" panose="020F0502020204030204" pitchFamily="34" charset="0"/>
                <a:cs typeface="Times New Roman" panose="02020603050405020304" pitchFamily="18" charset="0"/>
                <a:sym typeface="Montserrat Regular"/>
              </a:rPr>
              <a:t> </a:t>
            </a:r>
            <a:r>
              <a:rPr lang="es-MX" kern="0" spc="59" dirty="0">
                <a:solidFill>
                  <a:schemeClr val="tx2"/>
                </a:solidFill>
                <a:latin typeface="Montserrat" panose="00000500000000000000" pitchFamily="2" charset="0"/>
                <a:sym typeface="Montserrat Regular"/>
              </a:rPr>
              <a:t>en los municipios y departamentos del país.</a:t>
            </a:r>
            <a:endParaRPr lang="es-MX" sz="3200" dirty="0">
              <a:solidFill>
                <a:schemeClr val="tx2"/>
              </a:solidFill>
              <a:latin typeface="Montserrat" panose="00000500000000000000" pitchFamily="2" charset="0"/>
            </a:endParaRPr>
          </a:p>
        </p:txBody>
      </p:sp>
      <p:sp>
        <p:nvSpPr>
          <p:cNvPr id="15" name="CuadroTexto 14">
            <a:extLst>
              <a:ext uri="{FF2B5EF4-FFF2-40B4-BE49-F238E27FC236}">
                <a16:creationId xmlns:a16="http://schemas.microsoft.com/office/drawing/2014/main" id="{469D4CF4-47DA-458C-3098-997F00F8E247}"/>
              </a:ext>
            </a:extLst>
          </p:cNvPr>
          <p:cNvSpPr txBox="1"/>
          <p:nvPr/>
        </p:nvSpPr>
        <p:spPr>
          <a:xfrm>
            <a:off x="306606" y="4625021"/>
            <a:ext cx="5265090" cy="1719620"/>
          </a:xfrm>
          <a:prstGeom prst="roundRect">
            <a:avLst/>
          </a:prstGeom>
          <a:solidFill>
            <a:schemeClr val="accent2"/>
          </a:solidFill>
        </p:spPr>
        <p:txBody>
          <a:bodyPr wrap="square">
            <a:spAutoFit/>
          </a:bodyPr>
          <a:lstStyle/>
          <a:p>
            <a:pPr>
              <a:lnSpc>
                <a:spcPts val="1900"/>
              </a:lnSpc>
            </a:pPr>
            <a:r>
              <a:rPr lang="es-MX" kern="0" spc="59">
                <a:solidFill>
                  <a:schemeClr val="bg1">
                    <a:lumMod val="95000"/>
                  </a:schemeClr>
                </a:solidFill>
                <a:latin typeface="Montserrat" panose="00000500000000000000" pitchFamily="2" charset="0"/>
              </a:rPr>
              <a:t>El artículo 79 de la Ley 617 de 2000 ordena al DNP publicar los resultados de la evaluación de la gestión de todas las entidades territoriales, incluidos sus organismos de control al menos una vez al año</a:t>
            </a:r>
            <a:endParaRPr lang="es-CO" kern="0" spc="59">
              <a:solidFill>
                <a:schemeClr val="bg1">
                  <a:lumMod val="95000"/>
                </a:schemeClr>
              </a:solidFill>
              <a:latin typeface="Montserrat" panose="00000500000000000000" pitchFamily="2" charset="0"/>
            </a:endParaRPr>
          </a:p>
        </p:txBody>
      </p:sp>
      <p:sp>
        <p:nvSpPr>
          <p:cNvPr id="24" name="CuadroTexto 23">
            <a:extLst>
              <a:ext uri="{FF2B5EF4-FFF2-40B4-BE49-F238E27FC236}">
                <a16:creationId xmlns:a16="http://schemas.microsoft.com/office/drawing/2014/main" id="{527DF38D-8655-61BC-3048-82A51ADD990D}"/>
              </a:ext>
            </a:extLst>
          </p:cNvPr>
          <p:cNvSpPr txBox="1"/>
          <p:nvPr/>
        </p:nvSpPr>
        <p:spPr>
          <a:xfrm>
            <a:off x="9518187" y="2193823"/>
            <a:ext cx="2393288" cy="2160000"/>
          </a:xfrm>
          <a:prstGeom prst="rect">
            <a:avLst/>
          </a:prstGeom>
          <a:noFill/>
          <a:ln>
            <a:solidFill>
              <a:schemeClr val="bg1">
                <a:lumMod val="75000"/>
              </a:schemeClr>
            </a:solidFill>
            <a:prstDash val="sysDot"/>
          </a:ln>
        </p:spPr>
        <p:txBody>
          <a:bodyPr wrap="square">
            <a:spAutoFit/>
          </a:bodyPr>
          <a:lstStyle/>
          <a:p>
            <a:r>
              <a:rPr lang="es-MX" sz="1400" kern="0" spc="59" dirty="0">
                <a:latin typeface="Montserrat" panose="00000500000000000000" pitchFamily="2" charset="0"/>
                <a:sym typeface="Montserrat Regular"/>
              </a:rPr>
              <a:t>Mejorar el seguimiento al ingreso, gasto y a la sostenibilidad territorial.</a:t>
            </a:r>
          </a:p>
          <a:p>
            <a:r>
              <a:rPr lang="es-CO" sz="1400" kern="0" spc="59" dirty="0">
                <a:latin typeface="Montserrat" panose="00000500000000000000" pitchFamily="2" charset="0"/>
              </a:rPr>
              <a:t>Evitar déficits desmedidos </a:t>
            </a:r>
            <a:r>
              <a:rPr lang="es-MX" sz="1400" kern="0" spc="59" dirty="0">
                <a:latin typeface="Montserrat" panose="00000500000000000000" pitchFamily="2" charset="0"/>
              </a:rPr>
              <a:t>ayuda a prevenir impactos negativos en la economía nacional</a:t>
            </a:r>
            <a:endParaRPr lang="es-CO" sz="1400" kern="0" spc="59" dirty="0">
              <a:latin typeface="Montserrat" panose="00000500000000000000" pitchFamily="2" charset="0"/>
            </a:endParaRPr>
          </a:p>
        </p:txBody>
      </p:sp>
      <p:sp>
        <p:nvSpPr>
          <p:cNvPr id="26" name="CuadroTexto 25">
            <a:extLst>
              <a:ext uri="{FF2B5EF4-FFF2-40B4-BE49-F238E27FC236}">
                <a16:creationId xmlns:a16="http://schemas.microsoft.com/office/drawing/2014/main" id="{20048373-239F-0B00-1E83-3D8B9AF23AA2}"/>
              </a:ext>
            </a:extLst>
          </p:cNvPr>
          <p:cNvSpPr txBox="1"/>
          <p:nvPr/>
        </p:nvSpPr>
        <p:spPr>
          <a:xfrm>
            <a:off x="6131385" y="3794595"/>
            <a:ext cx="2189768" cy="1764000"/>
          </a:xfrm>
          <a:prstGeom prst="rect">
            <a:avLst/>
          </a:prstGeom>
          <a:noFill/>
          <a:ln>
            <a:solidFill>
              <a:schemeClr val="bg1">
                <a:lumMod val="75000"/>
              </a:schemeClr>
            </a:solidFill>
            <a:prstDash val="sysDot"/>
          </a:ln>
        </p:spPr>
        <p:txBody>
          <a:bodyPr wrap="square">
            <a:spAutoFit/>
          </a:bodyPr>
          <a:lstStyle>
            <a:defPPr>
              <a:defRPr lang="es-CO"/>
            </a:defPPr>
            <a:lvl1pPr>
              <a:defRPr sz="1400" kern="0" spc="59">
                <a:latin typeface="Helvetica (Cuerpo)"/>
              </a:defRPr>
            </a:lvl1pPr>
          </a:lstStyle>
          <a:p>
            <a:r>
              <a:rPr lang="es-MX" dirty="0">
                <a:latin typeface="Montserrat" panose="00000500000000000000" pitchFamily="2" charset="0"/>
                <a:sym typeface="Montserrat Regular"/>
              </a:rPr>
              <a:t>Obtener retroalimentación de su gestión e insumos para sus propios análisis y diseño de estrategias financieras</a:t>
            </a:r>
            <a:endParaRPr lang="es-CO" dirty="0">
              <a:latin typeface="Montserrat" panose="00000500000000000000" pitchFamily="2" charset="0"/>
            </a:endParaRPr>
          </a:p>
        </p:txBody>
      </p:sp>
      <p:sp>
        <p:nvSpPr>
          <p:cNvPr id="27" name="CuadroTexto 26">
            <a:extLst>
              <a:ext uri="{FF2B5EF4-FFF2-40B4-BE49-F238E27FC236}">
                <a16:creationId xmlns:a16="http://schemas.microsoft.com/office/drawing/2014/main" id="{587EE894-1FD7-4700-43AB-725FDFC8CE7E}"/>
              </a:ext>
            </a:extLst>
          </p:cNvPr>
          <p:cNvSpPr txBox="1"/>
          <p:nvPr/>
        </p:nvSpPr>
        <p:spPr>
          <a:xfrm>
            <a:off x="9518187" y="5183916"/>
            <a:ext cx="2189768" cy="1169551"/>
          </a:xfrm>
          <a:prstGeom prst="rect">
            <a:avLst/>
          </a:prstGeom>
          <a:noFill/>
          <a:ln>
            <a:solidFill>
              <a:schemeClr val="bg1">
                <a:lumMod val="75000"/>
              </a:schemeClr>
            </a:solidFill>
            <a:prstDash val="sysDot"/>
          </a:ln>
        </p:spPr>
        <p:txBody>
          <a:bodyPr wrap="square">
            <a:spAutoFit/>
          </a:bodyPr>
          <a:lstStyle>
            <a:defPPr>
              <a:defRPr lang="es-CO"/>
            </a:defPPr>
            <a:lvl1pPr>
              <a:defRPr sz="1400" kern="0" spc="59">
                <a:latin typeface="Helvetica (Cuerpo)"/>
              </a:defRPr>
            </a:lvl1pPr>
          </a:lstStyle>
          <a:p>
            <a:r>
              <a:rPr lang="es-MX">
                <a:latin typeface="Montserrat" panose="00000500000000000000" pitchFamily="2" charset="0"/>
                <a:sym typeface="Montserrat Regular"/>
              </a:rPr>
              <a:t>Mejorar el control social de la gestión fiscal territorial</a:t>
            </a:r>
          </a:p>
          <a:p>
            <a:r>
              <a:rPr lang="es-MX">
                <a:latin typeface="Montserrat" panose="00000500000000000000" pitchFamily="2" charset="0"/>
                <a:sym typeface="Montserrat Regular"/>
              </a:rPr>
              <a:t>Fortalecer estudios e investigaciones</a:t>
            </a:r>
            <a:endParaRPr lang="es-CO">
              <a:latin typeface="Montserrat" panose="00000500000000000000" pitchFamily="2" charset="0"/>
            </a:endParaRPr>
          </a:p>
        </p:txBody>
      </p:sp>
      <p:pic>
        <p:nvPicPr>
          <p:cNvPr id="29" name="Gráfico 28" descr="Trabajo remoto con relleno sólido">
            <a:extLst>
              <a:ext uri="{FF2B5EF4-FFF2-40B4-BE49-F238E27FC236}">
                <a16:creationId xmlns:a16="http://schemas.microsoft.com/office/drawing/2014/main" id="{A610FEC1-CB72-AD83-1B23-12BBADC1BE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45317" y="1684194"/>
            <a:ext cx="756000" cy="756000"/>
          </a:xfrm>
          <a:prstGeom prst="rect">
            <a:avLst/>
          </a:prstGeom>
        </p:spPr>
      </p:pic>
      <p:cxnSp>
        <p:nvCxnSpPr>
          <p:cNvPr id="8" name="Conector recto 7">
            <a:extLst>
              <a:ext uri="{FF2B5EF4-FFF2-40B4-BE49-F238E27FC236}">
                <a16:creationId xmlns:a16="http://schemas.microsoft.com/office/drawing/2014/main" id="{D2966B1B-9A42-DF08-4EC5-419E64D0E051}"/>
              </a:ext>
            </a:extLst>
          </p:cNvPr>
          <p:cNvCxnSpPr>
            <a:cxnSpLocks/>
          </p:cNvCxnSpPr>
          <p:nvPr/>
        </p:nvCxnSpPr>
        <p:spPr>
          <a:xfrm>
            <a:off x="9247037" y="2062194"/>
            <a:ext cx="932400" cy="0"/>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Conector recto 8">
            <a:extLst>
              <a:ext uri="{FF2B5EF4-FFF2-40B4-BE49-F238E27FC236}">
                <a16:creationId xmlns:a16="http://schemas.microsoft.com/office/drawing/2014/main" id="{48A837AD-1E7B-578A-871A-BAA6E40B78F0}"/>
              </a:ext>
            </a:extLst>
          </p:cNvPr>
          <p:cNvCxnSpPr>
            <a:cxnSpLocks/>
          </p:cNvCxnSpPr>
          <p:nvPr/>
        </p:nvCxnSpPr>
        <p:spPr>
          <a:xfrm>
            <a:off x="7435929" y="3594714"/>
            <a:ext cx="932417" cy="0"/>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CBBD35C7-79F1-8D94-D0F0-A1252EF38ADD}"/>
              </a:ext>
            </a:extLst>
          </p:cNvPr>
          <p:cNvCxnSpPr>
            <a:cxnSpLocks/>
          </p:cNvCxnSpPr>
          <p:nvPr/>
        </p:nvCxnSpPr>
        <p:spPr>
          <a:xfrm>
            <a:off x="9127197" y="5074111"/>
            <a:ext cx="932417" cy="0"/>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CuadroTexto 18">
            <a:extLst>
              <a:ext uri="{FF2B5EF4-FFF2-40B4-BE49-F238E27FC236}">
                <a16:creationId xmlns:a16="http://schemas.microsoft.com/office/drawing/2014/main" id="{81ADCB51-52E3-1EE6-F6A8-EE9B51A86368}"/>
              </a:ext>
            </a:extLst>
          </p:cNvPr>
          <p:cNvSpPr txBox="1"/>
          <p:nvPr/>
        </p:nvSpPr>
        <p:spPr>
          <a:xfrm>
            <a:off x="9300920" y="1377212"/>
            <a:ext cx="1877069" cy="646331"/>
          </a:xfrm>
          <a:prstGeom prst="rect">
            <a:avLst/>
          </a:prstGeom>
          <a:noFill/>
        </p:spPr>
        <p:txBody>
          <a:bodyPr wrap="square">
            <a:spAutoFit/>
          </a:bodyPr>
          <a:lstStyle/>
          <a:p>
            <a:pPr algn="ctr"/>
            <a:r>
              <a:rPr lang="es-MX" b="1">
                <a:solidFill>
                  <a:schemeClr val="accent3">
                    <a:lumMod val="50000"/>
                  </a:schemeClr>
                </a:solidFill>
                <a:latin typeface="Montserrat" panose="00000500000000000000" pitchFamily="2" charset="0"/>
              </a:rPr>
              <a:t>GOBIERNO NACIONAL</a:t>
            </a:r>
            <a:endParaRPr lang="es-CO" b="1">
              <a:solidFill>
                <a:schemeClr val="accent3">
                  <a:lumMod val="50000"/>
                </a:schemeClr>
              </a:solidFill>
              <a:latin typeface="Montserrat" panose="00000500000000000000" pitchFamily="2" charset="0"/>
            </a:endParaRPr>
          </a:p>
        </p:txBody>
      </p:sp>
      <p:sp>
        <p:nvSpPr>
          <p:cNvPr id="23" name="CuadroTexto 22">
            <a:extLst>
              <a:ext uri="{FF2B5EF4-FFF2-40B4-BE49-F238E27FC236}">
                <a16:creationId xmlns:a16="http://schemas.microsoft.com/office/drawing/2014/main" id="{C559C486-3C3A-ADC1-9C79-26F746E7C74A}"/>
              </a:ext>
            </a:extLst>
          </p:cNvPr>
          <p:cNvSpPr txBox="1"/>
          <p:nvPr/>
        </p:nvSpPr>
        <p:spPr>
          <a:xfrm>
            <a:off x="6224161" y="2911874"/>
            <a:ext cx="2844920" cy="646331"/>
          </a:xfrm>
          <a:prstGeom prst="rect">
            <a:avLst/>
          </a:prstGeom>
          <a:noFill/>
        </p:spPr>
        <p:txBody>
          <a:bodyPr wrap="square">
            <a:spAutoFit/>
          </a:bodyPr>
          <a:lstStyle/>
          <a:p>
            <a:r>
              <a:rPr lang="es-MX" b="1">
                <a:solidFill>
                  <a:schemeClr val="accent3">
                    <a:lumMod val="50000"/>
                  </a:schemeClr>
                </a:solidFill>
                <a:latin typeface="Montserrat" panose="00000500000000000000" pitchFamily="2" charset="0"/>
              </a:rPr>
              <a:t>ENTIDADES TERRITORIALES</a:t>
            </a:r>
            <a:endParaRPr lang="es-CO" b="1">
              <a:solidFill>
                <a:schemeClr val="accent3">
                  <a:lumMod val="50000"/>
                </a:schemeClr>
              </a:solidFill>
              <a:latin typeface="Montserrat" panose="00000500000000000000" pitchFamily="2" charset="0"/>
            </a:endParaRPr>
          </a:p>
        </p:txBody>
      </p:sp>
      <p:sp>
        <p:nvSpPr>
          <p:cNvPr id="28" name="CuadroTexto 27">
            <a:extLst>
              <a:ext uri="{FF2B5EF4-FFF2-40B4-BE49-F238E27FC236}">
                <a16:creationId xmlns:a16="http://schemas.microsoft.com/office/drawing/2014/main" id="{903ED6B0-AEBD-3158-6576-BB9002C1B3F6}"/>
              </a:ext>
            </a:extLst>
          </p:cNvPr>
          <p:cNvSpPr txBox="1"/>
          <p:nvPr/>
        </p:nvSpPr>
        <p:spPr>
          <a:xfrm>
            <a:off x="9300920" y="4394475"/>
            <a:ext cx="2895020" cy="646331"/>
          </a:xfrm>
          <a:prstGeom prst="rect">
            <a:avLst/>
          </a:prstGeom>
          <a:noFill/>
        </p:spPr>
        <p:txBody>
          <a:bodyPr wrap="square">
            <a:spAutoFit/>
          </a:bodyPr>
          <a:lstStyle/>
          <a:p>
            <a:r>
              <a:rPr lang="es-MX" b="1">
                <a:solidFill>
                  <a:schemeClr val="accent3">
                    <a:lumMod val="50000"/>
                  </a:schemeClr>
                </a:solidFill>
                <a:latin typeface="Montserrat" panose="00000500000000000000" pitchFamily="2" charset="0"/>
              </a:rPr>
              <a:t>CIUDADANÍA Y ACADEMIA</a:t>
            </a:r>
            <a:endParaRPr lang="es-CO" b="1">
              <a:solidFill>
                <a:schemeClr val="accent3">
                  <a:lumMod val="50000"/>
                </a:schemeClr>
              </a:solidFill>
              <a:latin typeface="Montserrat" panose="00000500000000000000" pitchFamily="2" charset="0"/>
            </a:endParaRPr>
          </a:p>
        </p:txBody>
      </p:sp>
      <p:pic>
        <p:nvPicPr>
          <p:cNvPr id="33" name="Gráfico 32" descr="Usuarios con relleno sólido">
            <a:extLst>
              <a:ext uri="{FF2B5EF4-FFF2-40B4-BE49-F238E27FC236}">
                <a16:creationId xmlns:a16="http://schemas.microsoft.com/office/drawing/2014/main" id="{80155977-6B92-E024-F9A5-9C146B845BD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68346" y="3216714"/>
            <a:ext cx="756000" cy="756000"/>
          </a:xfrm>
          <a:prstGeom prst="rect">
            <a:avLst/>
          </a:prstGeom>
        </p:spPr>
      </p:pic>
      <p:pic>
        <p:nvPicPr>
          <p:cNvPr id="31" name="Gráfico 30" descr="Aula de clases con relleno sólido">
            <a:extLst>
              <a:ext uri="{FF2B5EF4-FFF2-40B4-BE49-F238E27FC236}">
                <a16:creationId xmlns:a16="http://schemas.microsoft.com/office/drawing/2014/main" id="{73FC032E-6C47-DBC5-69BE-EA7F83DF546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46883" y="4718228"/>
            <a:ext cx="540000" cy="540000"/>
          </a:xfrm>
          <a:prstGeom prst="rect">
            <a:avLst/>
          </a:prstGeom>
        </p:spPr>
      </p:pic>
      <p:sp>
        <p:nvSpPr>
          <p:cNvPr id="3" name="CuadroTexto 2">
            <a:extLst>
              <a:ext uri="{FF2B5EF4-FFF2-40B4-BE49-F238E27FC236}">
                <a16:creationId xmlns:a16="http://schemas.microsoft.com/office/drawing/2014/main" id="{DFD354A9-DCD5-C061-1FD2-844803A717ED}"/>
              </a:ext>
            </a:extLst>
          </p:cNvPr>
          <p:cNvSpPr txBox="1"/>
          <p:nvPr/>
        </p:nvSpPr>
        <p:spPr>
          <a:xfrm>
            <a:off x="7732399" y="854112"/>
            <a:ext cx="3855646" cy="646331"/>
          </a:xfrm>
          <a:prstGeom prst="rect">
            <a:avLst/>
          </a:prstGeom>
          <a:noFill/>
          <a:ln>
            <a:solidFill>
              <a:schemeClr val="bg2"/>
            </a:solidFill>
          </a:ln>
          <a:effectLst>
            <a:outerShdw blurRad="76200" dist="12700" dir="2700000" sy="-23000" kx="-800400" algn="bl" rotWithShape="0">
              <a:prstClr val="black">
                <a:alpha val="20000"/>
              </a:prstClr>
            </a:outerShdw>
          </a:effectLst>
        </p:spPr>
        <p:txBody>
          <a:bodyPr wrap="square">
            <a:spAutoFit/>
          </a:bodyPr>
          <a:lstStyle/>
          <a:p>
            <a:r>
              <a:rPr lang="es-MX" b="1">
                <a:solidFill>
                  <a:schemeClr val="accent3">
                    <a:lumMod val="50000"/>
                  </a:schemeClr>
                </a:solidFill>
                <a:latin typeface="Montserrat" panose="00000500000000000000" pitchFamily="2" charset="0"/>
              </a:rPr>
              <a:t>USUARIOS DE LA INFORMACIÓN</a:t>
            </a:r>
            <a:endParaRPr lang="es-CO" b="1">
              <a:solidFill>
                <a:schemeClr val="accent3">
                  <a:lumMod val="50000"/>
                </a:schemeClr>
              </a:solidFill>
              <a:latin typeface="Montserrat" panose="00000500000000000000" pitchFamily="2" charset="0"/>
            </a:endParaRPr>
          </a:p>
        </p:txBody>
      </p:sp>
      <p:sp>
        <p:nvSpPr>
          <p:cNvPr id="10" name="CuadroTexto 9">
            <a:extLst>
              <a:ext uri="{FF2B5EF4-FFF2-40B4-BE49-F238E27FC236}">
                <a16:creationId xmlns:a16="http://schemas.microsoft.com/office/drawing/2014/main" id="{DD58D716-9533-7BD7-BD44-9B0E3C9113CF}"/>
              </a:ext>
            </a:extLst>
          </p:cNvPr>
          <p:cNvSpPr txBox="1"/>
          <p:nvPr/>
        </p:nvSpPr>
        <p:spPr>
          <a:xfrm>
            <a:off x="1485255" y="189798"/>
            <a:ext cx="9127816" cy="646331"/>
          </a:xfrm>
          <a:prstGeom prst="rect">
            <a:avLst/>
          </a:prstGeom>
          <a:solidFill>
            <a:schemeClr val="bg1"/>
          </a:solidFill>
        </p:spPr>
        <p:txBody>
          <a:bodyPr wrap="square" rtlCol="0">
            <a:spAutoFit/>
          </a:bodyPr>
          <a:lstStyle/>
          <a:p>
            <a:r>
              <a:rPr lang="es-MX" sz="3600" b="1" dirty="0">
                <a:latin typeface="Montserrat" panose="00000500000000000000" pitchFamily="2" charset="0"/>
              </a:rPr>
              <a:t>Índice de Desempeño Fiscal - IDF</a:t>
            </a:r>
            <a:endParaRPr lang="es-CO" sz="3600" b="1" dirty="0">
              <a:latin typeface="Montserrat" panose="00000500000000000000" pitchFamily="2" charset="0"/>
            </a:endParaRPr>
          </a:p>
        </p:txBody>
      </p:sp>
    </p:spTree>
    <p:extLst>
      <p:ext uri="{BB962C8B-B14F-4D97-AF65-F5344CB8AC3E}">
        <p14:creationId xmlns:p14="http://schemas.microsoft.com/office/powerpoint/2010/main" val="3828199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ector recto 8">
            <a:extLst>
              <a:ext uri="{FF2B5EF4-FFF2-40B4-BE49-F238E27FC236}">
                <a16:creationId xmlns:a16="http://schemas.microsoft.com/office/drawing/2014/main" id="{B00A1053-CB44-CCDC-3BDA-6261D5F11A84}"/>
              </a:ext>
            </a:extLst>
          </p:cNvPr>
          <p:cNvCxnSpPr>
            <a:cxnSpLocks/>
          </p:cNvCxnSpPr>
          <p:nvPr/>
        </p:nvCxnSpPr>
        <p:spPr>
          <a:xfrm>
            <a:off x="6981824" y="3774228"/>
            <a:ext cx="4371975" cy="0"/>
          </a:xfrm>
          <a:prstGeom prst="line">
            <a:avLst/>
          </a:prstGeom>
          <a:ln w="38100"/>
        </p:spPr>
        <p:style>
          <a:lnRef idx="1">
            <a:schemeClr val="dk1"/>
          </a:lnRef>
          <a:fillRef idx="0">
            <a:schemeClr val="dk1"/>
          </a:fillRef>
          <a:effectRef idx="0">
            <a:schemeClr val="dk1"/>
          </a:effectRef>
          <a:fontRef idx="minor">
            <a:schemeClr val="tx1"/>
          </a:fontRef>
        </p:style>
      </p:cxnSp>
      <p:sp>
        <p:nvSpPr>
          <p:cNvPr id="14" name="CuadroTexto 13">
            <a:extLst>
              <a:ext uri="{FF2B5EF4-FFF2-40B4-BE49-F238E27FC236}">
                <a16:creationId xmlns:a16="http://schemas.microsoft.com/office/drawing/2014/main" id="{94674BAA-0DCC-CAF7-2EC3-F41552CD0811}"/>
              </a:ext>
            </a:extLst>
          </p:cNvPr>
          <p:cNvSpPr txBox="1"/>
          <p:nvPr/>
        </p:nvSpPr>
        <p:spPr>
          <a:xfrm>
            <a:off x="6877049" y="3110394"/>
            <a:ext cx="3838576" cy="707886"/>
          </a:xfrm>
          <a:prstGeom prst="rect">
            <a:avLst/>
          </a:prstGeom>
          <a:noFill/>
        </p:spPr>
        <p:txBody>
          <a:bodyPr wrap="square" rtlCol="0">
            <a:spAutoFit/>
          </a:bodyPr>
          <a:lstStyle/>
          <a:p>
            <a:r>
              <a:rPr lang="es-MX" sz="2000" dirty="0"/>
              <a:t>Rangos del Índice de Desempeño Fiscal - IDF</a:t>
            </a:r>
            <a:endParaRPr lang="es-CO" sz="2000" dirty="0"/>
          </a:p>
        </p:txBody>
      </p:sp>
      <p:sp>
        <p:nvSpPr>
          <p:cNvPr id="4" name="Rectángulo 3">
            <a:extLst>
              <a:ext uri="{FF2B5EF4-FFF2-40B4-BE49-F238E27FC236}">
                <a16:creationId xmlns:a16="http://schemas.microsoft.com/office/drawing/2014/main" id="{5ED17EF8-98FE-7261-76F3-96CFDB537526}"/>
              </a:ext>
            </a:extLst>
          </p:cNvPr>
          <p:cNvSpPr/>
          <p:nvPr/>
        </p:nvSpPr>
        <p:spPr>
          <a:xfrm>
            <a:off x="0" y="1819335"/>
            <a:ext cx="5743575" cy="3057525"/>
          </a:xfrm>
          <a:prstGeom prst="rect">
            <a:avLst/>
          </a:prstGeom>
          <a:solidFill>
            <a:schemeClr val="tx2"/>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solidFill>
                <a:schemeClr val="bg1"/>
              </a:solidFill>
            </a:endParaRPr>
          </a:p>
        </p:txBody>
      </p:sp>
      <p:sp>
        <p:nvSpPr>
          <p:cNvPr id="6" name="CuadroTexto 5">
            <a:extLst>
              <a:ext uri="{FF2B5EF4-FFF2-40B4-BE49-F238E27FC236}">
                <a16:creationId xmlns:a16="http://schemas.microsoft.com/office/drawing/2014/main" id="{29565593-C39B-4FC6-24B4-A0F81F906B9E}"/>
              </a:ext>
            </a:extLst>
          </p:cNvPr>
          <p:cNvSpPr txBox="1"/>
          <p:nvPr/>
        </p:nvSpPr>
        <p:spPr>
          <a:xfrm>
            <a:off x="200026" y="2604271"/>
            <a:ext cx="4772024" cy="568874"/>
          </a:xfrm>
          <a:prstGeom prst="rect">
            <a:avLst/>
          </a:prstGeom>
          <a:solidFill>
            <a:schemeClr val="tx2"/>
          </a:solidFill>
          <a:ln>
            <a:solidFill>
              <a:schemeClr val="accent1"/>
            </a:solidFill>
          </a:ln>
        </p:spPr>
        <p:txBody>
          <a:bodyPr wrap="square">
            <a:spAutoFit/>
          </a:bodyPr>
          <a:lstStyle/>
          <a:p>
            <a:pPr>
              <a:lnSpc>
                <a:spcPct val="120000"/>
              </a:lnSpc>
            </a:pPr>
            <a:r>
              <a:rPr lang="en-US" sz="2800" b="1" spc="59">
                <a:solidFill>
                  <a:schemeClr val="bg1"/>
                </a:solidFill>
                <a:latin typeface="+mj-lt"/>
              </a:rPr>
              <a:t>METODOLOGÍA</a:t>
            </a:r>
            <a:endParaRPr lang="en-US" sz="2800" b="1" spc="59">
              <a:solidFill>
                <a:schemeClr val="bg1"/>
              </a:solidFill>
              <a:latin typeface="Montserrat Regular"/>
            </a:endParaRPr>
          </a:p>
        </p:txBody>
      </p:sp>
      <p:cxnSp>
        <p:nvCxnSpPr>
          <p:cNvPr id="2" name="Conector recto 1">
            <a:extLst>
              <a:ext uri="{FF2B5EF4-FFF2-40B4-BE49-F238E27FC236}">
                <a16:creationId xmlns:a16="http://schemas.microsoft.com/office/drawing/2014/main" id="{20DA3267-9BBF-8307-82DB-907DAE115EC3}"/>
              </a:ext>
            </a:extLst>
          </p:cNvPr>
          <p:cNvCxnSpPr>
            <a:cxnSpLocks/>
          </p:cNvCxnSpPr>
          <p:nvPr/>
        </p:nvCxnSpPr>
        <p:spPr>
          <a:xfrm>
            <a:off x="6981824" y="3127343"/>
            <a:ext cx="4371975" cy="0"/>
          </a:xfrm>
          <a:prstGeom prst="line">
            <a:avLst/>
          </a:prstGeom>
          <a:ln w="38100"/>
        </p:spPr>
        <p:style>
          <a:lnRef idx="1">
            <a:schemeClr val="dk1"/>
          </a:lnRef>
          <a:fillRef idx="0">
            <a:schemeClr val="dk1"/>
          </a:fillRef>
          <a:effectRef idx="0">
            <a:schemeClr val="dk1"/>
          </a:effectRef>
          <a:fontRef idx="minor">
            <a:schemeClr val="tx1"/>
          </a:fontRef>
        </p:style>
      </p:cxnSp>
      <p:sp>
        <p:nvSpPr>
          <p:cNvPr id="3" name="CuadroTexto 2">
            <a:extLst>
              <a:ext uri="{FF2B5EF4-FFF2-40B4-BE49-F238E27FC236}">
                <a16:creationId xmlns:a16="http://schemas.microsoft.com/office/drawing/2014/main" id="{89623DA9-BF38-9AA3-23B2-D1851FAF6A9B}"/>
              </a:ext>
            </a:extLst>
          </p:cNvPr>
          <p:cNvSpPr txBox="1"/>
          <p:nvPr/>
        </p:nvSpPr>
        <p:spPr>
          <a:xfrm>
            <a:off x="6877049" y="2646390"/>
            <a:ext cx="4048126" cy="400110"/>
          </a:xfrm>
          <a:prstGeom prst="rect">
            <a:avLst/>
          </a:prstGeom>
          <a:noFill/>
        </p:spPr>
        <p:txBody>
          <a:bodyPr wrap="square" rtlCol="0">
            <a:spAutoFit/>
          </a:bodyPr>
          <a:lstStyle/>
          <a:p>
            <a:r>
              <a:rPr lang="es-MX" sz="2000"/>
              <a:t>Metodología</a:t>
            </a:r>
            <a:endParaRPr lang="es-CO" sz="2000"/>
          </a:p>
        </p:txBody>
      </p:sp>
    </p:spTree>
    <p:extLst>
      <p:ext uri="{BB962C8B-B14F-4D97-AF65-F5344CB8AC3E}">
        <p14:creationId xmlns:p14="http://schemas.microsoft.com/office/powerpoint/2010/main" val="855761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4150176-3AAC-B8D2-BC8F-364E21E01E7C}"/>
              </a:ext>
            </a:extLst>
          </p:cNvPr>
          <p:cNvSpPr txBox="1"/>
          <p:nvPr/>
        </p:nvSpPr>
        <p:spPr>
          <a:xfrm>
            <a:off x="1269487" y="134161"/>
            <a:ext cx="10476964" cy="646331"/>
          </a:xfrm>
          <a:prstGeom prst="rect">
            <a:avLst/>
          </a:prstGeo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defTabSz="493764">
              <a:spcAft>
                <a:spcPts val="600"/>
              </a:spcAft>
            </a:pPr>
            <a:r>
              <a:rPr lang="es-MX" sz="3600" b="1" dirty="0">
                <a:solidFill>
                  <a:schemeClr val="tx1"/>
                </a:solidFill>
              </a:rPr>
              <a:t>Metodología de cálculo del IDF</a:t>
            </a:r>
          </a:p>
        </p:txBody>
      </p:sp>
      <p:sp>
        <p:nvSpPr>
          <p:cNvPr id="7" name="Forma libre: forma 6">
            <a:extLst>
              <a:ext uri="{FF2B5EF4-FFF2-40B4-BE49-F238E27FC236}">
                <a16:creationId xmlns:a16="http://schemas.microsoft.com/office/drawing/2014/main" id="{DCBC4340-189A-B9E0-666E-105BF4905C29}"/>
              </a:ext>
            </a:extLst>
          </p:cNvPr>
          <p:cNvSpPr/>
          <p:nvPr/>
        </p:nvSpPr>
        <p:spPr>
          <a:xfrm>
            <a:off x="4560400" y="2804064"/>
            <a:ext cx="3278259" cy="2284460"/>
          </a:xfrm>
          <a:custGeom>
            <a:avLst/>
            <a:gdLst>
              <a:gd name="connsiteX0" fmla="*/ 195772 w 3278259"/>
              <a:gd name="connsiteY0" fmla="*/ 0 h 2447151"/>
              <a:gd name="connsiteX1" fmla="*/ 3082487 w 3278259"/>
              <a:gd name="connsiteY1" fmla="*/ 0 h 2447151"/>
              <a:gd name="connsiteX2" fmla="*/ 3278259 w 3278259"/>
              <a:gd name="connsiteY2" fmla="*/ 195772 h 2447151"/>
              <a:gd name="connsiteX3" fmla="*/ 3278259 w 3278259"/>
              <a:gd name="connsiteY3" fmla="*/ 2447151 h 2447151"/>
              <a:gd name="connsiteX4" fmla="*/ 3278259 w 3278259"/>
              <a:gd name="connsiteY4" fmla="*/ 2447151 h 2447151"/>
              <a:gd name="connsiteX5" fmla="*/ 0 w 3278259"/>
              <a:gd name="connsiteY5" fmla="*/ 2447151 h 2447151"/>
              <a:gd name="connsiteX6" fmla="*/ 0 w 3278259"/>
              <a:gd name="connsiteY6" fmla="*/ 2447151 h 2447151"/>
              <a:gd name="connsiteX7" fmla="*/ 0 w 3278259"/>
              <a:gd name="connsiteY7" fmla="*/ 195772 h 2447151"/>
              <a:gd name="connsiteX8" fmla="*/ 195772 w 3278259"/>
              <a:gd name="connsiteY8" fmla="*/ 0 h 244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78259" h="2447151">
                <a:moveTo>
                  <a:pt x="195772" y="0"/>
                </a:moveTo>
                <a:lnTo>
                  <a:pt x="3082487" y="0"/>
                </a:lnTo>
                <a:cubicBezTo>
                  <a:pt x="3190609" y="0"/>
                  <a:pt x="3278259" y="87650"/>
                  <a:pt x="3278259" y="195772"/>
                </a:cubicBezTo>
                <a:lnTo>
                  <a:pt x="3278259" y="2447151"/>
                </a:lnTo>
                <a:lnTo>
                  <a:pt x="3278259" y="2447151"/>
                </a:lnTo>
                <a:lnTo>
                  <a:pt x="0" y="2447151"/>
                </a:lnTo>
                <a:lnTo>
                  <a:pt x="0" y="2447151"/>
                </a:lnTo>
                <a:lnTo>
                  <a:pt x="0" y="195772"/>
                </a:lnTo>
                <a:cubicBezTo>
                  <a:pt x="0" y="87650"/>
                  <a:pt x="87650" y="0"/>
                  <a:pt x="195772" y="0"/>
                </a:cubicBezTo>
                <a:close/>
              </a:path>
            </a:pathLst>
          </a:custGeom>
          <a:solidFill>
            <a:schemeClr val="accent4">
              <a:lumMod val="20000"/>
              <a:lumOff val="80000"/>
              <a:alpha val="90000"/>
            </a:schemeClr>
          </a:solidFill>
          <a:scene3d>
            <a:camera prst="orthographicFront">
              <a:rot lat="0" lon="0" rev="0"/>
            </a:camera>
            <a:lightRig rig="contrasting" dir="t">
              <a:rot lat="0" lon="0" rev="1200000"/>
            </a:lightRig>
          </a:scene3d>
          <a:sp3d z="-300000" contourW="19050" prstMaterial="metal">
            <a:bevelT w="88900" h="203200"/>
            <a:bevelB w="165100" h="254000"/>
          </a:sp3d>
        </p:spPr>
        <p:style>
          <a:lnRef idx="0">
            <a:schemeClr val="accent4">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7660" tIns="118300" rIns="77660" bIns="20320" numCol="1" spcCol="1270" anchor="t" anchorCtr="0">
            <a:noAutofit/>
          </a:bodyPr>
          <a:lstStyle/>
          <a:p>
            <a:pPr marL="171450" lvl="1" indent="-171450" defTabSz="711200">
              <a:lnSpc>
                <a:spcPct val="90000"/>
              </a:lnSpc>
              <a:spcBef>
                <a:spcPct val="0"/>
              </a:spcBef>
              <a:spcAft>
                <a:spcPct val="15000"/>
              </a:spcAft>
              <a:buClr>
                <a:srgbClr val="069169"/>
              </a:buClr>
              <a:buSzTx/>
              <a:buFont typeface="Arial" panose="020B0604020202020204" pitchFamily="34" charset="0"/>
              <a:buChar char="•"/>
            </a:pPr>
            <a:endParaRPr lang="es-CO" sz="1600" dirty="0">
              <a:ln/>
              <a:solidFill>
                <a:schemeClr val="accent1"/>
              </a:solidFill>
              <a:latin typeface="+mj-lt"/>
            </a:endParaRPr>
          </a:p>
          <a:p>
            <a:pPr marL="171450" lvl="1" indent="-171450" defTabSz="711200">
              <a:lnSpc>
                <a:spcPct val="90000"/>
              </a:lnSpc>
              <a:spcBef>
                <a:spcPct val="0"/>
              </a:spcBef>
              <a:spcAft>
                <a:spcPct val="15000"/>
              </a:spcAft>
              <a:buClr>
                <a:srgbClr val="069169"/>
              </a:buClr>
              <a:buSzTx/>
              <a:buFont typeface="Arial" panose="020B0604020202020204" pitchFamily="34" charset="0"/>
              <a:buChar char="•"/>
            </a:pPr>
            <a:r>
              <a:rPr lang="es-CO" sz="1600" dirty="0">
                <a:ln/>
                <a:solidFill>
                  <a:schemeClr val="accent1"/>
                </a:solidFill>
                <a:latin typeface="+mj-lt"/>
              </a:rPr>
              <a:t>Dependencia de las Transferencias</a:t>
            </a:r>
          </a:p>
          <a:p>
            <a:pPr marL="171450" lvl="1" indent="-171450" defTabSz="711200">
              <a:lnSpc>
                <a:spcPct val="90000"/>
              </a:lnSpc>
              <a:spcBef>
                <a:spcPct val="0"/>
              </a:spcBef>
              <a:spcAft>
                <a:spcPct val="15000"/>
              </a:spcAft>
              <a:buFont typeface="Arial" panose="020B0604020202020204" pitchFamily="34" charset="0"/>
              <a:buChar char="•"/>
            </a:pPr>
            <a:r>
              <a:rPr lang="es-CO" sz="1600" dirty="0">
                <a:ln/>
                <a:solidFill>
                  <a:schemeClr val="accent1"/>
                </a:solidFill>
                <a:latin typeface="+mj-lt"/>
              </a:rPr>
              <a:t>Relevancia de la Formación Bruta </a:t>
            </a:r>
            <a:r>
              <a:rPr lang="es-CO" sz="1600" dirty="0">
                <a:ln/>
                <a:solidFill>
                  <a:schemeClr val="tx1"/>
                </a:solidFill>
                <a:latin typeface="+mj-lt"/>
              </a:rPr>
              <a:t>de Capital Fijo – FBKF</a:t>
            </a:r>
          </a:p>
          <a:p>
            <a:pPr marL="171450" lvl="1" indent="-171450" defTabSz="711200">
              <a:lnSpc>
                <a:spcPct val="90000"/>
              </a:lnSpc>
              <a:spcBef>
                <a:spcPct val="0"/>
              </a:spcBef>
              <a:spcAft>
                <a:spcPct val="15000"/>
              </a:spcAft>
              <a:buFont typeface="Arial" panose="020B0604020202020204" pitchFamily="34" charset="0"/>
              <a:buChar char="•"/>
            </a:pPr>
            <a:r>
              <a:rPr lang="es-CO" sz="1600" dirty="0">
                <a:ln/>
                <a:solidFill>
                  <a:schemeClr val="tx1"/>
                </a:solidFill>
                <a:latin typeface="+mj-lt"/>
              </a:rPr>
              <a:t>Endeudamiento (contable)</a:t>
            </a:r>
          </a:p>
          <a:p>
            <a:pPr marL="171450" lvl="1" indent="-171450" algn="l" defTabSz="711200">
              <a:lnSpc>
                <a:spcPct val="90000"/>
              </a:lnSpc>
              <a:spcBef>
                <a:spcPct val="0"/>
              </a:spcBef>
              <a:spcAft>
                <a:spcPct val="15000"/>
              </a:spcAft>
              <a:buFont typeface="Arial" panose="020B0604020202020204" pitchFamily="34" charset="0"/>
              <a:buChar char="•"/>
            </a:pPr>
            <a:r>
              <a:rPr lang="es-CO" sz="1600" dirty="0">
                <a:ln/>
                <a:solidFill>
                  <a:schemeClr val="tx1"/>
                </a:solidFill>
                <a:latin typeface="+mj-lt"/>
              </a:rPr>
              <a:t>Ahorro corriente</a:t>
            </a:r>
          </a:p>
          <a:p>
            <a:pPr marL="171450" lvl="1" indent="-171450" algn="l" defTabSz="711200">
              <a:lnSpc>
                <a:spcPct val="90000"/>
              </a:lnSpc>
              <a:spcBef>
                <a:spcPct val="0"/>
              </a:spcBef>
              <a:spcAft>
                <a:spcPct val="15000"/>
              </a:spcAft>
              <a:buFont typeface="Arial" panose="020B0604020202020204" pitchFamily="34" charset="0"/>
              <a:buChar char="•"/>
            </a:pPr>
            <a:r>
              <a:rPr lang="es-CO" sz="1600" dirty="0">
                <a:ln/>
                <a:solidFill>
                  <a:schemeClr val="tx1"/>
                </a:solidFill>
                <a:latin typeface="+mj-lt"/>
              </a:rPr>
              <a:t>Resultado fiscal</a:t>
            </a:r>
          </a:p>
        </p:txBody>
      </p:sp>
      <p:sp>
        <p:nvSpPr>
          <p:cNvPr id="8" name="Rectángulo: esquinas superiores, una redondeada y la otra cortada 7">
            <a:extLst>
              <a:ext uri="{FF2B5EF4-FFF2-40B4-BE49-F238E27FC236}">
                <a16:creationId xmlns:a16="http://schemas.microsoft.com/office/drawing/2014/main" id="{25883E3D-24BB-80FE-AF60-6CC1502948F5}"/>
              </a:ext>
            </a:extLst>
          </p:cNvPr>
          <p:cNvSpPr/>
          <p:nvPr/>
        </p:nvSpPr>
        <p:spPr>
          <a:xfrm>
            <a:off x="4571175" y="1743422"/>
            <a:ext cx="3278259" cy="1052275"/>
          </a:xfrm>
          <a:prstGeom prst="snipRoundRect">
            <a:avLst/>
          </a:prstGeom>
        </p:spPr>
        <p:style>
          <a:lnRef idx="2">
            <a:schemeClr val="accent3">
              <a:shade val="15000"/>
            </a:schemeClr>
          </a:lnRef>
          <a:fillRef idx="1">
            <a:schemeClr val="accent3"/>
          </a:fillRef>
          <a:effectRef idx="0">
            <a:schemeClr val="accent3"/>
          </a:effectRef>
          <a:fontRef idx="minor">
            <a:schemeClr val="lt1"/>
          </a:fontRef>
        </p:style>
        <p:txBody>
          <a:bodyPr spcFirstLastPara="0" vert="horz" wrap="square" lIns="60960" tIns="0" rIns="989946" bIns="0" numCol="1" spcCol="1270" anchor="ctr" anchorCtr="0">
            <a:noAutofit/>
          </a:bodyPr>
          <a:lstStyle/>
          <a:p>
            <a:pPr marL="0" lvl="0" indent="0" algn="l" defTabSz="711200">
              <a:lnSpc>
                <a:spcPct val="90000"/>
              </a:lnSpc>
              <a:spcBef>
                <a:spcPct val="0"/>
              </a:spcBef>
              <a:spcAft>
                <a:spcPct val="35000"/>
              </a:spcAft>
              <a:buNone/>
            </a:pPr>
            <a:r>
              <a:rPr kumimoji="0" lang="es-CO" sz="1600" b="1" i="0" u="none" strike="noStrike" kern="1200" cap="none" spc="0" normalizeH="0" baseline="0" noProof="0">
                <a:ln/>
                <a:effectLst/>
                <a:uLnTx/>
                <a:uFillTx/>
                <a:latin typeface="+mj-lt"/>
              </a:rPr>
              <a:t>Resultados Fiscales</a:t>
            </a:r>
            <a:endParaRPr lang="es-CO" sz="1600" kern="1200">
              <a:solidFill>
                <a:schemeClr val="accent6">
                  <a:lumMod val="75000"/>
                </a:schemeClr>
              </a:solidFill>
              <a:latin typeface="+mj-lt"/>
            </a:endParaRPr>
          </a:p>
        </p:txBody>
      </p:sp>
      <p:sp>
        <p:nvSpPr>
          <p:cNvPr id="11" name="Elipse 10" descr="Gráfico de barras con tendencia alcista con relleno sólido">
            <a:extLst>
              <a:ext uri="{FF2B5EF4-FFF2-40B4-BE49-F238E27FC236}">
                <a16:creationId xmlns:a16="http://schemas.microsoft.com/office/drawing/2014/main" id="{0755D258-4AB4-F2D8-9C20-96A529C7D266}"/>
              </a:ext>
            </a:extLst>
          </p:cNvPr>
          <p:cNvSpPr/>
          <p:nvPr/>
        </p:nvSpPr>
        <p:spPr>
          <a:xfrm>
            <a:off x="6872840" y="2113705"/>
            <a:ext cx="851125" cy="779068"/>
          </a:xfrm>
          <a:prstGeom prst="ellipse">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scene3d>
            <a:camera prst="orthographicFront">
              <a:rot lat="0" lon="0" rev="0"/>
            </a:camera>
            <a:lightRig rig="contrasting" dir="t">
              <a:rot lat="0" lon="0" rev="1200000"/>
            </a:lightRig>
          </a:scene3d>
          <a:sp3d z="300000" contourW="19050" prstMaterial="metal">
            <a:bevelT w="88900" h="203200"/>
            <a:bevelB w="165100" h="254000"/>
          </a:sp3d>
        </p:spPr>
        <p:style>
          <a:lnRef idx="0">
            <a:schemeClr val="accent4">
              <a:alpha val="90000"/>
              <a:hueOff val="0"/>
              <a:satOff val="0"/>
              <a:lumOff val="0"/>
              <a:alphaOff val="0"/>
            </a:schemeClr>
          </a:lnRef>
          <a:fillRef idx="1">
            <a:scrgbClr r="0" g="0" b="0"/>
          </a:fillRef>
          <a:effectRef idx="0">
            <a:schemeClr val="lt1">
              <a:alpha val="90000"/>
              <a:tint val="40000"/>
              <a:hueOff val="0"/>
              <a:satOff val="0"/>
              <a:lumOff val="0"/>
              <a:alphaOff val="0"/>
            </a:schemeClr>
          </a:effectRef>
          <a:fontRef idx="minor">
            <a:schemeClr val="dk1">
              <a:hueOff val="0"/>
              <a:satOff val="0"/>
              <a:lumOff val="0"/>
              <a:alphaOff val="0"/>
            </a:schemeClr>
          </a:fontRef>
        </p:style>
        <p:txBody>
          <a:bodyPr/>
          <a:lstStyle/>
          <a:p>
            <a:endParaRPr lang="es-CO">
              <a:latin typeface="+mj-lt"/>
            </a:endParaRPr>
          </a:p>
        </p:txBody>
      </p:sp>
      <p:sp>
        <p:nvSpPr>
          <p:cNvPr id="12" name="Forma libre: forma 11">
            <a:extLst>
              <a:ext uri="{FF2B5EF4-FFF2-40B4-BE49-F238E27FC236}">
                <a16:creationId xmlns:a16="http://schemas.microsoft.com/office/drawing/2014/main" id="{134E4D4B-E300-8292-98BC-804F182C502F}"/>
              </a:ext>
            </a:extLst>
          </p:cNvPr>
          <p:cNvSpPr/>
          <p:nvPr/>
        </p:nvSpPr>
        <p:spPr>
          <a:xfrm>
            <a:off x="8413115" y="2763423"/>
            <a:ext cx="3278259" cy="2447151"/>
          </a:xfrm>
          <a:custGeom>
            <a:avLst/>
            <a:gdLst>
              <a:gd name="connsiteX0" fmla="*/ 195772 w 3278259"/>
              <a:gd name="connsiteY0" fmla="*/ 0 h 2447151"/>
              <a:gd name="connsiteX1" fmla="*/ 3082487 w 3278259"/>
              <a:gd name="connsiteY1" fmla="*/ 0 h 2447151"/>
              <a:gd name="connsiteX2" fmla="*/ 3278259 w 3278259"/>
              <a:gd name="connsiteY2" fmla="*/ 195772 h 2447151"/>
              <a:gd name="connsiteX3" fmla="*/ 3278259 w 3278259"/>
              <a:gd name="connsiteY3" fmla="*/ 2447151 h 2447151"/>
              <a:gd name="connsiteX4" fmla="*/ 3278259 w 3278259"/>
              <a:gd name="connsiteY4" fmla="*/ 2447151 h 2447151"/>
              <a:gd name="connsiteX5" fmla="*/ 0 w 3278259"/>
              <a:gd name="connsiteY5" fmla="*/ 2447151 h 2447151"/>
              <a:gd name="connsiteX6" fmla="*/ 0 w 3278259"/>
              <a:gd name="connsiteY6" fmla="*/ 2447151 h 2447151"/>
              <a:gd name="connsiteX7" fmla="*/ 0 w 3278259"/>
              <a:gd name="connsiteY7" fmla="*/ 195772 h 2447151"/>
              <a:gd name="connsiteX8" fmla="*/ 195772 w 3278259"/>
              <a:gd name="connsiteY8" fmla="*/ 0 h 244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78259" h="2447151">
                <a:moveTo>
                  <a:pt x="195772" y="0"/>
                </a:moveTo>
                <a:lnTo>
                  <a:pt x="3082487" y="0"/>
                </a:lnTo>
                <a:cubicBezTo>
                  <a:pt x="3190609" y="0"/>
                  <a:pt x="3278259" y="87650"/>
                  <a:pt x="3278259" y="195772"/>
                </a:cubicBezTo>
                <a:lnTo>
                  <a:pt x="3278259" y="2447151"/>
                </a:lnTo>
                <a:lnTo>
                  <a:pt x="3278259" y="2447151"/>
                </a:lnTo>
                <a:lnTo>
                  <a:pt x="0" y="2447151"/>
                </a:lnTo>
                <a:lnTo>
                  <a:pt x="0" y="2447151"/>
                </a:lnTo>
                <a:lnTo>
                  <a:pt x="0" y="195772"/>
                </a:lnTo>
                <a:cubicBezTo>
                  <a:pt x="0" y="87650"/>
                  <a:pt x="87650" y="0"/>
                  <a:pt x="195772" y="0"/>
                </a:cubicBezTo>
                <a:close/>
              </a:path>
            </a:pathLst>
          </a:custGeom>
          <a:solidFill>
            <a:schemeClr val="accent4">
              <a:lumMod val="20000"/>
              <a:lumOff val="80000"/>
              <a:alpha val="90000"/>
            </a:schemeClr>
          </a:solidFill>
          <a:scene3d>
            <a:camera prst="orthographicFront">
              <a:rot lat="0" lon="0" rev="0"/>
            </a:camera>
            <a:lightRig rig="contrasting" dir="t">
              <a:rot lat="0" lon="0" rev="1200000"/>
            </a:lightRig>
          </a:scene3d>
          <a:sp3d z="-300000" contourW="19050" prstMaterial="metal">
            <a:bevelT w="88900" h="203200"/>
            <a:bevelB w="165100" h="254000"/>
          </a:sp3d>
        </p:spPr>
        <p:style>
          <a:lnRef idx="0">
            <a:schemeClr val="accent4">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7660" tIns="118300" rIns="77660" bIns="20320" numCol="1" spcCol="1270" anchor="t" anchorCtr="0">
            <a:noAutofit/>
          </a:bodyPr>
          <a:lstStyle/>
          <a:p>
            <a:pPr marL="171450" lvl="1" indent="-171450" algn="l" defTabSz="711200">
              <a:lnSpc>
                <a:spcPct val="90000"/>
              </a:lnSpc>
              <a:spcBef>
                <a:spcPct val="0"/>
              </a:spcBef>
              <a:spcAft>
                <a:spcPct val="15000"/>
              </a:spcAft>
              <a:buClr>
                <a:srgbClr val="3366CC"/>
              </a:buClr>
              <a:buSzTx/>
              <a:buFont typeface="Arial" panose="020B0604020202020204" pitchFamily="34" charset="0"/>
              <a:buChar char="•"/>
            </a:pPr>
            <a:r>
              <a:rPr kumimoji="0" lang="es-CO" sz="1600" b="0" i="0" u="none" strike="noStrike" kern="1200" cap="none" spc="0" normalizeH="0" baseline="0" noProof="0" dirty="0">
                <a:ln/>
                <a:effectLst/>
                <a:uLnTx/>
                <a:uFillTx/>
                <a:latin typeface="+mj-lt"/>
              </a:rPr>
              <a:t>Capacidad de programación y recaudación de ingresos.</a:t>
            </a:r>
            <a:endParaRPr lang="es-CO" sz="1600" kern="1200" dirty="0">
              <a:latin typeface="+mj-lt"/>
            </a:endParaRPr>
          </a:p>
          <a:p>
            <a:pPr marL="171450" lvl="1" indent="-171450" algn="l" defTabSz="711200">
              <a:lnSpc>
                <a:spcPct val="90000"/>
              </a:lnSpc>
              <a:spcBef>
                <a:spcPct val="0"/>
              </a:spcBef>
              <a:spcAft>
                <a:spcPct val="15000"/>
              </a:spcAft>
              <a:buChar char="•"/>
            </a:pPr>
            <a:r>
              <a:rPr kumimoji="0" lang="es-CO" sz="1600" b="0" i="0" u="none" strike="noStrike" kern="1200" cap="none" spc="0" normalizeH="0" baseline="0" noProof="0" dirty="0">
                <a:ln/>
                <a:effectLst/>
                <a:uLnTx/>
                <a:uFillTx/>
                <a:latin typeface="+mj-lt"/>
              </a:rPr>
              <a:t>Capacidad de ejecución de inversión.</a:t>
            </a:r>
          </a:p>
          <a:p>
            <a:pPr marL="171450" lvl="1" indent="-171450" algn="l" defTabSz="711200">
              <a:lnSpc>
                <a:spcPct val="90000"/>
              </a:lnSpc>
              <a:spcBef>
                <a:spcPct val="0"/>
              </a:spcBef>
              <a:spcAft>
                <a:spcPct val="15000"/>
              </a:spcAft>
              <a:buChar char="•"/>
            </a:pPr>
            <a:r>
              <a:rPr kumimoji="0" lang="es-CO" sz="1600" b="0" i="0" u="none" strike="noStrike" kern="1200" cap="none" spc="0" normalizeH="0" baseline="0" noProof="0" dirty="0">
                <a:ln/>
                <a:effectLst/>
                <a:uLnTx/>
                <a:uFillTx/>
                <a:latin typeface="+mj-lt"/>
              </a:rPr>
              <a:t>Cumplimiento límites de la Ley 617 de 2000.</a:t>
            </a:r>
          </a:p>
          <a:p>
            <a:pPr marL="171450" lvl="1" indent="-171450" algn="l" defTabSz="711200">
              <a:lnSpc>
                <a:spcPct val="90000"/>
              </a:lnSpc>
              <a:spcBef>
                <a:spcPct val="0"/>
              </a:spcBef>
              <a:spcAft>
                <a:spcPct val="15000"/>
              </a:spcAft>
              <a:buChar char="•"/>
            </a:pPr>
            <a:endParaRPr kumimoji="0" lang="es-CO" sz="1600" b="0" i="0" u="none" strike="noStrike" kern="1200" cap="none" spc="0" normalizeH="0" baseline="0" noProof="0" dirty="0">
              <a:ln/>
              <a:effectLst/>
              <a:uLnTx/>
              <a:uFillTx/>
              <a:latin typeface="+mj-lt"/>
            </a:endParaRPr>
          </a:p>
          <a:p>
            <a:pPr marL="171450" lvl="1" indent="-171450" algn="l" defTabSz="711200">
              <a:lnSpc>
                <a:spcPct val="90000"/>
              </a:lnSpc>
              <a:spcBef>
                <a:spcPct val="0"/>
              </a:spcBef>
              <a:spcAft>
                <a:spcPct val="15000"/>
              </a:spcAft>
              <a:buChar char="•"/>
            </a:pPr>
            <a:r>
              <a:rPr kumimoji="0" lang="es-CO" sz="1400" b="0" i="1" u="none" strike="noStrike" kern="1200" cap="none" spc="0" normalizeH="0" baseline="0" noProof="0" dirty="0">
                <a:ln/>
                <a:effectLst/>
                <a:uLnTx/>
                <a:uFillTx/>
                <a:latin typeface="+mj-lt"/>
              </a:rPr>
              <a:t>Bonificación esfuerzo propio.</a:t>
            </a:r>
          </a:p>
          <a:p>
            <a:pPr marL="171450" lvl="1" indent="-171450" algn="l" defTabSz="711200">
              <a:lnSpc>
                <a:spcPct val="90000"/>
              </a:lnSpc>
              <a:spcBef>
                <a:spcPct val="0"/>
              </a:spcBef>
              <a:spcAft>
                <a:spcPct val="15000"/>
              </a:spcAft>
              <a:buChar char="•"/>
            </a:pPr>
            <a:r>
              <a:rPr lang="es-CO" sz="1400" i="1" dirty="0">
                <a:ln/>
                <a:latin typeface="+mj-lt"/>
              </a:rPr>
              <a:t>Bono actualización catastral (solo para municipios)</a:t>
            </a:r>
            <a:endParaRPr kumimoji="0" lang="es-CO" sz="1400" b="0" i="1" u="none" strike="noStrike" kern="1200" cap="none" spc="0" normalizeH="0" baseline="0" noProof="0" dirty="0">
              <a:ln/>
              <a:effectLst/>
              <a:uLnTx/>
              <a:uFillTx/>
              <a:latin typeface="+mj-lt"/>
            </a:endParaRPr>
          </a:p>
        </p:txBody>
      </p:sp>
      <p:sp>
        <p:nvSpPr>
          <p:cNvPr id="13" name="Rectángulo: esquinas superiores, una redondeada y la otra cortada 12">
            <a:extLst>
              <a:ext uri="{FF2B5EF4-FFF2-40B4-BE49-F238E27FC236}">
                <a16:creationId xmlns:a16="http://schemas.microsoft.com/office/drawing/2014/main" id="{524335C9-B0C1-84DB-5651-FFAB335DA7EF}"/>
              </a:ext>
            </a:extLst>
          </p:cNvPr>
          <p:cNvSpPr/>
          <p:nvPr/>
        </p:nvSpPr>
        <p:spPr>
          <a:xfrm>
            <a:off x="8433435" y="1753582"/>
            <a:ext cx="3278259" cy="1052275"/>
          </a:xfrm>
          <a:prstGeom prst="snipRoundRect">
            <a:avLst/>
          </a:prstGeom>
        </p:spPr>
        <p:style>
          <a:lnRef idx="2">
            <a:schemeClr val="accent3">
              <a:shade val="15000"/>
            </a:schemeClr>
          </a:lnRef>
          <a:fillRef idx="1">
            <a:schemeClr val="accent3"/>
          </a:fillRef>
          <a:effectRef idx="0">
            <a:schemeClr val="accent3"/>
          </a:effectRef>
          <a:fontRef idx="minor">
            <a:schemeClr val="lt1"/>
          </a:fontRef>
        </p:style>
        <p:txBody>
          <a:bodyPr spcFirstLastPara="0" vert="horz" wrap="square" lIns="60960" tIns="0" rIns="989946" bIns="0" numCol="1" spcCol="1270" anchor="ctr" anchorCtr="0">
            <a:noAutofit/>
          </a:bodyPr>
          <a:lstStyle/>
          <a:p>
            <a:pPr marL="0" lvl="0" indent="0" algn="l" defTabSz="711200">
              <a:lnSpc>
                <a:spcPct val="90000"/>
              </a:lnSpc>
              <a:spcBef>
                <a:spcPct val="0"/>
              </a:spcBef>
              <a:spcAft>
                <a:spcPct val="35000"/>
              </a:spcAft>
              <a:buNone/>
            </a:pPr>
            <a:r>
              <a:rPr kumimoji="0" lang="es-CO" sz="1600" b="1" i="0" u="none" strike="noStrike" kern="1200" cap="none" spc="0" normalizeH="0" baseline="0" noProof="0">
                <a:ln/>
                <a:effectLst/>
                <a:uLnTx/>
                <a:uFillTx/>
                <a:latin typeface="+mj-lt"/>
              </a:rPr>
              <a:t>Gestión Financiera Territorial</a:t>
            </a:r>
            <a:endParaRPr lang="es-CO" sz="1600" kern="1200">
              <a:solidFill>
                <a:schemeClr val="accent6">
                  <a:lumMod val="75000"/>
                </a:schemeClr>
              </a:solidFill>
              <a:latin typeface="+mj-lt"/>
            </a:endParaRPr>
          </a:p>
        </p:txBody>
      </p:sp>
      <p:sp>
        <p:nvSpPr>
          <p:cNvPr id="14" name="Elipse 13" descr="Calculadora contorno">
            <a:extLst>
              <a:ext uri="{FF2B5EF4-FFF2-40B4-BE49-F238E27FC236}">
                <a16:creationId xmlns:a16="http://schemas.microsoft.com/office/drawing/2014/main" id="{6639DC9C-0FFA-787D-89F4-1BA9EB88C45D}"/>
              </a:ext>
            </a:extLst>
          </p:cNvPr>
          <p:cNvSpPr/>
          <p:nvPr/>
        </p:nvSpPr>
        <p:spPr>
          <a:xfrm>
            <a:off x="10742692" y="2059438"/>
            <a:ext cx="874734" cy="833335"/>
          </a:xfrm>
          <a:prstGeom prst="ellipse">
            <a:avLst/>
          </a:prstGeom>
          <a:blipFill dpi="0"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scene3d>
            <a:camera prst="orthographicFront">
              <a:rot lat="0" lon="0" rev="0"/>
            </a:camera>
            <a:lightRig rig="contrasting" dir="t">
              <a:rot lat="0" lon="0" rev="1200000"/>
            </a:lightRig>
          </a:scene3d>
          <a:sp3d z="300000" contourW="19050" prstMaterial="metal">
            <a:bevelT w="88900" h="203200"/>
            <a:bevelB w="165100" h="254000"/>
          </a:sp3d>
        </p:spPr>
        <p:style>
          <a:lnRef idx="0">
            <a:schemeClr val="accent4">
              <a:alpha val="90000"/>
              <a:hueOff val="0"/>
              <a:satOff val="0"/>
              <a:lumOff val="0"/>
              <a:alphaOff val="0"/>
            </a:schemeClr>
          </a:lnRef>
          <a:fillRef idx="1">
            <a:scrgbClr r="0" g="0" b="0"/>
          </a:fillRef>
          <a:effectRef idx="0">
            <a:schemeClr val="lt1">
              <a:alpha val="90000"/>
              <a:tint val="40000"/>
              <a:hueOff val="0"/>
              <a:satOff val="0"/>
              <a:lumOff val="0"/>
              <a:alphaOff val="0"/>
            </a:schemeClr>
          </a:effectRef>
          <a:fontRef idx="minor">
            <a:schemeClr val="dk1">
              <a:hueOff val="0"/>
              <a:satOff val="0"/>
              <a:lumOff val="0"/>
              <a:alphaOff val="0"/>
            </a:schemeClr>
          </a:fontRef>
        </p:style>
        <p:txBody>
          <a:bodyPr/>
          <a:lstStyle/>
          <a:p>
            <a:endParaRPr lang="es-CO">
              <a:latin typeface="+mj-lt"/>
            </a:endParaRPr>
          </a:p>
        </p:txBody>
      </p:sp>
      <p:sp>
        <p:nvSpPr>
          <p:cNvPr id="15" name="CuadroTexto 14">
            <a:extLst>
              <a:ext uri="{FF2B5EF4-FFF2-40B4-BE49-F238E27FC236}">
                <a16:creationId xmlns:a16="http://schemas.microsoft.com/office/drawing/2014/main" id="{9A5A54F5-F697-55BA-A004-1DF631726007}"/>
              </a:ext>
            </a:extLst>
          </p:cNvPr>
          <p:cNvSpPr txBox="1"/>
          <p:nvPr/>
        </p:nvSpPr>
        <p:spPr>
          <a:xfrm>
            <a:off x="5812484" y="844111"/>
            <a:ext cx="4881465"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0" lang="es-CO" sz="1800" b="1" i="0" u="none" strike="noStrike" kern="1200" cap="none" spc="0" normalizeH="0" baseline="0" noProof="0" dirty="0">
                <a:ln>
                  <a:noFill/>
                </a:ln>
                <a:effectLst/>
                <a:uLnTx/>
                <a:uFillTx/>
                <a:latin typeface="+mj-lt"/>
              </a:rPr>
              <a:t>Promedio ponderado de </a:t>
            </a:r>
            <a:r>
              <a:rPr lang="es-CO" b="1" dirty="0">
                <a:latin typeface="+mj-lt"/>
              </a:rPr>
              <a:t>las dimensiones</a:t>
            </a:r>
            <a:endParaRPr lang="es-CO" dirty="0">
              <a:latin typeface="+mj-lt"/>
            </a:endParaRPr>
          </a:p>
        </p:txBody>
      </p:sp>
      <p:sp>
        <p:nvSpPr>
          <p:cNvPr id="3" name="CuadroTexto 2">
            <a:extLst>
              <a:ext uri="{FF2B5EF4-FFF2-40B4-BE49-F238E27FC236}">
                <a16:creationId xmlns:a16="http://schemas.microsoft.com/office/drawing/2014/main" id="{FC66577F-0AEA-F62F-D615-A383A59F16E8}"/>
              </a:ext>
            </a:extLst>
          </p:cNvPr>
          <p:cNvSpPr txBox="1"/>
          <p:nvPr/>
        </p:nvSpPr>
        <p:spPr>
          <a:xfrm>
            <a:off x="5569227" y="1162912"/>
            <a:ext cx="1666874" cy="707886"/>
          </a:xfrm>
          <a:prstGeom prst="rect">
            <a:avLst/>
          </a:prstGeom>
          <a:noFill/>
        </p:spPr>
        <p:txBody>
          <a:bodyPr wrap="square">
            <a:spAutoFit/>
          </a:bodyPr>
          <a:lstStyle/>
          <a:p>
            <a:r>
              <a:rPr kumimoji="0" lang="es-CO" sz="4000" b="1" i="0" u="none" strike="noStrike" kern="1200" cap="none" spc="0" normalizeH="0" baseline="0" noProof="0" dirty="0">
                <a:ln/>
                <a:solidFill>
                  <a:schemeClr val="accent6">
                    <a:lumMod val="75000"/>
                  </a:schemeClr>
                </a:solidFill>
                <a:effectLst/>
                <a:uLnTx/>
                <a:uFillTx/>
                <a:latin typeface="+mj-lt"/>
              </a:rPr>
              <a:t>80%</a:t>
            </a:r>
            <a:endParaRPr lang="es-CO" sz="4000" b="1" dirty="0"/>
          </a:p>
        </p:txBody>
      </p:sp>
      <p:sp>
        <p:nvSpPr>
          <p:cNvPr id="10" name="CuadroTexto 9">
            <a:extLst>
              <a:ext uri="{FF2B5EF4-FFF2-40B4-BE49-F238E27FC236}">
                <a16:creationId xmlns:a16="http://schemas.microsoft.com/office/drawing/2014/main" id="{E298E573-E54E-959E-1507-99C5BE3469AF}"/>
              </a:ext>
            </a:extLst>
          </p:cNvPr>
          <p:cNvSpPr txBox="1"/>
          <p:nvPr/>
        </p:nvSpPr>
        <p:spPr>
          <a:xfrm>
            <a:off x="9667306" y="1176544"/>
            <a:ext cx="3059176" cy="707886"/>
          </a:xfrm>
          <a:prstGeom prst="rect">
            <a:avLst/>
          </a:prstGeom>
          <a:noFill/>
        </p:spPr>
        <p:txBody>
          <a:bodyPr wrap="square">
            <a:spAutoFit/>
          </a:bodyPr>
          <a:lstStyle>
            <a:defPPr>
              <a:defRPr lang="es-CO"/>
            </a:defPPr>
            <a:lvl1pPr>
              <a:defRPr kumimoji="0" sz="3600" b="1" i="0" u="none" strike="noStrike" cap="none" spc="0" normalizeH="0" baseline="0">
                <a:ln/>
                <a:solidFill>
                  <a:schemeClr val="accent6">
                    <a:lumMod val="75000"/>
                  </a:schemeClr>
                </a:solidFill>
                <a:effectLst/>
                <a:uLnTx/>
                <a:uFillTx/>
                <a:latin typeface="+mj-lt"/>
              </a:defRPr>
            </a:lvl1pPr>
          </a:lstStyle>
          <a:p>
            <a:r>
              <a:rPr lang="es-CO" sz="4000" dirty="0"/>
              <a:t>20%</a:t>
            </a:r>
          </a:p>
        </p:txBody>
      </p:sp>
      <p:sp>
        <p:nvSpPr>
          <p:cNvPr id="16" name="Signo más 15">
            <a:extLst>
              <a:ext uri="{FF2B5EF4-FFF2-40B4-BE49-F238E27FC236}">
                <a16:creationId xmlns:a16="http://schemas.microsoft.com/office/drawing/2014/main" id="{58374B05-30CF-0BAE-AEA3-3C53D34EA180}"/>
              </a:ext>
            </a:extLst>
          </p:cNvPr>
          <p:cNvSpPr/>
          <p:nvPr/>
        </p:nvSpPr>
        <p:spPr>
          <a:xfrm>
            <a:off x="7752402" y="1243854"/>
            <a:ext cx="795275" cy="671609"/>
          </a:xfrm>
          <a:prstGeom prst="mathPlus">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s-CO"/>
          </a:p>
        </p:txBody>
      </p:sp>
      <p:sp>
        <p:nvSpPr>
          <p:cNvPr id="4" name="CuadroTexto 3">
            <a:extLst>
              <a:ext uri="{FF2B5EF4-FFF2-40B4-BE49-F238E27FC236}">
                <a16:creationId xmlns:a16="http://schemas.microsoft.com/office/drawing/2014/main" id="{C82042F8-E50B-56E3-B399-388C51D8AABD}"/>
              </a:ext>
            </a:extLst>
          </p:cNvPr>
          <p:cNvSpPr txBox="1"/>
          <p:nvPr/>
        </p:nvSpPr>
        <p:spPr>
          <a:xfrm>
            <a:off x="453117" y="5213044"/>
            <a:ext cx="11165758" cy="769441"/>
          </a:xfrm>
          <a:prstGeom prst="rect">
            <a:avLst/>
          </a:prstGeom>
          <a:noFill/>
        </p:spPr>
        <p:txBody>
          <a:bodyPr wrap="square">
            <a:spAutoFit/>
          </a:bodyPr>
          <a:lstStyle/>
          <a:p>
            <a:r>
              <a:rPr lang="es-MX" sz="1100" dirty="0">
                <a:latin typeface="+mj-lt"/>
              </a:rPr>
              <a:t>*A partir de las siguientes variables el DNP clasificó a los municipios en 6 grupos (Ciudades, G1, G2, G3, G4 y G5): Densidad empresarial, valor agregado, tamaño de la población, % población en cabecera, pertenencia a economías de aglomeración, ingresos tributarios y no tributarios. El grupo de ciudades corresponde a las 13 principales según el DANE y los demás grupos se conformaron clasificando de manera proporcional el resto de municipio del país a partir de los quintiles (218 municipios en cada grupo)</a:t>
            </a:r>
            <a:endParaRPr lang="es-CO" sz="1100" dirty="0"/>
          </a:p>
        </p:txBody>
      </p:sp>
      <p:sp>
        <p:nvSpPr>
          <p:cNvPr id="2" name="Rectángulo 1">
            <a:extLst>
              <a:ext uri="{FF2B5EF4-FFF2-40B4-BE49-F238E27FC236}">
                <a16:creationId xmlns:a16="http://schemas.microsoft.com/office/drawing/2014/main" id="{0CF8F884-9A41-7DB7-61B7-EC11399921E9}"/>
              </a:ext>
            </a:extLst>
          </p:cNvPr>
          <p:cNvSpPr/>
          <p:nvPr/>
        </p:nvSpPr>
        <p:spPr>
          <a:xfrm flipH="1">
            <a:off x="0" y="18629"/>
            <a:ext cx="12192000" cy="810623"/>
          </a:xfrm>
          <a:prstGeom prst="rect">
            <a:avLst/>
          </a:prstGeom>
          <a:gradFill>
            <a:gsLst>
              <a:gs pos="0">
                <a:srgbClr val="4D4D4D">
                  <a:alpha val="15000"/>
                </a:srgbClr>
              </a:gs>
              <a:gs pos="100000">
                <a:srgbClr val="4D4D4D">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_tradnl" sz="1800" b="0" i="0" u="none" strike="noStrike" kern="1200" cap="none" spc="0" normalizeH="0" baseline="0" noProof="0">
              <a:ln>
                <a:noFill/>
              </a:ln>
              <a:solidFill>
                <a:schemeClr val="tx2"/>
              </a:solidFill>
              <a:effectLst/>
              <a:uLnTx/>
              <a:uFillTx/>
              <a:latin typeface="+mj-lt"/>
              <a:ea typeface="Verdana" panose="020B0604030504040204" pitchFamily="34" charset="0"/>
              <a:cs typeface="Verdana" panose="020B0604030504040204" pitchFamily="34" charset="0"/>
            </a:endParaRPr>
          </a:p>
        </p:txBody>
      </p:sp>
      <p:sp>
        <p:nvSpPr>
          <p:cNvPr id="9" name="CuadroTexto 8">
            <a:extLst>
              <a:ext uri="{FF2B5EF4-FFF2-40B4-BE49-F238E27FC236}">
                <a16:creationId xmlns:a16="http://schemas.microsoft.com/office/drawing/2014/main" id="{E3E53553-9F05-76EA-BEB3-BAF1C4E775FC}"/>
              </a:ext>
            </a:extLst>
          </p:cNvPr>
          <p:cNvSpPr txBox="1"/>
          <p:nvPr/>
        </p:nvSpPr>
        <p:spPr>
          <a:xfrm>
            <a:off x="399406" y="2226201"/>
            <a:ext cx="3447301" cy="2862322"/>
          </a:xfrm>
          <a:prstGeom prst="rect">
            <a:avLst/>
          </a:prstGeom>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wrap="square" rtlCol="0">
            <a:spAutoFit/>
          </a:bodyPr>
          <a:lstStyle/>
          <a:p>
            <a:pPr marL="285750" indent="-285750">
              <a:buFont typeface="Courier New" panose="02070309020205020404" pitchFamily="49" charset="0"/>
              <a:buChar char="o"/>
            </a:pPr>
            <a:r>
              <a:rPr lang="es-MX" dirty="0">
                <a:latin typeface="+mj-lt"/>
              </a:rPr>
              <a:t>Presentación del </a:t>
            </a:r>
            <a:r>
              <a:rPr lang="es-MX" sz="1800" b="1" dirty="0">
                <a:solidFill>
                  <a:srgbClr val="F2F2F2"/>
                </a:solidFill>
                <a:effectLst/>
                <a:highlight>
                  <a:srgbClr val="27B9BF"/>
                </a:highlight>
                <a:latin typeface="+mj-lt"/>
                <a:ea typeface="Aptos" panose="020B0004020202020204" pitchFamily="34" charset="0"/>
                <a:cs typeface="Times New Roman" panose="02020603050405020304" pitchFamily="18" charset="0"/>
              </a:rPr>
              <a:t>ranking</a:t>
            </a:r>
            <a:r>
              <a:rPr lang="es-MX" dirty="0">
                <a:latin typeface="+mj-lt"/>
              </a:rPr>
              <a:t> en grupos de ET comparables: </a:t>
            </a:r>
            <a:endParaRPr lang="es-MX" dirty="0">
              <a:solidFill>
                <a:schemeClr val="tx1"/>
              </a:solidFill>
              <a:latin typeface="+mj-lt"/>
            </a:endParaRPr>
          </a:p>
          <a:p>
            <a:pPr marL="285750" indent="-285750">
              <a:buFont typeface="Courier New" panose="02070309020205020404" pitchFamily="49" charset="0"/>
              <a:buChar char="o"/>
            </a:pPr>
            <a:endParaRPr lang="es-MX" sz="1800" b="1" dirty="0">
              <a:solidFill>
                <a:schemeClr val="tx1"/>
              </a:solidFill>
              <a:effectLst/>
              <a:highlight>
                <a:srgbClr val="27B9BF"/>
              </a:highlight>
              <a:latin typeface="+mj-lt"/>
              <a:ea typeface="Aptos" panose="020B0004020202020204" pitchFamily="34" charset="0"/>
              <a:cs typeface="Times New Roman" panose="02020603050405020304" pitchFamily="18" charset="0"/>
            </a:endParaRPr>
          </a:p>
          <a:p>
            <a:pPr marL="342900" indent="-342900">
              <a:buClr>
                <a:srgbClr val="173557"/>
              </a:buClr>
              <a:buFont typeface="+mj-lt"/>
              <a:buAutoNum type="arabicPeriod"/>
            </a:pPr>
            <a:r>
              <a:rPr lang="es-MX" sz="1800" b="1" dirty="0">
                <a:solidFill>
                  <a:srgbClr val="F2F2F2"/>
                </a:solidFill>
                <a:effectLst/>
                <a:highlight>
                  <a:srgbClr val="27B9BF"/>
                </a:highlight>
                <a:latin typeface="+mj-lt"/>
                <a:ea typeface="Aptos" panose="020B0004020202020204" pitchFamily="34" charset="0"/>
                <a:cs typeface="Times New Roman" panose="02020603050405020304" pitchFamily="18" charset="0"/>
              </a:rPr>
              <a:t>Municipios </a:t>
            </a:r>
            <a:r>
              <a:rPr lang="es-MX" b="1" dirty="0">
                <a:latin typeface="+mj-lt"/>
              </a:rPr>
              <a:t>: </a:t>
            </a:r>
            <a:r>
              <a:rPr lang="es-MX" dirty="0">
                <a:latin typeface="+mj-lt"/>
              </a:rPr>
              <a:t>grupos de capacidades iniciales (*)</a:t>
            </a:r>
          </a:p>
          <a:p>
            <a:pPr marL="342900" indent="-342900">
              <a:buClr>
                <a:srgbClr val="173557"/>
              </a:buClr>
              <a:buFont typeface="+mj-lt"/>
              <a:buAutoNum type="arabicPeriod"/>
            </a:pPr>
            <a:r>
              <a:rPr lang="es-MX" sz="1800" b="1" dirty="0">
                <a:solidFill>
                  <a:srgbClr val="F2F2F2"/>
                </a:solidFill>
                <a:effectLst/>
                <a:highlight>
                  <a:srgbClr val="27B9BF"/>
                </a:highlight>
                <a:latin typeface="+mj-lt"/>
                <a:ea typeface="Aptos" panose="020B0004020202020204" pitchFamily="34" charset="0"/>
                <a:cs typeface="Times New Roman" panose="02020603050405020304" pitchFamily="18" charset="0"/>
              </a:rPr>
              <a:t>Departamentos</a:t>
            </a:r>
            <a:r>
              <a:rPr lang="es-MX" b="1" dirty="0">
                <a:latin typeface="+mj-lt"/>
              </a:rPr>
              <a:t> </a:t>
            </a:r>
            <a:r>
              <a:rPr lang="es-MX" dirty="0">
                <a:latin typeface="+mj-lt"/>
              </a:rPr>
              <a:t>categorías presupuestales Ley 617 (**)</a:t>
            </a:r>
            <a:endParaRPr lang="es-MX" b="1" dirty="0">
              <a:latin typeface="+mj-lt"/>
            </a:endParaRPr>
          </a:p>
          <a:p>
            <a:endParaRPr lang="es-CO" dirty="0">
              <a:latin typeface="+mj-lt"/>
            </a:endParaRPr>
          </a:p>
        </p:txBody>
      </p:sp>
      <p:pic>
        <p:nvPicPr>
          <p:cNvPr id="17" name="Picture 2" descr="Doodle dibujo a mano alzada del mapa de colombia. 4731072 Vector en Vecteezy">
            <a:extLst>
              <a:ext uri="{FF2B5EF4-FFF2-40B4-BE49-F238E27FC236}">
                <a16:creationId xmlns:a16="http://schemas.microsoft.com/office/drawing/2014/main" id="{6E386CD9-C71B-8FDE-2D14-3BBD483D7430}"/>
              </a:ext>
            </a:extLst>
          </p:cNvPr>
          <p:cNvPicPr>
            <a:picLocks noChangeAspect="1" noChangeArrowheads="1"/>
          </p:cNvPicPr>
          <p:nvPr/>
        </p:nvPicPr>
        <p:blipFill>
          <a:blip r:embed="rId6">
            <a:alphaModFix amt="11000"/>
            <a:extLst>
              <a:ext uri="{BEBA8EAE-BF5A-486C-A8C5-ECC9F3942E4B}">
                <a14:imgProps xmlns:a14="http://schemas.microsoft.com/office/drawing/2010/main">
                  <a14:imgLayer r:embed="rId7">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18461" y="1621975"/>
            <a:ext cx="3278259" cy="3278259"/>
          </a:xfrm>
          <a:prstGeom prst="rect">
            <a:avLst/>
          </a:prstGeom>
          <a:noFill/>
          <a:extLst>
            <a:ext uri="{909E8E84-426E-40DD-AFC4-6F175D3DCCD1}">
              <a14:hiddenFill xmlns:a14="http://schemas.microsoft.com/office/drawing/2010/main">
                <a:solidFill>
                  <a:srgbClr val="FFFFFF"/>
                </a:solidFill>
              </a14:hiddenFill>
            </a:ext>
          </a:extLst>
        </p:spPr>
      </p:pic>
      <p:sp>
        <p:nvSpPr>
          <p:cNvPr id="18" name="CuadroTexto 17">
            <a:extLst>
              <a:ext uri="{FF2B5EF4-FFF2-40B4-BE49-F238E27FC236}">
                <a16:creationId xmlns:a16="http://schemas.microsoft.com/office/drawing/2014/main" id="{4327DC2E-4872-E068-5A41-81B52D5939E4}"/>
              </a:ext>
            </a:extLst>
          </p:cNvPr>
          <p:cNvSpPr txBox="1"/>
          <p:nvPr/>
        </p:nvSpPr>
        <p:spPr>
          <a:xfrm>
            <a:off x="451668" y="6135144"/>
            <a:ext cx="11165758" cy="430887"/>
          </a:xfrm>
          <a:prstGeom prst="rect">
            <a:avLst/>
          </a:prstGeom>
          <a:noFill/>
        </p:spPr>
        <p:txBody>
          <a:bodyPr wrap="square">
            <a:spAutoFit/>
          </a:bodyPr>
          <a:lstStyle/>
          <a:p>
            <a:r>
              <a:rPr lang="es-MX" sz="1100" dirty="0">
                <a:latin typeface="+mj-lt"/>
              </a:rPr>
              <a:t>(**) </a:t>
            </a:r>
            <a:r>
              <a:rPr lang="es-CO" sz="1100" dirty="0">
                <a:latin typeface="+mj-lt"/>
              </a:rPr>
              <a:t>Según art. 1 Ley 617/2000: Población, límites de Ingresos Corrientes de Libre Destinación (ICLD) y valor máximo definido de los gastos de funcionamiento como proporción de los ICLD</a:t>
            </a:r>
            <a:r>
              <a:rPr lang="es-MX" sz="1100" dirty="0">
                <a:latin typeface="+mj-lt"/>
              </a:rPr>
              <a:t> </a:t>
            </a:r>
            <a:endParaRPr lang="es-CO" sz="1100" dirty="0">
              <a:latin typeface="+mj-lt"/>
            </a:endParaRPr>
          </a:p>
        </p:txBody>
      </p:sp>
    </p:spTree>
    <p:extLst>
      <p:ext uri="{BB962C8B-B14F-4D97-AF65-F5344CB8AC3E}">
        <p14:creationId xmlns:p14="http://schemas.microsoft.com/office/powerpoint/2010/main" val="1195952061"/>
      </p:ext>
    </p:extLst>
  </p:cSld>
  <p:clrMapOvr>
    <a:masterClrMapping/>
  </p:clrMapOvr>
</p:sld>
</file>

<file path=ppt/theme/theme1.xml><?xml version="1.0" encoding="utf-8"?>
<a:theme xmlns:a="http://schemas.openxmlformats.org/drawingml/2006/main" name="1_Tema de Office">
  <a:themeElements>
    <a:clrScheme name="Colfondos">
      <a:dk1>
        <a:srgbClr val="173557"/>
      </a:dk1>
      <a:lt1>
        <a:sysClr val="window" lastClr="FFFFFF"/>
      </a:lt1>
      <a:dk2>
        <a:srgbClr val="0E2841"/>
      </a:dk2>
      <a:lt2>
        <a:srgbClr val="FFFFFF"/>
      </a:lt2>
      <a:accent1>
        <a:srgbClr val="173557"/>
      </a:accent1>
      <a:accent2>
        <a:srgbClr val="31B7BC"/>
      </a:accent2>
      <a:accent3>
        <a:srgbClr val="379ED9"/>
      </a:accent3>
      <a:accent4>
        <a:srgbClr val="C6C6C6"/>
      </a:accent4>
      <a:accent5>
        <a:srgbClr val="F3E697"/>
      </a:accent5>
      <a:accent6>
        <a:srgbClr val="E72F54"/>
      </a:accent6>
      <a:hlink>
        <a:srgbClr val="467886"/>
      </a:hlink>
      <a:folHlink>
        <a:srgbClr val="F3E697"/>
      </a:folHlink>
    </a:clrScheme>
    <a:fontScheme name="Montserrat">
      <a:majorFont>
        <a:latin typeface="Montserra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Basico DNP" ma:contentTypeID="0x01010B005296897013BAF84B858553682CCFA4C200554BACF7A4B1A54485D7984E548C77E7" ma:contentTypeVersion="12" ma:contentTypeDescription="Tipo de contenido basico DNP" ma:contentTypeScope="" ma:versionID="7a11ebc24d16b6a6f954e763358d7c50">
  <xsd:schema xmlns:xsd="http://www.w3.org/2001/XMLSchema" xmlns:xs="http://www.w3.org/2001/XMLSchema" xmlns:p="http://schemas.microsoft.com/office/2006/metadata/properties" xmlns:ns1="http://schemas.microsoft.com/sharepoint/v3" xmlns:ns2="e66aed62-a72c-4c01-bbea-3ea55ab832f6" xmlns:ns3="http://schemas.microsoft.com/sharepoint/v3/fields" xmlns:ns4="af7f7f6b-44e7-444a-90a4-d02bbf46acb6" xmlns:ns5="9459fd2a-46a2-4c7b-8c24-2e73cec55239" targetNamespace="http://schemas.microsoft.com/office/2006/metadata/properties" ma:root="true" ma:fieldsID="dfd7261a64917646d8b05df065dc6c70" ns1:_="" ns2:_="" ns3:_="" ns4:_="" ns5:_="">
    <xsd:import namespace="http://schemas.microsoft.com/sharepoint/v3"/>
    <xsd:import namespace="e66aed62-a72c-4c01-bbea-3ea55ab832f6"/>
    <xsd:import namespace="http://schemas.microsoft.com/sharepoint/v3/fields"/>
    <xsd:import namespace="af7f7f6b-44e7-444a-90a4-d02bbf46acb6"/>
    <xsd:import namespace="9459fd2a-46a2-4c7b-8c24-2e73cec55239"/>
    <xsd:element name="properties">
      <xsd:complexType>
        <xsd:sequence>
          <xsd:element name="documentManagement">
            <xsd:complexType>
              <xsd:all>
                <xsd:element ref="ns3:_Contributor" minOccurs="0"/>
                <xsd:element ref="ns3:_Coverage" minOccurs="0"/>
                <xsd:element ref="ns3:_DCDateCreated" minOccurs="0"/>
                <xsd:element ref="ns3:_DCDateModified" minOccurs="0"/>
                <xsd:element ref="ns3:_Format" minOccurs="0"/>
                <xsd:element ref="ns3:_Identifier" minOccurs="0"/>
                <xsd:element ref="ns1:Language" minOccurs="0"/>
                <xsd:element ref="ns3:_Publisher" minOccurs="0"/>
                <xsd:element ref="ns3:_Relation" minOccurs="0"/>
                <xsd:element ref="ns3:_RightsManagement" minOccurs="0"/>
                <xsd:element ref="ns3:_Source" minOccurs="0"/>
                <xsd:element ref="ns3:_ResourceType" minOccurs="0"/>
                <xsd:element ref="ns5:Municipio" minOccurs="0"/>
                <xsd:element ref="ns5:Departamento" minOccurs="0"/>
                <xsd:element ref="ns4:_dlc_DocId" minOccurs="0"/>
                <xsd:element ref="ns4:_dlc_DocIdUrl" minOccurs="0"/>
                <xsd:element ref="ns4:_dlc_DocIdPersistId" minOccurs="0"/>
                <xsd:element ref="ns2:TaxKeywordTaxHTField" minOccurs="0"/>
                <xsd:element ref="ns2:TaxCatchAll" minOccurs="0"/>
                <xsd:element ref="ns2:TaxCatchAllLabel" minOccurs="0"/>
                <xsd:element ref="ns5:Categoria" minOccurs="0"/>
                <xsd:element ref="ns5:Ani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11" nillable="true" ma:displayName="Idioma" ma:default="Inglés" ma:internalName="Language">
      <xsd:simpleType>
        <xsd:union memberTypes="dms:Text">
          <xsd:simpleType>
            <xsd:restriction base="dms:Choice">
              <xsd:enumeration value="Árabe (Arabia Saudí)"/>
              <xsd:enumeration value="Búlgaro (Bulgaria)"/>
              <xsd:enumeration value="Chino (Hong Kong, RAE)"/>
              <xsd:enumeration value="Chino (República Popular China)"/>
              <xsd:enumeration value="Chino (Taiwán)"/>
              <xsd:enumeration value="Croata (Croacia)"/>
              <xsd:enumeration value="Checo (República Checa)"/>
              <xsd:enumeration value="Danés (Dinamarca)"/>
              <xsd:enumeration value="Neerlandés (Países Bajos)"/>
              <xsd:enumeration value="Inglés"/>
              <xsd:enumeration value="Estonio (Estonia)"/>
              <xsd:enumeration value="Finés (Finlandia)"/>
              <xsd:enumeration value="Francés (Francia)"/>
              <xsd:enumeration value="Alemán (Alemania)"/>
              <xsd:enumeration value="Griego (Grecia)"/>
              <xsd:enumeration value="Hebreo (Israel)"/>
              <xsd:enumeration value="Hindi (India)"/>
              <xsd:enumeration value="Húngaro (Hungría)"/>
              <xsd:enumeration value="Indonesio (Indonesia)"/>
              <xsd:enumeration value="Italiano (Italia)"/>
              <xsd:enumeration value="Japonés (Japón)"/>
              <xsd:enumeration value="Coreano (Corea)"/>
              <xsd:enumeration value="Letón (Letonia)"/>
              <xsd:enumeration value="Lituano (Lituania)"/>
              <xsd:enumeration value="Malayo (Malasia)"/>
              <xsd:enumeration value="Noruego (Bokmal) (Noruega)"/>
              <xsd:enumeration value="Polaco (Polonia)"/>
              <xsd:enumeration value="Portugués (Brasil)"/>
              <xsd:enumeration value="Portugués (Portugal)"/>
              <xsd:enumeration value="Rumano (Rumania)"/>
              <xsd:enumeration value="Ruso (Rusia)"/>
              <xsd:enumeration value="Serbio (latino) (Serbia)"/>
              <xsd:enumeration value="Eslovaco (Eslovaquia)"/>
              <xsd:enumeration value="Esloveno (Eslovenia)"/>
              <xsd:enumeration value="Español (España)"/>
              <xsd:enumeration value="Sueco (Suecia)"/>
              <xsd:enumeration value="Tailandés (Tailandia)"/>
              <xsd:enumeration value="Turco (Turquía)"/>
              <xsd:enumeration value="Ucraniano (Ucrania)"/>
              <xsd:enumeration value="Urdu (República Islámica de Pakistán)"/>
              <xsd:enumeration value="Vietnamita (Vietnam)"/>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e66aed62-a72c-4c01-bbea-3ea55ab832f6" elementFormDefault="qualified">
    <xsd:import namespace="http://schemas.microsoft.com/office/2006/documentManagement/types"/>
    <xsd:import namespace="http://schemas.microsoft.com/office/infopath/2007/PartnerControls"/>
    <xsd:element name="TaxKeywordTaxHTField" ma:index="32" nillable="true" ma:taxonomy="true" ma:internalName="TaxKeywordTaxHTField" ma:taxonomyFieldName="TaxKeyword" ma:displayName="Palabras clave de empresa" ma:fieldId="{23f27201-bee3-471e-b2e7-b64fd8b7ca38}" ma:taxonomyMulti="true" ma:sspId="05508229-2153-492e-afd9-603097ba4ff2" ma:termSetId="00000000-0000-0000-0000-000000000000" ma:anchorId="00000000-0000-0000-0000-000000000000" ma:open="true" ma:isKeyword="true">
      <xsd:complexType>
        <xsd:sequence>
          <xsd:element ref="pc:Terms" minOccurs="0" maxOccurs="1"/>
        </xsd:sequence>
      </xsd:complexType>
    </xsd:element>
    <xsd:element name="TaxCatchAll" ma:index="33" nillable="true" ma:displayName="Taxonomy Catch All Column" ma:hidden="true" ma:list="{31ecad23-b85a-45da-b363-de9f6568e771}" ma:internalName="TaxCatchAll" ma:showField="CatchAllData" ma:web="af7f7f6b-44e7-444a-90a4-d02bbf46acb6">
      <xsd:complexType>
        <xsd:complexContent>
          <xsd:extension base="dms:MultiChoiceLookup">
            <xsd:sequence>
              <xsd:element name="Value" type="dms:Lookup" maxOccurs="unbounded" minOccurs="0" nillable="true"/>
            </xsd:sequence>
          </xsd:extension>
        </xsd:complexContent>
      </xsd:complexType>
    </xsd:element>
    <xsd:element name="TaxCatchAllLabel" ma:index="34" nillable="true" ma:displayName="Taxonomy Catch All Column1" ma:hidden="true" ma:list="{31ecad23-b85a-45da-b363-de9f6568e771}" ma:internalName="TaxCatchAllLabel" ma:readOnly="true" ma:showField="CatchAllDataLabel" ma:web="af7f7f6b-44e7-444a-90a4-d02bbf46acb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ntributor" ma:index="4" nillable="true" ma:displayName="Colaborador" ma:description="Una o más personas u organizaciones que contribuyeron a este recurso" ma:internalName="_Contributor">
      <xsd:simpleType>
        <xsd:restriction base="dms:Note">
          <xsd:maxLength value="255"/>
        </xsd:restriction>
      </xsd:simpleType>
    </xsd:element>
    <xsd:element name="_Coverage" ma:index="5" nillable="true" ma:displayName="Cobertura" ma:description="La extensión o el ámbito" ma:internalName="_Coverage">
      <xsd:simpleType>
        <xsd:restriction base="dms:Text"/>
      </xsd:simpleType>
    </xsd:element>
    <xsd:element name="_DCDateCreated" ma:index="7" nillable="true" ma:displayName="Fecha de creación" ma:description="Fecha en la que se creó el recurso" ma:format="DateTime" ma:internalName="_DCDateCreated" ma:readOnly="false">
      <xsd:simpleType>
        <xsd:restriction base="dms:DateTime"/>
      </xsd:simpleType>
    </xsd:element>
    <xsd:element name="_DCDateModified" ma:index="8" nillable="true" ma:displayName="Fecha de modificación" ma:description="Fecha en la que se modificó el recurso por última vez" ma:format="DateTime" ma:internalName="_DCDateModified">
      <xsd:simpleType>
        <xsd:restriction base="dms:DateTime"/>
      </xsd:simpleType>
    </xsd:element>
    <xsd:element name="_Format" ma:index="9" nillable="true" ma:displayName="Formato" ma:description="Tipo de medio, formato de archivo o dimensiones" ma:internalName="_Format">
      <xsd:simpleType>
        <xsd:restriction base="dms:Text"/>
      </xsd:simpleType>
    </xsd:element>
    <xsd:element name="_Identifier" ma:index="10" nillable="true" ma:displayName="Identificador de recursos" ma:description="Cadena o número de identificación, que suele ser conforme a un sistema de identificación formal" ma:internalName="_Identifier">
      <xsd:simpleType>
        <xsd:restriction base="dms:Text"/>
      </xsd:simpleType>
    </xsd:element>
    <xsd:element name="_Publisher" ma:index="12" nillable="true" ma:displayName="Redactor" ma:description="La persona, organización o servicio que publicó este recurso" ma:internalName="_Publisher">
      <xsd:simpleType>
        <xsd:restriction base="dms:Text"/>
      </xsd:simpleType>
    </xsd:element>
    <xsd:element name="_Relation" ma:index="13" nillable="true" ma:displayName="Relación" ma:description="Referencias a los recursos relacionados" ma:internalName="_Relation">
      <xsd:simpleType>
        <xsd:restriction base="dms:Note">
          <xsd:maxLength value="255"/>
        </xsd:restriction>
      </xsd:simpleType>
    </xsd:element>
    <xsd:element name="_RightsManagement" ma:index="14" nillable="true" ma:displayName="Administración de derechos" ma:description="Información sobre los derechos mantenidos en o sobre este recurso" ma:internalName="_RightsManagement">
      <xsd:simpleType>
        <xsd:restriction base="dms:Note">
          <xsd:maxLength value="255"/>
        </xsd:restriction>
      </xsd:simpleType>
    </xsd:element>
    <xsd:element name="_Source" ma:index="15" nillable="true" ma:displayName="Origen" ma:description="Referencias a los recursos de los que se deriva este recurso" ma:internalName="_Source">
      <xsd:simpleType>
        <xsd:restriction base="dms:Note">
          <xsd:maxLength value="255"/>
        </xsd:restriction>
      </xsd:simpleType>
    </xsd:element>
    <xsd:element name="_ResourceType" ma:index="17" nillable="true" ma:displayName="Tipo de recurso" ma:description="Conjunto de categorías, funciones, géneros o niveles de agregación" ma:internalName="_ResourceTyp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f7f7f6b-44e7-444a-90a4-d02bbf46acb6" elementFormDefault="qualified">
    <xsd:import namespace="http://schemas.microsoft.com/office/2006/documentManagement/types"/>
    <xsd:import namespace="http://schemas.microsoft.com/office/infopath/2007/PartnerControls"/>
    <xsd:element name="_dlc_DocId" ma:index="24" nillable="true" ma:displayName="Valor de Id. de documento" ma:description="El valor del identificador de documento asignado a este elemento." ma:internalName="_dlc_DocId" ma:readOnly="true">
      <xsd:simpleType>
        <xsd:restriction base="dms:Text"/>
      </xsd:simpleType>
    </xsd:element>
    <xsd:element name="_dlc_DocIdUrl" ma:index="25" nillable="true" ma:displayName="Id. de documento" ma:description="Vínculo permanente a este documento."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6"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9459fd2a-46a2-4c7b-8c24-2e73cec55239" elementFormDefault="qualified">
    <xsd:import namespace="http://schemas.microsoft.com/office/2006/documentManagement/types"/>
    <xsd:import namespace="http://schemas.microsoft.com/office/infopath/2007/PartnerControls"/>
    <xsd:element name="Municipio" ma:index="21" nillable="true" ma:displayName="Municipio" ma:list="{cb1b11e2-5a7b-43ce-8189-2c49684cafd4}" ma:internalName="Municipio" ma:showField="Title">
      <xsd:simpleType>
        <xsd:restriction base="dms:Lookup"/>
      </xsd:simpleType>
    </xsd:element>
    <xsd:element name="Departamento" ma:index="22" nillable="true" ma:displayName="Departamento" ma:list="{2ad6fcd9-6684-4234-b7e4-ca1d888e24eb}" ma:internalName="Departamento" ma:showField="Title">
      <xsd:simpleType>
        <xsd:restriction base="dms:Lookup"/>
      </xsd:simpleType>
    </xsd:element>
    <xsd:element name="Categoria" ma:index="35" nillable="true" ma:displayName="Categoria" ma:format="Dropdown" ma:internalName="Categoria">
      <xsd:simpleType>
        <xsd:restriction base="dms:Choice">
          <xsd:enumeration value="Secretaria Técnica de la Comisión de Ordenamiento Territorial COT"/>
          <xsd:enumeration value="Ordenamiento y Desarrollo Territorial"/>
          <xsd:enumeration value="Finanzas Públicas Territoriales"/>
          <xsd:enumeration value="Gestión Pública Territorial"/>
          <xsd:enumeration value="Fichas Regionales de Inversión"/>
          <xsd:enumeration value="Evaluación y Seguimiento de la Descentralización"/>
          <xsd:enumeration value="Fichas de Caracterización Territorial"/>
        </xsd:restriction>
      </xsd:simpleType>
    </xsd:element>
    <xsd:element name="Anio" ma:index="36" nillable="true" ma:displayName="Año" ma:description="Defina la fecha en la que se publicó el documento o el proyecto." ma:internalName="Anio">
      <xsd:simpleType>
        <xsd:restriction base="dms:Text">
          <xsd:maxLength value="4"/>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6" ma:displayName="Creator"/>
        <xsd:element ref="dcterms:created" minOccurs="0" maxOccurs="1"/>
        <xsd:element ref="dc:identifier" minOccurs="0" maxOccurs="1"/>
        <xsd:element name="contentType" minOccurs="0" maxOccurs="1" type="xsd:string" ma:index="28" ma:displayName="Tipo de contenido"/>
        <xsd:element ref="dc:title" maxOccurs="1" ma:index="1" ma:displayName="Título"/>
        <xsd:element ref="dc:subject" minOccurs="0" maxOccurs="1" ma:index="16" ma:displayName="Asunto"/>
        <xsd:element ref="dc:description" minOccurs="0" maxOccurs="1" ma:index="2" ma:displayName="Descripción"/>
        <xsd:element name="keywords" minOccurs="0" maxOccurs="1" type="xsd:string" ma:displayName="Palabras clave"/>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Language xmlns="http://schemas.microsoft.com/sharepoint/v3">Inglés</Language>
    <_Source xmlns="http://schemas.microsoft.com/sharepoint/v3/fields" xsi:nil="true"/>
    <Categoria xmlns="9459fd2a-46a2-4c7b-8c24-2e73cec55239" xsi:nil="true"/>
    <TaxCatchAll xmlns="e66aed62-a72c-4c01-bbea-3ea55ab832f6">
      <Value>815</Value>
    </TaxCatchAll>
    <_DCDateModified xmlns="http://schemas.microsoft.com/sharepoint/v3/fields" xsi:nil="true"/>
    <Anio xmlns="9459fd2a-46a2-4c7b-8c24-2e73cec55239" xsi:nil="true"/>
    <_Publisher xmlns="http://schemas.microsoft.com/sharepoint/v3/fields" xsi:nil="true"/>
    <Municipio xmlns="9459fd2a-46a2-4c7b-8c24-2e73cec55239" xsi:nil="true"/>
    <_Relation xmlns="http://schemas.microsoft.com/sharepoint/v3/fields" xsi:nil="true"/>
    <Departamento xmlns="9459fd2a-46a2-4c7b-8c24-2e73cec55239" xsi:nil="true"/>
    <_Contributor xmlns="http://schemas.microsoft.com/sharepoint/v3/fields" xsi:nil="true"/>
    <_Format xmlns="http://schemas.microsoft.com/sharepoint/v3/fields" xsi:nil="true"/>
    <_Coverage xmlns="http://schemas.microsoft.com/sharepoint/v3/fields" xsi:nil="true"/>
    <_Identifier xmlns="http://schemas.microsoft.com/sharepoint/v3/fields" xsi:nil="true"/>
    <_ResourceType xmlns="http://schemas.microsoft.com/sharepoint/v3/fields" xsi:nil="true"/>
    <_RightsManagement xmlns="http://schemas.microsoft.com/sharepoint/v3/fields" xsi:nil="true"/>
    <_DCDateCreated xmlns="http://schemas.microsoft.com/sharepoint/v3/fields" xsi:nil="true"/>
    <TaxKeywordTaxHTField xmlns="e66aed62-a72c-4c01-bbea-3ea55ab832f6">
      <Terms xmlns="http://schemas.microsoft.com/office/infopath/2007/PartnerControls">
        <TermInfo xmlns="http://schemas.microsoft.com/office/infopath/2007/PartnerControls">
          <TermName xmlns="http://schemas.microsoft.com/office/infopath/2007/PartnerControls">IDF</TermName>
          <TermId xmlns="http://schemas.microsoft.com/office/infopath/2007/PartnerControls">c865ee95-7622-4d08-b150-9c96000b1126</TermId>
        </TermInfo>
      </Terms>
    </TaxKeywordTaxHTField>
    <_dlc_DocId xmlns="af7f7f6b-44e7-444a-90a4-d02bbf46acb6">DNPOI-40-7201</_dlc_DocId>
    <_dlc_DocIdUrl xmlns="af7f7f6b-44e7-444a-90a4-d02bbf46acb6">
      <Url>https://colaboracion.dnp.gov.co/CDT/_layouts/15/DocIdRedir.aspx?ID=DNPOI-40-7201</Url>
      <Description>DNPOI-40-7201</Description>
    </_dlc_DocIdUrl>
  </documentManagement>
</p:properties>
</file>

<file path=customXml/itemProps1.xml><?xml version="1.0" encoding="utf-8"?>
<ds:datastoreItem xmlns:ds="http://schemas.openxmlformats.org/officeDocument/2006/customXml" ds:itemID="{FBE4B6D8-98EB-473F-932E-D1C1CB8059FE}"/>
</file>

<file path=customXml/itemProps2.xml><?xml version="1.0" encoding="utf-8"?>
<ds:datastoreItem xmlns:ds="http://schemas.openxmlformats.org/officeDocument/2006/customXml" ds:itemID="{8D7F9158-607B-432A-9759-C33768162F0E}"/>
</file>

<file path=customXml/itemProps3.xml><?xml version="1.0" encoding="utf-8"?>
<ds:datastoreItem xmlns:ds="http://schemas.openxmlformats.org/officeDocument/2006/customXml" ds:itemID="{4ED0CD9B-DB0F-4CF9-94EA-DD5D98F3FF83}"/>
</file>

<file path=customXml/itemProps4.xml><?xml version="1.0" encoding="utf-8"?>
<ds:datastoreItem xmlns:ds="http://schemas.openxmlformats.org/officeDocument/2006/customXml" ds:itemID="{2D4E6853-5744-4756-B004-83FFBFD46F5E}"/>
</file>

<file path=docProps/app.xml><?xml version="1.0" encoding="utf-8"?>
<Properties xmlns="http://schemas.openxmlformats.org/officeDocument/2006/extended-properties" xmlns:vt="http://schemas.openxmlformats.org/officeDocument/2006/docPropsVTypes">
  <TotalTime>15041</TotalTime>
  <Words>3537</Words>
  <Application>Microsoft Office PowerPoint</Application>
  <PresentationFormat>Panorámica</PresentationFormat>
  <Paragraphs>430</Paragraphs>
  <Slides>26</Slides>
  <Notes>15</Notes>
  <HiddenSlides>0</HiddenSlides>
  <MMClips>0</MMClips>
  <ScaleCrop>false</ScaleCrop>
  <HeadingPairs>
    <vt:vector size="8" baseType="variant">
      <vt:variant>
        <vt:lpstr>Fuentes usadas</vt:lpstr>
      </vt:variant>
      <vt:variant>
        <vt:i4>10</vt:i4>
      </vt:variant>
      <vt:variant>
        <vt:lpstr>Tema</vt:lpstr>
      </vt:variant>
      <vt:variant>
        <vt:i4>1</vt:i4>
      </vt:variant>
      <vt:variant>
        <vt:lpstr>Servidores OLE incrustados</vt:lpstr>
      </vt:variant>
      <vt:variant>
        <vt:i4>1</vt:i4>
      </vt:variant>
      <vt:variant>
        <vt:lpstr>Títulos de diapositiva</vt:lpstr>
      </vt:variant>
      <vt:variant>
        <vt:i4>26</vt:i4>
      </vt:variant>
    </vt:vector>
  </HeadingPairs>
  <TitlesOfParts>
    <vt:vector size="38" baseType="lpstr">
      <vt:lpstr>Aptos</vt:lpstr>
      <vt:lpstr>Arial</vt:lpstr>
      <vt:lpstr>Calibri</vt:lpstr>
      <vt:lpstr>Cambria Math</vt:lpstr>
      <vt:lpstr>Courier New</vt:lpstr>
      <vt:lpstr>Franklin Gothic Book</vt:lpstr>
      <vt:lpstr>Gadugi</vt:lpstr>
      <vt:lpstr>Montserrat</vt:lpstr>
      <vt:lpstr>Montserrat Regular</vt:lpstr>
      <vt:lpstr>Verdana</vt:lpstr>
      <vt:lpstr>1_Tema de Office</vt:lpstr>
      <vt:lpstr>Worksheet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cierre fiscal 2023 y Recomendaciones para la Ejecución de Saldos</dc:title>
  <dc:subject/>
  <dc:creator>Miguel Angel</dc:creator>
  <cp:keywords>IDF</cp:keywords>
  <dc:description>Presentacion IDF Departamentos 2023</dc:description>
  <cp:lastModifiedBy>Caterine Laverde Ariza</cp:lastModifiedBy>
  <cp:revision>20</cp:revision>
  <dcterms:created xsi:type="dcterms:W3CDTF">2024-07-13T17:28:54Z</dcterms:created>
  <dcterms:modified xsi:type="dcterms:W3CDTF">2024-10-23T20:14:01Z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0x01010B005296897013BAF84B858553682CCFA4C200554BACF7A4B1A54485D7984E548C77E7</vt:lpwstr>
  </property>
  <property fmtid="{D5CDD505-2E9C-101B-9397-08002B2CF9AE}" pid="3" name="_dlc_DocIdItemGuid">
    <vt:lpwstr>54678085-a195-4a0c-8ede-d9615ca15d34</vt:lpwstr>
  </property>
  <property fmtid="{D5CDD505-2E9C-101B-9397-08002B2CF9AE}" pid="4" name="TaxKeyword">
    <vt:lpwstr>815;#IDF|c865ee95-7622-4d08-b150-9c96000b1126</vt:lpwstr>
  </property>
</Properties>
</file>