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4" r:id="rId9"/>
    <p:sldId id="278" r:id="rId10"/>
    <p:sldId id="263" r:id="rId11"/>
    <p:sldId id="265" r:id="rId12"/>
    <p:sldId id="266" r:id="rId13"/>
    <p:sldId id="270" r:id="rId14"/>
    <p:sldId id="279" r:id="rId15"/>
    <p:sldId id="267" r:id="rId16"/>
    <p:sldId id="271" r:id="rId17"/>
    <p:sldId id="272" r:id="rId18"/>
    <p:sldId id="273" r:id="rId19"/>
    <p:sldId id="280" r:id="rId20"/>
    <p:sldId id="281" r:id="rId21"/>
    <p:sldId id="282" r:id="rId22"/>
    <p:sldId id="283" r:id="rId23"/>
    <p:sldId id="27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CB81-76D5-4FDD-A157-B1978EB05A97}" type="datetimeFigureOut">
              <a:rPr lang="es-MX" smtClean="0"/>
              <a:t>12/01/2024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5752-2881-4D33-AE31-231C51EF3E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5048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CB81-76D5-4FDD-A157-B1978EB05A97}" type="datetimeFigureOut">
              <a:rPr lang="es-MX" smtClean="0"/>
              <a:t>12/01/2024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5752-2881-4D33-AE31-231C51EF3E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9409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CB81-76D5-4FDD-A157-B1978EB05A97}" type="datetimeFigureOut">
              <a:rPr lang="es-MX" smtClean="0"/>
              <a:t>12/01/2024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5752-2881-4D33-AE31-231C51EF3E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4002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CB81-76D5-4FDD-A157-B1978EB05A97}" type="datetimeFigureOut">
              <a:rPr lang="es-MX" smtClean="0"/>
              <a:t>12/01/2024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5752-2881-4D33-AE31-231C51EF3E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6677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CB81-76D5-4FDD-A157-B1978EB05A97}" type="datetimeFigureOut">
              <a:rPr lang="es-MX" smtClean="0"/>
              <a:t>12/01/2024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5752-2881-4D33-AE31-231C51EF3E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63875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CB81-76D5-4FDD-A157-B1978EB05A97}" type="datetimeFigureOut">
              <a:rPr lang="es-MX" smtClean="0"/>
              <a:t>12/01/2024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5752-2881-4D33-AE31-231C51EF3E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97336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CB81-76D5-4FDD-A157-B1978EB05A97}" type="datetimeFigureOut">
              <a:rPr lang="es-MX" smtClean="0"/>
              <a:t>12/01/2024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5752-2881-4D33-AE31-231C51EF3E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75202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CB81-76D5-4FDD-A157-B1978EB05A97}" type="datetimeFigureOut">
              <a:rPr lang="es-MX" smtClean="0"/>
              <a:t>12/01/2024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5752-2881-4D33-AE31-231C51EF3E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78062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CB81-76D5-4FDD-A157-B1978EB05A97}" type="datetimeFigureOut">
              <a:rPr lang="es-MX" smtClean="0"/>
              <a:t>12/01/2024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5752-2881-4D33-AE31-231C51EF3E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58947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CB81-76D5-4FDD-A157-B1978EB05A97}" type="datetimeFigureOut">
              <a:rPr lang="es-MX" smtClean="0"/>
              <a:t>12/01/2024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5752-2881-4D33-AE31-231C51EF3E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0806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CB81-76D5-4FDD-A157-B1978EB05A97}" type="datetimeFigureOut">
              <a:rPr lang="es-MX" smtClean="0"/>
              <a:t>12/01/2024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5752-2881-4D33-AE31-231C51EF3E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7201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CB81-76D5-4FDD-A157-B1978EB05A97}" type="datetimeFigureOut">
              <a:rPr lang="es-MX" smtClean="0"/>
              <a:t>12/01/2024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5752-2881-4D33-AE31-231C51EF3E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820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CB81-76D5-4FDD-A157-B1978EB05A97}" type="datetimeFigureOut">
              <a:rPr lang="es-MX" smtClean="0"/>
              <a:t>12/01/2024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5752-2881-4D33-AE31-231C51EF3E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5296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CB81-76D5-4FDD-A157-B1978EB05A97}" type="datetimeFigureOut">
              <a:rPr lang="es-MX" smtClean="0"/>
              <a:t>12/01/2024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5752-2881-4D33-AE31-231C51EF3E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9279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CB81-76D5-4FDD-A157-B1978EB05A97}" type="datetimeFigureOut">
              <a:rPr lang="es-MX" smtClean="0"/>
              <a:t>12/01/2024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5752-2881-4D33-AE31-231C51EF3E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265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CB81-76D5-4FDD-A157-B1978EB05A97}" type="datetimeFigureOut">
              <a:rPr lang="es-MX" smtClean="0"/>
              <a:t>12/01/2024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5752-2881-4D33-AE31-231C51EF3E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0959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5FECB81-76D5-4FDD-A157-B1978EB05A97}" type="datetimeFigureOut">
              <a:rPr lang="es-MX" smtClean="0"/>
              <a:t>12/01/2024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C99F5752-2881-4D33-AE31-231C51EF3E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4426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5FECB81-76D5-4FDD-A157-B1978EB05A97}" type="datetimeFigureOut">
              <a:rPr lang="es-MX" smtClean="0"/>
              <a:t>12/01/2024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99F5752-2881-4D33-AE31-231C51EF3E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36507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1DA2F1AA-690D-421B-B5D6-F7308612BE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Ingeniería de Calidad y Reingeniería</a:t>
            </a:r>
          </a:p>
          <a:p>
            <a:endParaRPr lang="es-MX" dirty="0"/>
          </a:p>
          <a:p>
            <a:r>
              <a:rPr lang="es-MX" dirty="0"/>
              <a:t>Proyecto Final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F7512BD-F247-40CD-90E6-76DEA6E02E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529" y="608312"/>
            <a:ext cx="6707188" cy="320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854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89DBA0-9246-4CFE-9B54-3D4BF9B7F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205753"/>
          </a:xfrm>
        </p:spPr>
        <p:txBody>
          <a:bodyPr/>
          <a:lstStyle/>
          <a:p>
            <a:r>
              <a:rPr lang="es-MX" dirty="0"/>
              <a:t>histograma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82D083E-4FEE-4F78-8A29-04DA5E9C9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0138" y="2241177"/>
            <a:ext cx="9557273" cy="576262"/>
          </a:xfrm>
        </p:spPr>
        <p:txBody>
          <a:bodyPr/>
          <a:lstStyle/>
          <a:p>
            <a:r>
              <a:rPr lang="es-MX" dirty="0"/>
              <a:t>LA variación en las mediciones es grande pero la mayoría de estas se haya dentro de los límites.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75547926-96C9-4B6C-98B8-12A04C46F0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138" y="2817439"/>
            <a:ext cx="9557272" cy="3623702"/>
          </a:xfrm>
        </p:spPr>
      </p:pic>
    </p:spTree>
    <p:extLst>
      <p:ext uri="{BB962C8B-B14F-4D97-AF65-F5344CB8AC3E}">
        <p14:creationId xmlns:p14="http://schemas.microsoft.com/office/powerpoint/2010/main" val="3274760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89DBA0-9246-4CFE-9B54-3D4BF9B7F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219200"/>
          </a:xfrm>
        </p:spPr>
        <p:txBody>
          <a:bodyPr/>
          <a:lstStyle/>
          <a:p>
            <a:r>
              <a:rPr lang="es-MX" dirty="0"/>
              <a:t>histograma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966CD4AE-1F83-4548-9CC0-F8B36C409D32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1490136" y="2187536"/>
            <a:ext cx="9557275" cy="583203"/>
          </a:xfrm>
        </p:spPr>
        <p:txBody>
          <a:bodyPr/>
          <a:lstStyle/>
          <a:p>
            <a:r>
              <a:rPr lang="es-MX" dirty="0"/>
              <a:t>La variación entre las mediciones es pequeña para la mayoría pero existen mediciones muy alejadas de los límites.</a:t>
            </a:r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3F457770-8AA7-4F0A-9120-7CD8C02A07E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374" y="2770739"/>
            <a:ext cx="7392755" cy="3020461"/>
          </a:xfrm>
        </p:spPr>
      </p:pic>
    </p:spTree>
    <p:extLst>
      <p:ext uri="{BB962C8B-B14F-4D97-AF65-F5344CB8AC3E}">
        <p14:creationId xmlns:p14="http://schemas.microsoft.com/office/powerpoint/2010/main" val="3323074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DA5883-2FFE-4767-90CA-7F0BA4281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Capacidad del proceso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44E5A6BB-7335-4EFC-9404-CD100021B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8803972" cy="576262"/>
          </a:xfrm>
        </p:spPr>
        <p:txBody>
          <a:bodyPr/>
          <a:lstStyle/>
          <a:p>
            <a:r>
              <a:rPr lang="es-MX" dirty="0"/>
              <a:t>El 85% de las medidas se haya dentro de los límites pero el proceso no está centrado.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9E9544B0-3AF3-4229-9F0C-27093FD4216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3302299"/>
            <a:ext cx="4876800" cy="2429864"/>
          </a:xfrm>
        </p:spPr>
      </p:pic>
      <p:pic>
        <p:nvPicPr>
          <p:cNvPr id="13" name="Marcador de contenido 12">
            <a:extLst>
              <a:ext uri="{FF2B5EF4-FFF2-40B4-BE49-F238E27FC236}">
                <a16:creationId xmlns:a16="http://schemas.microsoft.com/office/drawing/2014/main" id="{3D91A700-A8C3-4513-AE71-D832456E437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774" y="3393124"/>
            <a:ext cx="3248478" cy="2248214"/>
          </a:xfrm>
        </p:spPr>
      </p:pic>
    </p:spTree>
    <p:extLst>
      <p:ext uri="{BB962C8B-B14F-4D97-AF65-F5344CB8AC3E}">
        <p14:creationId xmlns:p14="http://schemas.microsoft.com/office/powerpoint/2010/main" val="3250458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DA5883-2FFE-4767-90CA-7F0BA4281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Capacidad del proceso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44E5A6BB-7335-4EFC-9404-CD100021B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8803972" cy="576262"/>
          </a:xfrm>
        </p:spPr>
        <p:txBody>
          <a:bodyPr/>
          <a:lstStyle/>
          <a:p>
            <a:r>
              <a:rPr lang="es-MX" dirty="0"/>
              <a:t>Solo el 35% de las medidas se haya dentro de los límites y el proceso no está centrado.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9382384F-0447-4FB6-9142-9315E3D967D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583" y="3243263"/>
            <a:ext cx="4574460" cy="2547937"/>
          </a:xfrm>
        </p:spPr>
      </p:pic>
      <p:pic>
        <p:nvPicPr>
          <p:cNvPr id="12" name="Marcador de contenido 11">
            <a:extLst>
              <a:ext uri="{FF2B5EF4-FFF2-40B4-BE49-F238E27FC236}">
                <a16:creationId xmlns:a16="http://schemas.microsoft.com/office/drawing/2014/main" id="{1813AA59-186E-4E9A-912B-D5C552DFCA8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247" y="3340730"/>
            <a:ext cx="3267531" cy="2353003"/>
          </a:xfrm>
        </p:spPr>
      </p:pic>
    </p:spTree>
    <p:extLst>
      <p:ext uri="{BB962C8B-B14F-4D97-AF65-F5344CB8AC3E}">
        <p14:creationId xmlns:p14="http://schemas.microsoft.com/office/powerpoint/2010/main" val="1348014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F974212-BA3D-476C-B75F-E04E12363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Grafico de dispersión</a:t>
            </a:r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D52FFD5D-380D-4BA9-AB0B-6EA05F8BB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5345" y="2013690"/>
            <a:ext cx="9618131" cy="576262"/>
          </a:xfrm>
        </p:spPr>
        <p:txBody>
          <a:bodyPr/>
          <a:lstStyle/>
          <a:p>
            <a:r>
              <a:rPr lang="es-MX" dirty="0"/>
              <a:t>Las variables son independientes entre si</a:t>
            </a:r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9E5FC611-C5C4-4383-9E55-CCC68E78FE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544540" y="2613725"/>
            <a:ext cx="5102919" cy="3634675"/>
          </a:xfrm>
        </p:spPr>
      </p:pic>
    </p:spTree>
    <p:extLst>
      <p:ext uri="{BB962C8B-B14F-4D97-AF65-F5344CB8AC3E}">
        <p14:creationId xmlns:p14="http://schemas.microsoft.com/office/powerpoint/2010/main" val="2518641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3A1C0F-BE96-4BF6-85DA-53D511AAC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84729"/>
          </a:xfrm>
        </p:spPr>
        <p:txBody>
          <a:bodyPr/>
          <a:lstStyle/>
          <a:p>
            <a:r>
              <a:rPr lang="es-MX" dirty="0"/>
              <a:t>Gráficos de control por variables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08FA651-9877-4CE4-9A45-80C9CD2A1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8558" y="2090737"/>
            <a:ext cx="9618131" cy="840721"/>
          </a:xfrm>
        </p:spPr>
        <p:txBody>
          <a:bodyPr/>
          <a:lstStyle/>
          <a:p>
            <a:r>
              <a:rPr lang="es-MX" dirty="0"/>
              <a:t>Una de la medias muestrales se encuentra fuera de los límites y se debe a causas asignables, posiblemente relejadas en el diagrama de Pareto.</a:t>
            </a:r>
          </a:p>
        </p:txBody>
      </p:sp>
      <p:pic>
        <p:nvPicPr>
          <p:cNvPr id="12" name="Marcador de contenido 11">
            <a:extLst>
              <a:ext uri="{FF2B5EF4-FFF2-40B4-BE49-F238E27FC236}">
                <a16:creationId xmlns:a16="http://schemas.microsoft.com/office/drawing/2014/main" id="{4F94A400-08D8-4164-800A-B9DA5C0CEB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655016" y="2931458"/>
            <a:ext cx="4878792" cy="3474511"/>
          </a:xfrm>
        </p:spPr>
      </p:pic>
    </p:spTree>
    <p:extLst>
      <p:ext uri="{BB962C8B-B14F-4D97-AF65-F5344CB8AC3E}">
        <p14:creationId xmlns:p14="http://schemas.microsoft.com/office/powerpoint/2010/main" val="3318535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3A1C0F-BE96-4BF6-85DA-53D511AAC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84729"/>
          </a:xfrm>
        </p:spPr>
        <p:txBody>
          <a:bodyPr/>
          <a:lstStyle/>
          <a:p>
            <a:r>
              <a:rPr lang="es-MX" dirty="0"/>
              <a:t>Gráficos de control por variables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08FA651-9877-4CE4-9A45-80C9CD2A1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280" y="1694329"/>
            <a:ext cx="9618131" cy="625569"/>
          </a:xfrm>
        </p:spPr>
        <p:txBody>
          <a:bodyPr/>
          <a:lstStyle/>
          <a:p>
            <a:r>
              <a:rPr lang="es-MX" dirty="0"/>
              <a:t>Uno de los rangos de las muestras es demasiado grande.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D7E7DBC-F912-4100-A7EC-FDB27BBCA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045" y="2447364"/>
            <a:ext cx="5311909" cy="380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606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3A1C0F-BE96-4BF6-85DA-53D511AAC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84729"/>
          </a:xfrm>
        </p:spPr>
        <p:txBody>
          <a:bodyPr/>
          <a:lstStyle/>
          <a:p>
            <a:r>
              <a:rPr lang="es-MX" dirty="0"/>
              <a:t>Gráficos de control por variables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08FA651-9877-4CE4-9A45-80C9CD2A1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8558" y="1846731"/>
            <a:ext cx="9618131" cy="708210"/>
          </a:xfrm>
        </p:spPr>
        <p:txBody>
          <a:bodyPr/>
          <a:lstStyle/>
          <a:p>
            <a:r>
              <a:rPr lang="es-MX" dirty="0"/>
              <a:t>LA mayoría de las medias se encuentran por encima del limite central.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E8E5F7FE-ED8C-4D61-A822-3D97C3BFC2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373" y="2554941"/>
            <a:ext cx="5176077" cy="3435781"/>
          </a:xfrm>
        </p:spPr>
      </p:pic>
    </p:spTree>
    <p:extLst>
      <p:ext uri="{BB962C8B-B14F-4D97-AF65-F5344CB8AC3E}">
        <p14:creationId xmlns:p14="http://schemas.microsoft.com/office/powerpoint/2010/main" val="2785753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3A1C0F-BE96-4BF6-85DA-53D511AAC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84729"/>
          </a:xfrm>
        </p:spPr>
        <p:txBody>
          <a:bodyPr/>
          <a:lstStyle/>
          <a:p>
            <a:r>
              <a:rPr lang="es-MX" dirty="0"/>
              <a:t>Gráficos de control por variables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08FA651-9877-4CE4-9A45-80C9CD2A1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280" y="1694329"/>
            <a:ext cx="9618131" cy="840721"/>
          </a:xfrm>
        </p:spPr>
        <p:txBody>
          <a:bodyPr/>
          <a:lstStyle/>
          <a:p>
            <a:r>
              <a:rPr lang="es-MX" dirty="0"/>
              <a:t>Los rangos de las muestras han ido disminuyendo con el paso del tiempo.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5B4B5C94-894A-4CAB-A08F-0BB291800AD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85" y="2535050"/>
            <a:ext cx="4675830" cy="3379288"/>
          </a:xfrm>
        </p:spPr>
      </p:pic>
    </p:spTree>
    <p:extLst>
      <p:ext uri="{BB962C8B-B14F-4D97-AF65-F5344CB8AC3E}">
        <p14:creationId xmlns:p14="http://schemas.microsoft.com/office/powerpoint/2010/main" val="1626282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EFB9C4-019E-4F97-AB8D-CFE1C6E2B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Hoja de recolección de defectos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94DD5869-CF7E-4B5D-8A75-B9681B821A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5840" y="2514600"/>
            <a:ext cx="5805666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256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FD700-02F3-450D-9466-344300FDC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La empresa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D0FA5C-3A66-4CA7-A191-C2215AC83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Antonio Servicio Fotográfico es una microempresa que se dedica a elaborar fotografías enmarcadas, mayormente para alumnos de kínder y primaria.</a:t>
            </a:r>
          </a:p>
          <a:p>
            <a:r>
              <a:rPr lang="es-MX" dirty="0"/>
              <a:t>Se ubica en la colonia La Cantera en Tultepec, Estado de México. </a:t>
            </a:r>
          </a:p>
        </p:txBody>
      </p:sp>
    </p:spTree>
    <p:extLst>
      <p:ext uri="{BB962C8B-B14F-4D97-AF65-F5344CB8AC3E}">
        <p14:creationId xmlns:p14="http://schemas.microsoft.com/office/powerpoint/2010/main" val="15101764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5E0E47-CD64-4190-BDD7-D4797236D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Gráfico de control por atributos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5216F476-E7C1-4373-88A0-62321149BD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3692" y="2066734"/>
            <a:ext cx="6238868" cy="381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6598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F67F38-2994-44DD-8205-C5CB8EB48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Propuesta: diseño de experimentos, algoritmo de yates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29D71B7F-1926-4A79-9F30-ECF37E98B7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07053" y="3429000"/>
            <a:ext cx="3524742" cy="990738"/>
          </a:xfr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EA685710-036D-4011-93E1-D0CC441D5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2666999"/>
            <a:ext cx="6237114" cy="281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813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C1E9D32-1B3A-4854-999E-4B053AAD1B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2" y="3017521"/>
            <a:ext cx="4909281" cy="259490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1B99178-ECAE-49EA-859A-67B7F5D25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0693" y="2047633"/>
            <a:ext cx="4996718" cy="356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6791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A9A6E3A-3C4C-4216-B696-CF9625521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GRACIAS por su atención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8403D99-47E5-4CBE-BD76-8525BC8BEE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García Escobar Angélica Yazmín</a:t>
            </a:r>
          </a:p>
          <a:p>
            <a:r>
              <a:rPr lang="es-MX" dirty="0"/>
              <a:t>Urban </a:t>
            </a:r>
            <a:r>
              <a:rPr lang="es-MX" dirty="0" err="1"/>
              <a:t>Aviles</a:t>
            </a:r>
            <a:r>
              <a:rPr lang="es-MX" dirty="0"/>
              <a:t> Luis Antonio</a:t>
            </a:r>
          </a:p>
        </p:txBody>
      </p:sp>
    </p:spTree>
    <p:extLst>
      <p:ext uri="{BB962C8B-B14F-4D97-AF65-F5344CB8AC3E}">
        <p14:creationId xmlns:p14="http://schemas.microsoft.com/office/powerpoint/2010/main" val="3301664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48F2A9-A16E-4129-B5DD-A99373A29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La problemática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1D8AA0-24C4-4BD0-B5A4-6B4715109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Se han recibido constantes quejas por parte de los clientes sobre el tamaño de los marcos.</a:t>
            </a:r>
          </a:p>
          <a:p>
            <a:r>
              <a:rPr lang="es-MX" dirty="0"/>
              <a:t>Se han tomado mediciones de una muestra representativa del tamaño (alto y ancho) de los marcos para averiguar la causa del defecto y realizar una propuesta que lo resuelva.</a:t>
            </a:r>
          </a:p>
        </p:txBody>
      </p:sp>
    </p:spTree>
    <p:extLst>
      <p:ext uri="{BB962C8B-B14F-4D97-AF65-F5344CB8AC3E}">
        <p14:creationId xmlns:p14="http://schemas.microsoft.com/office/powerpoint/2010/main" val="501999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97998DB-489D-4004-A95C-167C172FE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Control estadístico del proceso</a:t>
            </a:r>
          </a:p>
        </p:txBody>
      </p:sp>
    </p:spTree>
    <p:extLst>
      <p:ext uri="{BB962C8B-B14F-4D97-AF65-F5344CB8AC3E}">
        <p14:creationId xmlns:p14="http://schemas.microsoft.com/office/powerpoint/2010/main" val="2949224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CD323C-D5E5-43C6-8EE2-5E8F5EE20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Diagrama de pescado</a:t>
            </a:r>
          </a:p>
        </p:txBody>
      </p:sp>
      <p:pic>
        <p:nvPicPr>
          <p:cNvPr id="5" name="Picture 4" descr="A diagram of a fishbone&#10;&#10;Description automatically generated">
            <a:extLst>
              <a:ext uri="{FF2B5EF4-FFF2-40B4-BE49-F238E27FC236}">
                <a16:creationId xmlns:a16="http://schemas.microsoft.com/office/drawing/2014/main" id="{EF55343F-889D-3345-B1AB-149669152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15" y="1451236"/>
            <a:ext cx="6915663" cy="3959216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62B1543-A6B6-6ADC-6781-F51FF3667295}"/>
              </a:ext>
            </a:extLst>
          </p:cNvPr>
          <p:cNvSpPr/>
          <p:nvPr/>
        </p:nvSpPr>
        <p:spPr>
          <a:xfrm>
            <a:off x="6483047" y="4475237"/>
            <a:ext cx="1003904" cy="8708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32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440DE45-F234-49EE-8514-CA2F96DD0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Hoja de recolección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758C03BE-3FF0-436B-8197-A6700487C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9618128" cy="576262"/>
          </a:xfrm>
        </p:spPr>
        <p:txBody>
          <a:bodyPr/>
          <a:lstStyle/>
          <a:p>
            <a:r>
              <a:rPr lang="es-MX" dirty="0"/>
              <a:t>El siguiente formato ha sido utilizado para recolectar la información necesaria.</a:t>
            </a:r>
          </a:p>
        </p:txBody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37508914-753C-42D4-91F0-6AE72B7486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527" y="3243263"/>
            <a:ext cx="9281771" cy="2547937"/>
          </a:xfrm>
        </p:spPr>
      </p:pic>
    </p:spTree>
    <p:extLst>
      <p:ext uri="{BB962C8B-B14F-4D97-AF65-F5344CB8AC3E}">
        <p14:creationId xmlns:p14="http://schemas.microsoft.com/office/powerpoint/2010/main" val="1642734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440DE45-F234-49EE-8514-CA2F96DD0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Hoja de recolección</a:t>
            </a:r>
          </a:p>
        </p:txBody>
      </p:sp>
      <p:pic>
        <p:nvPicPr>
          <p:cNvPr id="12" name="Marcador de contenido 11">
            <a:extLst>
              <a:ext uri="{FF2B5EF4-FFF2-40B4-BE49-F238E27FC236}">
                <a16:creationId xmlns:a16="http://schemas.microsoft.com/office/drawing/2014/main" id="{C062EFEC-72DF-46C0-8B89-E3E9676854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837413"/>
            <a:ext cx="9906000" cy="2783374"/>
          </a:xfrm>
        </p:spPr>
      </p:pic>
    </p:spTree>
    <p:extLst>
      <p:ext uri="{BB962C8B-B14F-4D97-AF65-F5344CB8AC3E}">
        <p14:creationId xmlns:p14="http://schemas.microsoft.com/office/powerpoint/2010/main" val="2496960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E809D1-22CF-4DAE-BD30-C2A35BFE5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649506"/>
          </a:xfrm>
        </p:spPr>
        <p:txBody>
          <a:bodyPr/>
          <a:lstStyle/>
          <a:p>
            <a:r>
              <a:rPr lang="es-MX" dirty="0"/>
              <a:t>Pareto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D09306B-615B-45C4-A827-5E3A64222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864" y="1710329"/>
            <a:ext cx="6006271" cy="453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443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0419F2BE-2D35-4620-AAAE-D4F3CDFDE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930" y="860595"/>
            <a:ext cx="8470139" cy="513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7194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all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l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115</TotalTime>
  <Words>331</Words>
  <Application>Microsoft Office PowerPoint</Application>
  <PresentationFormat>Panorámica</PresentationFormat>
  <Paragraphs>39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6" baseType="lpstr">
      <vt:lpstr>Arial</vt:lpstr>
      <vt:lpstr>Century Gothic</vt:lpstr>
      <vt:lpstr>Malla</vt:lpstr>
      <vt:lpstr>Presentación de PowerPoint</vt:lpstr>
      <vt:lpstr>La empresa</vt:lpstr>
      <vt:lpstr>La problemática</vt:lpstr>
      <vt:lpstr>Control estadístico del proceso</vt:lpstr>
      <vt:lpstr>Diagrama de pescado</vt:lpstr>
      <vt:lpstr>Hoja de recolección</vt:lpstr>
      <vt:lpstr>Hoja de recolección</vt:lpstr>
      <vt:lpstr>Pareto</vt:lpstr>
      <vt:lpstr>Presentación de PowerPoint</vt:lpstr>
      <vt:lpstr>histograma</vt:lpstr>
      <vt:lpstr>histograma</vt:lpstr>
      <vt:lpstr>Capacidad del proceso</vt:lpstr>
      <vt:lpstr>Capacidad del proceso</vt:lpstr>
      <vt:lpstr>Grafico de dispersión</vt:lpstr>
      <vt:lpstr>Gráficos de control por variables</vt:lpstr>
      <vt:lpstr>Gráficos de control por variables</vt:lpstr>
      <vt:lpstr>Gráficos de control por variables</vt:lpstr>
      <vt:lpstr>Gráficos de control por variables</vt:lpstr>
      <vt:lpstr>Hoja de recolección de defectos</vt:lpstr>
      <vt:lpstr>Gráfico de control por atributos</vt:lpstr>
      <vt:lpstr>Propuesta: diseño de experimentos, algoritmo de yates</vt:lpstr>
      <vt:lpstr>Presentación de PowerPoint</vt:lpstr>
      <vt:lpstr>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Angelica Garcia</dc:creator>
  <cp:lastModifiedBy>Angelica Garcia</cp:lastModifiedBy>
  <cp:revision>110</cp:revision>
  <dcterms:created xsi:type="dcterms:W3CDTF">2024-01-08T06:40:55Z</dcterms:created>
  <dcterms:modified xsi:type="dcterms:W3CDTF">2024-01-13T03:58:36Z</dcterms:modified>
</cp:coreProperties>
</file>