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5565"/>
    <a:srgbClr val="A75456"/>
    <a:srgbClr val="EF6F76"/>
    <a:srgbClr val="EE719E"/>
    <a:srgbClr val="FF9D96"/>
    <a:srgbClr val="A75071"/>
    <a:srgbClr val="FF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18"/>
  </p:normalViewPr>
  <p:slideViewPr>
    <p:cSldViewPr snapToGrid="0">
      <p:cViewPr varScale="1">
        <p:scale>
          <a:sx n="117" d="100"/>
          <a:sy n="11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gelikagruda/Library/Containers/com.microsoft.Excel/Data/Library/Application%20Support/Microsoft/airbnb_recruitment_task%203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gelikagruda/Library/Containers/com.microsoft.Excel/Data/Library/Application%20Support/Microsoft/airbnb_recruitment_task%203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gelikagruda/Library/Containers/com.microsoft.Excel/Data/Library/Application%20Support/Microsoft/airbnb_recruitment_task%203%20(version%201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gelikagruda/Library/Containers/com.microsoft.Excel/Data/Library/Application%20Support/Microsoft/airbnb_recruitment_task%203%20(version%201)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A75565"/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solidFill>
                  <a:srgbClr val="A75565"/>
                </a:solidFill>
              </a:rPr>
              <a:t>Most expensive </a:t>
            </a:r>
            <a:r>
              <a:rPr lang="en-US" sz="2400" dirty="0" err="1">
                <a:solidFill>
                  <a:srgbClr val="A75565"/>
                </a:solidFill>
              </a:rPr>
              <a:t>neigbourhood</a:t>
            </a:r>
            <a:r>
              <a:rPr lang="en-US" sz="2400" baseline="0" dirty="0">
                <a:solidFill>
                  <a:srgbClr val="A75565"/>
                </a:solidFill>
              </a:rPr>
              <a:t> on Airbnb</a:t>
            </a:r>
            <a:endParaRPr lang="en-US" sz="2400" dirty="0">
              <a:solidFill>
                <a:srgbClr val="A75565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A75565"/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EDA_pivot_tables!$AA$5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rgbClr val="E0627E"/>
            </a:solidFill>
            <a:ln>
              <a:noFill/>
            </a:ln>
            <a:effectLst/>
          </c:spPr>
          <c:invertIfNegative val="0"/>
          <c:cat>
            <c:strRef>
              <c:f>EDA_pivot_tables!$Z$6:$Z$25</c:f>
              <c:strCache>
                <c:ptCount val="20"/>
                <c:pt idx="0">
                  <c:v>Lower East Side</c:v>
                </c:pt>
                <c:pt idx="1">
                  <c:v>NoHo</c:v>
                </c:pt>
                <c:pt idx="2">
                  <c:v>Murray Hill</c:v>
                </c:pt>
                <c:pt idx="3">
                  <c:v>Riverdale</c:v>
                </c:pt>
                <c:pt idx="4">
                  <c:v>West Village</c:v>
                </c:pt>
                <c:pt idx="5">
                  <c:v>Willowbrook</c:v>
                </c:pt>
                <c:pt idx="6">
                  <c:v>Greenwich Village</c:v>
                </c:pt>
                <c:pt idx="7">
                  <c:v>Port Richmond</c:v>
                </c:pt>
                <c:pt idx="8">
                  <c:v>Financial District</c:v>
                </c:pt>
                <c:pt idx="9">
                  <c:v>Belle Harbor</c:v>
                </c:pt>
                <c:pt idx="10">
                  <c:v>Navy Yard</c:v>
                </c:pt>
                <c:pt idx="11">
                  <c:v>Midtown</c:v>
                </c:pt>
                <c:pt idx="12">
                  <c:v>Briarwood</c:v>
                </c:pt>
                <c:pt idx="13">
                  <c:v>Flatiron District</c:v>
                </c:pt>
                <c:pt idx="14">
                  <c:v>SoHo</c:v>
                </c:pt>
                <c:pt idx="15">
                  <c:v>Theater District</c:v>
                </c:pt>
                <c:pt idx="16">
                  <c:v>Hollis Hills</c:v>
                </c:pt>
                <c:pt idx="17">
                  <c:v>Tribeca</c:v>
                </c:pt>
                <c:pt idx="18">
                  <c:v>Fort Wadsworth</c:v>
                </c:pt>
                <c:pt idx="19">
                  <c:v>Prospect Park</c:v>
                </c:pt>
              </c:strCache>
            </c:strRef>
          </c:cat>
          <c:val>
            <c:numRef>
              <c:f>EDA_pivot_tables!$AA$6:$AA$25</c:f>
              <c:numCache>
                <c:formatCode>_([$$-409]* #\ ##0_);_([$$-409]* \(#\ ##0\);_([$$-409]* "-"??_);_(@_)</c:formatCode>
                <c:ptCount val="20"/>
                <c:pt idx="0">
                  <c:v>304.57841907151817</c:v>
                </c:pt>
                <c:pt idx="1">
                  <c:v>304.95</c:v>
                </c:pt>
                <c:pt idx="2">
                  <c:v>306.65498652291103</c:v>
                </c:pt>
                <c:pt idx="3">
                  <c:v>317.11111111111109</c:v>
                </c:pt>
                <c:pt idx="4">
                  <c:v>319.79195804195803</c:v>
                </c:pt>
                <c:pt idx="5">
                  <c:v>329</c:v>
                </c:pt>
                <c:pt idx="6">
                  <c:v>338.06310679611653</c:v>
                </c:pt>
                <c:pt idx="7">
                  <c:v>342.3</c:v>
                </c:pt>
                <c:pt idx="8">
                  <c:v>347.60580912863071</c:v>
                </c:pt>
                <c:pt idx="9">
                  <c:v>354.85714285714283</c:v>
                </c:pt>
                <c:pt idx="10">
                  <c:v>359</c:v>
                </c:pt>
                <c:pt idx="11">
                  <c:v>381.69782480893593</c:v>
                </c:pt>
                <c:pt idx="12">
                  <c:v>390.86111111111109</c:v>
                </c:pt>
                <c:pt idx="13">
                  <c:v>407.53061224489795</c:v>
                </c:pt>
                <c:pt idx="14">
                  <c:v>450.56611570247935</c:v>
                </c:pt>
                <c:pt idx="15">
                  <c:v>471.72049689440996</c:v>
                </c:pt>
                <c:pt idx="16">
                  <c:v>497</c:v>
                </c:pt>
                <c:pt idx="17">
                  <c:v>533.98373983739839</c:v>
                </c:pt>
                <c:pt idx="18">
                  <c:v>650</c:v>
                </c:pt>
                <c:pt idx="19">
                  <c:v>653.14285714285711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29-3147-BF8B-9C31BC9246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87506496"/>
        <c:axId val="1886955376"/>
      </c:barChart>
      <c:catAx>
        <c:axId val="1687506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A75456"/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886955376"/>
        <c:crosses val="autoZero"/>
        <c:auto val="1"/>
        <c:lblAlgn val="ctr"/>
        <c:lblOffset val="100"/>
        <c:noMultiLvlLbl val="0"/>
      </c:catAx>
      <c:valAx>
        <c:axId val="1886955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[$$-409]* #\ ##0_);_([$$-409]* \(#\ ##0\);_([$$-409]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A75565"/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687506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solidFill>
                  <a:srgbClr val="A75565"/>
                </a:solidFill>
              </a:rPr>
              <a:t>Number of listings on Airbnb</a:t>
            </a:r>
            <a:r>
              <a:rPr lang="en-US" sz="2400" baseline="0" dirty="0">
                <a:solidFill>
                  <a:srgbClr val="A75565"/>
                </a:solidFill>
              </a:rPr>
              <a:t> by </a:t>
            </a:r>
            <a:r>
              <a:rPr lang="en-US" sz="2400" baseline="0" dirty="0" err="1">
                <a:solidFill>
                  <a:srgbClr val="A75565"/>
                </a:solidFill>
              </a:rPr>
              <a:t>neighbourhood</a:t>
            </a:r>
            <a:endParaRPr lang="en-US" sz="2400" dirty="0">
              <a:solidFill>
                <a:srgbClr val="A75565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E0627E"/>
            </a:solidFill>
            <a:ln>
              <a:noFill/>
            </a:ln>
            <a:effectLst/>
          </c:spPr>
          <c:invertIfNegative val="0"/>
          <c:cat>
            <c:strRef>
              <c:f>EDA_pivot_tables!$W$6:$W$25</c:f>
              <c:strCache>
                <c:ptCount val="20"/>
                <c:pt idx="0">
                  <c:v>Flushing</c:v>
                </c:pt>
                <c:pt idx="1">
                  <c:v>Flatbush</c:v>
                </c:pt>
                <c:pt idx="2">
                  <c:v>East Flatbush</c:v>
                </c:pt>
                <c:pt idx="3">
                  <c:v>West Village</c:v>
                </c:pt>
                <c:pt idx="4">
                  <c:v>Washington Heights</c:v>
                </c:pt>
                <c:pt idx="5">
                  <c:v>Astoria</c:v>
                </c:pt>
                <c:pt idx="6">
                  <c:v>Greenpoint</c:v>
                </c:pt>
                <c:pt idx="7">
                  <c:v>East Harlem</c:v>
                </c:pt>
                <c:pt idx="8">
                  <c:v>Lower East Side</c:v>
                </c:pt>
                <c:pt idx="9">
                  <c:v>Chelsea</c:v>
                </c:pt>
                <c:pt idx="10">
                  <c:v>East Village</c:v>
                </c:pt>
                <c:pt idx="11">
                  <c:v>Crown Heights</c:v>
                </c:pt>
                <c:pt idx="12">
                  <c:v>Upper East Side</c:v>
                </c:pt>
                <c:pt idx="13">
                  <c:v>Hell's Kitchen</c:v>
                </c:pt>
                <c:pt idx="14">
                  <c:v>Upper West Side</c:v>
                </c:pt>
                <c:pt idx="15">
                  <c:v>Bushwick</c:v>
                </c:pt>
                <c:pt idx="16">
                  <c:v>Midtown</c:v>
                </c:pt>
                <c:pt idx="17">
                  <c:v>Harlem</c:v>
                </c:pt>
                <c:pt idx="18">
                  <c:v>Williamsburg</c:v>
                </c:pt>
                <c:pt idx="19">
                  <c:v>Bedford-Stuyvesant</c:v>
                </c:pt>
              </c:strCache>
            </c:strRef>
          </c:cat>
          <c:val>
            <c:numRef>
              <c:f>EDA_pivot_tables!$X$6:$X$25</c:f>
              <c:numCache>
                <c:formatCode>General</c:formatCode>
                <c:ptCount val="20"/>
                <c:pt idx="0">
                  <c:v>485</c:v>
                </c:pt>
                <c:pt idx="1">
                  <c:v>488</c:v>
                </c:pt>
                <c:pt idx="2">
                  <c:v>530</c:v>
                </c:pt>
                <c:pt idx="3">
                  <c:v>572</c:v>
                </c:pt>
                <c:pt idx="4">
                  <c:v>587</c:v>
                </c:pt>
                <c:pt idx="5">
                  <c:v>686</c:v>
                </c:pt>
                <c:pt idx="6">
                  <c:v>708</c:v>
                </c:pt>
                <c:pt idx="7">
                  <c:v>768</c:v>
                </c:pt>
                <c:pt idx="8">
                  <c:v>797</c:v>
                </c:pt>
                <c:pt idx="9">
                  <c:v>901</c:v>
                </c:pt>
                <c:pt idx="10">
                  <c:v>1057</c:v>
                </c:pt>
                <c:pt idx="11">
                  <c:v>1197</c:v>
                </c:pt>
                <c:pt idx="12">
                  <c:v>1379</c:v>
                </c:pt>
                <c:pt idx="13">
                  <c:v>1578</c:v>
                </c:pt>
                <c:pt idx="14">
                  <c:v>1630</c:v>
                </c:pt>
                <c:pt idx="15">
                  <c:v>1657</c:v>
                </c:pt>
                <c:pt idx="16">
                  <c:v>1701</c:v>
                </c:pt>
                <c:pt idx="17">
                  <c:v>1878</c:v>
                </c:pt>
                <c:pt idx="18">
                  <c:v>2456</c:v>
                </c:pt>
                <c:pt idx="19">
                  <c:v>2779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84-174B-9601-627DA2D248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86936128"/>
        <c:axId val="1886981136"/>
      </c:barChart>
      <c:catAx>
        <c:axId val="188693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A75565"/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886981136"/>
        <c:crosses val="autoZero"/>
        <c:auto val="1"/>
        <c:lblAlgn val="ctr"/>
        <c:lblOffset val="100"/>
        <c:noMultiLvlLbl val="0"/>
      </c:catAx>
      <c:valAx>
        <c:axId val="1886981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A75565"/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886936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[airbnb_recruitment_task 3 (version 1).xlsb]EDA_pivot_tables!PivotTable5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solidFill>
                  <a:srgbClr val="A75565"/>
                </a:solidFill>
              </a:rPr>
              <a:t>Number of listings</a:t>
            </a:r>
            <a:r>
              <a:rPr lang="en-US" sz="2400" baseline="0" dirty="0">
                <a:solidFill>
                  <a:srgbClr val="A75565"/>
                </a:solidFill>
              </a:rPr>
              <a:t> on Airbnb by room type</a:t>
            </a:r>
            <a:r>
              <a:rPr lang="en-US" sz="2400" dirty="0">
                <a:solidFill>
                  <a:srgbClr val="A75565"/>
                </a:solidFill>
              </a:rPr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E0627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E0627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E0627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EDA_pivot_tables!$G$4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0627E"/>
            </a:solidFill>
            <a:ln>
              <a:noFill/>
            </a:ln>
            <a:effectLst/>
          </c:spPr>
          <c:invertIfNegative val="0"/>
          <c:cat>
            <c:strRef>
              <c:f>EDA_pivot_tables!$F$5:$F$9</c:f>
              <c:strCache>
                <c:ptCount val="4"/>
                <c:pt idx="0">
                  <c:v>Entire home/apt</c:v>
                </c:pt>
                <c:pt idx="1">
                  <c:v>Private room</c:v>
                </c:pt>
                <c:pt idx="2">
                  <c:v>Shared room</c:v>
                </c:pt>
                <c:pt idx="3">
                  <c:v>Hotel room</c:v>
                </c:pt>
              </c:strCache>
            </c:strRef>
          </c:cat>
          <c:val>
            <c:numRef>
              <c:f>EDA_pivot_tables!$G$5:$G$9</c:f>
              <c:numCache>
                <c:formatCode>0</c:formatCode>
                <c:ptCount val="4"/>
                <c:pt idx="0">
                  <c:v>22761</c:v>
                </c:pt>
                <c:pt idx="1">
                  <c:v>16361</c:v>
                </c:pt>
                <c:pt idx="2">
                  <c:v>557</c:v>
                </c:pt>
                <c:pt idx="3">
                  <c:v>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E4-0D42-AA7B-865AAEEE7A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3684655"/>
        <c:axId val="487000239"/>
      </c:barChart>
      <c:catAx>
        <c:axId val="713684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A75565"/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87000239"/>
        <c:crosses val="autoZero"/>
        <c:auto val="1"/>
        <c:lblAlgn val="ctr"/>
        <c:lblOffset val="100"/>
        <c:noMultiLvlLbl val="0"/>
      </c:catAx>
      <c:valAx>
        <c:axId val="487000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A75565"/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713684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[airbnb_recruitment_task 3 (version 1).xlsb]EDA_pivot_tables!PivotTable6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200" b="0" i="0" u="none" strike="noStrike" kern="1200" spc="0" baseline="0" dirty="0">
                <a:solidFill>
                  <a:srgbClr val="A75565"/>
                </a:solidFill>
              </a:rPr>
              <a:t>Number of listings based on the minimum number of nights required</a:t>
            </a:r>
          </a:p>
        </c:rich>
      </c:tx>
      <c:layout>
        <c:manualLayout>
          <c:xMode val="edge"/>
          <c:yMode val="edge"/>
          <c:x val="0.10826554056316075"/>
          <c:y val="2.02955247568874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E0627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E0627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E0627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EDA_pivot_tables!$G$16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0627E"/>
            </a:solidFill>
            <a:ln>
              <a:noFill/>
            </a:ln>
            <a:effectLst/>
          </c:spPr>
          <c:invertIfNegative val="0"/>
          <c:cat>
            <c:strRef>
              <c:f>EDA_pivot_tables!$F$17:$F$35</c:f>
              <c:strCach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10</c:v>
                </c:pt>
                <c:pt idx="8">
                  <c:v>14</c:v>
                </c:pt>
                <c:pt idx="9">
                  <c:v>15</c:v>
                </c:pt>
                <c:pt idx="10">
                  <c:v>20</c:v>
                </c:pt>
                <c:pt idx="11">
                  <c:v>27</c:v>
                </c:pt>
                <c:pt idx="12">
                  <c:v>28</c:v>
                </c:pt>
                <c:pt idx="13">
                  <c:v>29</c:v>
                </c:pt>
                <c:pt idx="14">
                  <c:v>30</c:v>
                </c:pt>
                <c:pt idx="15">
                  <c:v>31</c:v>
                </c:pt>
                <c:pt idx="16">
                  <c:v>60</c:v>
                </c:pt>
                <c:pt idx="17">
                  <c:v>90</c:v>
                </c:pt>
              </c:strCache>
            </c:strRef>
          </c:cat>
          <c:val>
            <c:numRef>
              <c:f>EDA_pivot_tables!$G$17:$G$35</c:f>
              <c:numCache>
                <c:formatCode>General</c:formatCode>
                <c:ptCount val="18"/>
                <c:pt idx="0">
                  <c:v>6518</c:v>
                </c:pt>
                <c:pt idx="1">
                  <c:v>5127</c:v>
                </c:pt>
                <c:pt idx="2">
                  <c:v>3509</c:v>
                </c:pt>
                <c:pt idx="3">
                  <c:v>1335</c:v>
                </c:pt>
                <c:pt idx="4">
                  <c:v>1456</c:v>
                </c:pt>
                <c:pt idx="5">
                  <c:v>395</c:v>
                </c:pt>
                <c:pt idx="6">
                  <c:v>926</c:v>
                </c:pt>
                <c:pt idx="7">
                  <c:v>231</c:v>
                </c:pt>
                <c:pt idx="8">
                  <c:v>285</c:v>
                </c:pt>
                <c:pt idx="9">
                  <c:v>178</c:v>
                </c:pt>
                <c:pt idx="10">
                  <c:v>94</c:v>
                </c:pt>
                <c:pt idx="11">
                  <c:v>84</c:v>
                </c:pt>
                <c:pt idx="12">
                  <c:v>149</c:v>
                </c:pt>
                <c:pt idx="13">
                  <c:v>96</c:v>
                </c:pt>
                <c:pt idx="14">
                  <c:v>17235</c:v>
                </c:pt>
                <c:pt idx="15">
                  <c:v>706</c:v>
                </c:pt>
                <c:pt idx="16">
                  <c:v>165</c:v>
                </c:pt>
                <c:pt idx="17">
                  <c:v>513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C0-8C49-BFE2-6BD6891E1C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3158592"/>
        <c:axId val="343160320"/>
      </c:barChart>
      <c:catAx>
        <c:axId val="34315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A75565"/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43160320"/>
        <c:crosses val="autoZero"/>
        <c:auto val="1"/>
        <c:lblAlgn val="ctr"/>
        <c:lblOffset val="100"/>
        <c:noMultiLvlLbl val="0"/>
      </c:catAx>
      <c:valAx>
        <c:axId val="343160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A75565"/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43158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ADD5C4-C25A-2E46-06F9-12F18B2C4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F8923C3-88DE-CAB4-F463-11B1E7004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D7313D8-2FB9-BFCF-5082-38A2B781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DEC8-6648-FE4C-9380-C72AB3D1ADD0}" type="datetimeFigureOut">
              <a:rPr lang="pl-PL" smtClean="0"/>
              <a:t>18.09.2023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02D4D78-10DF-B9CE-CB5D-6A2A9836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A2B4142-3B88-A6A0-5CA1-9505F77C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2AC4-8014-F642-A0B4-A92D3F6C1D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936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366BF8-3FF6-0F3F-7CF3-074479D0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A808D92-0009-6587-0B9B-B667F21E8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03CD3C5-2486-5456-B2D6-28DF81E9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DEC8-6648-FE4C-9380-C72AB3D1ADD0}" type="datetimeFigureOut">
              <a:rPr lang="pl-PL" smtClean="0"/>
              <a:t>18.09.2023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A7C546F-ACB8-B833-A948-3245208C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5AFBAA9-4F94-6C37-F4C4-C9EB40BE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2AC4-8014-F642-A0B4-A92D3F6C1D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21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67C20F7-3995-7938-06E9-8F0AEDB14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FFE1BFF-F0A9-5859-A409-4853625A4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9378218-0276-1679-9309-A516225F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DEC8-6648-FE4C-9380-C72AB3D1ADD0}" type="datetimeFigureOut">
              <a:rPr lang="pl-PL" smtClean="0"/>
              <a:t>18.09.2023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61AD7F8-462C-20B5-493C-915AAFD2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BE75C8B-955F-4618-B8EE-348D3982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2AC4-8014-F642-A0B4-A92D3F6C1D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458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6FDC00-BCB9-7F72-1D03-F509BFBF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E99724-6F84-9373-2DDA-C8636FFB3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89E391E-A6EA-FA16-E437-C997DFDD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DEC8-6648-FE4C-9380-C72AB3D1ADD0}" type="datetimeFigureOut">
              <a:rPr lang="pl-PL" smtClean="0"/>
              <a:t>18.09.2023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F740A52-3B63-2A65-AFC6-92F6DEB5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D8AF281-60EF-7797-6AD2-F6259940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2AC4-8014-F642-A0B4-A92D3F6C1D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892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DC9581-CE3E-45DD-A154-87AC77875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435C975-F9CE-A7B8-B8D5-143969085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D8C467F-BC07-1A87-4654-BD24D984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DEC8-6648-FE4C-9380-C72AB3D1ADD0}" type="datetimeFigureOut">
              <a:rPr lang="pl-PL" smtClean="0"/>
              <a:t>18.09.2023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8720F71-9FC8-3EC9-DE2D-FEDD145D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AE6678E-12AB-7375-1B2A-859CEBBF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2AC4-8014-F642-A0B4-A92D3F6C1D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977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E4D66B-1C85-2690-8A77-EE66B163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52EB5B-6EC9-26CC-16BE-6AC53D1FB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133640D-F471-C584-0C8D-29C933F6B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BB5857E-F560-3DE2-4D62-E03E97E3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DEC8-6648-FE4C-9380-C72AB3D1ADD0}" type="datetimeFigureOut">
              <a:rPr lang="pl-PL" smtClean="0"/>
              <a:t>18.09.2023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C766DFC-AEA5-8FBA-B089-F87EF232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D82F274-006C-3524-747D-29E4E062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2AC4-8014-F642-A0B4-A92D3F6C1D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782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B335A2-D31D-325E-5E7E-20A39009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DA27FFF-34AF-BEC2-79D6-B60B1211B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B302567-87FF-374E-A04E-6D40A9986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8F722EF-F741-DA62-D1FD-0D017ED0A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AC3D2C4-6F19-D7FF-9A0D-EE4912F97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01CF131-E23A-2BD3-BA9F-50C03578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DEC8-6648-FE4C-9380-C72AB3D1ADD0}" type="datetimeFigureOut">
              <a:rPr lang="pl-PL" smtClean="0"/>
              <a:t>18.09.2023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896D7AD-BE7B-BDE0-A491-8C833C011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0132481-A005-7F88-0E05-97B261FA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2AC4-8014-F642-A0B4-A92D3F6C1D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951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8D850E-7E08-5A38-A2F8-22C1B4A6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43B7680-2A53-B50D-D818-E24F1FDA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DEC8-6648-FE4C-9380-C72AB3D1ADD0}" type="datetimeFigureOut">
              <a:rPr lang="pl-PL" smtClean="0"/>
              <a:t>18.09.2023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A8253B3-D4BB-94CA-33EA-37B5D995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00C69B1-4CD3-18E8-8481-2C8A7D64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2AC4-8014-F642-A0B4-A92D3F6C1D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585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042316A-7B79-E751-CED1-56B48DD6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DEC8-6648-FE4C-9380-C72AB3D1ADD0}" type="datetimeFigureOut">
              <a:rPr lang="pl-PL" smtClean="0"/>
              <a:t>18.09.2023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1B57649-D4A2-6361-E66F-8CDA1996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4D30965-13E7-A1EE-11FA-09471E56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2AC4-8014-F642-A0B4-A92D3F6C1D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024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D4176B-6DFC-4C95-1392-26CA4810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1FA46A2-D2D6-97A4-79AB-59481CD1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3E77E20-4427-7BBF-1A60-5FF7FE06D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E34ACDC-81CF-6AEC-A7B2-D703A0D2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DEC8-6648-FE4C-9380-C72AB3D1ADD0}" type="datetimeFigureOut">
              <a:rPr lang="pl-PL" smtClean="0"/>
              <a:t>18.09.2023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BB7A488-ADAA-1F10-8117-4CEA5183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DB6DEB8-0AC0-4E87-9806-604C6ED1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2AC4-8014-F642-A0B4-A92D3F6C1D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171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CA5FC4-5907-9A53-14B0-D01D2EEC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45E8F8B-3C94-D8BE-E306-D6C46CA07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BCBDDD1-77A0-0A48-42B6-2540C9733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99C0B35-4432-D5BF-9D98-20C6DA66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DEC8-6648-FE4C-9380-C72AB3D1ADD0}" type="datetimeFigureOut">
              <a:rPr lang="pl-PL" smtClean="0"/>
              <a:t>18.09.2023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490C54A-E6A5-263A-3981-4B3F5415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1BDA01B-4FAB-D984-8792-87BADB0D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2AC4-8014-F642-A0B4-A92D3F6C1D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535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D7FA1F7D-BDA9-E047-247C-0FD2CBF2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D5B9519-07BD-6099-5E7E-7E7151E87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9E25816-B3FC-8591-A2E2-67F56EB07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6DEC8-6648-FE4C-9380-C72AB3D1ADD0}" type="datetimeFigureOut">
              <a:rPr lang="pl-PL" smtClean="0"/>
              <a:t>18.09.2023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0326027-3423-EC2A-A893-1276F1654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21BB335-F339-8DF9-7BBD-FD0E168FF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E2AC4-8014-F642-A0B4-A92D3F6C1D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328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452BBFF0-2896-114D-690F-3FFFE61CAC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15593"/>
                  <a:lumMod val="67000"/>
                  <a:lumOff val="33000"/>
                </a:schemeClr>
              </a:gs>
              <a:gs pos="73000">
                <a:srgbClr val="FFAACC">
                  <a:lumMod val="63512"/>
                  <a:lumOff val="36488"/>
                  <a:alpha val="13777"/>
                </a:srgbClr>
              </a:gs>
              <a:gs pos="100000">
                <a:srgbClr val="EE719E">
                  <a:lumMod val="42993"/>
                  <a:lumOff val="57007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D2F26E4-5FC1-88FF-0C97-6B8FEDF93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3878" y="2493027"/>
            <a:ext cx="4884145" cy="998117"/>
          </a:xfrm>
        </p:spPr>
        <p:txBody>
          <a:bodyPr/>
          <a:lstStyle/>
          <a:p>
            <a:r>
              <a:rPr lang="pl-PL" dirty="0">
                <a:solidFill>
                  <a:srgbClr val="EF6F76"/>
                </a:solidFill>
                <a:latin typeface="Bahnschrift" panose="020F0502020204030204" pitchFamily="34" charset="0"/>
                <a:cs typeface="Bahnschrift" panose="020F0502020204030204" pitchFamily="34" charset="0"/>
              </a:rPr>
              <a:t> – Case </a:t>
            </a:r>
            <a:r>
              <a:rPr lang="pl-PL" dirty="0" err="1">
                <a:solidFill>
                  <a:srgbClr val="EF6F76"/>
                </a:solidFill>
                <a:latin typeface="Bahnschrift" panose="020F0502020204030204" pitchFamily="34" charset="0"/>
                <a:cs typeface="Bahnschrift" panose="020F0502020204030204" pitchFamily="34" charset="0"/>
              </a:rPr>
              <a:t>Study</a:t>
            </a:r>
            <a:endParaRPr lang="pl-PL" dirty="0">
              <a:solidFill>
                <a:srgbClr val="EF6F76"/>
              </a:solidFill>
              <a:latin typeface="Bahnschrift" panose="020F0502020204030204" pitchFamily="34" charset="0"/>
              <a:cs typeface="Bahnschrift" panose="020F0502020204030204" pitchFamily="34" charset="0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854ACB5-5365-7CC7-EC15-EF480ACD9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>
                <a:solidFill>
                  <a:srgbClr val="FF9D96"/>
                </a:solidFill>
              </a:rPr>
              <a:t>Author: Angelika Gruda</a:t>
            </a:r>
          </a:p>
          <a:p>
            <a:r>
              <a:rPr lang="pl-PL" sz="1800" dirty="0">
                <a:solidFill>
                  <a:srgbClr val="FF9D96"/>
                </a:solidFill>
              </a:rPr>
              <a:t>Data </a:t>
            </a:r>
            <a:r>
              <a:rPr lang="pl-PL" sz="1800" dirty="0" err="1">
                <a:solidFill>
                  <a:srgbClr val="FF9D96"/>
                </a:solidFill>
              </a:rPr>
              <a:t>comes</a:t>
            </a:r>
            <a:r>
              <a:rPr lang="pl-PL" sz="1800" dirty="0">
                <a:solidFill>
                  <a:srgbClr val="FF9D96"/>
                </a:solidFill>
              </a:rPr>
              <a:t> from 07.09.2021 – 07.09.2022, for New York, USA</a:t>
            </a:r>
          </a:p>
          <a:p>
            <a:endParaRPr lang="pl-PL" dirty="0">
              <a:solidFill>
                <a:srgbClr val="FF9D96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E342C57-6556-3FB2-2F66-606478E0F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582" y="2430883"/>
            <a:ext cx="3459296" cy="108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6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C242291B-7575-742C-39F8-157FE02433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45000"/>
                  <a:lumOff val="55000"/>
                  <a:alpha val="49635"/>
                </a:schemeClr>
              </a:gs>
              <a:gs pos="73000">
                <a:srgbClr val="FFAACC">
                  <a:lumMod val="0"/>
                  <a:lumOff val="100000"/>
                  <a:alpha val="90000"/>
                </a:srgbClr>
              </a:gs>
              <a:gs pos="100000">
                <a:srgbClr val="EE719E">
                  <a:lumMod val="25877"/>
                  <a:lumOff val="74123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07926F2-AF42-8A9B-A632-285496BB7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997" y="2245449"/>
            <a:ext cx="9842002" cy="5975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3200" dirty="0">
                <a:solidFill>
                  <a:srgbClr val="EF6F76"/>
                </a:solidFill>
                <a:latin typeface="Bahnschrift" panose="020B0502040204020203" pitchFamily="34" charset="0"/>
              </a:rPr>
              <a:t>The </a:t>
            </a:r>
            <a:r>
              <a:rPr lang="pl-PL" sz="3200" dirty="0" err="1">
                <a:solidFill>
                  <a:srgbClr val="EF6F76"/>
                </a:solidFill>
                <a:latin typeface="Bahnschrift" panose="020B0502040204020203" pitchFamily="34" charset="0"/>
              </a:rPr>
              <a:t>average</a:t>
            </a:r>
            <a:r>
              <a:rPr lang="pl-PL" sz="3200" dirty="0">
                <a:solidFill>
                  <a:srgbClr val="EF6F76"/>
                </a:solidFill>
                <a:latin typeface="Bahnschrift" panose="020B0502040204020203" pitchFamily="34" charset="0"/>
              </a:rPr>
              <a:t> </a:t>
            </a:r>
            <a:r>
              <a:rPr lang="pl-PL" sz="3200" dirty="0" err="1">
                <a:solidFill>
                  <a:srgbClr val="EF6F76"/>
                </a:solidFill>
                <a:latin typeface="Bahnschrift" panose="020B0502040204020203" pitchFamily="34" charset="0"/>
              </a:rPr>
              <a:t>price</a:t>
            </a:r>
            <a:r>
              <a:rPr lang="pl-PL" sz="3200" dirty="0">
                <a:solidFill>
                  <a:srgbClr val="EF6F76"/>
                </a:solidFill>
                <a:latin typeface="Bahnschrift" panose="020B0502040204020203" pitchFamily="34" charset="0"/>
              </a:rPr>
              <a:t> for </a:t>
            </a:r>
            <a:r>
              <a:rPr lang="pl-PL" sz="3200" dirty="0" err="1">
                <a:solidFill>
                  <a:srgbClr val="EF6F76"/>
                </a:solidFill>
                <a:latin typeface="Bahnschrift" panose="020B0502040204020203" pitchFamily="34" charset="0"/>
              </a:rPr>
              <a:t>renting</a:t>
            </a:r>
            <a:r>
              <a:rPr lang="pl-PL" sz="3200" dirty="0">
                <a:solidFill>
                  <a:srgbClr val="EF6F76"/>
                </a:solidFill>
                <a:latin typeface="Bahnschrift" panose="020B0502040204020203" pitchFamily="34" charset="0"/>
              </a:rPr>
              <a:t> a place for one </a:t>
            </a:r>
            <a:r>
              <a:rPr lang="pl-PL" sz="3200" dirty="0" err="1">
                <a:solidFill>
                  <a:srgbClr val="EF6F76"/>
                </a:solidFill>
                <a:latin typeface="Bahnschrift" panose="020B0502040204020203" pitchFamily="34" charset="0"/>
              </a:rPr>
              <a:t>night</a:t>
            </a:r>
            <a:r>
              <a:rPr lang="pl-PL" sz="3200" dirty="0">
                <a:solidFill>
                  <a:srgbClr val="EF6F76"/>
                </a:solidFill>
                <a:latin typeface="Bahnschrift" panose="020B0502040204020203" pitchFamily="34" charset="0"/>
              </a:rPr>
              <a:t> </a:t>
            </a:r>
            <a:r>
              <a:rPr lang="pl-PL" sz="3200" dirty="0" err="1">
                <a:solidFill>
                  <a:srgbClr val="EF6F76"/>
                </a:solidFill>
                <a:latin typeface="Bahnschrift" panose="020B0502040204020203" pitchFamily="34" charset="0"/>
              </a:rPr>
              <a:t>is</a:t>
            </a:r>
            <a:endParaRPr lang="pl-PL" sz="3200" dirty="0">
              <a:solidFill>
                <a:srgbClr val="EF6F76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9321F1A-559D-4E95-0D7D-A488AD63357E}"/>
              </a:ext>
            </a:extLst>
          </p:cNvPr>
          <p:cNvSpPr txBox="1"/>
          <p:nvPr/>
        </p:nvSpPr>
        <p:spPr>
          <a:xfrm>
            <a:off x="4455681" y="2842952"/>
            <a:ext cx="32806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2000" dirty="0">
                <a:solidFill>
                  <a:srgbClr val="EF6F76"/>
                </a:solidFill>
                <a:latin typeface="Bahnschrift" panose="020B0502040204020203" pitchFamily="34" charset="0"/>
              </a:rPr>
              <a:t>$198</a:t>
            </a:r>
          </a:p>
        </p:txBody>
      </p:sp>
    </p:spTree>
    <p:extLst>
      <p:ext uri="{BB962C8B-B14F-4D97-AF65-F5344CB8AC3E}">
        <p14:creationId xmlns:p14="http://schemas.microsoft.com/office/powerpoint/2010/main" val="354975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CED505EF-8E8E-BEAF-AECC-30C83D8575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45000"/>
                  <a:lumOff val="55000"/>
                  <a:alpha val="49635"/>
                </a:schemeClr>
              </a:gs>
              <a:gs pos="73000">
                <a:srgbClr val="FFAACC">
                  <a:lumMod val="0"/>
                  <a:lumOff val="100000"/>
                  <a:alpha val="90000"/>
                </a:srgbClr>
              </a:gs>
              <a:gs pos="100000">
                <a:srgbClr val="EE719E">
                  <a:lumMod val="25877"/>
                  <a:lumOff val="74123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5" name="Chart 3">
            <a:extLst>
              <a:ext uri="{FF2B5EF4-FFF2-40B4-BE49-F238E27FC236}">
                <a16:creationId xmlns:a16="http://schemas.microsoft.com/office/drawing/2014/main" id="{2AB6518F-A375-3740-9B45-19EFF5E203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1664375"/>
              </p:ext>
            </p:extLst>
          </p:nvPr>
        </p:nvGraphicFramePr>
        <p:xfrm>
          <a:off x="2485339" y="653392"/>
          <a:ext cx="7221321" cy="5551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27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53826101-BC06-DE6E-59AC-5AF15A884C3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45000"/>
                  <a:lumOff val="55000"/>
                  <a:alpha val="49635"/>
                </a:schemeClr>
              </a:gs>
              <a:gs pos="73000">
                <a:srgbClr val="FFAACC">
                  <a:lumMod val="0"/>
                  <a:lumOff val="100000"/>
                  <a:alpha val="90000"/>
                </a:srgbClr>
              </a:gs>
              <a:gs pos="100000">
                <a:srgbClr val="EE719E">
                  <a:lumMod val="25877"/>
                  <a:lumOff val="74123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BB0048-C563-5D99-6D73-4586C4BF2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9696" y="4171122"/>
            <a:ext cx="8992608" cy="48791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l-PL" sz="3200" i="0" u="none" strike="noStrike" dirty="0">
                <a:solidFill>
                  <a:srgbClr val="EF6F76"/>
                </a:solidFill>
                <a:effectLst/>
                <a:latin typeface="Bahnschrift" panose="020B0502040204020203" pitchFamily="34" charset="0"/>
              </a:rPr>
              <a:t>of </a:t>
            </a:r>
            <a:r>
              <a:rPr lang="pl-PL" sz="3200" i="0" u="none" strike="noStrike" dirty="0" err="1">
                <a:solidFill>
                  <a:srgbClr val="EF6F76"/>
                </a:solidFill>
                <a:effectLst/>
                <a:latin typeface="Bahnschrift" panose="020B0502040204020203" pitchFamily="34" charset="0"/>
              </a:rPr>
              <a:t>hosts</a:t>
            </a:r>
            <a:r>
              <a:rPr lang="pl-PL" sz="3200" i="0" u="none" strike="noStrike" dirty="0">
                <a:solidFill>
                  <a:srgbClr val="EF6F76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pl-PL" sz="3200" i="0" u="none" strike="noStrike" dirty="0" err="1">
                <a:solidFill>
                  <a:srgbClr val="EF6F76"/>
                </a:solidFill>
                <a:effectLst/>
                <a:latin typeface="Bahnschrift" panose="020B0502040204020203" pitchFamily="34" charset="0"/>
              </a:rPr>
              <a:t>have</a:t>
            </a:r>
            <a:r>
              <a:rPr lang="pl-PL" sz="3200" i="0" u="none" strike="noStrike" dirty="0">
                <a:solidFill>
                  <a:srgbClr val="EF6F76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pl-PL" sz="3200" i="0" u="none" strike="noStrike" dirty="0" err="1">
                <a:solidFill>
                  <a:srgbClr val="EF6F76"/>
                </a:solidFill>
                <a:effectLst/>
                <a:latin typeface="Bahnschrift" panose="020B0502040204020203" pitchFamily="34" charset="0"/>
              </a:rPr>
              <a:t>more</a:t>
            </a:r>
            <a:r>
              <a:rPr lang="pl-PL" sz="3200" i="0" u="none" strike="noStrike" dirty="0">
                <a:solidFill>
                  <a:srgbClr val="EF6F76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pl-PL" sz="3200" i="0" u="none" strike="noStrike" dirty="0" err="1">
                <a:solidFill>
                  <a:srgbClr val="EF6F76"/>
                </a:solidFill>
                <a:effectLst/>
                <a:latin typeface="Bahnschrift" panose="020B0502040204020203" pitchFamily="34" charset="0"/>
              </a:rPr>
              <a:t>than</a:t>
            </a:r>
            <a:r>
              <a:rPr lang="pl-PL" sz="3200" i="0" u="none" strike="noStrike" dirty="0">
                <a:solidFill>
                  <a:srgbClr val="EF6F76"/>
                </a:solidFill>
                <a:effectLst/>
                <a:latin typeface="Bahnschrift" panose="020B0502040204020203" pitchFamily="34" charset="0"/>
              </a:rPr>
              <a:t> one listing on </a:t>
            </a:r>
            <a:r>
              <a:rPr lang="pl-PL" sz="3200" i="0" u="none" strike="noStrike" dirty="0" err="1">
                <a:solidFill>
                  <a:srgbClr val="EF6F76"/>
                </a:solidFill>
                <a:effectLst/>
                <a:latin typeface="Bahnschrift" panose="020B0502040204020203" pitchFamily="34" charset="0"/>
              </a:rPr>
              <a:t>their</a:t>
            </a:r>
            <a:r>
              <a:rPr lang="pl-PL" sz="3200" i="0" u="none" strike="noStrike" dirty="0">
                <a:solidFill>
                  <a:srgbClr val="EF6F76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pl-PL" sz="3200" i="0" u="none" strike="noStrike" dirty="0" err="1">
                <a:solidFill>
                  <a:srgbClr val="EF6F76"/>
                </a:solidFill>
                <a:effectLst/>
                <a:latin typeface="Bahnschrift" panose="020B0502040204020203" pitchFamily="34" charset="0"/>
              </a:rPr>
              <a:t>site</a:t>
            </a:r>
            <a:r>
              <a:rPr lang="pl-PL" sz="3200" i="0" u="none" strike="noStrike" dirty="0">
                <a:solidFill>
                  <a:srgbClr val="EF6F76"/>
                </a:solidFill>
                <a:effectLst/>
                <a:latin typeface="Bahnschrift" panose="020B0502040204020203" pitchFamily="34" charset="0"/>
              </a:rPr>
              <a:t>.</a:t>
            </a:r>
            <a:endParaRPr lang="pl-PL" sz="3200" dirty="0">
              <a:solidFill>
                <a:srgbClr val="EF6F76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5BDCF53-7B08-49CD-0E79-38D5359765B6}"/>
              </a:ext>
            </a:extLst>
          </p:cNvPr>
          <p:cNvSpPr txBox="1"/>
          <p:nvPr/>
        </p:nvSpPr>
        <p:spPr>
          <a:xfrm>
            <a:off x="4233633" y="1972161"/>
            <a:ext cx="37247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2000" i="0" u="none" strike="noStrike" dirty="0">
                <a:solidFill>
                  <a:srgbClr val="EF6F76"/>
                </a:solidFill>
                <a:effectLst/>
                <a:latin typeface="Bahnschrift" panose="020B0502040204020203" pitchFamily="34" charset="0"/>
              </a:rPr>
              <a:t>17,3%</a:t>
            </a:r>
            <a:endParaRPr lang="pl-PL" sz="12000" dirty="0">
              <a:solidFill>
                <a:srgbClr val="EF6F76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>
            <a:extLst>
              <a:ext uri="{FF2B5EF4-FFF2-40B4-BE49-F238E27FC236}">
                <a16:creationId xmlns:a16="http://schemas.microsoft.com/office/drawing/2014/main" id="{475963D2-796E-0C5B-945E-575E9AA75E7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45000"/>
                  <a:lumOff val="55000"/>
                  <a:alpha val="49635"/>
                </a:schemeClr>
              </a:gs>
              <a:gs pos="73000">
                <a:srgbClr val="FFAACC">
                  <a:lumMod val="0"/>
                  <a:lumOff val="100000"/>
                  <a:alpha val="90000"/>
                </a:srgbClr>
              </a:gs>
              <a:gs pos="100000">
                <a:srgbClr val="EE719E">
                  <a:lumMod val="25877"/>
                  <a:lumOff val="74123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7" name="Chart 2">
            <a:extLst>
              <a:ext uri="{FF2B5EF4-FFF2-40B4-BE49-F238E27FC236}">
                <a16:creationId xmlns:a16="http://schemas.microsoft.com/office/drawing/2014/main" id="{224FBEDD-A53A-2D4E-A4DF-378CDE0608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6173944"/>
              </p:ext>
            </p:extLst>
          </p:nvPr>
        </p:nvGraphicFramePr>
        <p:xfrm>
          <a:off x="1826947" y="594296"/>
          <a:ext cx="8538105" cy="566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064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D30C1881-B58C-216F-71C6-287E6A12A7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45000"/>
                  <a:lumOff val="55000"/>
                  <a:alpha val="49635"/>
                </a:schemeClr>
              </a:gs>
              <a:gs pos="73000">
                <a:srgbClr val="FFAACC">
                  <a:lumMod val="0"/>
                  <a:lumOff val="100000"/>
                  <a:alpha val="90000"/>
                </a:srgbClr>
              </a:gs>
              <a:gs pos="100000">
                <a:srgbClr val="EE719E">
                  <a:lumMod val="25877"/>
                  <a:lumOff val="74123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5" name="Chart 1">
            <a:extLst>
              <a:ext uri="{FF2B5EF4-FFF2-40B4-BE49-F238E27FC236}">
                <a16:creationId xmlns:a16="http://schemas.microsoft.com/office/drawing/2014/main" id="{EADB54BF-430F-4640-8372-8EAE87E377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7099614"/>
              </p:ext>
            </p:extLst>
          </p:nvPr>
        </p:nvGraphicFramePr>
        <p:xfrm>
          <a:off x="1845420" y="730605"/>
          <a:ext cx="8501159" cy="5396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7290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6074E573-D0C4-E135-B7DC-DFC9E8D147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45000"/>
                  <a:lumOff val="55000"/>
                  <a:alpha val="49635"/>
                </a:schemeClr>
              </a:gs>
              <a:gs pos="73000">
                <a:srgbClr val="FFAACC">
                  <a:lumMod val="0"/>
                  <a:lumOff val="100000"/>
                  <a:alpha val="90000"/>
                </a:srgbClr>
              </a:gs>
              <a:gs pos="100000">
                <a:srgbClr val="EE719E">
                  <a:lumMod val="25877"/>
                  <a:lumOff val="74123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Chart 5">
            <a:extLst>
              <a:ext uri="{FF2B5EF4-FFF2-40B4-BE49-F238E27FC236}">
                <a16:creationId xmlns:a16="http://schemas.microsoft.com/office/drawing/2014/main" id="{63C6D020-FBE4-7A42-8B2C-447356B9B6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082382"/>
              </p:ext>
            </p:extLst>
          </p:nvPr>
        </p:nvGraphicFramePr>
        <p:xfrm>
          <a:off x="1723961" y="818267"/>
          <a:ext cx="8744077" cy="5221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756500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{095533FD-0C77-1646-B320-ADF56E020261}tf10001069</Template>
  <TotalTime>107</TotalTime>
  <Words>77</Words>
  <Application>Microsoft Macintosh PowerPoint</Application>
  <PresentationFormat>Panoramiczny</PresentationFormat>
  <Paragraphs>11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Arial</vt:lpstr>
      <vt:lpstr>Bahnschrift</vt:lpstr>
      <vt:lpstr>Calibri</vt:lpstr>
      <vt:lpstr>Calibri Light</vt:lpstr>
      <vt:lpstr>Motyw pakietu Office</vt:lpstr>
      <vt:lpstr> – Case Study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– Case Study</dc:title>
  <dc:creator>Angelika Gruda</dc:creator>
  <cp:lastModifiedBy>Angelika Gruda</cp:lastModifiedBy>
  <cp:revision>3</cp:revision>
  <dcterms:created xsi:type="dcterms:W3CDTF">2023-07-22T12:53:02Z</dcterms:created>
  <dcterms:modified xsi:type="dcterms:W3CDTF">2023-09-18T12:51:51Z</dcterms:modified>
</cp:coreProperties>
</file>