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Default Extension="jpg" ContentType="image/jpg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40215"/>
            <a:ext cx="430057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03183"/>
            <a:ext cx="3915511" cy="136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3397" y="3341872"/>
            <a:ext cx="26670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notesSlide" Target="../notesSlides/notesSlide1.xml"/><Relationship Id="rId8" Type="http://schemas.openxmlformats.org/officeDocument/2006/relationships/slide" Target="slide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notesSlide" Target="../notesSlides/notesSlide10.xml"/><Relationship Id="rId5" Type="http://schemas.openxmlformats.org/officeDocument/2006/relationships/slide" Target="slide10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hyperlink" Target="http://www.mccauslandcenter.sc.edu/mricro/mricron/dcm2nii.html" TargetMode="External"/><Relationship Id="rId5" Type="http://schemas.openxmlformats.org/officeDocument/2006/relationships/notesSlide" Target="../notesSlides/notesSlide11.xml"/><Relationship Id="rId6" Type="http://schemas.openxmlformats.org/officeDocument/2006/relationships/slide" Target="slide1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hyperlink" Target="http://sourceforge.net/projects/r2agui/" TargetMode="External"/><Relationship Id="rId8" Type="http://schemas.openxmlformats.org/officeDocument/2006/relationships/notesSlide" Target="../notesSlides/notesSlide12.xml"/><Relationship Id="rId9" Type="http://schemas.openxmlformats.org/officeDocument/2006/relationships/slide" Target="slide1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notesSlide" Target="../notesSlides/notesSlide2.xml"/><Relationship Id="rId9" Type="http://schemas.openxmlformats.org/officeDocument/2006/relationships/slide" Target="slide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notesSlide" Target="../notesSlides/notesSlide3.xml"/><Relationship Id="rId5" Type="http://schemas.openxmlformats.org/officeDocument/2006/relationships/slide" Target="slide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notesSlide" Target="../notesSlides/notesSlide4.xml"/><Relationship Id="rId5" Type="http://schemas.openxmlformats.org/officeDocument/2006/relationships/slide" Target="slide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5" Type="http://schemas.openxmlformats.org/officeDocument/2006/relationships/notesSlide" Target="../notesSlides/notesSlide5.xml"/><Relationship Id="rId6" Type="http://schemas.openxmlformats.org/officeDocument/2006/relationships/slide" Target="slide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notesSlide" Target="../notesSlides/notesSlide6.xml"/><Relationship Id="rId5" Type="http://schemas.openxmlformats.org/officeDocument/2006/relationships/slide" Target="slide6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notesSlide" Target="../notesSlides/notesSlide7.xml"/><Relationship Id="rId5" Type="http://schemas.openxmlformats.org/officeDocument/2006/relationships/slide" Target="slide7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notesSlide" Target="../notesSlides/notesSlide8.xml"/><Relationship Id="rId5" Type="http://schemas.openxmlformats.org/officeDocument/2006/relationships/slide" Target="slide8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notesSlide" Target="../notesSlides/notesSlide9.xml"/><Relationship Id="rId5" Type="http://schemas.openxmlformats.org/officeDocument/2006/relationships/slide" Target="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90103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8755" y="41300"/>
                </a:lnTo>
                <a:lnTo>
                  <a:pt x="3965796" y="7786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35345" y="1214488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0794" y="1265288"/>
            <a:ext cx="3837250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98846" y="938896"/>
            <a:ext cx="50800" cy="288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98846" y="1002397"/>
            <a:ext cx="50800" cy="224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193" y="945460"/>
            <a:ext cx="3989704" cy="332740"/>
          </a:xfrm>
          <a:custGeom>
            <a:avLst/>
            <a:gdLst/>
            <a:ahLst/>
            <a:cxnLst/>
            <a:rect l="l" t="t" r="r" b="b"/>
            <a:pathLst>
              <a:path w="3989704" h="332740">
                <a:moveTo>
                  <a:pt x="3989652" y="0"/>
                </a:moveTo>
                <a:lnTo>
                  <a:pt x="0" y="0"/>
                </a:lnTo>
                <a:lnTo>
                  <a:pt x="0" y="281728"/>
                </a:lnTo>
                <a:lnTo>
                  <a:pt x="16636" y="319242"/>
                </a:lnTo>
                <a:lnTo>
                  <a:pt x="3938852" y="332528"/>
                </a:lnTo>
                <a:lnTo>
                  <a:pt x="3953095" y="330483"/>
                </a:lnTo>
                <a:lnTo>
                  <a:pt x="3984215" y="304525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98846" y="989697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40">
                <a:moveTo>
                  <a:pt x="0" y="25654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98846" y="9769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98846" y="9642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98846" y="9515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98846" y="932547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84706" y="998138"/>
            <a:ext cx="2238375" cy="207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140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400" spc="35">
                <a:solidFill>
                  <a:srgbClr val="FFFFFF"/>
                </a:solidFill>
                <a:latin typeface="Times New Roman"/>
                <a:cs typeface="Times New Roman"/>
              </a:rPr>
              <a:t>rmats</a:t>
            </a:r>
            <a:r>
              <a:rPr dirty="0" sz="140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Neuroimaging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50073" y="1522397"/>
            <a:ext cx="2307590" cy="78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100" spc="25">
                <a:latin typeface="Times New Roman"/>
                <a:cs typeface="Times New Roman"/>
              </a:rPr>
              <a:t>John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Muschelli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800" spc="35">
                <a:latin typeface="Times New Roman"/>
                <a:cs typeface="Times New Roman"/>
              </a:rPr>
              <a:t>Johns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Hopkins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Bl</a:t>
            </a:r>
            <a:r>
              <a:rPr dirty="0" sz="800" spc="25">
                <a:latin typeface="Times New Roman"/>
                <a:cs typeface="Times New Roman"/>
              </a:rPr>
              <a:t>o</a:t>
            </a:r>
            <a:r>
              <a:rPr dirty="0" sz="800" spc="35">
                <a:latin typeface="Times New Roman"/>
                <a:cs typeface="Times New Roman"/>
              </a:rPr>
              <a:t>om</a:t>
            </a:r>
            <a:r>
              <a:rPr dirty="0" sz="800" spc="45">
                <a:latin typeface="Times New Roman"/>
                <a:cs typeface="Times New Roman"/>
              </a:rPr>
              <a:t>b</a:t>
            </a:r>
            <a:r>
              <a:rPr dirty="0" sz="800" spc="20">
                <a:latin typeface="Times New Roman"/>
                <a:cs typeface="Times New Roman"/>
              </a:rPr>
              <a:t>erg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Sch</a:t>
            </a:r>
            <a:r>
              <a:rPr dirty="0" sz="800" spc="35">
                <a:latin typeface="Times New Roman"/>
                <a:cs typeface="Times New Roman"/>
              </a:rPr>
              <a:t>o</a:t>
            </a:r>
            <a:r>
              <a:rPr dirty="0" sz="800">
                <a:latin typeface="Times New Roman"/>
                <a:cs typeface="Times New Roman"/>
              </a:rPr>
              <a:t>ol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of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Public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25">
                <a:latin typeface="Times New Roman"/>
                <a:cs typeface="Times New Roman"/>
              </a:rPr>
              <a:t>Health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35">
                <a:latin typeface="Times New Roman"/>
                <a:cs typeface="Times New Roman"/>
              </a:rPr>
              <a:t>Janu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25">
                <a:latin typeface="Times New Roman"/>
                <a:cs typeface="Times New Roman"/>
              </a:rPr>
              <a:t>ry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26,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2015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W</a:t>
            </a:r>
            <a:r>
              <a:rPr dirty="0" spc="5"/>
              <a:t>riting</a:t>
            </a:r>
            <a:r>
              <a:rPr dirty="0" spc="114"/>
              <a:t> </a:t>
            </a:r>
            <a:r>
              <a:rPr dirty="0" spc="40"/>
              <a:t>out</a:t>
            </a:r>
            <a:r>
              <a:rPr dirty="0" spc="114"/>
              <a:t> </a:t>
            </a:r>
            <a:r>
              <a:rPr dirty="0" spc="-35"/>
              <a:t>N</a:t>
            </a:r>
            <a:r>
              <a:rPr dirty="0" spc="-30"/>
              <a:t>IfTI</a:t>
            </a:r>
            <a:r>
              <a:rPr dirty="0" spc="114"/>
              <a:t> </a:t>
            </a:r>
            <a:r>
              <a:rPr dirty="0" spc="-45"/>
              <a:t>file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670469"/>
            <a:ext cx="3632200" cy="336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2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writeNIfTI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command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from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oro.nifti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pac</a:t>
            </a:r>
            <a:r>
              <a:rPr dirty="0" sz="1100" spc="-25">
                <a:latin typeface="Times New Roman"/>
                <a:cs typeface="Times New Roman"/>
              </a:rPr>
              <a:t>k</a:t>
            </a:r>
            <a:r>
              <a:rPr dirty="0" sz="1100" spc="5">
                <a:latin typeface="Times New Roman"/>
                <a:cs typeface="Times New Roman"/>
              </a:rPr>
              <a:t>age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write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out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object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NIfTI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file: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046" y="1055624"/>
            <a:ext cx="3964304" cy="73215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library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(oro.nifti)</a:t>
            </a:r>
            <a:endParaRPr sz="1100">
              <a:latin typeface="Courier New"/>
              <a:cs typeface="Courier New"/>
            </a:endParaRPr>
          </a:p>
          <a:p>
            <a:pPr marL="37465" marR="281305">
              <a:lnSpc>
                <a:spcPct val="1026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writeNIfTI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nim</a:t>
            </a:r>
            <a:r>
              <a:rPr dirty="0" sz="1100" spc="-9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nii,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filename</a:t>
            </a:r>
            <a:r>
              <a:rPr dirty="0" sz="1100" spc="-9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"Output_3D_File"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list.files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getwd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(),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pattern</a:t>
            </a:r>
            <a:r>
              <a:rPr dirty="0" sz="1100" spc="-9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"Output_3D_File"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[1]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"Output_3D_File.nii.gz"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842565"/>
            <a:ext cx="3872865" cy="1024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6675">
              <a:lnSpc>
                <a:spcPct val="102600"/>
              </a:lnSpc>
            </a:pPr>
            <a:r>
              <a:rPr dirty="0" sz="1100" spc="10">
                <a:latin typeface="Times New Roman"/>
                <a:cs typeface="Times New Roman"/>
              </a:rPr>
              <a:t>Note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Times New Roman"/>
                <a:cs typeface="Times New Roman"/>
              </a:rPr>
              <a:t>that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extension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Times New Roman"/>
                <a:cs typeface="Times New Roman"/>
              </a:rPr>
              <a:t>i</a:t>
            </a:r>
            <a:r>
              <a:rPr dirty="0" sz="1100" spc="-15">
                <a:latin typeface="Times New Roman"/>
                <a:cs typeface="Times New Roman"/>
              </a:rPr>
              <a:t>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.nii.gz</a:t>
            </a:r>
            <a:r>
              <a:rPr dirty="0" sz="1100" spc="20">
                <a:latin typeface="Times New Roman"/>
                <a:cs typeface="Times New Roman"/>
              </a:rPr>
              <a:t>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which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</a:t>
            </a:r>
            <a:r>
              <a:rPr dirty="0" sz="1100" spc="-30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ressed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NIfTI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file,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which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saves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disk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space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st</a:t>
            </a: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 spc="5">
                <a:latin typeface="Times New Roman"/>
                <a:cs typeface="Times New Roman"/>
              </a:rPr>
              <a:t>rage.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65">
                <a:latin typeface="Times New Roman"/>
                <a:cs typeface="Times New Roman"/>
              </a:rPr>
              <a:t>Y</a:t>
            </a:r>
            <a:r>
              <a:rPr dirty="0" sz="1100">
                <a:latin typeface="Times New Roman"/>
                <a:cs typeface="Times New Roman"/>
              </a:rPr>
              <a:t>ou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output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non-com</a:t>
            </a:r>
            <a:r>
              <a:rPr dirty="0" sz="1100" spc="-35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ressed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file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using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Times New Roman"/>
                <a:cs typeface="Times New Roman"/>
              </a:rPr>
              <a:t>rgument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latin typeface="Courier New"/>
                <a:cs typeface="Courier New"/>
              </a:rPr>
              <a:t>gzipped=TRUE</a:t>
            </a:r>
            <a:r>
              <a:rPr dirty="0" sz="1100" spc="2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5">
                <a:latin typeface="Times New Roman"/>
                <a:cs typeface="Times New Roman"/>
              </a:rPr>
              <a:t>(NB: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filename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Times New Roman"/>
                <a:cs typeface="Times New Roman"/>
              </a:rPr>
              <a:t>rgument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writeNIfTI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should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NOT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h</a:t>
            </a:r>
            <a:r>
              <a:rPr dirty="0" sz="1100" spc="1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v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extension)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30"/>
              <a:t>Other</a:t>
            </a:r>
            <a:r>
              <a:rPr dirty="0" spc="114"/>
              <a:t> </a:t>
            </a:r>
            <a:r>
              <a:rPr dirty="0" spc="-30"/>
              <a:t>DICOM</a:t>
            </a:r>
            <a:r>
              <a:rPr dirty="0" spc="114"/>
              <a:t> </a:t>
            </a:r>
            <a:r>
              <a:rPr dirty="0" spc="5"/>
              <a:t>converters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35560">
              <a:lnSpc>
                <a:spcPct val="102600"/>
              </a:lnSpc>
            </a:pPr>
            <a:r>
              <a:rPr dirty="0"/>
              <a:t>Although</a:t>
            </a:r>
            <a:r>
              <a:rPr dirty="0" spc="85"/>
              <a:t> </a:t>
            </a:r>
            <a:r>
              <a:rPr dirty="0"/>
              <a:t>our</a:t>
            </a:r>
            <a:r>
              <a:rPr dirty="0" spc="90"/>
              <a:t> </a:t>
            </a:r>
            <a:r>
              <a:rPr dirty="0"/>
              <a:t>main</a:t>
            </a:r>
            <a:r>
              <a:rPr dirty="0" spc="85"/>
              <a:t> </a:t>
            </a:r>
            <a:r>
              <a:rPr dirty="0" spc="-10"/>
              <a:t>goal</a:t>
            </a:r>
            <a:r>
              <a:rPr dirty="0" spc="90"/>
              <a:t> </a:t>
            </a:r>
            <a:r>
              <a:rPr dirty="0" spc="-30"/>
              <a:t>is</a:t>
            </a:r>
            <a:r>
              <a:rPr dirty="0" spc="85"/>
              <a:t> </a:t>
            </a:r>
            <a:r>
              <a:rPr dirty="0" spc="35"/>
              <a:t>to</a:t>
            </a:r>
            <a:r>
              <a:rPr dirty="0" spc="85"/>
              <a:t> </a:t>
            </a:r>
            <a:r>
              <a:rPr dirty="0" spc="-5"/>
              <a:t>analyze</a:t>
            </a:r>
            <a:r>
              <a:rPr dirty="0" spc="85"/>
              <a:t> </a:t>
            </a:r>
            <a:r>
              <a:rPr dirty="0"/>
              <a:t>neuro</a:t>
            </a:r>
            <a:r>
              <a:rPr dirty="0" spc="85"/>
              <a:t> </a:t>
            </a:r>
            <a:r>
              <a:rPr dirty="0" spc="40"/>
              <a:t>data</a:t>
            </a:r>
            <a:r>
              <a:rPr dirty="0" spc="85"/>
              <a:t> </a:t>
            </a:r>
            <a:r>
              <a:rPr dirty="0"/>
              <a:t>with</a:t>
            </a:r>
            <a:r>
              <a:rPr dirty="0" spc="85"/>
              <a:t> </a:t>
            </a:r>
            <a:r>
              <a:rPr dirty="0" spc="30"/>
              <a:t>the</a:t>
            </a:r>
            <a:r>
              <a:rPr dirty="0" spc="85"/>
              <a:t> </a:t>
            </a:r>
            <a:r>
              <a:rPr dirty="0" spc="-30"/>
              <a:t>fe</a:t>
            </a:r>
            <a:r>
              <a:rPr dirty="0" spc="-80"/>
              <a:t>w</a:t>
            </a:r>
            <a:r>
              <a:rPr dirty="0" spc="20"/>
              <a:t>est</a:t>
            </a:r>
            <a:r>
              <a:rPr dirty="0" spc="15"/>
              <a:t> </a:t>
            </a:r>
            <a:r>
              <a:rPr dirty="0" spc="-15"/>
              <a:t>pieces</a:t>
            </a:r>
            <a:r>
              <a:rPr dirty="0" spc="85"/>
              <a:t> </a:t>
            </a:r>
            <a:r>
              <a:rPr dirty="0" spc="-25"/>
              <a:t>of</a:t>
            </a:r>
            <a:r>
              <a:rPr dirty="0" spc="90"/>
              <a:t> </a:t>
            </a:r>
            <a:r>
              <a:rPr dirty="0" spc="5"/>
              <a:t>sof</a:t>
            </a:r>
            <a:r>
              <a:rPr dirty="0" spc="-30"/>
              <a:t>t</a:t>
            </a:r>
            <a:r>
              <a:rPr dirty="0" spc="-95"/>
              <a:t>w</a:t>
            </a:r>
            <a:r>
              <a:rPr dirty="0"/>
              <a:t>a</a:t>
            </a:r>
            <a:r>
              <a:rPr dirty="0" spc="5"/>
              <a:t>re,</a:t>
            </a:r>
            <a:r>
              <a:rPr dirty="0" spc="90"/>
              <a:t> </a:t>
            </a:r>
            <a:r>
              <a:rPr dirty="0" spc="-95"/>
              <a:t>w</a:t>
            </a:r>
            <a:r>
              <a:rPr dirty="0" spc="-5"/>
              <a:t>e</a:t>
            </a:r>
            <a:r>
              <a:rPr dirty="0" spc="85"/>
              <a:t> </a:t>
            </a:r>
            <a:r>
              <a:rPr dirty="0"/>
              <a:t>a</a:t>
            </a:r>
            <a:r>
              <a:rPr dirty="0"/>
              <a:t>re</a:t>
            </a:r>
            <a:r>
              <a:rPr dirty="0" spc="85"/>
              <a:t> </a:t>
            </a:r>
            <a:r>
              <a:rPr dirty="0" spc="-20"/>
              <a:t>p</a:t>
            </a:r>
            <a:r>
              <a:rPr dirty="0" spc="10"/>
              <a:t>ragmatic</a:t>
            </a:r>
            <a:r>
              <a:rPr dirty="0" spc="85"/>
              <a:t> </a:t>
            </a:r>
            <a:r>
              <a:rPr dirty="0" spc="15"/>
              <a:t>and</a:t>
            </a:r>
            <a:r>
              <a:rPr dirty="0" spc="90"/>
              <a:t> </a:t>
            </a:r>
            <a:r>
              <a:rPr dirty="0" spc="-5"/>
              <a:t>use</a:t>
            </a:r>
            <a:r>
              <a:rPr dirty="0" spc="85"/>
              <a:t> </a:t>
            </a:r>
            <a:r>
              <a:rPr dirty="0" spc="-10"/>
              <a:t>existing</a:t>
            </a:r>
            <a:r>
              <a:rPr dirty="0" spc="85"/>
              <a:t> </a:t>
            </a:r>
            <a:r>
              <a:rPr dirty="0" spc="5"/>
              <a:t>sof</a:t>
            </a:r>
            <a:r>
              <a:rPr dirty="0" spc="-25"/>
              <a:t>t</a:t>
            </a:r>
            <a:r>
              <a:rPr dirty="0" spc="-95"/>
              <a:t>w</a:t>
            </a:r>
            <a:r>
              <a:rPr dirty="0"/>
              <a:t>a</a:t>
            </a:r>
            <a:r>
              <a:rPr dirty="0"/>
              <a:t>re</a:t>
            </a:r>
            <a:r>
              <a:rPr dirty="0" spc="85"/>
              <a:t> </a:t>
            </a:r>
            <a:r>
              <a:rPr dirty="0" spc="-45"/>
              <a:t>if</a:t>
            </a:r>
            <a:r>
              <a:rPr dirty="0" spc="90"/>
              <a:t> </a:t>
            </a:r>
            <a:r>
              <a:rPr dirty="0" spc="15"/>
              <a:t>it</a:t>
            </a:r>
            <a:r>
              <a:rPr dirty="0" spc="15"/>
              <a:t> </a:t>
            </a:r>
            <a:r>
              <a:rPr dirty="0" spc="-95"/>
              <a:t>w</a:t>
            </a:r>
            <a:r>
              <a:rPr dirty="0" spc="-40"/>
              <a:t>o</a:t>
            </a:r>
            <a:r>
              <a:rPr dirty="0" spc="-5"/>
              <a:t>r</a:t>
            </a:r>
            <a:r>
              <a:rPr dirty="0" spc="-15"/>
              <a:t>ks</a:t>
            </a:r>
            <a:r>
              <a:rPr dirty="0" spc="85"/>
              <a:t> </a:t>
            </a:r>
            <a:r>
              <a:rPr dirty="0" spc="-95"/>
              <a:t>w</a:t>
            </a:r>
            <a:r>
              <a:rPr dirty="0" spc="-25"/>
              <a:t>ell.</a:t>
            </a:r>
          </a:p>
          <a:p>
            <a:pPr marL="12700" marR="5080">
              <a:lnSpc>
                <a:spcPct val="102600"/>
              </a:lnSpc>
            </a:pPr>
            <a:r>
              <a:rPr dirty="0" spc="20"/>
              <a:t>The</a:t>
            </a:r>
            <a:r>
              <a:rPr dirty="0" spc="85"/>
              <a:t> </a:t>
            </a:r>
            <a:r>
              <a:rPr dirty="0" spc="-15">
                <a:hlinkClick r:id="rId4"/>
              </a:rPr>
              <a:t>dcm2nii</a:t>
            </a:r>
            <a:r>
              <a:rPr dirty="0" spc="85">
                <a:hlinkClick r:id="rId4"/>
              </a:rPr>
              <a:t> </a:t>
            </a:r>
            <a:r>
              <a:rPr dirty="0" spc="5"/>
              <a:t>sof</a:t>
            </a:r>
            <a:r>
              <a:rPr dirty="0" spc="-30"/>
              <a:t>t</a:t>
            </a:r>
            <a:r>
              <a:rPr dirty="0" spc="-95"/>
              <a:t>w</a:t>
            </a:r>
            <a:r>
              <a:rPr dirty="0"/>
              <a:t>a</a:t>
            </a:r>
            <a:r>
              <a:rPr dirty="0"/>
              <a:t>re</a:t>
            </a:r>
            <a:r>
              <a:rPr dirty="0" spc="85"/>
              <a:t> </a:t>
            </a:r>
            <a:r>
              <a:rPr dirty="0"/>
              <a:t>converts</a:t>
            </a:r>
            <a:r>
              <a:rPr dirty="0" spc="85"/>
              <a:t> </a:t>
            </a:r>
            <a:r>
              <a:rPr dirty="0" spc="-30"/>
              <a:t>DICOM</a:t>
            </a:r>
            <a:r>
              <a:rPr dirty="0" spc="85"/>
              <a:t> </a:t>
            </a:r>
            <a:r>
              <a:rPr dirty="0" spc="-35"/>
              <a:t>files</a:t>
            </a:r>
            <a:r>
              <a:rPr dirty="0" spc="90"/>
              <a:t> </a:t>
            </a:r>
            <a:r>
              <a:rPr dirty="0" spc="35"/>
              <a:t>to</a:t>
            </a:r>
            <a:r>
              <a:rPr dirty="0" spc="85"/>
              <a:t> </a:t>
            </a:r>
            <a:r>
              <a:rPr dirty="0" spc="-30"/>
              <a:t>NIfTI</a:t>
            </a:r>
            <a:r>
              <a:rPr dirty="0" spc="90"/>
              <a:t> </a:t>
            </a:r>
            <a:r>
              <a:rPr dirty="0" spc="-35"/>
              <a:t>files</a:t>
            </a:r>
            <a:r>
              <a:rPr dirty="0" spc="20"/>
              <a:t>,</a:t>
            </a:r>
            <a:r>
              <a:rPr dirty="0" spc="85"/>
              <a:t> </a:t>
            </a:r>
            <a:r>
              <a:rPr dirty="0" spc="15"/>
              <a:t>and</a:t>
            </a:r>
            <a:r>
              <a:rPr dirty="0" spc="85"/>
              <a:t> </a:t>
            </a:r>
            <a:r>
              <a:rPr dirty="0" spc="10"/>
              <a:t>can</a:t>
            </a:r>
            <a:r>
              <a:rPr dirty="0" spc="5"/>
              <a:t> </a:t>
            </a:r>
            <a:r>
              <a:rPr dirty="0"/>
              <a:t>handle</a:t>
            </a:r>
            <a:r>
              <a:rPr dirty="0" spc="85"/>
              <a:t> </a:t>
            </a:r>
            <a:r>
              <a:rPr dirty="0"/>
              <a:t>many</a:t>
            </a:r>
            <a:r>
              <a:rPr dirty="0" spc="90"/>
              <a:t> </a:t>
            </a:r>
            <a:r>
              <a:rPr dirty="0" spc="-5"/>
              <a:t>different</a:t>
            </a:r>
            <a:r>
              <a:rPr dirty="0" spc="85"/>
              <a:t> </a:t>
            </a:r>
            <a:r>
              <a:rPr dirty="0" spc="-20"/>
              <a:t>f</a:t>
            </a:r>
            <a:r>
              <a:rPr dirty="0" spc="-65"/>
              <a:t>o</a:t>
            </a:r>
            <a:r>
              <a:rPr dirty="0" spc="20"/>
              <a:t>rmats</a:t>
            </a:r>
            <a:r>
              <a:rPr dirty="0" spc="85"/>
              <a:t> </a:t>
            </a:r>
            <a:r>
              <a:rPr dirty="0" spc="15"/>
              <a:t>and</a:t>
            </a:r>
            <a:r>
              <a:rPr dirty="0" spc="90"/>
              <a:t> </a:t>
            </a:r>
            <a:r>
              <a:rPr dirty="0" spc="-40"/>
              <a:t>file</a:t>
            </a:r>
            <a:r>
              <a:rPr dirty="0" spc="85"/>
              <a:t> </a:t>
            </a:r>
            <a:r>
              <a:rPr dirty="0" spc="50"/>
              <a:t>t</a:t>
            </a:r>
            <a:r>
              <a:rPr dirty="0" spc="-25"/>
              <a:t>y</a:t>
            </a:r>
            <a:r>
              <a:rPr dirty="0" spc="5"/>
              <a:t>p</a:t>
            </a:r>
            <a:r>
              <a:rPr dirty="0"/>
              <a:t>es.</a:t>
            </a:r>
          </a:p>
          <a:p>
            <a:pPr algn="just" marL="12700" marR="97155">
              <a:lnSpc>
                <a:spcPct val="102600"/>
              </a:lnSpc>
            </a:pPr>
            <a:r>
              <a:rPr dirty="0" spc="-30"/>
              <a:t>In</a:t>
            </a:r>
            <a:r>
              <a:rPr dirty="0" spc="85"/>
              <a:t> </a:t>
            </a:r>
            <a:r>
              <a:rPr dirty="0"/>
              <a:t>general,</a:t>
            </a:r>
            <a:r>
              <a:rPr dirty="0" spc="90"/>
              <a:t> </a:t>
            </a:r>
            <a:r>
              <a:rPr dirty="0" spc="30"/>
              <a:t>the</a:t>
            </a:r>
            <a:r>
              <a:rPr dirty="0" spc="85"/>
              <a:t> </a:t>
            </a:r>
            <a:r>
              <a:rPr dirty="0" spc="-20"/>
              <a:t>f</a:t>
            </a:r>
            <a:r>
              <a:rPr dirty="0" spc="-65"/>
              <a:t>o</a:t>
            </a:r>
            <a:r>
              <a:rPr dirty="0" spc="30"/>
              <a:t>rmat</a:t>
            </a:r>
            <a:r>
              <a:rPr dirty="0" spc="85"/>
              <a:t> </a:t>
            </a:r>
            <a:r>
              <a:rPr dirty="0" spc="-90"/>
              <a:t>w</a:t>
            </a:r>
            <a:r>
              <a:rPr dirty="0" spc="-5"/>
              <a:t>e</a:t>
            </a:r>
            <a:r>
              <a:rPr dirty="0" spc="85"/>
              <a:t> </a:t>
            </a:r>
            <a:r>
              <a:rPr dirty="0" spc="-50"/>
              <a:t>will</a:t>
            </a:r>
            <a:r>
              <a:rPr dirty="0" spc="90"/>
              <a:t> </a:t>
            </a:r>
            <a:r>
              <a:rPr dirty="0" spc="40"/>
              <a:t>b</a:t>
            </a:r>
            <a:r>
              <a:rPr dirty="0" spc="-5"/>
              <a:t>e</a:t>
            </a:r>
            <a:r>
              <a:rPr dirty="0" spc="85"/>
              <a:t> </a:t>
            </a:r>
            <a:r>
              <a:rPr dirty="0" spc="-10"/>
              <a:t>using</a:t>
            </a:r>
            <a:r>
              <a:rPr dirty="0" spc="85"/>
              <a:t> </a:t>
            </a:r>
            <a:r>
              <a:rPr dirty="0" spc="-50"/>
              <a:t>will</a:t>
            </a:r>
            <a:r>
              <a:rPr dirty="0" spc="90"/>
              <a:t> </a:t>
            </a:r>
            <a:r>
              <a:rPr dirty="0" spc="40"/>
              <a:t>b</a:t>
            </a:r>
            <a:r>
              <a:rPr dirty="0" spc="-5"/>
              <a:t>e</a:t>
            </a:r>
            <a:r>
              <a:rPr dirty="0" spc="85"/>
              <a:t> </a:t>
            </a:r>
            <a:r>
              <a:rPr dirty="0" spc="-20"/>
              <a:t>NIfTI,</a:t>
            </a:r>
            <a:r>
              <a:rPr dirty="0" spc="90"/>
              <a:t> </a:t>
            </a:r>
            <a:r>
              <a:rPr dirty="0" spc="25"/>
              <a:t>a</a:t>
            </a:r>
            <a:r>
              <a:rPr dirty="0" spc="10"/>
              <a:t>nd</a:t>
            </a:r>
            <a:r>
              <a:rPr dirty="0" spc="90"/>
              <a:t> </a:t>
            </a:r>
            <a:r>
              <a:rPr dirty="0" spc="-95"/>
              <a:t>w</a:t>
            </a:r>
            <a:r>
              <a:rPr dirty="0" spc="-5"/>
              <a:t>e</a:t>
            </a:r>
            <a:r>
              <a:rPr dirty="0" spc="85"/>
              <a:t> </a:t>
            </a:r>
            <a:r>
              <a:rPr dirty="0" spc="-50"/>
              <a:t>will</a:t>
            </a:r>
            <a:r>
              <a:rPr dirty="0" spc="-35"/>
              <a:t> </a:t>
            </a:r>
            <a:r>
              <a:rPr dirty="0" spc="15"/>
              <a:t>st</a:t>
            </a:r>
            <a:r>
              <a:rPr dirty="0" spc="-10"/>
              <a:t>o</a:t>
            </a:r>
            <a:r>
              <a:rPr dirty="0"/>
              <a:t>re</a:t>
            </a:r>
            <a:r>
              <a:rPr dirty="0" spc="85"/>
              <a:t> </a:t>
            </a:r>
            <a:r>
              <a:rPr dirty="0" spc="25"/>
              <a:t>out</a:t>
            </a:r>
            <a:r>
              <a:rPr dirty="0" spc="85"/>
              <a:t> </a:t>
            </a:r>
            <a:r>
              <a:rPr dirty="0" spc="40"/>
              <a:t>data</a:t>
            </a:r>
            <a:r>
              <a:rPr dirty="0" spc="85"/>
              <a:t> </a:t>
            </a:r>
            <a:r>
              <a:rPr dirty="0" spc="-20"/>
              <a:t>in</a:t>
            </a:r>
            <a:r>
              <a:rPr dirty="0" spc="85"/>
              <a:t> </a:t>
            </a:r>
            <a:r>
              <a:rPr dirty="0" spc="-5"/>
              <a:t>c</a:t>
            </a:r>
            <a:r>
              <a:rPr dirty="0"/>
              <a:t>om</a:t>
            </a:r>
            <a:r>
              <a:rPr dirty="0" spc="-30"/>
              <a:t>p</a:t>
            </a:r>
            <a:r>
              <a:rPr dirty="0" spc="-5"/>
              <a:t>ressed</a:t>
            </a:r>
            <a:r>
              <a:rPr dirty="0" spc="85"/>
              <a:t> </a:t>
            </a:r>
            <a:r>
              <a:rPr dirty="0" spc="-20"/>
              <a:t>f</a:t>
            </a:r>
            <a:r>
              <a:rPr dirty="0" spc="-65"/>
              <a:t>o</a:t>
            </a:r>
            <a:r>
              <a:rPr dirty="0" spc="30"/>
              <a:t>rmat,</a:t>
            </a:r>
            <a:r>
              <a:rPr dirty="0" spc="85"/>
              <a:t> </a:t>
            </a:r>
            <a:r>
              <a:rPr dirty="0" spc="-10"/>
              <a:t>so</a:t>
            </a:r>
            <a:r>
              <a:rPr dirty="0" spc="85"/>
              <a:t> </a:t>
            </a:r>
            <a:r>
              <a:rPr dirty="0" spc="-5"/>
              <a:t>extensions</a:t>
            </a:r>
            <a:r>
              <a:rPr dirty="0" spc="85"/>
              <a:t> </a:t>
            </a:r>
            <a:r>
              <a:rPr dirty="0" spc="-25"/>
              <a:t>of</a:t>
            </a:r>
            <a:r>
              <a:rPr dirty="0" spc="90"/>
              <a:t> </a:t>
            </a:r>
            <a:r>
              <a:rPr dirty="0"/>
              <a:t>our</a:t>
            </a:r>
            <a:r>
              <a:rPr dirty="0" spc="85"/>
              <a:t> </a:t>
            </a:r>
            <a:r>
              <a:rPr dirty="0" spc="-10"/>
              <a:t>images</a:t>
            </a:r>
            <a:r>
              <a:rPr dirty="0" spc="-5"/>
              <a:t> </a:t>
            </a:r>
            <a:r>
              <a:rPr dirty="0" spc="-50"/>
              <a:t>will</a:t>
            </a:r>
            <a:r>
              <a:rPr dirty="0" spc="90"/>
              <a:t> </a:t>
            </a:r>
            <a:r>
              <a:rPr dirty="0" spc="40"/>
              <a:t>b</a:t>
            </a:r>
            <a:r>
              <a:rPr dirty="0" spc="-5"/>
              <a:t>e</a:t>
            </a:r>
            <a:r>
              <a:rPr dirty="0" spc="85"/>
              <a:t> </a:t>
            </a:r>
            <a:r>
              <a:rPr dirty="0" spc="-95">
                <a:latin typeface="Courier New"/>
                <a:cs typeface="Courier New"/>
              </a:rPr>
              <a:t>.nii.gz</a:t>
            </a:r>
            <a:r>
              <a:rPr dirty="0" spc="20"/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30"/>
              <a:t>Other</a:t>
            </a:r>
            <a:r>
              <a:rPr dirty="0" spc="114"/>
              <a:t> </a:t>
            </a:r>
            <a:r>
              <a:rPr dirty="0" spc="-20"/>
              <a:t>f</a:t>
            </a:r>
            <a:r>
              <a:rPr dirty="0" spc="-70"/>
              <a:t>o</a:t>
            </a:r>
            <a:r>
              <a:rPr dirty="0" spc="35"/>
              <a:t>rmats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781835"/>
            <a:ext cx="3636645" cy="1960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5400">
              <a:lnSpc>
                <a:spcPct val="102600"/>
              </a:lnSpc>
            </a:pPr>
            <a:r>
              <a:rPr dirty="0" sz="1100" spc="-30">
                <a:latin typeface="Times New Roman"/>
                <a:cs typeface="Times New Roman"/>
              </a:rPr>
              <a:t>F</a:t>
            </a:r>
            <a:r>
              <a:rPr dirty="0" sz="1100" spc="-4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Philips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scanners,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files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from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scanner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  <a:hlinkClick r:id="rId7"/>
              </a:rPr>
              <a:t>P</a:t>
            </a:r>
            <a:r>
              <a:rPr dirty="0" sz="1100" spc="5">
                <a:latin typeface="Times New Roman"/>
                <a:cs typeface="Times New Roman"/>
                <a:hlinkClick r:id="rId7"/>
              </a:rPr>
              <a:t>AR/REC</a:t>
            </a:r>
            <a:r>
              <a:rPr dirty="0" sz="1100" spc="85">
                <a:latin typeface="Times New Roman"/>
                <a:cs typeface="Times New Roman"/>
                <a:hlinkClick r:id="rId7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not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DICOM.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  <a:hlinkClick r:id="rId7"/>
              </a:rPr>
              <a:t>r2a</a:t>
            </a:r>
            <a:r>
              <a:rPr dirty="0" sz="1100" spc="85">
                <a:latin typeface="Times New Roman"/>
                <a:cs typeface="Times New Roman"/>
                <a:hlinkClick r:id="rId7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convert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these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NIfTI.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Times New Roman"/>
                <a:cs typeface="Times New Roman"/>
              </a:rPr>
              <a:t>NIfTI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30">
                <a:latin typeface="Times New Roman"/>
                <a:cs typeface="Times New Roman"/>
              </a:rPr>
              <a:t>rmat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w</a:t>
            </a:r>
            <a:r>
              <a:rPr dirty="0" sz="1100" spc="5">
                <a:latin typeface="Times New Roman"/>
                <a:cs typeface="Times New Roman"/>
              </a:rPr>
              <a:t>as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based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imes New Roman"/>
                <a:cs typeface="Times New Roman"/>
              </a:rPr>
              <a:t>ANA</a:t>
            </a:r>
            <a:r>
              <a:rPr dirty="0" sz="1100" spc="-150">
                <a:latin typeface="Times New Roman"/>
                <a:cs typeface="Times New Roman"/>
              </a:rPr>
              <a:t>L</a:t>
            </a:r>
            <a:r>
              <a:rPr dirty="0" sz="1100" spc="-80">
                <a:latin typeface="Times New Roman"/>
                <a:cs typeface="Times New Roman"/>
              </a:rPr>
              <a:t>Y</a:t>
            </a:r>
            <a:r>
              <a:rPr dirty="0" sz="1100" spc="-15">
                <a:latin typeface="Times New Roman"/>
                <a:cs typeface="Times New Roman"/>
              </a:rPr>
              <a:t>ZE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30">
                <a:latin typeface="Times New Roman"/>
                <a:cs typeface="Times New Roman"/>
              </a:rPr>
              <a:t>rmat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where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header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im</a:t>
            </a:r>
            <a:r>
              <a:rPr dirty="0" sz="1100" spc="25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ge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ere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Times New Roman"/>
                <a:cs typeface="Times New Roman"/>
              </a:rPr>
              <a:t>i</a:t>
            </a:r>
            <a:r>
              <a:rPr dirty="0" sz="1100" spc="10">
                <a:latin typeface="Times New Roman"/>
                <a:cs typeface="Times New Roman"/>
              </a:rPr>
              <a:t>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sep</a:t>
            </a:r>
            <a:r>
              <a:rPr dirty="0" sz="1100" spc="-30">
                <a:latin typeface="Times New Roman"/>
                <a:cs typeface="Times New Roman"/>
              </a:rPr>
              <a:t>a</a:t>
            </a:r>
            <a:r>
              <a:rPr dirty="0" sz="1100" spc="25">
                <a:latin typeface="Times New Roman"/>
                <a:cs typeface="Times New Roman"/>
              </a:rPr>
              <a:t>rate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.hdr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.img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files.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an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older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fromat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will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not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Times New Roman"/>
                <a:cs typeface="Times New Roman"/>
              </a:rPr>
              <a:t>w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st</a:t>
            </a: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 spc="-10">
                <a:latin typeface="Times New Roman"/>
                <a:cs typeface="Times New Roman"/>
              </a:rPr>
              <a:t>ring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data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b</a:t>
            </a:r>
            <a:r>
              <a:rPr dirty="0" sz="1100">
                <a:latin typeface="Times New Roman"/>
                <a:cs typeface="Times New Roman"/>
              </a:rPr>
              <a:t>ecause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1)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N</a:t>
            </a:r>
            <a:r>
              <a:rPr dirty="0" sz="1100" spc="-75">
                <a:latin typeface="Times New Roman"/>
                <a:cs typeface="Times New Roman"/>
              </a:rPr>
              <a:t>I</a:t>
            </a:r>
            <a:r>
              <a:rPr dirty="0" sz="1100" spc="-10">
                <a:latin typeface="Times New Roman"/>
                <a:cs typeface="Times New Roman"/>
              </a:rPr>
              <a:t>fTI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have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file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b</a:t>
            </a:r>
            <a:r>
              <a:rPr dirty="0" sz="1100" spc="25">
                <a:latin typeface="Times New Roman"/>
                <a:cs typeface="Times New Roman"/>
              </a:rPr>
              <a:t>oth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header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image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in</a:t>
            </a:r>
            <a:r>
              <a:rPr dirty="0" sz="1100" spc="-30">
                <a:latin typeface="Times New Roman"/>
                <a:cs typeface="Times New Roman"/>
              </a:rPr>
              <a:t>f</a:t>
            </a:r>
            <a:r>
              <a:rPr dirty="0" sz="1100" spc="-40">
                <a:latin typeface="Times New Roman"/>
                <a:cs typeface="Times New Roman"/>
              </a:rPr>
              <a:t>o</a:t>
            </a:r>
            <a:r>
              <a:rPr dirty="0" sz="1100" spc="10">
                <a:latin typeface="Times New Roman"/>
                <a:cs typeface="Times New Roman"/>
              </a:rPr>
              <a:t>rmation,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2)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b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st</a:t>
            </a:r>
            <a:r>
              <a:rPr dirty="0" sz="1100" spc="-10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red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</a:t>
            </a:r>
            <a:r>
              <a:rPr dirty="0" sz="1100" spc="-35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ressed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.nii.gz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files.</a:t>
            </a:r>
            <a:endParaRPr sz="1100">
              <a:latin typeface="Times New Roman"/>
              <a:cs typeface="Times New Roman"/>
            </a:endParaRPr>
          </a:p>
          <a:p>
            <a:pPr marL="12700" marR="52705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Times New Roman"/>
                <a:cs typeface="Times New Roman"/>
              </a:rPr>
              <a:t>NRRD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(Ne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35">
                <a:latin typeface="Times New Roman"/>
                <a:cs typeface="Times New Roman"/>
              </a:rPr>
              <a:t>rly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-30">
                <a:latin typeface="Times New Roman"/>
                <a:cs typeface="Times New Roman"/>
              </a:rPr>
              <a:t>a</a:t>
            </a:r>
            <a:r>
              <a:rPr dirty="0" sz="1100" spc="-60">
                <a:latin typeface="Times New Roman"/>
                <a:cs typeface="Times New Roman"/>
              </a:rPr>
              <a:t>w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Raster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Data)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anot</a:t>
            </a:r>
            <a:r>
              <a:rPr dirty="0" sz="1100" spc="20">
                <a:latin typeface="Times New Roman"/>
                <a:cs typeface="Times New Roman"/>
              </a:rPr>
              <a:t>h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30">
                <a:latin typeface="Times New Roman"/>
                <a:cs typeface="Times New Roman"/>
              </a:rPr>
              <a:t>rmat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simil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NIfTI.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Much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neuroimaging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sof</a:t>
            </a:r>
            <a:r>
              <a:rPr dirty="0" sz="1100" spc="-25">
                <a:latin typeface="Times New Roman"/>
                <a:cs typeface="Times New Roman"/>
              </a:rPr>
              <a:t>t</a:t>
            </a:r>
            <a:r>
              <a:rPr dirty="0" sz="1100" spc="-95">
                <a:latin typeface="Times New Roman"/>
                <a:cs typeface="Times New Roman"/>
              </a:rPr>
              <a:t>w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read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b</a:t>
            </a:r>
            <a:r>
              <a:rPr dirty="0" sz="1100" spc="25">
                <a:latin typeface="Times New Roman"/>
                <a:cs typeface="Times New Roman"/>
              </a:rPr>
              <a:t>oth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NRRD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NIfTI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files,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but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NIfTI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much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3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common.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Image</a:t>
            </a:r>
            <a:r>
              <a:rPr dirty="0" spc="114"/>
              <a:t> </a:t>
            </a:r>
            <a:r>
              <a:rPr dirty="0" spc="-20"/>
              <a:t>f</a:t>
            </a:r>
            <a:r>
              <a:rPr dirty="0" spc="-70"/>
              <a:t>o</a:t>
            </a:r>
            <a:r>
              <a:rPr dirty="0" spc="25"/>
              <a:t>rmats:</a:t>
            </a:r>
            <a:r>
              <a:rPr dirty="0"/>
              <a:t> </a:t>
            </a:r>
            <a:r>
              <a:rPr dirty="0" spc="-80"/>
              <a:t> </a:t>
            </a:r>
            <a:r>
              <a:rPr dirty="0" spc="-30"/>
              <a:t>DICOM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9560" marR="5080" indent="-277495">
              <a:lnSpc>
                <a:spcPct val="132800"/>
              </a:lnSpc>
            </a:pPr>
            <a:r>
              <a:rPr dirty="0" spc="-30"/>
              <a:t>DICOM</a:t>
            </a:r>
            <a:r>
              <a:rPr dirty="0" spc="75"/>
              <a:t> </a:t>
            </a:r>
            <a:r>
              <a:rPr dirty="0"/>
              <a:t>(Digital</a:t>
            </a:r>
            <a:r>
              <a:rPr dirty="0" spc="75"/>
              <a:t> </a:t>
            </a:r>
            <a:r>
              <a:rPr dirty="0" spc="-20"/>
              <a:t>Imag</a:t>
            </a:r>
            <a:r>
              <a:rPr dirty="0" spc="-15"/>
              <a:t>i</a:t>
            </a:r>
            <a:r>
              <a:rPr dirty="0"/>
              <a:t>ng</a:t>
            </a:r>
            <a:r>
              <a:rPr dirty="0" spc="80"/>
              <a:t> </a:t>
            </a:r>
            <a:r>
              <a:rPr dirty="0" spc="15"/>
              <a:t>and</a:t>
            </a:r>
            <a:r>
              <a:rPr dirty="0" spc="80"/>
              <a:t> </a:t>
            </a:r>
            <a:r>
              <a:rPr dirty="0" spc="-5"/>
              <a:t>Communication</a:t>
            </a:r>
            <a:r>
              <a:rPr dirty="0"/>
              <a:t>s</a:t>
            </a:r>
            <a:r>
              <a:rPr dirty="0" spc="85"/>
              <a:t> </a:t>
            </a:r>
            <a:r>
              <a:rPr dirty="0" spc="-20"/>
              <a:t>in</a:t>
            </a:r>
            <a:r>
              <a:rPr dirty="0" spc="80"/>
              <a:t> </a:t>
            </a:r>
            <a:r>
              <a:rPr dirty="0" spc="-5"/>
              <a:t>Medicine)</a:t>
            </a:r>
            <a:r>
              <a:rPr dirty="0" spc="85"/>
              <a:t> </a:t>
            </a:r>
            <a:r>
              <a:rPr dirty="0" spc="-20"/>
              <a:t>f</a:t>
            </a:r>
            <a:r>
              <a:rPr dirty="0" spc="-65"/>
              <a:t>o</a:t>
            </a:r>
            <a:r>
              <a:rPr dirty="0" spc="30"/>
              <a:t>rmat</a:t>
            </a:r>
            <a:r>
              <a:rPr dirty="0" spc="15"/>
              <a:t> </a:t>
            </a:r>
            <a:r>
              <a:rPr dirty="0" spc="25"/>
              <a:t>Stand</a:t>
            </a:r>
            <a:r>
              <a:rPr dirty="0" spc="-15"/>
              <a:t>a</a:t>
            </a:r>
            <a:r>
              <a:rPr dirty="0" spc="-10"/>
              <a:t>rdized</a:t>
            </a:r>
            <a:r>
              <a:rPr dirty="0" spc="85"/>
              <a:t> </a:t>
            </a:r>
            <a:r>
              <a:rPr dirty="0" spc="-90"/>
              <a:t>w</a:t>
            </a:r>
            <a:r>
              <a:rPr dirty="0"/>
              <a:t>a</a:t>
            </a:r>
            <a:r>
              <a:rPr dirty="0" spc="-50"/>
              <a:t>y</a:t>
            </a:r>
            <a:r>
              <a:rPr dirty="0" spc="85"/>
              <a:t> </a:t>
            </a:r>
            <a:r>
              <a:rPr dirty="0" spc="-25"/>
              <a:t>of</a:t>
            </a:r>
            <a:r>
              <a:rPr dirty="0" spc="85"/>
              <a:t> </a:t>
            </a:r>
            <a:r>
              <a:rPr dirty="0"/>
              <a:t>re</a:t>
            </a:r>
            <a:r>
              <a:rPr dirty="0" spc="-25"/>
              <a:t>p</a:t>
            </a:r>
            <a:r>
              <a:rPr dirty="0"/>
              <a:t>resenting</a:t>
            </a:r>
            <a:r>
              <a:rPr dirty="0" spc="85"/>
              <a:t> </a:t>
            </a:r>
            <a:r>
              <a:rPr dirty="0" spc="-10"/>
              <a:t>images</a:t>
            </a:r>
          </a:p>
          <a:p>
            <a:pPr marL="289560" marR="116205">
              <a:lnSpc>
                <a:spcPct val="107900"/>
              </a:lnSpc>
              <a:spcBef>
                <a:spcPts val="229"/>
              </a:spcBef>
            </a:pPr>
            <a:r>
              <a:rPr dirty="0" spc="-25"/>
              <a:t>Usually</a:t>
            </a:r>
            <a:r>
              <a:rPr dirty="0" spc="85"/>
              <a:t> </a:t>
            </a:r>
            <a:r>
              <a:rPr dirty="0"/>
              <a:t>h</a:t>
            </a:r>
            <a:r>
              <a:rPr dirty="0" spc="-35"/>
              <a:t>o</a:t>
            </a:r>
            <a:r>
              <a:rPr dirty="0" spc="-60"/>
              <a:t>w</a:t>
            </a:r>
            <a:r>
              <a:rPr dirty="0" spc="85"/>
              <a:t> </a:t>
            </a:r>
            <a:r>
              <a:rPr dirty="0" spc="40"/>
              <a:t>data</a:t>
            </a:r>
            <a:r>
              <a:rPr dirty="0" spc="85"/>
              <a:t> </a:t>
            </a:r>
            <a:r>
              <a:rPr dirty="0" spc="-30"/>
              <a:t>is</a:t>
            </a:r>
            <a:r>
              <a:rPr dirty="0" spc="85"/>
              <a:t> </a:t>
            </a:r>
            <a:r>
              <a:rPr dirty="0" spc="-20"/>
              <a:t>given</a:t>
            </a:r>
            <a:r>
              <a:rPr dirty="0" spc="90"/>
              <a:t> </a:t>
            </a:r>
            <a:r>
              <a:rPr dirty="0" spc="5"/>
              <a:t>either</a:t>
            </a:r>
            <a:r>
              <a:rPr dirty="0" spc="85"/>
              <a:t> </a:t>
            </a:r>
            <a:r>
              <a:rPr dirty="0" spc="-15"/>
              <a:t>from</a:t>
            </a:r>
            <a:r>
              <a:rPr dirty="0" spc="85"/>
              <a:t> </a:t>
            </a:r>
            <a:r>
              <a:rPr dirty="0"/>
              <a:t>scanner</a:t>
            </a:r>
            <a:r>
              <a:rPr dirty="0" spc="90"/>
              <a:t> </a:t>
            </a:r>
            <a:r>
              <a:rPr dirty="0" spc="-45"/>
              <a:t>o</a:t>
            </a:r>
            <a:r>
              <a:rPr dirty="0"/>
              <a:t>r</a:t>
            </a:r>
            <a:r>
              <a:rPr dirty="0" spc="85"/>
              <a:t> </a:t>
            </a:r>
            <a:r>
              <a:rPr dirty="0"/>
              <a:t>hospital</a:t>
            </a:r>
            <a:r>
              <a:rPr dirty="0"/>
              <a:t> </a:t>
            </a:r>
            <a:r>
              <a:rPr dirty="0" spc="-15"/>
              <a:t>P</a:t>
            </a:r>
            <a:r>
              <a:rPr dirty="0" spc="-105"/>
              <a:t>A</a:t>
            </a:r>
            <a:r>
              <a:rPr dirty="0" spc="-35"/>
              <a:t>C</a:t>
            </a:r>
            <a:r>
              <a:rPr dirty="0" spc="-25"/>
              <a:t>S</a:t>
            </a:r>
            <a:r>
              <a:rPr dirty="0" spc="85"/>
              <a:t> </a:t>
            </a:r>
            <a:r>
              <a:rPr dirty="0" spc="10"/>
              <a:t>(picture</a:t>
            </a:r>
            <a:r>
              <a:rPr dirty="0" spc="85"/>
              <a:t> </a:t>
            </a:r>
            <a:r>
              <a:rPr dirty="0"/>
              <a:t>a</a:t>
            </a:r>
            <a:r>
              <a:rPr dirty="0" spc="-20"/>
              <a:t>rchiving</a:t>
            </a:r>
            <a:r>
              <a:rPr dirty="0" spc="85"/>
              <a:t> </a:t>
            </a:r>
            <a:r>
              <a:rPr dirty="0" spc="15"/>
              <a:t>and</a:t>
            </a:r>
            <a:r>
              <a:rPr dirty="0" spc="85"/>
              <a:t> </a:t>
            </a:r>
            <a:r>
              <a:rPr dirty="0" spc="5"/>
              <a:t>communication</a:t>
            </a:r>
            <a:r>
              <a:rPr dirty="0" spc="85"/>
              <a:t> </a:t>
            </a:r>
            <a:r>
              <a:rPr dirty="0" spc="-30"/>
              <a:t>sy</a:t>
            </a:r>
            <a:r>
              <a:rPr dirty="0" spc="20"/>
              <a:t>stem)</a:t>
            </a:r>
            <a:r>
              <a:rPr dirty="0" spc="85"/>
              <a:t> </a:t>
            </a:r>
            <a:r>
              <a:rPr dirty="0"/>
              <a:t>system</a:t>
            </a:r>
            <a:r>
              <a:rPr dirty="0"/>
              <a:t> </a:t>
            </a:r>
            <a:r>
              <a:rPr dirty="0" spc="-10"/>
              <a:t>2</a:t>
            </a:r>
            <a:r>
              <a:rPr dirty="0" spc="85"/>
              <a:t> </a:t>
            </a:r>
            <a:r>
              <a:rPr dirty="0"/>
              <a:t>integral</a:t>
            </a:r>
            <a:r>
              <a:rPr dirty="0" spc="85"/>
              <a:t> </a:t>
            </a:r>
            <a:r>
              <a:rPr dirty="0" spc="-10"/>
              <a:t>pieces:</a:t>
            </a:r>
            <a:r>
              <a:rPr dirty="0"/>
              <a:t> </a:t>
            </a:r>
            <a:r>
              <a:rPr dirty="0" spc="-70"/>
              <a:t> </a:t>
            </a:r>
            <a:r>
              <a:rPr dirty="0" spc="-10"/>
              <a:t>Image</a:t>
            </a:r>
            <a:r>
              <a:rPr dirty="0" spc="85"/>
              <a:t> </a:t>
            </a:r>
            <a:r>
              <a:rPr dirty="0" spc="40"/>
              <a:t>data</a:t>
            </a:r>
            <a:r>
              <a:rPr dirty="0" spc="85"/>
              <a:t> </a:t>
            </a:r>
            <a:r>
              <a:rPr dirty="0"/>
              <a:t>(in</a:t>
            </a:r>
            <a:r>
              <a:rPr dirty="0" spc="85"/>
              <a:t> </a:t>
            </a:r>
            <a:r>
              <a:rPr dirty="0" spc="-15"/>
              <a:t>pixels)</a:t>
            </a:r>
            <a:r>
              <a:rPr dirty="0" spc="85"/>
              <a:t> </a:t>
            </a:r>
            <a:r>
              <a:rPr dirty="0" spc="15"/>
              <a:t>and</a:t>
            </a:r>
            <a:r>
              <a:rPr dirty="0" spc="90"/>
              <a:t> </a:t>
            </a:r>
            <a:r>
              <a:rPr dirty="0" spc="5"/>
              <a:t>header</a:t>
            </a:r>
          </a:p>
          <a:p>
            <a:pPr marL="566420" indent="-277495">
              <a:lnSpc>
                <a:spcPts val="1195"/>
              </a:lnSpc>
            </a:pPr>
            <a:r>
              <a:rPr dirty="0" spc="30"/>
              <a:t>(meta-data</a:t>
            </a:r>
            <a:r>
              <a:rPr dirty="0" spc="80"/>
              <a:t> </a:t>
            </a:r>
            <a:r>
              <a:rPr dirty="0" spc="40"/>
              <a:t>(data</a:t>
            </a:r>
            <a:r>
              <a:rPr dirty="0" spc="85"/>
              <a:t> </a:t>
            </a:r>
            <a:r>
              <a:rPr dirty="0" spc="15"/>
              <a:t>a</a:t>
            </a:r>
            <a:r>
              <a:rPr dirty="0" spc="50"/>
              <a:t>b</a:t>
            </a:r>
            <a:r>
              <a:rPr dirty="0" spc="25"/>
              <a:t>out</a:t>
            </a:r>
            <a:r>
              <a:rPr dirty="0" spc="90"/>
              <a:t> </a:t>
            </a:r>
            <a:r>
              <a:rPr dirty="0" spc="5"/>
              <a:t>d</a:t>
            </a:r>
            <a:r>
              <a:rPr dirty="0" spc="50"/>
              <a:t>ata))</a:t>
            </a: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dirty="0" sz="1000"/>
              <a:t>Think</a:t>
            </a:r>
            <a:r>
              <a:rPr dirty="0" sz="1000" spc="80"/>
              <a:t> </a:t>
            </a:r>
            <a:r>
              <a:rPr dirty="0" sz="1000" spc="-20"/>
              <a:t>of</a:t>
            </a:r>
            <a:r>
              <a:rPr dirty="0" sz="1000" spc="80"/>
              <a:t> </a:t>
            </a:r>
            <a:r>
              <a:rPr dirty="0" sz="1000" spc="30"/>
              <a:t>a</a:t>
            </a:r>
            <a:r>
              <a:rPr dirty="0" sz="1000" spc="80"/>
              <a:t> </a:t>
            </a:r>
            <a:r>
              <a:rPr dirty="0" sz="1000" spc="15"/>
              <a:t>JPEG</a:t>
            </a:r>
            <a:r>
              <a:rPr dirty="0" sz="1000" spc="80"/>
              <a:t> </a:t>
            </a:r>
            <a:r>
              <a:rPr dirty="0" sz="1000" spc="15"/>
              <a:t>and</a:t>
            </a:r>
            <a:r>
              <a:rPr dirty="0" sz="1000" spc="80"/>
              <a:t> </a:t>
            </a:r>
            <a:r>
              <a:rPr dirty="0" sz="1000" spc="30"/>
              <a:t>a</a:t>
            </a:r>
            <a:r>
              <a:rPr dirty="0" sz="1000" spc="80"/>
              <a:t> </a:t>
            </a:r>
            <a:r>
              <a:rPr dirty="0" sz="1000" spc="30"/>
              <a:t>text</a:t>
            </a:r>
            <a:r>
              <a:rPr dirty="0" sz="1000" spc="80"/>
              <a:t> </a:t>
            </a:r>
            <a:r>
              <a:rPr dirty="0" sz="1000" spc="-30"/>
              <a:t>file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DICOM</a:t>
            </a:r>
            <a:r>
              <a:rPr dirty="0" spc="114"/>
              <a:t> </a:t>
            </a:r>
            <a:r>
              <a:rPr dirty="0" spc="-35"/>
              <a:t>pixel</a:t>
            </a:r>
            <a:r>
              <a:rPr dirty="0" spc="120"/>
              <a:t> </a:t>
            </a:r>
            <a:r>
              <a:rPr dirty="0" spc="55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967331"/>
            <a:ext cx="3820795" cy="680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2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pixel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data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</a:t>
            </a:r>
            <a:r>
              <a:rPr dirty="0" sz="1100" spc="-75">
                <a:latin typeface="Times New Roman"/>
                <a:cs typeface="Times New Roman"/>
              </a:rPr>
              <a:t>I</a:t>
            </a:r>
            <a:r>
              <a:rPr dirty="0" sz="1100" spc="-30">
                <a:latin typeface="Times New Roman"/>
                <a:cs typeface="Times New Roman"/>
              </a:rPr>
              <a:t>CO</a:t>
            </a:r>
            <a:r>
              <a:rPr dirty="0" sz="1100" spc="-30">
                <a:latin typeface="Times New Roman"/>
                <a:cs typeface="Times New Roman"/>
              </a:rPr>
              <a:t>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file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matrix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(fixed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n</a:t>
            </a:r>
            <a:r>
              <a:rPr dirty="0" sz="1100" spc="5">
                <a:latin typeface="Times New Roman"/>
                <a:cs typeface="Times New Roman"/>
              </a:rPr>
              <a:t>u</a:t>
            </a:r>
            <a:r>
              <a:rPr dirty="0" sz="1100" spc="5">
                <a:latin typeface="Times New Roman"/>
                <a:cs typeface="Times New Roman"/>
              </a:rPr>
              <a:t>m</a:t>
            </a:r>
            <a:r>
              <a:rPr dirty="0" sz="1100" spc="40">
                <a:latin typeface="Times New Roman"/>
                <a:cs typeface="Times New Roman"/>
              </a:rPr>
              <a:t>b</a:t>
            </a:r>
            <a:r>
              <a:rPr dirty="0" sz="1100">
                <a:latin typeface="Times New Roman"/>
                <a:cs typeface="Times New Roman"/>
              </a:rPr>
              <a:t>er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-35">
                <a:latin typeface="Times New Roman"/>
                <a:cs typeface="Times New Roman"/>
              </a:rPr>
              <a:t>o</a:t>
            </a:r>
            <a:r>
              <a:rPr dirty="0" sz="1100" spc="-35">
                <a:latin typeface="Times New Roman"/>
                <a:cs typeface="Times New Roman"/>
              </a:rPr>
              <a:t>ws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columns).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One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DICOM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file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</a:t>
            </a:r>
            <a:r>
              <a:rPr dirty="0" sz="1100" spc="-30">
                <a:latin typeface="Times New Roman"/>
                <a:cs typeface="Times New Roman"/>
              </a:rPr>
              <a:t>p</a:t>
            </a:r>
            <a:r>
              <a:rPr dirty="0" sz="1100" spc="5">
                <a:latin typeface="Times New Roman"/>
                <a:cs typeface="Times New Roman"/>
              </a:rPr>
              <a:t>resents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”slice”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</a:t>
            </a:r>
            <a:r>
              <a:rPr dirty="0" sz="1100">
                <a:latin typeface="Times New Roman"/>
                <a:cs typeface="Times New Roman"/>
              </a:rPr>
              <a:t>rain.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oro.dicom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pac</a:t>
            </a:r>
            <a:r>
              <a:rPr dirty="0" sz="1100" spc="-25">
                <a:latin typeface="Times New Roman"/>
                <a:cs typeface="Times New Roman"/>
              </a:rPr>
              <a:t>k</a:t>
            </a:r>
            <a:r>
              <a:rPr dirty="0" sz="1100" spc="5">
                <a:latin typeface="Times New Roman"/>
                <a:cs typeface="Times New Roman"/>
              </a:rPr>
              <a:t>age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g</a:t>
            </a:r>
            <a:r>
              <a:rPr dirty="0" sz="1100" spc="20">
                <a:latin typeface="Times New Roman"/>
                <a:cs typeface="Times New Roman"/>
              </a:rPr>
              <a:t>o</a:t>
            </a:r>
            <a:r>
              <a:rPr dirty="0" sz="1100" spc="15">
                <a:latin typeface="Times New Roman"/>
                <a:cs typeface="Times New Roman"/>
              </a:rPr>
              <a:t>o</a:t>
            </a:r>
            <a:r>
              <a:rPr dirty="0" sz="1100" spc="10">
                <a:latin typeface="Times New Roman"/>
                <a:cs typeface="Times New Roman"/>
              </a:rPr>
              <a:t>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reading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046" y="1696643"/>
            <a:ext cx="3964304" cy="71310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library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(oro.dicom)</a:t>
            </a:r>
            <a:endParaRPr sz="1100">
              <a:latin typeface="Courier New"/>
              <a:cs typeface="Courier New"/>
            </a:endParaRPr>
          </a:p>
          <a:p>
            <a:pPr marL="37465" marR="1153795">
              <a:lnSpc>
                <a:spcPct val="1026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slice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F5A64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readDICOM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'Example_DICOM.dcm'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class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(slice)</a:t>
            </a:r>
            <a:endParaRPr sz="11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[1]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"list"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readDICOM</a:t>
            </a:r>
            <a:r>
              <a:rPr dirty="0" spc="110"/>
              <a:t> </a:t>
            </a:r>
            <a:r>
              <a:rPr dirty="0" spc="45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513865"/>
            <a:ext cx="3913504" cy="680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20">
                <a:latin typeface="Times New Roman"/>
                <a:cs typeface="Times New Roman"/>
              </a:rPr>
              <a:t>The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output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list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2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elements: 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DICOM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header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(</a:t>
            </a:r>
            <a:r>
              <a:rPr dirty="0" sz="1100" spc="-95">
                <a:latin typeface="Courier New"/>
                <a:cs typeface="Courier New"/>
              </a:rPr>
              <a:t>hdr</a:t>
            </a:r>
            <a:r>
              <a:rPr dirty="0" sz="1100" spc="55">
                <a:latin typeface="Times New Roman"/>
                <a:cs typeface="Times New Roman"/>
              </a:rPr>
              <a:t>)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image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(</a:t>
            </a:r>
            <a:r>
              <a:rPr dirty="0" sz="1100" spc="-95">
                <a:latin typeface="Courier New"/>
                <a:cs typeface="Courier New"/>
              </a:rPr>
              <a:t>img</a:t>
            </a:r>
            <a:r>
              <a:rPr dirty="0" sz="1100" spc="55">
                <a:latin typeface="Times New Roman"/>
                <a:cs typeface="Times New Roman"/>
              </a:rPr>
              <a:t>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inf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10">
                <a:latin typeface="Times New Roman"/>
                <a:cs typeface="Times New Roman"/>
              </a:rPr>
              <a:t>rmation,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b</a:t>
            </a:r>
            <a:r>
              <a:rPr dirty="0" sz="1100" spc="25">
                <a:latin typeface="Times New Roman"/>
                <a:cs typeface="Times New Roman"/>
              </a:rPr>
              <a:t>oth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which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lists.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5">
                <a:latin typeface="Times New Roman"/>
                <a:cs typeface="Times New Roman"/>
              </a:rPr>
              <a:t>Each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eleme</a:t>
            </a:r>
            <a:r>
              <a:rPr dirty="0" sz="1100" spc="45">
                <a:latin typeface="Times New Roman"/>
                <a:cs typeface="Times New Roman"/>
              </a:rPr>
              <a:t>nt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hdr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has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data.frame</a:t>
            </a:r>
            <a:r>
              <a:rPr dirty="0" sz="1100" spc="20">
                <a:latin typeface="Times New Roman"/>
                <a:cs typeface="Times New Roman"/>
              </a:rPr>
              <a:t>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</a:t>
            </a:r>
            <a:r>
              <a:rPr dirty="0" sz="1100" spc="55">
                <a:latin typeface="Times New Roman"/>
                <a:cs typeface="Times New Roman"/>
              </a:rPr>
              <a:t>h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elements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img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matrices: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046" y="1243165"/>
            <a:ext cx="3964304" cy="18465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 marR="2827020">
              <a:lnSpc>
                <a:spcPct val="1102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names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(slice)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[1]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"hdr"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"img"</a:t>
            </a:r>
            <a:endParaRPr sz="1100">
              <a:latin typeface="Courier New"/>
              <a:cs typeface="Courier New"/>
            </a:endParaRPr>
          </a:p>
          <a:p>
            <a:pPr marL="37465" marR="2753995">
              <a:lnSpc>
                <a:spcPct val="1102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class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(slice</a:t>
            </a:r>
            <a:r>
              <a:rPr dirty="0" sz="1100" spc="-95">
                <a:latin typeface="Courier New"/>
                <a:cs typeface="Courier New"/>
              </a:rPr>
              <a:t>$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hdr)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[1]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"list"</a:t>
            </a:r>
            <a:endParaRPr sz="1100">
              <a:latin typeface="Courier New"/>
              <a:cs typeface="Courier New"/>
            </a:endParaRPr>
          </a:p>
          <a:p>
            <a:pPr marL="37465" marR="2390775">
              <a:lnSpc>
                <a:spcPct val="1102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class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(slice</a:t>
            </a:r>
            <a:r>
              <a:rPr dirty="0" sz="1100" spc="-95">
                <a:latin typeface="Courier New"/>
                <a:cs typeface="Courier New"/>
              </a:rPr>
              <a:t>$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hdr[[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1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]])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[1]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"data.frame"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class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(slice</a:t>
            </a:r>
            <a:r>
              <a:rPr dirty="0" sz="1100" spc="-95">
                <a:latin typeface="Courier New"/>
                <a:cs typeface="Courier New"/>
              </a:rPr>
              <a:t>$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img)</a:t>
            </a:r>
            <a:endParaRPr sz="1100">
              <a:latin typeface="Courier New"/>
              <a:cs typeface="Courier New"/>
            </a:endParaRPr>
          </a:p>
          <a:p>
            <a:pPr marL="37465" marR="2390775">
              <a:lnSpc>
                <a:spcPct val="1102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[1]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"list"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class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(slice</a:t>
            </a:r>
            <a:r>
              <a:rPr dirty="0" sz="1100" spc="-95">
                <a:latin typeface="Courier New"/>
                <a:cs typeface="Courier New"/>
              </a:rPr>
              <a:t>$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img[[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1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]])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[1]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"matrix"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5"/>
              <a:t>Displ</a:t>
            </a:r>
            <a:r>
              <a:rPr dirty="0" spc="-55"/>
              <a:t>a</a:t>
            </a:r>
            <a:r>
              <a:rPr dirty="0" spc="-65"/>
              <a:t>y</a:t>
            </a:r>
            <a:r>
              <a:rPr dirty="0" spc="114"/>
              <a:t> </a:t>
            </a:r>
            <a:r>
              <a:rPr dirty="0" spc="-30"/>
              <a:t>DICOM</a:t>
            </a:r>
            <a:r>
              <a:rPr dirty="0" spc="114"/>
              <a:t> </a:t>
            </a:r>
            <a:r>
              <a:rPr dirty="0" spc="-10"/>
              <a:t>Image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370673"/>
            <a:ext cx="3900170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0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displ</a:t>
            </a:r>
            <a:r>
              <a:rPr dirty="0" sz="1100" spc="-4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data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using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image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command.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10">
                <a:latin typeface="Times New Roman"/>
                <a:cs typeface="Times New Roman"/>
              </a:rPr>
              <a:t>(</a:t>
            </a:r>
            <a:r>
              <a:rPr dirty="0" sz="1100" spc="-5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trans</a:t>
            </a:r>
            <a:r>
              <a:rPr dirty="0" sz="1100" spc="55">
                <a:latin typeface="Times New Roman"/>
                <a:cs typeface="Times New Roman"/>
              </a:rPr>
              <a:t>p</a:t>
            </a:r>
            <a:r>
              <a:rPr dirty="0" sz="1100" spc="-10">
                <a:latin typeface="Times New Roman"/>
                <a:cs typeface="Times New Roman"/>
              </a:rPr>
              <a:t>ose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data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using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t()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image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faces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“up”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instead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“right”.)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046" y="927900"/>
            <a:ext cx="3964304" cy="2032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image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t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(slice</a:t>
            </a:r>
            <a:r>
              <a:rPr dirty="0" sz="1100" spc="-95">
                <a:latin typeface="Courier New"/>
                <a:cs typeface="Courier New"/>
              </a:rPr>
              <a:t>$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img[[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1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]]),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col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gray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0</a:t>
            </a:r>
            <a:r>
              <a:rPr dirty="0" sz="1100" spc="-95">
                <a:latin typeface="Courier New"/>
                <a:cs typeface="Courier New"/>
              </a:rPr>
              <a:t>: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64</a:t>
            </a:r>
            <a:r>
              <a:rPr dirty="0" sz="1100" spc="-95">
                <a:latin typeface="Courier New"/>
                <a:cs typeface="Courier New"/>
              </a:rPr>
              <a:t>/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64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143453"/>
            <a:ext cx="3110386" cy="2312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DICOM</a:t>
            </a:r>
            <a:r>
              <a:rPr dirty="0" spc="114"/>
              <a:t> </a:t>
            </a:r>
            <a:r>
              <a:rPr dirty="0" spc="5"/>
              <a:t>Header</a:t>
            </a:r>
            <a:r>
              <a:rPr dirty="0" spc="120"/>
              <a:t> </a:t>
            </a:r>
            <a:r>
              <a:rPr dirty="0" spc="-30"/>
              <a:t>Inf</a:t>
            </a:r>
            <a:r>
              <a:rPr dirty="0" spc="-75"/>
              <a:t>o</a:t>
            </a:r>
            <a:r>
              <a:rPr dirty="0" spc="15"/>
              <a:t>rmation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104999"/>
            <a:ext cx="3571240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5">
                <a:latin typeface="Times New Roman"/>
                <a:cs typeface="Times New Roman"/>
              </a:rPr>
              <a:t>What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</a:t>
            </a:r>
            <a:r>
              <a:rPr dirty="0" sz="1100" spc="50">
                <a:latin typeface="Times New Roman"/>
                <a:cs typeface="Times New Roman"/>
              </a:rPr>
              <a:t>b</a:t>
            </a:r>
            <a:r>
              <a:rPr dirty="0" sz="1100" spc="25">
                <a:latin typeface="Times New Roman"/>
                <a:cs typeface="Times New Roman"/>
              </a:rPr>
              <a:t>out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header?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15">
                <a:latin typeface="Times New Roman"/>
                <a:cs typeface="Times New Roman"/>
              </a:rPr>
              <a:t>There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fields,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example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pixelSpacing,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which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dimensions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(x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pixel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millimeters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(mm):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046" y="1662226"/>
            <a:ext cx="3964304" cy="54102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hdr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F5A64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slice</a:t>
            </a:r>
            <a:r>
              <a:rPr dirty="0" sz="1100" spc="-95">
                <a:latin typeface="Courier New"/>
                <a:cs typeface="Courier New"/>
              </a:rPr>
              <a:t>$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hdr[[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1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]]</a:t>
            </a:r>
            <a:endParaRPr sz="11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hdr[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hdr</a:t>
            </a:r>
            <a:r>
              <a:rPr dirty="0" sz="1100" spc="-95">
                <a:latin typeface="Courier New"/>
                <a:cs typeface="Courier New"/>
              </a:rPr>
              <a:t>$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name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==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'PixelSpacing'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"value"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[1]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"0.46875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0.46875"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Multiple</a:t>
            </a:r>
            <a:r>
              <a:rPr dirty="0" spc="114"/>
              <a:t> </a:t>
            </a:r>
            <a:r>
              <a:rPr dirty="0" spc="-30"/>
              <a:t>DICOM</a:t>
            </a:r>
            <a:r>
              <a:rPr dirty="0" spc="114"/>
              <a:t> </a:t>
            </a:r>
            <a:r>
              <a:rPr dirty="0" spc="-35"/>
              <a:t>files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247061"/>
            <a:ext cx="3910329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50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have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discussed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only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slice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</a:t>
            </a:r>
            <a:r>
              <a:rPr dirty="0" sz="1100">
                <a:latin typeface="Times New Roman"/>
                <a:cs typeface="Times New Roman"/>
              </a:rPr>
              <a:t>rain.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What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</a:t>
            </a:r>
            <a:r>
              <a:rPr dirty="0" sz="1100" spc="50">
                <a:latin typeface="Times New Roman"/>
                <a:cs typeface="Times New Roman"/>
              </a:rPr>
              <a:t>b</a:t>
            </a:r>
            <a:r>
              <a:rPr dirty="0" sz="1100" spc="25">
                <a:latin typeface="Times New Roman"/>
                <a:cs typeface="Times New Roman"/>
              </a:rPr>
              <a:t>out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multiple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slices</a:t>
            </a:r>
            <a:r>
              <a:rPr dirty="0" sz="1100" spc="20">
                <a:latin typeface="Times New Roman"/>
                <a:cs typeface="Times New Roman"/>
              </a:rPr>
              <a:t>?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Times New Roman"/>
                <a:cs typeface="Times New Roman"/>
              </a:rPr>
              <a:t>If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Times New Roman"/>
                <a:cs typeface="Times New Roman"/>
              </a:rPr>
              <a:t>y</a:t>
            </a:r>
            <a:r>
              <a:rPr dirty="0" sz="1100">
                <a:latin typeface="Times New Roman"/>
                <a:cs typeface="Times New Roman"/>
              </a:rPr>
              <a:t>ou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pass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direct</a:t>
            </a:r>
            <a:r>
              <a:rPr dirty="0" sz="1100" spc="-30">
                <a:latin typeface="Times New Roman"/>
                <a:cs typeface="Times New Roman"/>
              </a:rPr>
              <a:t>o</a:t>
            </a:r>
            <a:r>
              <a:rPr dirty="0" sz="1100" spc="-25">
                <a:latin typeface="Times New Roman"/>
                <a:cs typeface="Times New Roman"/>
              </a:rPr>
              <a:t>ry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readDICOM</a:t>
            </a:r>
            <a:r>
              <a:rPr dirty="0" sz="1100" spc="20">
                <a:latin typeface="Times New Roman"/>
                <a:cs typeface="Times New Roman"/>
              </a:rPr>
              <a:t>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it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will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read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all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DICOM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files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Times New Roman"/>
                <a:cs typeface="Times New Roman"/>
              </a:rPr>
              <a:t>that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direct</a:t>
            </a:r>
            <a:r>
              <a:rPr dirty="0" sz="1100" spc="-30">
                <a:latin typeface="Times New Roman"/>
                <a:cs typeface="Times New Roman"/>
              </a:rPr>
              <a:t>o</a:t>
            </a:r>
            <a:r>
              <a:rPr dirty="0" sz="1100" spc="-20">
                <a:latin typeface="Times New Roman"/>
                <a:cs typeface="Times New Roman"/>
              </a:rPr>
              <a:t>r</a:t>
            </a:r>
            <a:r>
              <a:rPr dirty="0" sz="1100" spc="-125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046" y="1804289"/>
            <a:ext cx="3964304" cy="18542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all_slices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F5A64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readDICOM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'T1/'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NIfTI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7534" y="1553400"/>
            <a:ext cx="0" cy="1726564"/>
          </a:xfrm>
          <a:custGeom>
            <a:avLst/>
            <a:gdLst/>
            <a:ahLst/>
            <a:cxnLst/>
            <a:rect l="l" t="t" r="r" b="b"/>
            <a:pathLst>
              <a:path w="0" h="1726564">
                <a:moveTo>
                  <a:pt x="0" y="0"/>
                </a:moveTo>
                <a:lnTo>
                  <a:pt x="0" y="1726031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7383" y="1553400"/>
            <a:ext cx="0" cy="1726564"/>
          </a:xfrm>
          <a:custGeom>
            <a:avLst/>
            <a:gdLst/>
            <a:ahLst/>
            <a:cxnLst/>
            <a:rect l="l" t="t" r="r" b="b"/>
            <a:pathLst>
              <a:path w="0" h="1726564">
                <a:moveTo>
                  <a:pt x="0" y="0"/>
                </a:moveTo>
                <a:lnTo>
                  <a:pt x="0" y="1726031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378737"/>
            <a:ext cx="3859529" cy="134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20">
                <a:latin typeface="Times New Roman"/>
                <a:cs typeface="Times New Roman"/>
              </a:rPr>
              <a:t>N</a:t>
            </a:r>
            <a:r>
              <a:rPr dirty="0" sz="1100" spc="-50">
                <a:latin typeface="Times New Roman"/>
                <a:cs typeface="Times New Roman"/>
              </a:rPr>
              <a:t>o</a:t>
            </a:r>
            <a:r>
              <a:rPr dirty="0" sz="1100" spc="-60">
                <a:latin typeface="Times New Roman"/>
                <a:cs typeface="Times New Roman"/>
              </a:rPr>
              <a:t>w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Times New Roman"/>
                <a:cs typeface="Times New Roman"/>
              </a:rPr>
              <a:t>that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have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multiple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slices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read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convert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it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3-dimensional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(3D)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rr</a:t>
            </a:r>
            <a:r>
              <a:rPr dirty="0" sz="1100" spc="-20">
                <a:latin typeface="Times New Roman"/>
                <a:cs typeface="Times New Roman"/>
              </a:rPr>
              <a:t>a</a:t>
            </a:r>
            <a:r>
              <a:rPr dirty="0" sz="1100" spc="-145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Times New Roman"/>
                <a:cs typeface="Times New Roman"/>
              </a:rPr>
              <a:t>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where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Times New Roman"/>
                <a:cs typeface="Times New Roman"/>
              </a:rPr>
              <a:t>y</a:t>
            </a:r>
            <a:r>
              <a:rPr dirty="0" sz="1100">
                <a:latin typeface="Times New Roman"/>
                <a:cs typeface="Times New Roman"/>
              </a:rPr>
              <a:t>ou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think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rr</a:t>
            </a:r>
            <a:r>
              <a:rPr dirty="0" sz="1100" spc="-2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stacking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each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slice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(which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matrix)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top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each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other.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Times New Roman"/>
                <a:cs typeface="Times New Roman"/>
              </a:rPr>
              <a:t>If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each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DICOM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piece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pa</a:t>
            </a:r>
            <a:r>
              <a:rPr dirty="0" sz="1100" spc="45">
                <a:latin typeface="Times New Roman"/>
                <a:cs typeface="Times New Roman"/>
              </a:rPr>
              <a:t>p</a:t>
            </a:r>
            <a:r>
              <a:rPr dirty="0" sz="1100" spc="5">
                <a:latin typeface="Times New Roman"/>
                <a:cs typeface="Times New Roman"/>
              </a:rPr>
              <a:t>er,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3D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rr</a:t>
            </a:r>
            <a:r>
              <a:rPr dirty="0" sz="1100" spc="-2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stack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pa</a:t>
            </a:r>
            <a:r>
              <a:rPr dirty="0" sz="1100" spc="45">
                <a:latin typeface="Times New Roman"/>
                <a:cs typeface="Times New Roman"/>
              </a:rPr>
              <a:t>p</a:t>
            </a:r>
            <a:r>
              <a:rPr dirty="0" sz="1100" spc="5">
                <a:latin typeface="Times New Roman"/>
                <a:cs typeface="Times New Roman"/>
              </a:rPr>
              <a:t>er.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Times New Roman"/>
                <a:cs typeface="Times New Roman"/>
              </a:rPr>
              <a:t>w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st</a:t>
            </a:r>
            <a:r>
              <a:rPr dirty="0" sz="1100" spc="-10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3D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rr</a:t>
            </a:r>
            <a:r>
              <a:rPr dirty="0" sz="1100" spc="-2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NIfTI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(Neuroimaging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Inf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5">
                <a:latin typeface="Times New Roman"/>
                <a:cs typeface="Times New Roman"/>
              </a:rPr>
              <a:t>rmatics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T</a:t>
            </a:r>
            <a:r>
              <a:rPr dirty="0" sz="1100" spc="-15">
                <a:latin typeface="Times New Roman"/>
                <a:cs typeface="Times New Roman"/>
              </a:rPr>
              <a:t>echnology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I</a:t>
            </a:r>
            <a:r>
              <a:rPr dirty="0" sz="1100" spc="-40">
                <a:latin typeface="Times New Roman"/>
                <a:cs typeface="Times New Roman"/>
              </a:rPr>
              <a:t>n</a:t>
            </a:r>
            <a:r>
              <a:rPr dirty="0" sz="1100" spc="5">
                <a:latin typeface="Times New Roman"/>
                <a:cs typeface="Times New Roman"/>
              </a:rPr>
              <a:t>itiative)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30">
                <a:latin typeface="Times New Roman"/>
                <a:cs typeface="Times New Roman"/>
              </a:rPr>
              <a:t>rmat.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000">
              <a:latin typeface="Times New Roman"/>
              <a:cs typeface="Times New Roman"/>
            </a:endParaRPr>
          </a:p>
          <a:p>
            <a:pPr marL="828675">
              <a:lnSpc>
                <a:spcPct val="100000"/>
              </a:lnSpc>
              <a:tabLst>
                <a:tab pos="2618105" algn="l"/>
              </a:tabLst>
            </a:pPr>
            <a:r>
              <a:rPr dirty="0" sz="1100" spc="-30">
                <a:latin typeface="Times New Roman"/>
                <a:cs typeface="Times New Roman"/>
              </a:rPr>
              <a:t>DICOM</a:t>
            </a:r>
            <a:r>
              <a:rPr dirty="0" sz="1100" spc="-30">
                <a:latin typeface="Times New Roman"/>
                <a:cs typeface="Times New Roman"/>
              </a:rPr>
              <a:t>	</a:t>
            </a:r>
            <a:r>
              <a:rPr dirty="0" sz="1100" spc="-30">
                <a:latin typeface="Times New Roman"/>
                <a:cs typeface="Times New Roman"/>
              </a:rPr>
              <a:t>NIfTI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728228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 h="0">
                <a:moveTo>
                  <a:pt x="0" y="0"/>
                </a:moveTo>
                <a:lnTo>
                  <a:pt x="424801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3214" y="1734297"/>
            <a:ext cx="608965" cy="154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tabLst>
                <a:tab pos="426720" algn="l"/>
              </a:tabLst>
            </a:pPr>
            <a:r>
              <a:rPr dirty="0" sz="1100" spc="-25">
                <a:latin typeface="Times New Roman"/>
                <a:cs typeface="Times New Roman"/>
              </a:rPr>
              <a:t>File </a:t>
            </a:r>
            <a:r>
              <a:rPr dirty="0" sz="1100" spc="-5">
                <a:latin typeface="Times New Roman"/>
                <a:cs typeface="Times New Roman"/>
              </a:rPr>
              <a:t>extension: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Each</a:t>
            </a:r>
            <a:r>
              <a:rPr dirty="0" sz="1100" spc="5">
                <a:latin typeface="Times New Roman"/>
                <a:cs typeface="Times New Roman"/>
              </a:rPr>
              <a:t>	</a:t>
            </a:r>
            <a:r>
              <a:rPr dirty="0" sz="1100" spc="-40">
                <a:latin typeface="Times New Roman"/>
                <a:cs typeface="Times New Roman"/>
              </a:rPr>
              <a:t>file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Header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inf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10">
                <a:latin typeface="Times New Roman"/>
                <a:cs typeface="Times New Roman"/>
              </a:rPr>
              <a:t>rma-</a:t>
            </a:r>
            <a:r>
              <a:rPr dirty="0" sz="1100" spc="5">
                <a:latin typeface="Times New Roman"/>
                <a:cs typeface="Times New Roman"/>
              </a:rPr>
              <a:t> tion: </a:t>
            </a:r>
            <a:r>
              <a:rPr dirty="0" sz="1100" spc="-10">
                <a:latin typeface="Times New Roman"/>
                <a:cs typeface="Times New Roman"/>
              </a:rPr>
              <a:t>Different</a:t>
            </a:r>
            <a:r>
              <a:rPr dirty="0" sz="1100" spc="-10">
                <a:latin typeface="Times New Roman"/>
                <a:cs typeface="Times New Roman"/>
              </a:rPr>
              <a:t> Images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3281" y="1820340"/>
            <a:ext cx="307340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>
                <a:latin typeface="Times New Roman"/>
                <a:cs typeface="Times New Roman"/>
              </a:rPr>
              <a:t>.dcm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3130" y="1820340"/>
            <a:ext cx="1562100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5">
                <a:latin typeface="Times New Roman"/>
                <a:cs typeface="Times New Roman"/>
              </a:rPr>
              <a:t>.n</a:t>
            </a:r>
            <a:r>
              <a:rPr dirty="0" sz="1100" spc="-50">
                <a:latin typeface="Times New Roman"/>
                <a:cs typeface="Times New Roman"/>
              </a:rPr>
              <a:t>ii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.nii.gz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(com</a:t>
            </a:r>
            <a:r>
              <a:rPr dirty="0" sz="1100" spc="-25">
                <a:latin typeface="Times New Roman"/>
                <a:cs typeface="Times New Roman"/>
              </a:rPr>
              <a:t>p</a:t>
            </a:r>
            <a:r>
              <a:rPr dirty="0" sz="1100">
                <a:latin typeface="Times New Roman"/>
                <a:cs typeface="Times New Roman"/>
              </a:rPr>
              <a:t>ressed)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3281" y="2164484"/>
            <a:ext cx="1659255" cy="1024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100" spc="-25">
                <a:latin typeface="Times New Roman"/>
                <a:cs typeface="Times New Roman"/>
              </a:rPr>
              <a:t>slice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</a:t>
            </a:r>
            <a:r>
              <a:rPr dirty="0" sz="1100">
                <a:latin typeface="Times New Roman"/>
                <a:cs typeface="Times New Roman"/>
              </a:rPr>
              <a:t>rain</a:t>
            </a: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2600"/>
              </a:lnSpc>
              <a:spcBef>
                <a:spcPts val="675"/>
              </a:spcBef>
            </a:pPr>
            <a:r>
              <a:rPr dirty="0" sz="1100" spc="-10">
                <a:latin typeface="Times New Roman"/>
                <a:cs typeface="Times New Roman"/>
              </a:rPr>
              <a:t>Many</a:t>
            </a:r>
            <a:r>
              <a:rPr dirty="0" sz="1100" spc="-10">
                <a:latin typeface="Times New Roman"/>
                <a:cs typeface="Times New Roman"/>
              </a:rPr>
              <a:t>     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fields,</a:t>
            </a:r>
            <a:r>
              <a:rPr dirty="0" sz="1100">
                <a:latin typeface="Times New Roman"/>
                <a:cs typeface="Times New Roman"/>
              </a:rPr>
              <a:t>      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</a:t>
            </a:r>
            <a:r>
              <a:rPr dirty="0" sz="1100" spc="20">
                <a:latin typeface="Times New Roman"/>
                <a:cs typeface="Times New Roman"/>
              </a:rPr>
              <a:t>rotected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health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inf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10">
                <a:latin typeface="Times New Roman"/>
                <a:cs typeface="Times New Roman"/>
              </a:rPr>
              <a:t>rmation,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hospital-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related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meta-data</a:t>
            </a: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10">
                <a:latin typeface="Times New Roman"/>
                <a:cs typeface="Times New Roman"/>
              </a:rPr>
              <a:t>Different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F</a:t>
            </a:r>
            <a:r>
              <a:rPr dirty="0" sz="1100" spc="-10">
                <a:latin typeface="Times New Roman"/>
                <a:cs typeface="Times New Roman"/>
              </a:rPr>
              <a:t>olders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3130" y="2164484"/>
            <a:ext cx="1071880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10">
                <a:latin typeface="Times New Roman"/>
                <a:cs typeface="Times New Roman"/>
              </a:rPr>
              <a:t>3D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image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</a:t>
            </a:r>
            <a:r>
              <a:rPr dirty="0" sz="1100">
                <a:latin typeface="Times New Roman"/>
                <a:cs typeface="Times New Roman"/>
              </a:rPr>
              <a:t>rain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3130" y="2508629"/>
            <a:ext cx="1658620" cy="766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10">
                <a:latin typeface="Times New Roman"/>
                <a:cs typeface="Times New Roman"/>
              </a:rPr>
              <a:t>Image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meta-data,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patient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inf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5">
                <a:latin typeface="Times New Roman"/>
                <a:cs typeface="Times New Roman"/>
              </a:rPr>
              <a:t>rmation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dirty="0" sz="1100" spc="-10">
                <a:latin typeface="Times New Roman"/>
                <a:cs typeface="Times New Roman"/>
              </a:rPr>
              <a:t>Different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Files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(can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b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same</a:t>
            </a:r>
            <a:r>
              <a:rPr dirty="0" sz="1100">
                <a:latin typeface="Times New Roman"/>
                <a:cs typeface="Times New Roman"/>
              </a:rPr>
              <a:t> direct</a:t>
            </a:r>
            <a:r>
              <a:rPr dirty="0" sz="1100" spc="-30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ry)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NIfTI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760842"/>
            <a:ext cx="3335020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50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convert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list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header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inf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5">
                <a:latin typeface="Times New Roman"/>
                <a:cs typeface="Times New Roman"/>
              </a:rPr>
              <a:t>rmation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image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inf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5">
                <a:latin typeface="Times New Roman"/>
                <a:cs typeface="Times New Roman"/>
              </a:rPr>
              <a:t>rmation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object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(an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object)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dicom2nifti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command: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046" y="1318069"/>
            <a:ext cx="3964304" cy="105727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 marR="1808480">
              <a:lnSpc>
                <a:spcPct val="1026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nii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F5A64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dicom2nifti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(all_slices)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dim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(nii);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class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(nii)</a:t>
            </a:r>
            <a:endParaRPr sz="11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  <a:tabLst>
                <a:tab pos="982980" algn="l"/>
              </a:tabLst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[1]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512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512</a:t>
            </a:r>
            <a:r>
              <a:rPr dirty="0" sz="1100">
                <a:solidFill>
                  <a:srgbClr val="575757"/>
                </a:solidFill>
                <a:latin typeface="Courier New"/>
                <a:cs typeface="Courier New"/>
              </a:rPr>
              <a:t>	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[1]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"nifti"</a:t>
            </a:r>
            <a:endParaRPr sz="11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attr(,"package")</a:t>
            </a:r>
            <a:endParaRPr sz="11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[1]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"oro.nifti"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429927"/>
            <a:ext cx="3845560" cy="336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50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see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Times New Roman"/>
                <a:cs typeface="Times New Roman"/>
              </a:rPr>
              <a:t>that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nii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object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indeed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object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3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dimensions.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John Muschelli</dc:creator>
  <dc:title>File Formats of Neuroimaging</dc:title>
  <dcterms:created xsi:type="dcterms:W3CDTF">2015-01-26T14:21:33Z</dcterms:created>
  <dcterms:modified xsi:type="dcterms:W3CDTF">2015-01-26T14:21:33Z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2015-01-26T00:00:00Z</vt:filetime>
  </property>
  <property fmtid="{D5CDD505-2E9C-101B-9397-08002B2CF9AE}" pid="3" name="LastSaved">
    <vt:filetime>2015-01-26T00:00:00Z</vt:filetime>
  </property>
</Properties>
</file>