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Default Extension="jpg" ContentType="image/jpg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40215"/>
            <a:ext cx="430057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58213"/>
            <a:ext cx="3915511" cy="1024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397" y="3341872"/>
            <a:ext cx="2667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#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notesSlide" Target="../notesSlides/notesSlide1.xml"/><Relationship Id="rId8" Type="http://schemas.openxmlformats.org/officeDocument/2006/relationships/slide" Target="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g"/><Relationship Id="rId5" Type="http://schemas.openxmlformats.org/officeDocument/2006/relationships/notesSlide" Target="../notesSlides/notesSlide10.xml"/><Relationship Id="rId6" Type="http://schemas.openxmlformats.org/officeDocument/2006/relationships/slide" Target="slide10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notesSlide" Target="../notesSlides/notesSlide11.xml"/><Relationship Id="rId11" Type="http://schemas.openxmlformats.org/officeDocument/2006/relationships/slide" Target="slide1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5" Type="http://schemas.openxmlformats.org/officeDocument/2006/relationships/slide" Target="slide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notesSlide" Target="../notesSlides/notesSlide3.xml"/><Relationship Id="rId6" Type="http://schemas.openxmlformats.org/officeDocument/2006/relationships/slide" Target="slide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notesSlide" Target="../notesSlides/notesSlide4.xml"/><Relationship Id="rId6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notesSlide" Target="../notesSlides/notesSlide5.xml"/><Relationship Id="rId6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notesSlide" Target="../notesSlides/notesSlide6.xml"/><Relationship Id="rId6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notesSlide" Target="../notesSlides/notesSlide7.xml"/><Relationship Id="rId6" Type="http://schemas.openxmlformats.org/officeDocument/2006/relationships/slide" Target="slide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notesSlide" Target="../notesSlides/notesSlide8.xml"/><Relationship Id="rId6" Type="http://schemas.openxmlformats.org/officeDocument/2006/relationships/slide" Target="slide8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notesSlide" Target="../notesSlides/notesSlide9.xml"/><Relationship Id="rId5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0103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8755" y="41300"/>
                </a:lnTo>
                <a:lnTo>
                  <a:pt x="3965796" y="7786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35345" y="1214488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794" y="1265288"/>
            <a:ext cx="3837250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98846" y="938896"/>
            <a:ext cx="50800" cy="288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98846" y="1002397"/>
            <a:ext cx="50800" cy="224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193" y="945460"/>
            <a:ext cx="3989704" cy="332740"/>
          </a:xfrm>
          <a:custGeom>
            <a:avLst/>
            <a:gdLst/>
            <a:ahLst/>
            <a:cxnLst/>
            <a:rect l="l" t="t" r="r" b="b"/>
            <a:pathLst>
              <a:path w="3989704" h="332740">
                <a:moveTo>
                  <a:pt x="3989652" y="0"/>
                </a:moveTo>
                <a:lnTo>
                  <a:pt x="0" y="0"/>
                </a:lnTo>
                <a:lnTo>
                  <a:pt x="0" y="281728"/>
                </a:lnTo>
                <a:lnTo>
                  <a:pt x="16636" y="319242"/>
                </a:lnTo>
                <a:lnTo>
                  <a:pt x="3938852" y="332528"/>
                </a:lnTo>
                <a:lnTo>
                  <a:pt x="3953095" y="330483"/>
                </a:lnTo>
                <a:lnTo>
                  <a:pt x="3984215" y="304525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98846" y="989697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40">
                <a:moveTo>
                  <a:pt x="0" y="2565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8846" y="9769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8846" y="9642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98846" y="9515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98846" y="93254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05166" y="998138"/>
            <a:ext cx="2198370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Displ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ying</a:t>
            </a:r>
            <a:r>
              <a:rPr dirty="0" sz="14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dirty="0" sz="14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Inf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rmation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0073" y="1522397"/>
            <a:ext cx="2307590" cy="7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100" spc="25">
                <a:latin typeface="Times New Roman"/>
                <a:cs typeface="Times New Roman"/>
              </a:rPr>
              <a:t>John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Muschelli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spc="35">
                <a:latin typeface="Times New Roman"/>
                <a:cs typeface="Times New Roman"/>
              </a:rPr>
              <a:t>Johns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Hopkins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Bl</a:t>
            </a:r>
            <a:r>
              <a:rPr dirty="0" sz="800" spc="25">
                <a:latin typeface="Times New Roman"/>
                <a:cs typeface="Times New Roman"/>
              </a:rPr>
              <a:t>o</a:t>
            </a:r>
            <a:r>
              <a:rPr dirty="0" sz="800" spc="35">
                <a:latin typeface="Times New Roman"/>
                <a:cs typeface="Times New Roman"/>
              </a:rPr>
              <a:t>om</a:t>
            </a:r>
            <a:r>
              <a:rPr dirty="0" sz="800" spc="45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erg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Sch</a:t>
            </a:r>
            <a:r>
              <a:rPr dirty="0" sz="800" spc="35">
                <a:latin typeface="Times New Roman"/>
                <a:cs typeface="Times New Roman"/>
              </a:rPr>
              <a:t>o</a:t>
            </a:r>
            <a:r>
              <a:rPr dirty="0" sz="800">
                <a:latin typeface="Times New Roman"/>
                <a:cs typeface="Times New Roman"/>
              </a:rPr>
              <a:t>ol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Public</a:t>
            </a:r>
            <a:r>
              <a:rPr dirty="0" sz="800" spc="80">
                <a:latin typeface="Times New Roman"/>
                <a:cs typeface="Times New Roman"/>
              </a:rPr>
              <a:t> </a:t>
            </a:r>
            <a:r>
              <a:rPr dirty="0" sz="800" spc="25">
                <a:latin typeface="Times New Roman"/>
                <a:cs typeface="Times New Roman"/>
              </a:rPr>
              <a:t>Health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35">
                <a:latin typeface="Times New Roman"/>
                <a:cs typeface="Times New Roman"/>
              </a:rPr>
              <a:t>Janu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ry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26,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2015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Image</a:t>
            </a:r>
            <a:r>
              <a:rPr dirty="0" spc="114"/>
              <a:t> </a:t>
            </a:r>
            <a:r>
              <a:rPr dirty="0" spc="-10"/>
              <a:t>Overl</a:t>
            </a:r>
            <a:r>
              <a:rPr dirty="0" spc="-50"/>
              <a:t>a</a:t>
            </a:r>
            <a:r>
              <a:rPr dirty="0" spc="-30"/>
              <a:t>ys:</a:t>
            </a:r>
            <a:r>
              <a:rPr dirty="0"/>
              <a:t> </a:t>
            </a:r>
            <a:r>
              <a:rPr dirty="0" spc="-80"/>
              <a:t> </a:t>
            </a:r>
            <a:r>
              <a:rPr dirty="0"/>
              <a:t>3</a:t>
            </a:r>
            <a:r>
              <a:rPr dirty="0" spc="120"/>
              <a:t> </a:t>
            </a:r>
            <a:r>
              <a:rPr dirty="0" spc="15"/>
              <a:t>Planes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78660"/>
            <a:ext cx="3616325" cy="33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p</a:t>
            </a:r>
            <a:r>
              <a:rPr dirty="0" sz="1100" spc="-15">
                <a:latin typeface="Times New Roman"/>
                <a:cs typeface="Times New Roman"/>
              </a:rPr>
              <a:t>erf</a:t>
            </a:r>
            <a:r>
              <a:rPr dirty="0" sz="1100" spc="-50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same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p</a:t>
            </a:r>
            <a:r>
              <a:rPr dirty="0" sz="1100" spc="5">
                <a:latin typeface="Times New Roman"/>
                <a:cs typeface="Times New Roman"/>
              </a:rPr>
              <a:t>eration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overl</a:t>
            </a:r>
            <a:r>
              <a:rPr dirty="0" sz="1100" spc="-45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ying,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but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</a:t>
            </a:r>
            <a:r>
              <a:rPr dirty="0" sz="1100" spc="-5">
                <a:latin typeface="Times New Roman"/>
                <a:cs typeface="Times New Roman"/>
              </a:rPr>
              <a:t> planes: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963815"/>
            <a:ext cx="3964304" cy="37528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orthographic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mask,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col.y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"red"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),</a:t>
            </a:r>
            <a:endParaRPr sz="1100">
              <a:latin typeface="Courier New"/>
              <a:cs typeface="Courier New"/>
            </a:endParaRPr>
          </a:p>
          <a:p>
            <a:pPr marL="98298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text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"Image</a:t>
            </a:r>
            <a:r>
              <a:rPr dirty="0" sz="1100" spc="-9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overlaid</a:t>
            </a:r>
            <a:r>
              <a:rPr dirty="0" sz="1100" spc="-9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with</a:t>
            </a:r>
            <a:r>
              <a:rPr dirty="0" sz="1100" spc="-9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mask"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639" y="1351466"/>
            <a:ext cx="1640717" cy="1640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F</a:t>
            </a:r>
            <a:r>
              <a:rPr dirty="0" spc="10"/>
              <a:t>unctions</a:t>
            </a:r>
            <a:r>
              <a:rPr dirty="0" spc="114"/>
              <a:t> </a:t>
            </a:r>
            <a:r>
              <a:rPr dirty="0" spc="-10"/>
              <a:t>discussed</a:t>
            </a:r>
            <a:r>
              <a:rPr dirty="0" spc="114"/>
              <a:t> </a:t>
            </a:r>
            <a:r>
              <a:rPr dirty="0" spc="5"/>
              <a:t>here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937385"/>
            <a:ext cx="3636645" cy="1558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251585">
              <a:lnSpc>
                <a:spcPct val="125299"/>
              </a:lnSpc>
            </a:pPr>
            <a:r>
              <a:rPr dirty="0" sz="1100" spc="-95">
                <a:latin typeface="Courier New"/>
                <a:cs typeface="Courier New"/>
              </a:rPr>
              <a:t>readNIfTI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graphics::imag</a:t>
            </a:r>
            <a:r>
              <a:rPr dirty="0" sz="1100" spc="-100">
                <a:latin typeface="Courier New"/>
                <a:cs typeface="Courier New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</a:t>
            </a:r>
            <a:r>
              <a:rPr dirty="0" sz="1100" spc="-4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matrix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oro.nifti::imag</a:t>
            </a:r>
            <a:r>
              <a:rPr dirty="0" sz="1100" spc="-100">
                <a:latin typeface="Courier New"/>
                <a:cs typeface="Courier New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</a:t>
            </a:r>
            <a:r>
              <a:rPr dirty="0" sz="1100" spc="-4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95">
                <a:latin typeface="Courier New"/>
                <a:cs typeface="Courier New"/>
              </a:rPr>
              <a:t>oro.nifti::orthographi</a:t>
            </a:r>
            <a:r>
              <a:rPr dirty="0" sz="1100" spc="-100">
                <a:latin typeface="Courier New"/>
                <a:cs typeface="Courier New"/>
              </a:rPr>
              <a:t>c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</a:t>
            </a:r>
            <a:r>
              <a:rPr dirty="0" sz="1100" spc="-4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3-planes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endParaRPr sz="1100">
              <a:latin typeface="Times New Roman"/>
              <a:cs typeface="Times New Roman"/>
            </a:endParaRPr>
          </a:p>
          <a:p>
            <a:pPr marL="12700" marR="147955">
              <a:lnSpc>
                <a:spcPct val="102699"/>
              </a:lnSpc>
              <a:spcBef>
                <a:spcPts val="295"/>
              </a:spcBef>
            </a:pPr>
            <a:r>
              <a:rPr dirty="0" sz="1100" spc="-95">
                <a:latin typeface="Courier New"/>
                <a:cs typeface="Courier New"/>
              </a:rPr>
              <a:t>oro.nifti::overla</a:t>
            </a:r>
            <a:r>
              <a:rPr dirty="0" sz="1100" spc="-100">
                <a:latin typeface="Courier New"/>
                <a:cs typeface="Courier New"/>
              </a:rPr>
              <a:t>y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</a:t>
            </a:r>
            <a:r>
              <a:rPr dirty="0" sz="1100" spc="-40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overl</a:t>
            </a:r>
            <a:r>
              <a:rPr dirty="0" sz="1100" spc="-45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(N</a:t>
            </a:r>
            <a:r>
              <a:rPr dirty="0" sz="1100" spc="-75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plotting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y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image)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95">
                <a:latin typeface="Courier New"/>
                <a:cs typeface="Courier New"/>
              </a:rPr>
              <a:t>fslr::niftiarr(x,</a:t>
            </a:r>
            <a:r>
              <a:rPr dirty="0" sz="1100" spc="-100">
                <a:latin typeface="Courier New"/>
                <a:cs typeface="Courier New"/>
              </a:rPr>
              <a:t>y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Co</a:t>
            </a:r>
            <a:r>
              <a:rPr dirty="0" sz="1100" spc="-45">
                <a:latin typeface="Times New Roman"/>
                <a:cs typeface="Times New Roman"/>
              </a:rPr>
              <a:t>p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1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from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obje</a:t>
            </a:r>
            <a:r>
              <a:rPr dirty="0" sz="1100" spc="35">
                <a:latin typeface="Times New Roman"/>
                <a:cs typeface="Times New Roman"/>
              </a:rPr>
              <a:t>ct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x</a:t>
            </a:r>
            <a:r>
              <a:rPr dirty="0" sz="1100" spc="-310">
                <a:latin typeface="Courier New"/>
                <a:cs typeface="Courier New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and </a:t>
            </a:r>
            <a:r>
              <a:rPr dirty="0" sz="1100" spc="35">
                <a:latin typeface="Times New Roman"/>
                <a:cs typeface="Times New Roman"/>
              </a:rPr>
              <a:t>put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new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array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y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data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40">
                <a:latin typeface="Times New Roman"/>
                <a:cs typeface="Times New Roman"/>
              </a:rPr>
              <a:t>rt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Reading</a:t>
            </a:r>
            <a:r>
              <a:rPr dirty="0" spc="114"/>
              <a:t> </a:t>
            </a:r>
            <a:r>
              <a:rPr dirty="0" spc="-35"/>
              <a:t>In</a:t>
            </a:r>
            <a:r>
              <a:rPr dirty="0" spc="114"/>
              <a:t> </a:t>
            </a:r>
            <a:r>
              <a:rPr dirty="0" spc="5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046" y="927912"/>
            <a:ext cx="3964304" cy="2421890"/>
          </a:xfrm>
          <a:custGeom>
            <a:avLst/>
            <a:gdLst/>
            <a:ahLst/>
            <a:cxnLst/>
            <a:rect l="l" t="t" r="r" b="b"/>
            <a:pathLst>
              <a:path w="3964304" h="2421890">
                <a:moveTo>
                  <a:pt x="0" y="2421750"/>
                </a:moveTo>
                <a:lnTo>
                  <a:pt x="3963911" y="2421750"/>
                </a:lnTo>
                <a:lnTo>
                  <a:pt x="3963911" y="0"/>
                </a:lnTo>
                <a:lnTo>
                  <a:pt x="0" y="0"/>
                </a:lnTo>
                <a:lnTo>
                  <a:pt x="0" y="242175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370673"/>
            <a:ext cx="3913504" cy="1096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readNIfTI</a:t>
            </a:r>
            <a:r>
              <a:rPr dirty="0" sz="1100" spc="-31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command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(</a:t>
            </a:r>
            <a:r>
              <a:rPr dirty="0" sz="1100" spc="-95">
                <a:latin typeface="Courier New"/>
                <a:cs typeface="Courier New"/>
              </a:rPr>
              <a:t>oro.nifti</a:t>
            </a:r>
            <a:r>
              <a:rPr dirty="0" sz="1100" spc="-31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pac</a:t>
            </a:r>
            <a:r>
              <a:rPr dirty="0" sz="1100" spc="-25">
                <a:latin typeface="Times New Roman"/>
                <a:cs typeface="Times New Roman"/>
              </a:rPr>
              <a:t>k</a:t>
            </a:r>
            <a:r>
              <a:rPr dirty="0" sz="1100" spc="15">
                <a:latin typeface="Times New Roman"/>
                <a:cs typeface="Times New Roman"/>
              </a:rPr>
              <a:t>age)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file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(com</a:t>
            </a:r>
            <a:r>
              <a:rPr dirty="0" sz="1100" spc="-25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ressed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not)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object.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will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read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NIfTI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(T1-</a:t>
            </a:r>
            <a:r>
              <a:rPr dirty="0" sz="1100" spc="-20">
                <a:latin typeface="Times New Roman"/>
                <a:cs typeface="Times New Roman"/>
              </a:rPr>
              <a:t>w</a:t>
            </a:r>
            <a:r>
              <a:rPr dirty="0" sz="1100" spc="10">
                <a:latin typeface="Times New Roman"/>
                <a:cs typeface="Times New Roman"/>
              </a:rPr>
              <a:t>eighted)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from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</a:t>
            </a:r>
            <a:r>
              <a:rPr dirty="0" sz="1100" spc="-15">
                <a:latin typeface="Times New Roman"/>
                <a:cs typeface="Times New Roman"/>
              </a:rPr>
              <a:t>revious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</a:t>
            </a:r>
            <a:r>
              <a:rPr dirty="0" sz="1100" spc="-15">
                <a:latin typeface="Times New Roman"/>
                <a:cs typeface="Times New Roman"/>
              </a:rPr>
              <a:t>ssion: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(oro.nifti)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print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100" i="1">
                <a:solidFill>
                  <a:srgbClr val="575757"/>
                </a:solidFill>
                <a:latin typeface="Times New Roman"/>
                <a:cs typeface="Times New Roman"/>
              </a:rPr>
              <a:t>{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readNIfTI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fname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"Output_3D_File"</a:t>
            </a:r>
            <a:r>
              <a:rPr dirty="0" sz="1100" spc="-10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dirty="0" sz="1100" spc="100" i="1">
                <a:solidFill>
                  <a:srgbClr val="575757"/>
                </a:solidFill>
                <a:latin typeface="Times New Roman"/>
                <a:cs typeface="Times New Roman"/>
              </a:rPr>
              <a:t>}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NIfTI-1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format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2772" y="1474457"/>
            <a:ext cx="1043940" cy="136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Data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Type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Bits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per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Pixel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Slice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Code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Intent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Code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Qform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Code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Sform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Code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Dimension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555" y="1474457"/>
            <a:ext cx="1334770" cy="136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nifti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4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(INT16)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16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0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(Unknown)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0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(None)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2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(Aligned_Anat)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2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(Aligned_Anat)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512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x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512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x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22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72" y="2851048"/>
            <a:ext cx="242570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Pixel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Dimension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0.47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x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0.47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x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772" y="3023133"/>
            <a:ext cx="825500" cy="33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Voxel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Units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Time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Units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6555" y="3023133"/>
            <a:ext cx="389255" cy="33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mm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: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sec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Visualizing</a:t>
            </a:r>
            <a:r>
              <a:rPr dirty="0" spc="125"/>
              <a:t> </a:t>
            </a:r>
            <a:r>
              <a:rPr dirty="0" spc="45"/>
              <a:t>a</a:t>
            </a:r>
            <a:r>
              <a:rPr dirty="0" spc="114"/>
              <a:t> </a:t>
            </a:r>
            <a:r>
              <a:rPr dirty="0" spc="-30"/>
              <a:t>Slice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68539"/>
            <a:ext cx="3852545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object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array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(see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?array</a:t>
            </a:r>
            <a:r>
              <a:rPr dirty="0" sz="1100" spc="55">
                <a:latin typeface="Times New Roman"/>
                <a:cs typeface="Times New Roman"/>
              </a:rPr>
              <a:t>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header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inf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rmation.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image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(</a:t>
            </a:r>
            <a:r>
              <a:rPr dirty="0" sz="1100" spc="-95">
                <a:latin typeface="Courier New"/>
                <a:cs typeface="Courier New"/>
              </a:rPr>
              <a:t>graphics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pac</a:t>
            </a:r>
            <a:r>
              <a:rPr dirty="0" sz="1100" spc="-25">
                <a:latin typeface="Times New Roman"/>
                <a:cs typeface="Times New Roman"/>
              </a:rPr>
              <a:t>k</a:t>
            </a:r>
            <a:r>
              <a:rPr dirty="0" sz="1100" spc="15">
                <a:latin typeface="Times New Roman"/>
                <a:cs typeface="Times New Roman"/>
              </a:rPr>
              <a:t>age)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visualize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(slice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20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z-direction/axial):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1138415"/>
            <a:ext cx="3964304" cy="2032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image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(nii[,,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639" y="1354006"/>
            <a:ext cx="1640717" cy="1640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Visualizing</a:t>
            </a:r>
            <a:r>
              <a:rPr dirty="0" spc="125"/>
              <a:t> </a:t>
            </a:r>
            <a:r>
              <a:rPr dirty="0" spc="45"/>
              <a:t>a</a:t>
            </a:r>
            <a:r>
              <a:rPr dirty="0" spc="114"/>
              <a:t> </a:t>
            </a:r>
            <a:r>
              <a:rPr dirty="0" spc="-30"/>
              <a:t>Slice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430883"/>
            <a:ext cx="3844290" cy="852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</a:pPr>
            <a:r>
              <a:rPr dirty="0" sz="1100" spc="-95">
                <a:latin typeface="Courier New"/>
                <a:cs typeface="Courier New"/>
              </a:rPr>
              <a:t>graphics::image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heat.colors(12)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col</a:t>
            </a:r>
            <a:r>
              <a:rPr dirty="0" sz="1100" spc="-60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ring,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which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useful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</a:t>
            </a:r>
            <a:r>
              <a:rPr dirty="0" sz="1100" spc="-6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task.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either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set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col</a:t>
            </a:r>
            <a:r>
              <a:rPr dirty="0" sz="1100" spc="-60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rs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manu</a:t>
            </a:r>
            <a:r>
              <a:rPr dirty="0" sz="1100" spc="-30">
                <a:latin typeface="Times New Roman"/>
                <a:cs typeface="Times New Roman"/>
              </a:rPr>
              <a:t>all</a:t>
            </a:r>
            <a:r>
              <a:rPr dirty="0" sz="1100" spc="-130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oro.nifti::image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still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image</a:t>
            </a:r>
            <a:r>
              <a:rPr dirty="0" sz="1100" spc="20">
                <a:latin typeface="Times New Roman"/>
                <a:cs typeface="Times New Roman"/>
              </a:rPr>
              <a:t>, </a:t>
            </a:r>
            <a:r>
              <a:rPr dirty="0" sz="1100" spc="35">
                <a:latin typeface="Times New Roman"/>
                <a:cs typeface="Times New Roman"/>
              </a:rPr>
              <a:t>but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don’t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pass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slice,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b</a:t>
            </a:r>
            <a:r>
              <a:rPr dirty="0" sz="1100" spc="5">
                <a:latin typeface="Times New Roman"/>
                <a:cs typeface="Times New Roman"/>
              </a:rPr>
              <a:t>u</a:t>
            </a:r>
            <a:r>
              <a:rPr dirty="0" sz="1100" spc="85">
                <a:latin typeface="Times New Roman"/>
                <a:cs typeface="Times New Roman"/>
              </a:rPr>
              <a:t>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object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30">
                <a:latin typeface="Times New Roman"/>
                <a:cs typeface="Times New Roman"/>
              </a:rPr>
              <a:t>p</a:t>
            </a:r>
            <a:r>
              <a:rPr dirty="0" sz="1100" spc="-35">
                <a:latin typeface="Times New Roman"/>
                <a:cs typeface="Times New Roman"/>
              </a:rPr>
              <a:t>ecify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z=20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1344904"/>
            <a:ext cx="3964304" cy="2032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image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z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plot.type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'single'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639" y="1560495"/>
            <a:ext cx="1640717" cy="1640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Visualizing</a:t>
            </a:r>
            <a:r>
              <a:rPr dirty="0" spc="125"/>
              <a:t> </a:t>
            </a:r>
            <a:r>
              <a:rPr dirty="0" spc="45"/>
              <a:t>a</a:t>
            </a:r>
            <a:r>
              <a:rPr dirty="0" spc="114"/>
              <a:t> </a:t>
            </a:r>
            <a:r>
              <a:rPr dirty="0" spc="-30"/>
              <a:t>Slice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68539"/>
            <a:ext cx="3845560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55">
                <a:latin typeface="Times New Roman"/>
                <a:cs typeface="Times New Roman"/>
              </a:rPr>
              <a:t>If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plot.type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'single</a:t>
            </a:r>
            <a:r>
              <a:rPr dirty="0" sz="1100" spc="-100">
                <a:latin typeface="Courier New"/>
                <a:cs typeface="Courier New"/>
              </a:rPr>
              <a:t>'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image.nifti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defaults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plotting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Times New Roman"/>
                <a:cs typeface="Times New Roman"/>
              </a:rPr>
              <a:t>ALL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slices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data,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even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if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z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30">
                <a:latin typeface="Times New Roman"/>
                <a:cs typeface="Times New Roman"/>
              </a:rPr>
              <a:t>p</a:t>
            </a:r>
            <a:r>
              <a:rPr dirty="0" sz="1100" spc="-25">
                <a:latin typeface="Times New Roman"/>
                <a:cs typeface="Times New Roman"/>
              </a:rPr>
              <a:t>ecified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(also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called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“light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x”):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1138415"/>
            <a:ext cx="3964304" cy="2032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image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z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639" y="1354006"/>
            <a:ext cx="1640717" cy="1640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Visualizing</a:t>
            </a:r>
            <a:r>
              <a:rPr dirty="0" spc="125"/>
              <a:t> </a:t>
            </a:r>
            <a:r>
              <a:rPr dirty="0" spc="-25"/>
              <a:t>all</a:t>
            </a:r>
            <a:r>
              <a:rPr dirty="0" spc="114"/>
              <a:t> </a:t>
            </a:r>
            <a:r>
              <a:rPr dirty="0"/>
              <a:t>3</a:t>
            </a:r>
            <a:r>
              <a:rPr dirty="0" spc="114"/>
              <a:t> </a:t>
            </a:r>
            <a:r>
              <a:rPr dirty="0"/>
              <a:t>planes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637373"/>
            <a:ext cx="3851910" cy="33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25">
                <a:latin typeface="Times New Roman"/>
                <a:cs typeface="Times New Roman"/>
              </a:rPr>
              <a:t>T</a:t>
            </a:r>
            <a:r>
              <a:rPr dirty="0" sz="1100" spc="-10">
                <a:latin typeface="Times New Roman"/>
                <a:cs typeface="Times New Roman"/>
              </a:rPr>
              <a:t>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 spc="-60">
                <a:latin typeface="Times New Roman"/>
                <a:cs typeface="Times New Roman"/>
              </a:rPr>
              <a:t>w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all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(axial,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sagittal,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 spc="5">
                <a:latin typeface="Times New Roman"/>
                <a:cs typeface="Times New Roman"/>
              </a:rPr>
              <a:t>ronal)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orthographic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1035177"/>
            <a:ext cx="3964304" cy="2032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orthographic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639" y="1250755"/>
            <a:ext cx="1640717" cy="1640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Histograms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046" y="970940"/>
            <a:ext cx="3964304" cy="363855"/>
          </a:xfrm>
          <a:custGeom>
            <a:avLst/>
            <a:gdLst/>
            <a:ahLst/>
            <a:cxnLst/>
            <a:rect l="l" t="t" r="r" b="b"/>
            <a:pathLst>
              <a:path w="3964304" h="363855">
                <a:moveTo>
                  <a:pt x="0" y="363448"/>
                </a:moveTo>
                <a:lnTo>
                  <a:pt x="3963911" y="363448"/>
                </a:lnTo>
                <a:lnTo>
                  <a:pt x="3963911" y="0"/>
                </a:lnTo>
                <a:lnTo>
                  <a:pt x="0" y="0"/>
                </a:lnTo>
                <a:lnTo>
                  <a:pt x="0" y="36344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572436"/>
            <a:ext cx="4244340" cy="752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29920">
              <a:lnSpc>
                <a:spcPct val="102600"/>
              </a:lnSpc>
            </a:pPr>
            <a:r>
              <a:rPr dirty="0" sz="1100" spc="25">
                <a:latin typeface="Times New Roman"/>
                <a:cs typeface="Times New Roman"/>
              </a:rPr>
              <a:t>What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</a:t>
            </a:r>
            <a:r>
              <a:rPr dirty="0" sz="1100" spc="50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Times New Roman"/>
                <a:cs typeface="Times New Roman"/>
              </a:rPr>
              <a:t>out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 b="1">
                <a:latin typeface="Times New Roman"/>
                <a:cs typeface="Times New Roman"/>
              </a:rPr>
              <a:t>data</a:t>
            </a:r>
            <a:r>
              <a:rPr dirty="0" sz="1100" spc="20">
                <a:latin typeface="Times New Roman"/>
                <a:cs typeface="Times New Roman"/>
              </a:rPr>
              <a:t>?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3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rmal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30">
                <a:latin typeface="Times New Roman"/>
                <a:cs typeface="Times New Roman"/>
              </a:rPr>
              <a:t>p</a:t>
            </a:r>
            <a:r>
              <a:rPr dirty="0" sz="1100" spc="5">
                <a:latin typeface="Times New Roman"/>
                <a:cs typeface="Times New Roman"/>
              </a:rPr>
              <a:t>erations,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histograms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intensities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intensities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over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20: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par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mfrow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));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hist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breaks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2000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);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hist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(nii[nii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&gt;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breaks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200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219" y="1347037"/>
            <a:ext cx="3281580" cy="1640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Image</a:t>
            </a:r>
            <a:r>
              <a:rPr dirty="0" spc="114"/>
              <a:t> </a:t>
            </a:r>
            <a:r>
              <a:rPr dirty="0" spc="-10"/>
              <a:t>Overl</a:t>
            </a:r>
            <a:r>
              <a:rPr dirty="0" spc="-50"/>
              <a:t>a</a:t>
            </a:r>
            <a:r>
              <a:rPr dirty="0" spc="-40"/>
              <a:t>ys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70673"/>
            <a:ext cx="3852545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100" spc="-5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can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overl</a:t>
            </a:r>
            <a:r>
              <a:rPr dirty="0" sz="1100" spc="-45">
                <a:latin typeface="Times New Roman"/>
                <a:cs typeface="Times New Roman"/>
              </a:rPr>
              <a:t>a</a:t>
            </a:r>
            <a:r>
              <a:rPr dirty="0" sz="1100" spc="-30">
                <a:latin typeface="Times New Roman"/>
                <a:cs typeface="Times New Roman"/>
              </a:rPr>
              <a:t>ys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25">
                <a:latin typeface="Times New Roman"/>
                <a:cs typeface="Times New Roman"/>
              </a:rPr>
              <a:t>ell,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where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image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col</a:t>
            </a:r>
            <a:r>
              <a:rPr dirty="0" sz="1100" spc="-60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</a:t>
            </a:r>
            <a:r>
              <a:rPr dirty="0" sz="1100" spc="-50">
                <a:latin typeface="Times New Roman"/>
                <a:cs typeface="Times New Roman"/>
              </a:rPr>
              <a:t>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second. 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</a:t>
            </a:r>
            <a:r>
              <a:rPr dirty="0" sz="1100" spc="-45">
                <a:latin typeface="Times New Roman"/>
                <a:cs typeface="Times New Roman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example,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plot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slic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10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highlight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values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b</a:t>
            </a:r>
            <a:r>
              <a:rPr dirty="0" sz="1100" spc="45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t</a:t>
            </a:r>
            <a:r>
              <a:rPr dirty="0" sz="1100" spc="-95">
                <a:latin typeface="Times New Roman"/>
                <a:cs typeface="Times New Roman"/>
              </a:rPr>
              <a:t>w</a:t>
            </a:r>
            <a:r>
              <a:rPr dirty="0" sz="1100">
                <a:latin typeface="Times New Roman"/>
                <a:cs typeface="Times New Roman"/>
              </a:rPr>
              <a:t>een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300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400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(next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slide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Times New Roman"/>
                <a:cs typeface="Times New Roman"/>
              </a:rPr>
              <a:t>w</a:t>
            </a:r>
            <a:r>
              <a:rPr dirty="0" sz="1100" spc="-5">
                <a:latin typeface="Times New Roman"/>
                <a:cs typeface="Times New Roman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discuss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20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de):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940562"/>
            <a:ext cx="3964304" cy="89154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(fslr)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 i="1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dirty="0" sz="1100" spc="-90" i="1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dirty="0" sz="1100" spc="-95" i="1">
                <a:solidFill>
                  <a:srgbClr val="AC94AE"/>
                </a:solidFill>
                <a:latin typeface="Courier New"/>
                <a:cs typeface="Courier New"/>
              </a:rPr>
              <a:t>need</a:t>
            </a:r>
            <a:r>
              <a:rPr dirty="0" sz="1100" spc="-90" i="1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dirty="0" sz="1100" spc="-95" i="1">
                <a:solidFill>
                  <a:srgbClr val="AC94AE"/>
                </a:solidFill>
                <a:latin typeface="Courier New"/>
                <a:cs typeface="Courier New"/>
              </a:rPr>
              <a:t>niftiarr</a:t>
            </a:r>
            <a:endParaRPr sz="1100">
              <a:latin typeface="Courier New"/>
              <a:cs typeface="Courier New"/>
            </a:endParaRPr>
          </a:p>
          <a:p>
            <a:pPr marL="37465" marR="353695">
              <a:lnSpc>
                <a:spcPct val="102699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mask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fslr</a:t>
            </a:r>
            <a:r>
              <a:rPr dirty="0" sz="1100" spc="-95">
                <a:latin typeface="Courier New"/>
                <a:cs typeface="Courier New"/>
              </a:rPr>
              <a:t>::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niftiarr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&gt;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300</a:t>
            </a:r>
            <a:r>
              <a:rPr dirty="0" sz="1100" spc="-90">
                <a:solidFill>
                  <a:srgbClr val="AE0F91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&amp;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&lt;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400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mask[mask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==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NA</a:t>
            </a:r>
            <a:endParaRPr sz="1100">
              <a:latin typeface="Courier New"/>
              <a:cs typeface="Courier New"/>
            </a:endParaRPr>
          </a:p>
          <a:p>
            <a:pPr marL="619760" marR="1372235" indent="-582295">
              <a:lnSpc>
                <a:spcPct val="1026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overlay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mask,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col.y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"red"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),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plot.type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"single"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z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639" y="1844442"/>
            <a:ext cx="1640717" cy="1611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Image</a:t>
            </a:r>
            <a:r>
              <a:rPr dirty="0" spc="114"/>
              <a:t> </a:t>
            </a:r>
            <a:r>
              <a:rPr dirty="0" spc="-10"/>
              <a:t>Overl</a:t>
            </a:r>
            <a:r>
              <a:rPr dirty="0" spc="-50"/>
              <a:t>a</a:t>
            </a:r>
            <a:r>
              <a:rPr dirty="0" spc="-30"/>
              <a:t>ys:</a:t>
            </a:r>
            <a:r>
              <a:rPr dirty="0"/>
              <a:t> </a:t>
            </a:r>
            <a:r>
              <a:rPr dirty="0" spc="-80"/>
              <a:t> </a:t>
            </a:r>
            <a:r>
              <a:rPr dirty="0" spc="-35"/>
              <a:t>Expl</a:t>
            </a:r>
            <a:r>
              <a:rPr dirty="0" spc="5"/>
              <a:t>ained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pc="-50"/>
              <a:t>W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-5"/>
              <a:t>load</a:t>
            </a:r>
            <a:r>
              <a:rPr dirty="0" spc="85"/>
              <a:t> </a:t>
            </a:r>
            <a:r>
              <a:rPr dirty="0" spc="30"/>
              <a:t>the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fslr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 spc="5"/>
              <a:t>pac</a:t>
            </a:r>
            <a:r>
              <a:rPr dirty="0" spc="-25"/>
              <a:t>k</a:t>
            </a:r>
            <a:r>
              <a:rPr dirty="0" spc="5"/>
              <a:t>age,</a:t>
            </a:r>
            <a:r>
              <a:rPr dirty="0" spc="85"/>
              <a:t> </a:t>
            </a:r>
            <a:r>
              <a:rPr dirty="0" spc="-60"/>
              <a:t>w</a:t>
            </a:r>
            <a:r>
              <a:rPr dirty="0" spc="5"/>
              <a:t>h</a:t>
            </a:r>
            <a:r>
              <a:rPr dirty="0" spc="-30"/>
              <a:t>ic</a:t>
            </a:r>
            <a:r>
              <a:rPr dirty="0" spc="10"/>
              <a:t>h</a:t>
            </a:r>
            <a:r>
              <a:rPr dirty="0" spc="85"/>
              <a:t> </a:t>
            </a:r>
            <a:r>
              <a:rPr dirty="0" spc="5"/>
              <a:t>has</a:t>
            </a:r>
            <a:r>
              <a:rPr dirty="0" spc="85"/>
              <a:t> </a:t>
            </a:r>
            <a:r>
              <a:rPr dirty="0" spc="-10"/>
              <a:t>hel</a:t>
            </a:r>
            <a:r>
              <a:rPr dirty="0" spc="15"/>
              <a:t>p</a:t>
            </a:r>
            <a:r>
              <a:rPr dirty="0"/>
              <a:t>er</a:t>
            </a:r>
            <a:r>
              <a:rPr dirty="0" spc="85"/>
              <a:t> </a:t>
            </a:r>
            <a:r>
              <a:rPr dirty="0"/>
              <a:t>functions</a:t>
            </a:r>
            <a:r>
              <a:rPr dirty="0" spc="85"/>
              <a:t> </a:t>
            </a:r>
            <a:r>
              <a:rPr dirty="0" spc="-20"/>
              <a:t>f</a:t>
            </a:r>
            <a:r>
              <a:rPr dirty="0" spc="-60"/>
              <a:t>o</a:t>
            </a:r>
            <a:r>
              <a:rPr dirty="0"/>
              <a:t>r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nifti </a:t>
            </a:r>
            <a:r>
              <a:rPr dirty="0" spc="5"/>
              <a:t>objects.</a:t>
            </a:r>
            <a:r>
              <a:rPr dirty="0"/>
              <a:t> </a:t>
            </a:r>
            <a:r>
              <a:rPr dirty="0" spc="-65"/>
              <a:t> </a:t>
            </a:r>
            <a:r>
              <a:rPr dirty="0" spc="60"/>
              <a:t>T</a:t>
            </a:r>
            <a:r>
              <a:rPr dirty="0"/>
              <a:t>he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nii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&gt;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300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&amp;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nii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&lt;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400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/>
              <a:t>o</a:t>
            </a:r>
            <a:r>
              <a:rPr dirty="0" spc="30"/>
              <a:t>p</a:t>
            </a:r>
            <a:r>
              <a:rPr dirty="0" spc="5"/>
              <a:t>eration</a:t>
            </a:r>
            <a:r>
              <a:rPr dirty="0" spc="85"/>
              <a:t> </a:t>
            </a:r>
            <a:r>
              <a:rPr dirty="0" spc="10"/>
              <a:t>returns</a:t>
            </a:r>
            <a:r>
              <a:rPr dirty="0" spc="85"/>
              <a:t> </a:t>
            </a:r>
            <a:r>
              <a:rPr dirty="0" spc="20"/>
              <a:t>an</a:t>
            </a:r>
            <a:r>
              <a:rPr dirty="0" spc="10"/>
              <a:t> </a:t>
            </a:r>
            <a:r>
              <a:rPr dirty="0" spc="-95">
                <a:latin typeface="Courier New"/>
                <a:cs typeface="Courier New"/>
              </a:rPr>
              <a:t>array</a:t>
            </a:r>
            <a:r>
              <a:rPr dirty="0" spc="20"/>
              <a:t>,</a:t>
            </a:r>
            <a:r>
              <a:rPr dirty="0" spc="85"/>
              <a:t> </a:t>
            </a:r>
            <a:r>
              <a:rPr dirty="0" spc="25"/>
              <a:t>not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nifti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 spc="10"/>
              <a:t>object.</a:t>
            </a:r>
            <a:r>
              <a:rPr dirty="0"/>
              <a:t> </a:t>
            </a:r>
            <a:r>
              <a:rPr dirty="0" spc="-65"/>
              <a:t> </a:t>
            </a:r>
            <a:r>
              <a:rPr dirty="0" spc="20"/>
              <a:t>The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niftiarr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 spc="5"/>
              <a:t>command</a:t>
            </a:r>
            <a:r>
              <a:rPr dirty="0" spc="85"/>
              <a:t> </a:t>
            </a:r>
            <a:r>
              <a:rPr dirty="0" spc="25"/>
              <a:t>ta</a:t>
            </a:r>
            <a:r>
              <a:rPr dirty="0" spc="5"/>
              <a:t>k</a:t>
            </a:r>
            <a:r>
              <a:rPr dirty="0" spc="-10"/>
              <a:t>es</a:t>
            </a:r>
            <a:r>
              <a:rPr dirty="0" spc="85"/>
              <a:t> </a:t>
            </a:r>
            <a:r>
              <a:rPr dirty="0" spc="-20"/>
              <a:t>in</a:t>
            </a:r>
            <a:r>
              <a:rPr dirty="0" spc="85"/>
              <a:t> </a:t>
            </a:r>
            <a:r>
              <a:rPr dirty="0" spc="30"/>
              <a:t>a</a:t>
            </a:r>
            <a:r>
              <a:rPr dirty="0" spc="15"/>
              <a:t> </a:t>
            </a:r>
            <a:r>
              <a:rPr dirty="0" spc="-95">
                <a:latin typeface="Courier New"/>
                <a:cs typeface="Courier New"/>
              </a:rPr>
              <a:t>nifti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 spc="5"/>
              <a:t>object</a:t>
            </a:r>
            <a:r>
              <a:rPr dirty="0" spc="90"/>
              <a:t> </a:t>
            </a:r>
            <a:r>
              <a:rPr dirty="0" spc="15"/>
              <a:t>and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10"/>
              <a:t>rr</a:t>
            </a:r>
            <a:r>
              <a:rPr dirty="0" spc="-20"/>
              <a:t>a</a:t>
            </a:r>
            <a:r>
              <a:rPr dirty="0" spc="-50"/>
              <a:t>y</a:t>
            </a:r>
            <a:r>
              <a:rPr dirty="0" spc="85"/>
              <a:t> </a:t>
            </a:r>
            <a:r>
              <a:rPr dirty="0" spc="15"/>
              <a:t>and</a:t>
            </a:r>
            <a:r>
              <a:rPr dirty="0" spc="85"/>
              <a:t> </a:t>
            </a:r>
            <a:r>
              <a:rPr dirty="0" spc="10"/>
              <a:t>returns</a:t>
            </a:r>
            <a:r>
              <a:rPr dirty="0" spc="85"/>
              <a:t> </a:t>
            </a:r>
            <a:r>
              <a:rPr dirty="0" spc="30"/>
              <a:t>a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nifti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 spc="5"/>
              <a:t>object</a:t>
            </a:r>
            <a:r>
              <a:rPr dirty="0" spc="90"/>
              <a:t> </a:t>
            </a:r>
            <a:r>
              <a:rPr dirty="0"/>
              <a:t>with</a:t>
            </a:r>
            <a:r>
              <a:rPr dirty="0" spc="90"/>
              <a:t> </a:t>
            </a:r>
            <a:r>
              <a:rPr dirty="0" spc="30"/>
              <a:t>the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10"/>
              <a:t>rr</a:t>
            </a:r>
            <a:r>
              <a:rPr dirty="0" spc="-20"/>
              <a:t>a</a:t>
            </a:r>
            <a:r>
              <a:rPr dirty="0" spc="-50"/>
              <a:t>y</a:t>
            </a:r>
            <a:r>
              <a:rPr dirty="0" spc="-25"/>
              <a:t> </a:t>
            </a:r>
            <a:r>
              <a:rPr dirty="0" spc="-20"/>
              <a:t>in</a:t>
            </a:r>
            <a:r>
              <a:rPr dirty="0" spc="85"/>
              <a:t> </a:t>
            </a:r>
            <a:r>
              <a:rPr dirty="0" spc="30"/>
              <a:t>the</a:t>
            </a:r>
            <a:r>
              <a:rPr dirty="0" spc="90"/>
              <a:t> </a:t>
            </a:r>
            <a:r>
              <a:rPr dirty="0" spc="40"/>
              <a:t>data</a:t>
            </a:r>
            <a:r>
              <a:rPr dirty="0" spc="85"/>
              <a:t> </a:t>
            </a:r>
            <a:r>
              <a:rPr dirty="0" spc="5"/>
              <a:t>slot.</a:t>
            </a:r>
            <a:r>
              <a:rPr dirty="0"/>
              <a:t> </a:t>
            </a:r>
            <a:r>
              <a:rPr dirty="0" spc="-65"/>
              <a:t> </a:t>
            </a:r>
            <a:r>
              <a:rPr dirty="0" spc="-45"/>
              <a:t>W</a:t>
            </a:r>
            <a:r>
              <a:rPr dirty="0" spc="-5"/>
              <a:t>e</a:t>
            </a:r>
            <a:r>
              <a:rPr dirty="0" spc="85"/>
              <a:t> </a:t>
            </a:r>
            <a:r>
              <a:rPr dirty="0" spc="20"/>
              <a:t>then</a:t>
            </a:r>
            <a:r>
              <a:rPr dirty="0" spc="90"/>
              <a:t> </a:t>
            </a:r>
            <a:r>
              <a:rPr dirty="0" spc="20"/>
              <a:t>set</a:t>
            </a:r>
            <a:r>
              <a:rPr dirty="0" spc="85"/>
              <a:t> </a:t>
            </a:r>
            <a:r>
              <a:rPr dirty="0"/>
              <a:t>any</a:t>
            </a:r>
            <a:r>
              <a:rPr dirty="0" spc="85"/>
              <a:t> </a:t>
            </a:r>
            <a:r>
              <a:rPr dirty="0" spc="-10"/>
              <a:t>0</a:t>
            </a:r>
            <a:r>
              <a:rPr dirty="0" spc="85"/>
              <a:t> </a:t>
            </a:r>
            <a:r>
              <a:rPr dirty="0" spc="-20"/>
              <a:t>in</a:t>
            </a:r>
            <a:r>
              <a:rPr dirty="0" spc="90"/>
              <a:t> </a:t>
            </a:r>
            <a:r>
              <a:rPr dirty="0"/>
              <a:t>mask</a:t>
            </a:r>
            <a:r>
              <a:rPr dirty="0" spc="85"/>
              <a:t> </a:t>
            </a:r>
            <a:r>
              <a:rPr dirty="0" spc="35"/>
              <a:t>to</a:t>
            </a:r>
            <a:r>
              <a:rPr dirty="0" spc="85"/>
              <a:t> </a:t>
            </a:r>
            <a:r>
              <a:rPr dirty="0" spc="-95">
                <a:latin typeface="Courier New"/>
                <a:cs typeface="Courier New"/>
              </a:rPr>
              <a:t>NA</a:t>
            </a:r>
            <a:r>
              <a:rPr dirty="0" spc="-300">
                <a:latin typeface="Courier New"/>
                <a:cs typeface="Courier New"/>
              </a:rPr>
              <a:t> </a:t>
            </a:r>
            <a:r>
              <a:rPr dirty="0" spc="-10"/>
              <a:t>so</a:t>
            </a:r>
            <a:r>
              <a:rPr dirty="0" spc="85"/>
              <a:t> </a:t>
            </a:r>
            <a:r>
              <a:rPr dirty="0" spc="30"/>
              <a:t>the</a:t>
            </a:r>
            <a:r>
              <a:rPr dirty="0" spc="90"/>
              <a:t> </a:t>
            </a:r>
            <a:r>
              <a:rPr dirty="0" spc="-95">
                <a:latin typeface="Courier New"/>
                <a:cs typeface="Courier New"/>
              </a:rPr>
              <a:t>overlay </a:t>
            </a:r>
            <a:r>
              <a:rPr dirty="0" spc="55"/>
              <a:t>(</a:t>
            </a:r>
            <a:r>
              <a:rPr dirty="0" spc="-95">
                <a:latin typeface="Courier New"/>
                <a:cs typeface="Courier New"/>
              </a:rPr>
              <a:t>oro.nifti</a:t>
            </a:r>
            <a:r>
              <a:rPr dirty="0" spc="-90">
                <a:latin typeface="Courier New"/>
                <a:cs typeface="Courier New"/>
              </a:rPr>
              <a:t> </a:t>
            </a:r>
            <a:r>
              <a:rPr dirty="0" spc="-95">
                <a:latin typeface="Courier New"/>
                <a:cs typeface="Courier New"/>
              </a:rPr>
              <a:t>packag</a:t>
            </a:r>
            <a:r>
              <a:rPr dirty="0" spc="-100">
                <a:latin typeface="Courier New"/>
                <a:cs typeface="Courier New"/>
              </a:rPr>
              <a:t>e</a:t>
            </a:r>
            <a:r>
              <a:rPr dirty="0" spc="55"/>
              <a:t>)</a:t>
            </a:r>
            <a:r>
              <a:rPr dirty="0" spc="85"/>
              <a:t> </a:t>
            </a:r>
            <a:r>
              <a:rPr dirty="0" spc="-50"/>
              <a:t>will</a:t>
            </a:r>
            <a:r>
              <a:rPr dirty="0" spc="90"/>
              <a:t> </a:t>
            </a:r>
            <a:r>
              <a:rPr dirty="0" spc="25"/>
              <a:t>not</a:t>
            </a:r>
            <a:r>
              <a:rPr dirty="0" spc="85"/>
              <a:t> </a:t>
            </a:r>
            <a:r>
              <a:rPr dirty="0"/>
              <a:t>mask</a:t>
            </a:r>
            <a:r>
              <a:rPr dirty="0" spc="85"/>
              <a:t> </a:t>
            </a:r>
            <a:r>
              <a:rPr dirty="0" spc="25"/>
              <a:t>out</a:t>
            </a:r>
            <a:r>
              <a:rPr dirty="0" spc="90"/>
              <a:t> </a:t>
            </a:r>
            <a:r>
              <a:rPr dirty="0" spc="35"/>
              <a:t>data.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15"/>
              <a:t>10</a:t>
            </a:fld>
            <a:r>
              <a:rPr dirty="0" spc="-45"/>
              <a:t> </a:t>
            </a:r>
            <a:r>
              <a:rPr dirty="0" spc="150"/>
              <a:t>/</a:t>
            </a:r>
            <a:r>
              <a:rPr dirty="0" spc="-45"/>
              <a:t> </a:t>
            </a:r>
            <a:r>
              <a:rPr dirty="0" spc="15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46" y="1831670"/>
            <a:ext cx="3964304" cy="89154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(fslr)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 i="1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dirty="0" sz="1100" spc="-90" i="1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dirty="0" sz="1100" spc="-95" i="1">
                <a:solidFill>
                  <a:srgbClr val="AC94AE"/>
                </a:solidFill>
                <a:latin typeface="Courier New"/>
                <a:cs typeface="Courier New"/>
              </a:rPr>
              <a:t>need</a:t>
            </a:r>
            <a:r>
              <a:rPr dirty="0" sz="1100" spc="-90" i="1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dirty="0" sz="1100" spc="-95" i="1">
                <a:solidFill>
                  <a:srgbClr val="AC94AE"/>
                </a:solidFill>
                <a:latin typeface="Courier New"/>
                <a:cs typeface="Courier New"/>
              </a:rPr>
              <a:t>niftiarr</a:t>
            </a:r>
            <a:endParaRPr sz="1100">
              <a:latin typeface="Courier New"/>
              <a:cs typeface="Courier New"/>
            </a:endParaRPr>
          </a:p>
          <a:p>
            <a:pPr marL="37465" marR="353695">
              <a:lnSpc>
                <a:spcPct val="102600"/>
              </a:lnSpc>
            </a:pP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mask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fslr</a:t>
            </a:r>
            <a:r>
              <a:rPr dirty="0" sz="1100" spc="-95">
                <a:latin typeface="Courier New"/>
                <a:cs typeface="Courier New"/>
              </a:rPr>
              <a:t>::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niftiarr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&gt;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300</a:t>
            </a:r>
            <a:r>
              <a:rPr dirty="0" sz="1100" spc="-90">
                <a:solidFill>
                  <a:srgbClr val="AE0F91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&amp;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nii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&lt;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400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mask[mask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latin typeface="Courier New"/>
                <a:cs typeface="Courier New"/>
              </a:rPr>
              <a:t>==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]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F5A64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NA</a:t>
            </a:r>
            <a:endParaRPr sz="1100">
              <a:latin typeface="Courier New"/>
              <a:cs typeface="Courier New"/>
            </a:endParaRPr>
          </a:p>
          <a:p>
            <a:pPr marL="619760" marR="1372235" indent="-582295">
              <a:lnSpc>
                <a:spcPct val="102699"/>
              </a:lnSpc>
            </a:pP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overlay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(nii,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mask,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col.y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"red"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),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plot.type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5">
                <a:solidFill>
                  <a:srgbClr val="307DCC"/>
                </a:solidFill>
                <a:latin typeface="Courier New"/>
                <a:cs typeface="Courier New"/>
              </a:rPr>
              <a:t>"single"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4AA54"/>
                </a:solidFill>
                <a:latin typeface="Courier New"/>
                <a:cs typeface="Courier New"/>
              </a:rPr>
              <a:t>z</a:t>
            </a:r>
            <a:r>
              <a:rPr dirty="0" sz="1100" spc="-9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dirty="0" sz="1100" spc="-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dirty="0" sz="1100" spc="-95">
                <a:solidFill>
                  <a:srgbClr val="AE0F91"/>
                </a:solidFill>
                <a:latin typeface="Courier New"/>
                <a:cs typeface="Courier New"/>
              </a:rPr>
              <a:t>10</a:t>
            </a:r>
            <a:r>
              <a:rPr dirty="0" sz="1100" spc="-95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Muschelli</dc:creator>
  <dc:title>Displaying Image Information</dc:title>
  <dcterms:created xsi:type="dcterms:W3CDTF">2015-01-26T14:20:55Z</dcterms:created>
  <dcterms:modified xsi:type="dcterms:W3CDTF">2015-01-26T14:20:55Z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2015-01-26T00:00:00Z</vt:filetime>
  </property>
  <property fmtid="{D5CDD505-2E9C-101B-9397-08002B2CF9AE}" pid="3" name="LastSaved">
    <vt:filetime>2015-01-26T00:00:00Z</vt:filetime>
  </property>
</Properties>
</file>