
<file path=[Content_Types].xml><?xml version="1.0" encoding="utf-8"?>
<Types xmlns="http://schemas.openxmlformats.org/package/2006/content-types">
  <Default Extension="bin"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5" r:id="rId3"/>
    <p:sldId id="286" r:id="rId4"/>
    <p:sldId id="288" r:id="rId5"/>
    <p:sldId id="289" r:id="rId6"/>
    <p:sldId id="257" r:id="rId7"/>
    <p:sldId id="290" r:id="rId8"/>
    <p:sldId id="291" r:id="rId9"/>
    <p:sldId id="292" r:id="rId10"/>
    <p:sldId id="295" r:id="rId11"/>
    <p:sldId id="293" r:id="rId12"/>
    <p:sldId id="294"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21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028F3-850F-43AB-8C65-31D12A66E260}" type="datetimeFigureOut">
              <a:rPr lang="en-GB" smtClean="0"/>
              <a:t>28/09/2017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31DE5D-C80B-49CA-B8E8-2CAC6D1A2055}" type="slidenum">
              <a:rPr lang="en-GB" smtClean="0"/>
              <a:t>‹#›</a:t>
            </a:fld>
            <a:endParaRPr lang="en-GB"/>
          </a:p>
        </p:txBody>
      </p:sp>
    </p:spTree>
    <p:extLst>
      <p:ext uri="{BB962C8B-B14F-4D97-AF65-F5344CB8AC3E}">
        <p14:creationId xmlns:p14="http://schemas.microsoft.com/office/powerpoint/2010/main" val="89036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45E9E-8E10-4435-89DF-76E98D320678}" type="slidenum">
              <a:rPr lang="en-US" altLang="en-US"/>
              <a:pPr/>
              <a:t>6</a:t>
            </a:fld>
            <a:endParaRPr lang="en-US" alt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GB" altLang="en-US" sz="800">
              <a:solidFill>
                <a:srgbClr val="282828"/>
              </a:solidFill>
              <a:latin typeface="Verdana" panose="020B0604030504040204" pitchFamily="34" charset="0"/>
            </a:endParaRPr>
          </a:p>
        </p:txBody>
      </p:sp>
    </p:spTree>
    <p:extLst>
      <p:ext uri="{BB962C8B-B14F-4D97-AF65-F5344CB8AC3E}">
        <p14:creationId xmlns:p14="http://schemas.microsoft.com/office/powerpoint/2010/main" val="108637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87A3288-62BD-43F3-BCB2-03A404BF4B8B}"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AB3ABB-0C32-49DC-B869-B60A54448559}" type="slidenum">
              <a:rPr lang="en-GB" smtClean="0"/>
              <a:t>‹#›</a:t>
            </a:fld>
            <a:endParaRPr lang="en-GB"/>
          </a:p>
        </p:txBody>
      </p:sp>
    </p:spTree>
    <p:extLst>
      <p:ext uri="{BB962C8B-B14F-4D97-AF65-F5344CB8AC3E}">
        <p14:creationId xmlns:p14="http://schemas.microsoft.com/office/powerpoint/2010/main" val="1720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7A3288-62BD-43F3-BCB2-03A404BF4B8B}"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AB3ABB-0C32-49DC-B869-B60A54448559}" type="slidenum">
              <a:rPr lang="en-GB" smtClean="0"/>
              <a:t>‹#›</a:t>
            </a:fld>
            <a:endParaRPr lang="en-GB"/>
          </a:p>
        </p:txBody>
      </p:sp>
    </p:spTree>
    <p:extLst>
      <p:ext uri="{BB962C8B-B14F-4D97-AF65-F5344CB8AC3E}">
        <p14:creationId xmlns:p14="http://schemas.microsoft.com/office/powerpoint/2010/main" val="1454436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7A3288-62BD-43F3-BCB2-03A404BF4B8B}"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AB3ABB-0C32-49DC-B869-B60A54448559}" type="slidenum">
              <a:rPr lang="en-GB" smtClean="0"/>
              <a:t>‹#›</a:t>
            </a:fld>
            <a:endParaRPr lang="en-GB"/>
          </a:p>
        </p:txBody>
      </p:sp>
    </p:spTree>
    <p:extLst>
      <p:ext uri="{BB962C8B-B14F-4D97-AF65-F5344CB8AC3E}">
        <p14:creationId xmlns:p14="http://schemas.microsoft.com/office/powerpoint/2010/main" val="199327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7A3288-62BD-43F3-BCB2-03A404BF4B8B}"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AB3ABB-0C32-49DC-B869-B60A54448559}" type="slidenum">
              <a:rPr lang="en-GB" smtClean="0"/>
              <a:t>‹#›</a:t>
            </a:fld>
            <a:endParaRPr lang="en-GB"/>
          </a:p>
        </p:txBody>
      </p:sp>
    </p:spTree>
    <p:extLst>
      <p:ext uri="{BB962C8B-B14F-4D97-AF65-F5344CB8AC3E}">
        <p14:creationId xmlns:p14="http://schemas.microsoft.com/office/powerpoint/2010/main" val="179497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A3288-62BD-43F3-BCB2-03A404BF4B8B}"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AB3ABB-0C32-49DC-B869-B60A54448559}" type="slidenum">
              <a:rPr lang="en-GB" smtClean="0"/>
              <a:t>‹#›</a:t>
            </a:fld>
            <a:endParaRPr lang="en-GB"/>
          </a:p>
        </p:txBody>
      </p:sp>
    </p:spTree>
    <p:extLst>
      <p:ext uri="{BB962C8B-B14F-4D97-AF65-F5344CB8AC3E}">
        <p14:creationId xmlns:p14="http://schemas.microsoft.com/office/powerpoint/2010/main" val="399792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87A3288-62BD-43F3-BCB2-03A404BF4B8B}"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AB3ABB-0C32-49DC-B869-B60A54448559}" type="slidenum">
              <a:rPr lang="en-GB" smtClean="0"/>
              <a:t>‹#›</a:t>
            </a:fld>
            <a:endParaRPr lang="en-GB"/>
          </a:p>
        </p:txBody>
      </p:sp>
    </p:spTree>
    <p:extLst>
      <p:ext uri="{BB962C8B-B14F-4D97-AF65-F5344CB8AC3E}">
        <p14:creationId xmlns:p14="http://schemas.microsoft.com/office/powerpoint/2010/main" val="321157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87A3288-62BD-43F3-BCB2-03A404BF4B8B}" type="datetimeFigureOut">
              <a:rPr lang="en-GB" smtClean="0"/>
              <a:t>28/09/2017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AB3ABB-0C32-49DC-B869-B60A54448559}" type="slidenum">
              <a:rPr lang="en-GB" smtClean="0"/>
              <a:t>‹#›</a:t>
            </a:fld>
            <a:endParaRPr lang="en-GB"/>
          </a:p>
        </p:txBody>
      </p:sp>
    </p:spTree>
    <p:extLst>
      <p:ext uri="{BB962C8B-B14F-4D97-AF65-F5344CB8AC3E}">
        <p14:creationId xmlns:p14="http://schemas.microsoft.com/office/powerpoint/2010/main" val="76609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87A3288-62BD-43F3-BCB2-03A404BF4B8B}" type="datetimeFigureOut">
              <a:rPr lang="en-GB" smtClean="0"/>
              <a:t>28/09/2017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AB3ABB-0C32-49DC-B869-B60A54448559}" type="slidenum">
              <a:rPr lang="en-GB" smtClean="0"/>
              <a:t>‹#›</a:t>
            </a:fld>
            <a:endParaRPr lang="en-GB"/>
          </a:p>
        </p:txBody>
      </p:sp>
    </p:spTree>
    <p:extLst>
      <p:ext uri="{BB962C8B-B14F-4D97-AF65-F5344CB8AC3E}">
        <p14:creationId xmlns:p14="http://schemas.microsoft.com/office/powerpoint/2010/main" val="275705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A3288-62BD-43F3-BCB2-03A404BF4B8B}" type="datetimeFigureOut">
              <a:rPr lang="en-GB" smtClean="0"/>
              <a:t>28/09/2017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AB3ABB-0C32-49DC-B869-B60A54448559}" type="slidenum">
              <a:rPr lang="en-GB" smtClean="0"/>
              <a:t>‹#›</a:t>
            </a:fld>
            <a:endParaRPr lang="en-GB"/>
          </a:p>
        </p:txBody>
      </p:sp>
    </p:spTree>
    <p:extLst>
      <p:ext uri="{BB962C8B-B14F-4D97-AF65-F5344CB8AC3E}">
        <p14:creationId xmlns:p14="http://schemas.microsoft.com/office/powerpoint/2010/main" val="65796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A3288-62BD-43F3-BCB2-03A404BF4B8B}"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AB3ABB-0C32-49DC-B869-B60A54448559}" type="slidenum">
              <a:rPr lang="en-GB" smtClean="0"/>
              <a:t>‹#›</a:t>
            </a:fld>
            <a:endParaRPr lang="en-GB"/>
          </a:p>
        </p:txBody>
      </p:sp>
    </p:spTree>
    <p:extLst>
      <p:ext uri="{BB962C8B-B14F-4D97-AF65-F5344CB8AC3E}">
        <p14:creationId xmlns:p14="http://schemas.microsoft.com/office/powerpoint/2010/main" val="236825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A3288-62BD-43F3-BCB2-03A404BF4B8B}"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AB3ABB-0C32-49DC-B869-B60A54448559}" type="slidenum">
              <a:rPr lang="en-GB" smtClean="0"/>
              <a:t>‹#›</a:t>
            </a:fld>
            <a:endParaRPr lang="en-GB"/>
          </a:p>
        </p:txBody>
      </p:sp>
    </p:spTree>
    <p:extLst>
      <p:ext uri="{BB962C8B-B14F-4D97-AF65-F5344CB8AC3E}">
        <p14:creationId xmlns:p14="http://schemas.microsoft.com/office/powerpoint/2010/main" val="310541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A3288-62BD-43F3-BCB2-03A404BF4B8B}" type="datetimeFigureOut">
              <a:rPr lang="en-GB" smtClean="0"/>
              <a:t>28/09/2017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B3ABB-0C32-49DC-B869-B60A54448559}" type="slidenum">
              <a:rPr lang="en-GB" smtClean="0"/>
              <a:t>‹#›</a:t>
            </a:fld>
            <a:endParaRPr lang="en-GB"/>
          </a:p>
        </p:txBody>
      </p:sp>
    </p:spTree>
    <p:extLst>
      <p:ext uri="{BB962C8B-B14F-4D97-AF65-F5344CB8AC3E}">
        <p14:creationId xmlns:p14="http://schemas.microsoft.com/office/powerpoint/2010/main" val="1858929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latin typeface="Arial" panose="020B0604020202020204" pitchFamily="34" charset="0"/>
                <a:cs typeface="Arial" panose="020B0604020202020204" pitchFamily="34" charset="0"/>
              </a:rPr>
              <a:t>CSIT 405</a:t>
            </a:r>
            <a:endParaRPr lang="en-GB"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3602038"/>
            <a:ext cx="9144000" cy="1176024"/>
          </a:xfrm>
        </p:spPr>
        <p:txBody>
          <a:bodyPr>
            <a:normAutofit/>
          </a:bodyPr>
          <a:lstStyle/>
          <a:p>
            <a:r>
              <a:rPr lang="en-GB" b="1" dirty="0"/>
              <a:t>Web II: Advanced Web Development</a:t>
            </a:r>
            <a:endParaRPr lang="en-GB" b="1" dirty="0">
              <a:latin typeface="Arial" panose="020B0604020202020204" pitchFamily="34" charset="0"/>
              <a:cs typeface="Arial" panose="020B0604020202020204" pitchFamily="34" charset="0"/>
            </a:endParaRPr>
          </a:p>
          <a:p>
            <a:r>
              <a:rPr lang="en-GB" b="1" dirty="0">
                <a:latin typeface="Arial" panose="020B0604020202020204" pitchFamily="34" charset="0"/>
                <a:cs typeface="Arial" panose="020B0604020202020204" pitchFamily="34" charset="0"/>
              </a:rPr>
              <a:t>Joseph Annan</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0500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p:txBody>
          <a:bodyPr>
            <a:normAutofit/>
          </a:bodyPr>
          <a:lstStyle/>
          <a:p>
            <a:pPr marL="0" indent="0">
              <a:buNone/>
            </a:pPr>
            <a:r>
              <a:rPr lang="en-GB" b="1" dirty="0">
                <a:latin typeface="Arial" panose="020B0604020202020204" pitchFamily="34" charset="0"/>
                <a:cs typeface="Arial" panose="020B0604020202020204" pitchFamily="34" charset="0"/>
              </a:rPr>
              <a:t>Wireframes allow project team members and clients to do such things as:</a:t>
            </a:r>
          </a:p>
          <a:p>
            <a:pPr lvl="1"/>
            <a:r>
              <a:rPr lang="en-GB" sz="2800" dirty="0">
                <a:latin typeface="Arial" panose="020B0604020202020204" pitchFamily="34" charset="0"/>
                <a:cs typeface="Arial" panose="020B0604020202020204" pitchFamily="34" charset="0"/>
              </a:rPr>
              <a:t>Test and refine navigation</a:t>
            </a:r>
          </a:p>
          <a:p>
            <a:pPr lvl="1"/>
            <a:r>
              <a:rPr lang="en-GB" sz="2800" dirty="0">
                <a:latin typeface="Arial" panose="020B0604020202020204" pitchFamily="34" charset="0"/>
                <a:cs typeface="Arial" panose="020B0604020202020204" pitchFamily="34" charset="0"/>
              </a:rPr>
              <a:t>See how content lays out on the page</a:t>
            </a:r>
          </a:p>
          <a:p>
            <a:pPr lvl="1"/>
            <a:r>
              <a:rPr lang="en-GB" sz="2800" dirty="0">
                <a:latin typeface="Arial" panose="020B0604020202020204" pitchFamily="34" charset="0"/>
                <a:cs typeface="Arial" panose="020B0604020202020204" pitchFamily="34" charset="0"/>
              </a:rPr>
              <a:t>Study and rapidly refine the user interface design of web forms and interactive elements</a:t>
            </a:r>
          </a:p>
          <a:p>
            <a:pPr lvl="1"/>
            <a:r>
              <a:rPr lang="en-GB" sz="2800" dirty="0">
                <a:latin typeface="Arial" panose="020B0604020202020204" pitchFamily="34" charset="0"/>
                <a:cs typeface="Arial" panose="020B0604020202020204" pitchFamily="34" charset="0"/>
              </a:rPr>
              <a:t>Evaluate overall effectiveness of the page layout against usability best practices</a:t>
            </a:r>
          </a:p>
          <a:p>
            <a:pPr lvl="1"/>
            <a:r>
              <a:rPr lang="en-GB" sz="2800" dirty="0">
                <a:latin typeface="Arial" panose="020B0604020202020204" pitchFamily="34" charset="0"/>
                <a:cs typeface="Arial" panose="020B0604020202020204" pitchFamily="34" charset="0"/>
              </a:rPr>
              <a:t>Determine web development/programming requirements</a:t>
            </a:r>
          </a:p>
        </p:txBody>
      </p:sp>
      <p:sp>
        <p:nvSpPr>
          <p:cNvPr id="2" name="Title 1"/>
          <p:cNvSpPr>
            <a:spLocks noGrp="1"/>
          </p:cNvSpPr>
          <p:nvPr>
            <p:ph type="title"/>
          </p:nvPr>
        </p:nvSpPr>
        <p:spPr/>
        <p:txBody>
          <a:bodyPr/>
          <a:lstStyle/>
          <a:p>
            <a:pPr algn="ctr">
              <a:defRPr/>
            </a:pPr>
            <a:r>
              <a:rPr lang="en-US" dirty="0" smtClean="0">
                <a:latin typeface="Arial" panose="020B0604020202020204" pitchFamily="34" charset="0"/>
                <a:cs typeface="Arial" panose="020B0604020202020204" pitchFamily="34" charset="0"/>
              </a:rPr>
              <a:t>Why wireframe?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132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38200" y="1110834"/>
            <a:ext cx="10515600" cy="5535980"/>
          </a:xfrm>
        </p:spPr>
        <p:txBody>
          <a:bodyPr>
            <a:normAutofit/>
          </a:bodyPr>
          <a:lstStyle/>
          <a:p>
            <a:r>
              <a:rPr lang="en-US" altLang="en-US" sz="2400" b="1" dirty="0">
                <a:latin typeface="Arial" panose="020B0604020202020204" pitchFamily="34" charset="0"/>
                <a:cs typeface="Arial" panose="020B0604020202020204" pitchFamily="34" charset="0"/>
              </a:rPr>
              <a:t>Wireframes Make Design Changes More Efficient</a:t>
            </a:r>
          </a:p>
          <a:p>
            <a:pPr lvl="1"/>
            <a:r>
              <a:rPr lang="en-US" altLang="en-US" sz="2000" dirty="0">
                <a:latin typeface="Arial" panose="020B0604020202020204" pitchFamily="34" charset="0"/>
                <a:cs typeface="Arial" panose="020B0604020202020204" pitchFamily="34" charset="0"/>
              </a:rPr>
              <a:t>Client can view overall layout</a:t>
            </a:r>
          </a:p>
          <a:p>
            <a:r>
              <a:rPr lang="en-US" altLang="en-US" sz="2400" b="1" dirty="0">
                <a:latin typeface="Arial" panose="020B0604020202020204" pitchFamily="34" charset="0"/>
                <a:cs typeface="Arial" panose="020B0604020202020204" pitchFamily="34" charset="0"/>
              </a:rPr>
              <a:t>Wireframes Make Site Navigation Designs Better</a:t>
            </a:r>
          </a:p>
          <a:p>
            <a:pPr lvl="1"/>
            <a:r>
              <a:rPr lang="en-US" altLang="en-US" sz="2000" dirty="0">
                <a:latin typeface="Arial" panose="020B0604020202020204" pitchFamily="34" charset="0"/>
                <a:cs typeface="Arial" panose="020B0604020202020204" pitchFamily="34" charset="0"/>
              </a:rPr>
              <a:t>Can test and refine without having to reprogram</a:t>
            </a:r>
          </a:p>
          <a:p>
            <a:r>
              <a:rPr lang="en-GB" sz="2400" b="1" dirty="0">
                <a:latin typeface="Arial" panose="020B0604020202020204" pitchFamily="34" charset="0"/>
                <a:cs typeface="Arial" panose="020B0604020202020204" pitchFamily="34" charset="0"/>
              </a:rPr>
              <a:t>Wireframes Make Content Development More Design </a:t>
            </a:r>
            <a:r>
              <a:rPr lang="en-GB" sz="2400" b="1" dirty="0" smtClean="0">
                <a:latin typeface="Arial" panose="020B0604020202020204" pitchFamily="34" charset="0"/>
                <a:cs typeface="Arial" panose="020B0604020202020204" pitchFamily="34" charset="0"/>
              </a:rPr>
              <a:t>Friendly</a:t>
            </a:r>
            <a:endParaRPr lang="en-US" altLang="en-US" sz="2400" dirty="0" smtClean="0">
              <a:latin typeface="Arial" panose="020B0604020202020204" pitchFamily="34" charset="0"/>
              <a:cs typeface="Arial" panose="020B0604020202020204" pitchFamily="34" charset="0"/>
            </a:endParaRPr>
          </a:p>
          <a:p>
            <a:r>
              <a:rPr lang="en-US" altLang="en-US" sz="2400" b="1" dirty="0" smtClean="0">
                <a:latin typeface="Arial" panose="020B0604020202020204" pitchFamily="34" charset="0"/>
                <a:cs typeface="Arial" panose="020B0604020202020204" pitchFamily="34" charset="0"/>
              </a:rPr>
              <a:t>Wireframes </a:t>
            </a:r>
            <a:r>
              <a:rPr lang="en-US" altLang="en-US" sz="2400" b="1" dirty="0">
                <a:latin typeface="Arial" panose="020B0604020202020204" pitchFamily="34" charset="0"/>
                <a:cs typeface="Arial" panose="020B0604020202020204" pitchFamily="34" charset="0"/>
              </a:rPr>
              <a:t>Can Improve Content</a:t>
            </a:r>
          </a:p>
          <a:p>
            <a:pPr lvl="1"/>
            <a:r>
              <a:rPr lang="en-GB" sz="2000" dirty="0">
                <a:latin typeface="Arial" panose="020B0604020202020204" pitchFamily="34" charset="0"/>
                <a:cs typeface="Arial" panose="020B0604020202020204" pitchFamily="34" charset="0"/>
              </a:rPr>
              <a:t>makes use of design elements such as readable fonts, properly sized fonts, numbered lists, bullets and well-positioned subheads</a:t>
            </a:r>
            <a:r>
              <a:rPr lang="en-GB" sz="2000" dirty="0" smtClean="0">
                <a:latin typeface="Arial" panose="020B0604020202020204" pitchFamily="34" charset="0"/>
                <a:cs typeface="Arial" panose="020B0604020202020204" pitchFamily="34" charset="0"/>
              </a:rPr>
              <a:t>.</a:t>
            </a:r>
          </a:p>
          <a:p>
            <a:r>
              <a:rPr lang="en-US" altLang="en-US" sz="2400" b="1" dirty="0" smtClean="0">
                <a:latin typeface="Arial" panose="020B0604020202020204" pitchFamily="34" charset="0"/>
                <a:cs typeface="Arial" panose="020B0604020202020204" pitchFamily="34" charset="0"/>
              </a:rPr>
              <a:t>Wireframes </a:t>
            </a:r>
            <a:r>
              <a:rPr lang="en-US" altLang="en-US" sz="2400" b="1" dirty="0">
                <a:latin typeface="Arial" panose="020B0604020202020204" pitchFamily="34" charset="0"/>
                <a:cs typeface="Arial" panose="020B0604020202020204" pitchFamily="34" charset="0"/>
              </a:rPr>
              <a:t>Can Improve User Interface Copy</a:t>
            </a:r>
          </a:p>
          <a:p>
            <a:pPr lvl="1"/>
            <a:r>
              <a:rPr lang="en-US" altLang="en-US" sz="2000" dirty="0">
                <a:latin typeface="Arial" panose="020B0604020202020204" pitchFamily="34" charset="0"/>
                <a:cs typeface="Arial" panose="020B0604020202020204" pitchFamily="34" charset="0"/>
              </a:rPr>
              <a:t>What label should be used for the call to action button?</a:t>
            </a:r>
          </a:p>
          <a:p>
            <a:r>
              <a:rPr lang="en-GB" sz="2400" b="1" dirty="0">
                <a:latin typeface="Arial" panose="020B0604020202020204" pitchFamily="34" charset="0"/>
                <a:cs typeface="Arial" panose="020B0604020202020204" pitchFamily="34" charset="0"/>
              </a:rPr>
              <a:t>Wireframes Help Clients Help Their </a:t>
            </a:r>
            <a:r>
              <a:rPr lang="en-GB" sz="2400" b="1" dirty="0" smtClean="0">
                <a:latin typeface="Arial" panose="020B0604020202020204" pitchFamily="34" charset="0"/>
                <a:cs typeface="Arial" panose="020B0604020202020204" pitchFamily="34" charset="0"/>
              </a:rPr>
              <a:t>Cause</a:t>
            </a:r>
          </a:p>
          <a:p>
            <a:pPr lvl="1"/>
            <a:r>
              <a:rPr lang="en-GB" sz="2000" dirty="0">
                <a:latin typeface="Arial" panose="020B0604020202020204" pitchFamily="34" charset="0"/>
                <a:cs typeface="Arial" panose="020B0604020202020204" pitchFamily="34" charset="0"/>
              </a:rPr>
              <a:t>It is far easier and less </a:t>
            </a:r>
            <a:r>
              <a:rPr lang="en-GB" sz="2000" dirty="0" smtClean="0">
                <a:latin typeface="Arial" panose="020B0604020202020204" pitchFamily="34" charset="0"/>
                <a:cs typeface="Arial" panose="020B0604020202020204" pitchFamily="34" charset="0"/>
              </a:rPr>
              <a:t>costly </a:t>
            </a:r>
            <a:r>
              <a:rPr lang="en-GB" sz="2000" dirty="0">
                <a:latin typeface="Arial" panose="020B0604020202020204" pitchFamily="34" charset="0"/>
                <a:cs typeface="Arial" panose="020B0604020202020204" pitchFamily="34" charset="0"/>
              </a:rPr>
              <a:t>and puts far less strain on the </a:t>
            </a:r>
            <a:r>
              <a:rPr lang="en-GB" sz="2000" dirty="0" smtClean="0">
                <a:latin typeface="Arial" panose="020B0604020202020204" pitchFamily="34" charset="0"/>
                <a:cs typeface="Arial" panose="020B0604020202020204" pitchFamily="34" charset="0"/>
              </a:rPr>
              <a:t>relationship. Helps </a:t>
            </a:r>
            <a:r>
              <a:rPr lang="en-GB" sz="2000" dirty="0">
                <a:latin typeface="Arial" panose="020B0604020202020204" pitchFamily="34" charset="0"/>
                <a:cs typeface="Arial" panose="020B0604020202020204" pitchFamily="34" charset="0"/>
              </a:rPr>
              <a:t>to address issues in this early phase of the project than later </a:t>
            </a:r>
            <a:r>
              <a:rPr lang="en-GB" sz="2000" dirty="0" smtClean="0">
                <a:latin typeface="Arial" panose="020B0604020202020204" pitchFamily="34" charset="0"/>
                <a:cs typeface="Arial" panose="020B0604020202020204" pitchFamily="34" charset="0"/>
              </a:rPr>
              <a:t>on</a:t>
            </a:r>
          </a:p>
          <a:p>
            <a:r>
              <a:rPr lang="en-GB" sz="2400" b="1" dirty="0">
                <a:latin typeface="Arial" panose="020B0604020202020204" pitchFamily="34" charset="0"/>
                <a:cs typeface="Arial" panose="020B0604020202020204" pitchFamily="34" charset="0"/>
              </a:rPr>
              <a:t>Wireframes Help Web Developers</a:t>
            </a:r>
          </a:p>
          <a:p>
            <a:pPr marL="0" indent="0">
              <a:buNone/>
            </a:pPr>
            <a:endParaRPr lang="en-GB" b="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838200" y="0"/>
            <a:ext cx="10515600" cy="703821"/>
          </a:xfrm>
        </p:spPr>
        <p:txBody>
          <a:bodyPr/>
          <a:lstStyle/>
          <a:p>
            <a:pPr algn="ctr">
              <a:defRPr/>
            </a:pPr>
            <a:r>
              <a:rPr lang="en-US" dirty="0" smtClean="0">
                <a:latin typeface="Arial" panose="020B0604020202020204" pitchFamily="34" charset="0"/>
                <a:cs typeface="Arial" panose="020B0604020202020204" pitchFamily="34" charset="0"/>
              </a:rPr>
              <a:t>Reasons to Use a Wireframe</a:t>
            </a:r>
            <a:endParaRPr lang="en-US" dirty="0">
              <a:latin typeface="Arial" panose="020B0604020202020204" pitchFamily="34" charset="0"/>
              <a:cs typeface="Arial" panose="020B0604020202020204" pitchFamily="34" charset="0"/>
            </a:endParaRPr>
          </a:p>
        </p:txBody>
      </p:sp>
      <p:sp>
        <p:nvSpPr>
          <p:cNvPr id="13316" name="TextBox 3"/>
          <p:cNvSpPr txBox="1">
            <a:spLocks noChangeArrowheads="1"/>
          </p:cNvSpPr>
          <p:nvPr/>
        </p:nvSpPr>
        <p:spPr bwMode="auto">
          <a:xfrm>
            <a:off x="4166494" y="6646814"/>
            <a:ext cx="61766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r>
              <a:rPr lang="en-US" altLang="en-US" sz="1400" dirty="0"/>
              <a:t>From: http://sixrevisions.com/user-interface/wireframing-benefits/</a:t>
            </a:r>
          </a:p>
        </p:txBody>
      </p:sp>
    </p:spTree>
    <p:extLst>
      <p:ext uri="{BB962C8B-B14F-4D97-AF65-F5344CB8AC3E}">
        <p14:creationId xmlns:p14="http://schemas.microsoft.com/office/powerpoint/2010/main" val="1356729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6"/>
            <a:ext cx="10515600" cy="819731"/>
          </a:xfrm>
        </p:spPr>
        <p:txBody>
          <a:bodyPr/>
          <a:lstStyle/>
          <a:p>
            <a:pPr algn="ctr">
              <a:defRPr/>
            </a:pPr>
            <a:r>
              <a:rPr lang="en-US" dirty="0" smtClean="0">
                <a:latin typeface="Arial" panose="020B0604020202020204" pitchFamily="34" charset="0"/>
                <a:cs typeface="Arial" panose="020B0604020202020204" pitchFamily="34" charset="0"/>
              </a:rPr>
              <a:t>Rough Sketch</a:t>
            </a:r>
            <a:endParaRPr lang="en-US" dirty="0">
              <a:latin typeface="Arial" panose="020B0604020202020204" pitchFamily="34" charset="0"/>
              <a:cs typeface="Arial" panose="020B0604020202020204" pitchFamily="34" charset="0"/>
            </a:endParaRPr>
          </a:p>
        </p:txBody>
      </p:sp>
      <p:pic>
        <p:nvPicPr>
          <p:cNvPr id="3074" name="Picture 2" descr="An example of a low-fi wireframe for a web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958" y="1394138"/>
            <a:ext cx="5238750" cy="530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06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descr="28-02_iphoneapp.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4491" y="1398408"/>
            <a:ext cx="6657975" cy="544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33306"/>
            <a:ext cx="10515600" cy="819731"/>
          </a:xfrm>
        </p:spPr>
        <p:txBody>
          <a:bodyPr/>
          <a:lstStyle/>
          <a:p>
            <a:pPr algn="ctr">
              <a:defRPr/>
            </a:pPr>
            <a:r>
              <a:rPr lang="en-US" dirty="0" smtClean="0">
                <a:latin typeface="Arial" panose="020B0604020202020204" pitchFamily="34" charset="0"/>
                <a:cs typeface="Arial" panose="020B0604020202020204" pitchFamily="34" charset="0"/>
              </a:rPr>
              <a:t>Rough Sketch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731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83335" y="2209800"/>
            <a:ext cx="5812665" cy="4038600"/>
          </a:xfrm>
        </p:spPr>
        <p:txBody>
          <a:bodyPr/>
          <a:lstStyle/>
          <a:p>
            <a:pPr marL="0" indent="0">
              <a:buNone/>
            </a:pPr>
            <a:r>
              <a:rPr lang="en-US" altLang="en-US" b="1" dirty="0">
                <a:latin typeface="Arial" panose="020B0604020202020204" pitchFamily="34" charset="0"/>
                <a:cs typeface="Arial" panose="020B0604020202020204" pitchFamily="34" charset="0"/>
              </a:rPr>
              <a:t>Generate Ideas</a:t>
            </a:r>
          </a:p>
          <a:p>
            <a:pPr marL="0" indent="0">
              <a:buNone/>
            </a:pPr>
            <a:r>
              <a:rPr lang="en-US" altLang="en-US" b="1" dirty="0">
                <a:latin typeface="Arial" panose="020B0604020202020204" pitchFamily="34" charset="0"/>
                <a:cs typeface="Arial" panose="020B0604020202020204" pitchFamily="34" charset="0"/>
              </a:rPr>
              <a:t>Use your notes</a:t>
            </a:r>
          </a:p>
          <a:p>
            <a:pPr marL="0" indent="0">
              <a:buNone/>
            </a:pPr>
            <a:r>
              <a:rPr lang="en-US" altLang="en-US" b="1" dirty="0">
                <a:latin typeface="Arial" panose="020B0604020202020204" pitchFamily="34" charset="0"/>
                <a:cs typeface="Arial" panose="020B0604020202020204" pitchFamily="34" charset="0"/>
              </a:rPr>
              <a:t>Decide what you need and what you don’t need.</a:t>
            </a:r>
          </a:p>
          <a:p>
            <a:pPr marL="0" indent="0">
              <a:buNone/>
            </a:pPr>
            <a:r>
              <a:rPr lang="en-US" altLang="en-US" b="1" dirty="0">
                <a:latin typeface="Arial" panose="020B0604020202020204" pitchFamily="34" charset="0"/>
                <a:cs typeface="Arial" panose="020B0604020202020204" pitchFamily="34" charset="0"/>
              </a:rPr>
              <a:t>Do you need more info?</a:t>
            </a:r>
          </a:p>
        </p:txBody>
      </p:sp>
      <p:pic>
        <p:nvPicPr>
          <p:cNvPr id="12294" name="Picture 6" descr="storyboard1.jpg                                                0004C257González HD                    ABA78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057400"/>
            <a:ext cx="3733800" cy="4267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709115" y="283335"/>
            <a:ext cx="4288665" cy="769441"/>
          </a:xfrm>
          <a:prstGeom prst="rect">
            <a:avLst/>
          </a:prstGeom>
          <a:noFill/>
        </p:spPr>
        <p:txBody>
          <a:bodyPr wrap="square" rtlCol="0">
            <a:spAutoFit/>
          </a:bodyPr>
          <a:lstStyle/>
          <a:p>
            <a:pPr algn="ctr"/>
            <a:r>
              <a:rPr lang="en-GB" sz="4400" b="1" dirty="0" smtClean="0">
                <a:latin typeface="Arial" panose="020B0604020202020204" pitchFamily="34" charset="0"/>
                <a:cs typeface="Arial" panose="020B0604020202020204" pitchFamily="34" charset="0"/>
              </a:rPr>
              <a:t>Brainstorming</a:t>
            </a:r>
            <a:endParaRPr lang="en-GB"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590374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wipe(down)">
                                      <p:cBhvr>
                                        <p:cTn id="7" dur="500"/>
                                        <p:tgtEl>
                                          <p:spTgt spid="12294"/>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 calcmode="lin" valueType="num">
                                      <p:cBhvr additive="base">
                                        <p:cTn id="12" dur="500" fill="hold"/>
                                        <p:tgtEl>
                                          <p:spTgt spid="1229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229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12291">
                                            <p:txEl>
                                              <p:pRg st="1" end="1"/>
                                            </p:txEl>
                                          </p:spTgt>
                                        </p:tgtEl>
                                        <p:attrNameLst>
                                          <p:attrName>style.visibility</p:attrName>
                                        </p:attrNameLst>
                                      </p:cBhvr>
                                      <p:to>
                                        <p:strVal val="visible"/>
                                      </p:to>
                                    </p:set>
                                    <p:anim calcmode="lin" valueType="num">
                                      <p:cBhvr additive="base">
                                        <p:cTn id="18" dur="500" fill="hold"/>
                                        <p:tgtEl>
                                          <p:spTgt spid="12291">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229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3" fill="hold" grpId="0" nodeType="clickEffect">
                                  <p:stCondLst>
                                    <p:cond delay="0"/>
                                  </p:stCondLst>
                                  <p:childTnLst>
                                    <p:set>
                                      <p:cBhvr>
                                        <p:cTn id="23" dur="1" fill="hold">
                                          <p:stCondLst>
                                            <p:cond delay="0"/>
                                          </p:stCondLst>
                                        </p:cTn>
                                        <p:tgtEl>
                                          <p:spTgt spid="12291">
                                            <p:txEl>
                                              <p:pRg st="2" end="2"/>
                                            </p:txEl>
                                          </p:spTgt>
                                        </p:tgtEl>
                                        <p:attrNameLst>
                                          <p:attrName>style.visibility</p:attrName>
                                        </p:attrNameLst>
                                      </p:cBhvr>
                                      <p:to>
                                        <p:strVal val="visible"/>
                                      </p:to>
                                    </p:set>
                                    <p:anim calcmode="lin" valueType="num">
                                      <p:cBhvr additive="base">
                                        <p:cTn id="24" dur="500" fill="hold"/>
                                        <p:tgtEl>
                                          <p:spTgt spid="12291">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229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12291">
                                            <p:txEl>
                                              <p:pRg st="3" end="3"/>
                                            </p:txEl>
                                          </p:spTgt>
                                        </p:tgtEl>
                                        <p:attrNameLst>
                                          <p:attrName>style.visibility</p:attrName>
                                        </p:attrNameLst>
                                      </p:cBhvr>
                                      <p:to>
                                        <p:strVal val="visible"/>
                                      </p:to>
                                    </p:set>
                                    <p:anim calcmode="lin" valueType="num">
                                      <p:cBhvr additive="base">
                                        <p:cTn id="30" dur="500" fill="hold"/>
                                        <p:tgtEl>
                                          <p:spTgt spid="12291">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2291">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Grp="1" noChangeArrowheads="1"/>
          </p:cNvSpPr>
          <p:nvPr>
            <p:ph type="body" sz="half" idx="1"/>
          </p:nvPr>
        </p:nvSpPr>
        <p:spPr>
          <a:xfrm>
            <a:off x="450761" y="1878169"/>
            <a:ext cx="5679583" cy="3048000"/>
          </a:xfrm>
        </p:spPr>
        <p:txBody>
          <a:bodyPr/>
          <a:lstStyle/>
          <a:p>
            <a:r>
              <a:rPr lang="en-US" altLang="en-US" dirty="0">
                <a:latin typeface="Arial" panose="020B0604020202020204" pitchFamily="34" charset="0"/>
                <a:cs typeface="Arial" panose="020B0604020202020204" pitchFamily="34" charset="0"/>
              </a:rPr>
              <a:t>Based on your brainstorming session, make a plan.</a:t>
            </a:r>
          </a:p>
          <a:p>
            <a:r>
              <a:rPr lang="en-US" altLang="en-US" dirty="0">
                <a:latin typeface="Arial" panose="020B0604020202020204" pitchFamily="34" charset="0"/>
                <a:cs typeface="Arial" panose="020B0604020202020204" pitchFamily="34" charset="0"/>
              </a:rPr>
              <a:t>Use your plan to design your presentation.</a:t>
            </a:r>
          </a:p>
        </p:txBody>
      </p:sp>
      <p:sp>
        <p:nvSpPr>
          <p:cNvPr id="13316" name="Rectangle 4"/>
          <p:cNvSpPr>
            <a:spLocks noGrp="1" noChangeArrowheads="1"/>
          </p:cNvSpPr>
          <p:nvPr>
            <p:ph type="body" sz="half" idx="2"/>
          </p:nvPr>
        </p:nvSpPr>
        <p:spPr>
          <a:xfrm>
            <a:off x="6130344" y="1878169"/>
            <a:ext cx="5525036" cy="1981200"/>
          </a:xfrm>
        </p:spPr>
        <p:txBody>
          <a:bodyPr>
            <a:normAutofit/>
          </a:bodyPr>
          <a:lstStyle/>
          <a:p>
            <a:r>
              <a:rPr lang="en-US" altLang="en-US" dirty="0">
                <a:latin typeface="Arial" panose="020B0604020202020204" pitchFamily="34" charset="0"/>
                <a:cs typeface="Arial" panose="020B0604020202020204" pitchFamily="34" charset="0"/>
              </a:rPr>
              <a:t>Decide what pictures or diagrams you will need and have a teammate create them.</a:t>
            </a:r>
          </a:p>
        </p:txBody>
      </p:sp>
      <p:sp>
        <p:nvSpPr>
          <p:cNvPr id="2" name="TextBox 1"/>
          <p:cNvSpPr txBox="1"/>
          <p:nvPr/>
        </p:nvSpPr>
        <p:spPr>
          <a:xfrm>
            <a:off x="4114800" y="259258"/>
            <a:ext cx="2693366" cy="769441"/>
          </a:xfrm>
          <a:prstGeom prst="rect">
            <a:avLst/>
          </a:prstGeom>
          <a:noFill/>
        </p:spPr>
        <p:txBody>
          <a:bodyPr wrap="none" rtlCol="0">
            <a:spAutoFit/>
          </a:bodyPr>
          <a:lstStyle/>
          <a:p>
            <a:pPr algn="ctr"/>
            <a:r>
              <a:rPr lang="en-GB" sz="4400" b="1" dirty="0" smtClean="0">
                <a:latin typeface="Arial" panose="020B0604020202020204" pitchFamily="34" charset="0"/>
                <a:cs typeface="Arial" panose="020B0604020202020204" pitchFamily="34" charset="0"/>
              </a:rPr>
              <a:t>Structure</a:t>
            </a:r>
            <a:endParaRPr lang="en-GB"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032998"/>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316">
                                            <p:txEl>
                                              <p:pRg st="0" end="0"/>
                                            </p:txEl>
                                          </p:spTgt>
                                        </p:tgtEl>
                                        <p:attrNameLst>
                                          <p:attrName>style.visibility</p:attrName>
                                        </p:attrNameLst>
                                      </p:cBhvr>
                                      <p:to>
                                        <p:strVal val="visible"/>
                                      </p:to>
                                    </p:set>
                                    <p:anim calcmode="lin" valueType="num">
                                      <p:cBhvr additive="base">
                                        <p:cTn id="19" dur="500" fill="hold"/>
                                        <p:tgtEl>
                                          <p:spTgt spid="13316">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31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P spid="1331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body" sz="half" idx="1"/>
          </p:nvPr>
        </p:nvSpPr>
        <p:spPr>
          <a:xfrm>
            <a:off x="141668" y="1825625"/>
            <a:ext cx="5878132" cy="4351338"/>
          </a:xfrm>
        </p:spPr>
        <p:txBody>
          <a:bodyPr/>
          <a:lstStyle/>
          <a:p>
            <a:pPr>
              <a:lnSpc>
                <a:spcPct val="90000"/>
              </a:lnSpc>
            </a:pPr>
            <a:r>
              <a:rPr lang="en-US" altLang="en-US" dirty="0">
                <a:latin typeface="Arial" panose="020B0604020202020204" pitchFamily="34" charset="0"/>
                <a:cs typeface="Arial" panose="020B0604020202020204" pitchFamily="34" charset="0"/>
              </a:rPr>
              <a:t>Provides an overall rough outline of what the presentation will look like, including:</a:t>
            </a:r>
          </a:p>
          <a:p>
            <a:pPr lvl="1">
              <a:lnSpc>
                <a:spcPct val="90000"/>
              </a:lnSpc>
            </a:pPr>
            <a:r>
              <a:rPr lang="en-US" altLang="en-US" dirty="0">
                <a:latin typeface="Arial" panose="020B0604020202020204" pitchFamily="34" charset="0"/>
                <a:cs typeface="Arial" panose="020B0604020202020204" pitchFamily="34" charset="0"/>
              </a:rPr>
              <a:t>Which topics go where,</a:t>
            </a:r>
          </a:p>
          <a:p>
            <a:pPr lvl="1">
              <a:lnSpc>
                <a:spcPct val="90000"/>
              </a:lnSpc>
            </a:pPr>
            <a:r>
              <a:rPr lang="en-US" altLang="en-US" dirty="0">
                <a:latin typeface="Arial" panose="020B0604020202020204" pitchFamily="34" charset="0"/>
                <a:cs typeface="Arial" panose="020B0604020202020204" pitchFamily="34" charset="0"/>
              </a:rPr>
              <a:t>the links,</a:t>
            </a:r>
          </a:p>
          <a:p>
            <a:pPr lvl="1">
              <a:lnSpc>
                <a:spcPct val="90000"/>
              </a:lnSpc>
            </a:pPr>
            <a:r>
              <a:rPr lang="en-US" altLang="en-US" dirty="0">
                <a:latin typeface="Arial" panose="020B0604020202020204" pitchFamily="34" charset="0"/>
                <a:cs typeface="Arial" panose="020B0604020202020204" pitchFamily="34" charset="0"/>
              </a:rPr>
              <a:t>and a conceptual idea of where your images go, and what the layout will look like.</a:t>
            </a:r>
          </a:p>
        </p:txBody>
      </p:sp>
      <p:sp>
        <p:nvSpPr>
          <p:cNvPr id="14340" name="Rectangle 4"/>
          <p:cNvSpPr>
            <a:spLocks noGrp="1" noChangeArrowheads="1"/>
          </p:cNvSpPr>
          <p:nvPr>
            <p:ph type="body" sz="half" idx="2"/>
          </p:nvPr>
        </p:nvSpPr>
        <p:spPr>
          <a:xfrm>
            <a:off x="6172199" y="1825625"/>
            <a:ext cx="5753637" cy="4351338"/>
          </a:xfrm>
        </p:spPr>
        <p:txBody>
          <a:bodyPr/>
          <a:lstStyle/>
          <a:p>
            <a:pPr>
              <a:lnSpc>
                <a:spcPct val="90000"/>
              </a:lnSpc>
            </a:pPr>
            <a:r>
              <a:rPr lang="en-US" altLang="en-US" dirty="0">
                <a:latin typeface="Arial" panose="020B0604020202020204" pitchFamily="34" charset="0"/>
                <a:cs typeface="Arial" panose="020B0604020202020204" pitchFamily="34" charset="0"/>
              </a:rPr>
              <a:t>You don't have to be able to draw to produce a storyboard. You need only sketch in the outlines.</a:t>
            </a:r>
          </a:p>
          <a:p>
            <a:pPr>
              <a:lnSpc>
                <a:spcPct val="90000"/>
              </a:lnSpc>
            </a:pPr>
            <a:r>
              <a:rPr lang="en-US" altLang="en-US" dirty="0">
                <a:latin typeface="Arial" panose="020B0604020202020204" pitchFamily="34" charset="0"/>
                <a:cs typeface="Arial" panose="020B0604020202020204" pitchFamily="34" charset="0"/>
              </a:rPr>
              <a:t>Someone should be able to look at your storyboard and put together the same site you would have done.</a:t>
            </a:r>
          </a:p>
        </p:txBody>
      </p:sp>
      <p:sp>
        <p:nvSpPr>
          <p:cNvPr id="5" name="TextBox 4"/>
          <p:cNvSpPr txBox="1"/>
          <p:nvPr/>
        </p:nvSpPr>
        <p:spPr>
          <a:xfrm>
            <a:off x="3613062" y="259258"/>
            <a:ext cx="3696846" cy="769441"/>
          </a:xfrm>
          <a:prstGeom prst="rect">
            <a:avLst/>
          </a:prstGeom>
          <a:noFill/>
        </p:spPr>
        <p:txBody>
          <a:bodyPr wrap="none" rtlCol="0">
            <a:spAutoFit/>
          </a:bodyPr>
          <a:lstStyle/>
          <a:p>
            <a:pPr algn="ctr"/>
            <a:r>
              <a:rPr lang="en-GB" sz="4400" b="1" dirty="0" smtClean="0">
                <a:latin typeface="Arial" panose="020B0604020202020204" pitchFamily="34" charset="0"/>
                <a:cs typeface="Arial" panose="020B0604020202020204" pitchFamily="34" charset="0"/>
              </a:rPr>
              <a:t>Storyboard it</a:t>
            </a:r>
            <a:endParaRPr lang="en-GB"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1268951"/>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ssolve">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dissolve">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dissolve">
                                      <p:cBhvr>
                                        <p:cTn id="17" dur="500"/>
                                        <p:tgtEl>
                                          <p:spTgt spid="14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dissolve">
                                      <p:cBhvr>
                                        <p:cTn id="22" dur="500"/>
                                        <p:tgtEl>
                                          <p:spTgt spid="14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340">
                                            <p:txEl>
                                              <p:pRg st="0" end="0"/>
                                            </p:txEl>
                                          </p:spTgt>
                                        </p:tgtEl>
                                        <p:attrNameLst>
                                          <p:attrName>style.visibility</p:attrName>
                                        </p:attrNameLst>
                                      </p:cBhvr>
                                      <p:to>
                                        <p:strVal val="visible"/>
                                      </p:to>
                                    </p:set>
                                    <p:animEffect transition="in" filter="dissolve">
                                      <p:cBhvr>
                                        <p:cTn id="27" dur="500"/>
                                        <p:tgtEl>
                                          <p:spTgt spid="1434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340">
                                            <p:txEl>
                                              <p:pRg st="1" end="1"/>
                                            </p:txEl>
                                          </p:spTgt>
                                        </p:tgtEl>
                                        <p:attrNameLst>
                                          <p:attrName>style.visibility</p:attrName>
                                        </p:attrNameLst>
                                      </p:cBhvr>
                                      <p:to>
                                        <p:strVal val="visible"/>
                                      </p:to>
                                    </p:set>
                                    <p:animEffect transition="in" filter="dissolve">
                                      <p:cBhvr>
                                        <p:cTn id="32" dur="500"/>
                                        <p:tgtEl>
                                          <p:spTgt spid="143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2" autoUpdateAnimBg="0"/>
      <p:bldP spid="14340"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storyboard2.jpg                                                0004C257González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503116"/>
      </p:ext>
    </p:ext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365126"/>
            <a:ext cx="10515600" cy="922762"/>
          </a:xfrm>
        </p:spPr>
        <p:txBody>
          <a:bodyPr/>
          <a:lstStyle/>
          <a:p>
            <a:pPr algn="ctr"/>
            <a:r>
              <a:rPr lang="en-IE" altLang="en-US" b="1" dirty="0" smtClean="0">
                <a:latin typeface="Arial" panose="020B0604020202020204" pitchFamily="34" charset="0"/>
                <a:cs typeface="Arial" panose="020B0604020202020204" pitchFamily="34" charset="0"/>
              </a:rPr>
              <a:t>Storyboarding</a:t>
            </a:r>
            <a:endParaRPr lang="en-US" altLang="en-US" b="1" dirty="0">
              <a:latin typeface="Arial" panose="020B0604020202020204" pitchFamily="34" charset="0"/>
              <a:cs typeface="Arial" panose="020B0604020202020204" pitchFamily="34" charset="0"/>
            </a:endParaRPr>
          </a:p>
        </p:txBody>
      </p:sp>
      <p:sp>
        <p:nvSpPr>
          <p:cNvPr id="26627" name="Rectangle 3"/>
          <p:cNvSpPr>
            <a:spLocks noGrp="1" noChangeArrowheads="1"/>
          </p:cNvSpPr>
          <p:nvPr>
            <p:ph type="body" idx="1"/>
          </p:nvPr>
        </p:nvSpPr>
        <p:spPr>
          <a:xfrm>
            <a:off x="838200" y="1676400"/>
            <a:ext cx="10515600" cy="4648200"/>
          </a:xfrm>
        </p:spPr>
        <p:txBody>
          <a:bodyPr>
            <a:normAutofit/>
          </a:bodyPr>
          <a:lstStyle/>
          <a:p>
            <a:r>
              <a:rPr lang="en-US" altLang="en-US" b="1" dirty="0" smtClean="0">
                <a:latin typeface="Arial" panose="020B0604020202020204" pitchFamily="34" charset="0"/>
              </a:rPr>
              <a:t>All contents are in your own words</a:t>
            </a:r>
          </a:p>
          <a:p>
            <a:pPr marL="0" indent="0">
              <a:buNone/>
            </a:pPr>
            <a:endParaRPr lang="en-US" altLang="en-US" b="1" dirty="0">
              <a:latin typeface="Arial" panose="020B0604020202020204" pitchFamily="34" charset="0"/>
            </a:endParaRPr>
          </a:p>
          <a:p>
            <a:r>
              <a:rPr lang="en-US" altLang="en-US" b="1" dirty="0" smtClean="0">
                <a:latin typeface="Arial" panose="020B0604020202020204" pitchFamily="34" charset="0"/>
              </a:rPr>
              <a:t>Includes all required elements as well as a few additions</a:t>
            </a:r>
          </a:p>
          <a:p>
            <a:pPr>
              <a:buFontTx/>
              <a:buNone/>
            </a:pPr>
            <a:endParaRPr lang="en-US" altLang="en-US" b="1" dirty="0" smtClean="0">
              <a:latin typeface="Arial" panose="020B0604020202020204" pitchFamily="34" charset="0"/>
            </a:endParaRPr>
          </a:p>
          <a:p>
            <a:r>
              <a:rPr lang="en-US" altLang="en-US" b="1" dirty="0" smtClean="0">
                <a:latin typeface="Arial" panose="020B0604020202020204" pitchFamily="34" charset="0"/>
              </a:rPr>
              <a:t>Storyboards are easy to read and all elements are clearly written and labeled and drawn</a:t>
            </a:r>
            <a:endParaRPr lang="en-US" altLang="en-US" b="1" dirty="0">
              <a:latin typeface="Arial" panose="020B0604020202020204" pitchFamily="34" charset="0"/>
            </a:endParaRPr>
          </a:p>
          <a:p>
            <a:pPr marL="0" indent="0">
              <a:buNone/>
            </a:pPr>
            <a:endParaRPr lang="en-US" altLang="en-US" b="1" dirty="0" smtClean="0">
              <a:latin typeface="Arial" panose="020B0604020202020204" pitchFamily="34" charset="0"/>
            </a:endParaRPr>
          </a:p>
          <a:p>
            <a:r>
              <a:rPr lang="en-US" altLang="en-US" b="1" dirty="0" smtClean="0">
                <a:latin typeface="Arial" panose="020B0604020202020204" pitchFamily="34" charset="0"/>
              </a:rPr>
              <a:t>Work on cooperatively your own with no interference from any authority</a:t>
            </a:r>
            <a:endParaRPr lang="en-US" altLang="en-US" b="1" dirty="0">
              <a:latin typeface="Arial" panose="020B0604020202020204" pitchFamily="34" charset="0"/>
            </a:endParaRPr>
          </a:p>
        </p:txBody>
      </p:sp>
    </p:spTree>
    <p:extLst>
      <p:ext uri="{BB962C8B-B14F-4D97-AF65-F5344CB8AC3E}">
        <p14:creationId xmlns:p14="http://schemas.microsoft.com/office/powerpoint/2010/main" val="659657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b="1" dirty="0" smtClean="0">
                <a:latin typeface="Arial" panose="020B0604020202020204" pitchFamily="34" charset="0"/>
                <a:cs typeface="Arial" panose="020B0604020202020204" pitchFamily="34" charset="0"/>
              </a:rPr>
              <a:t>Wireframes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0955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109728" indent="0">
              <a:buNone/>
              <a:defRPr/>
            </a:pPr>
            <a:r>
              <a:rPr lang="en-US" sz="2400" b="1" dirty="0">
                <a:latin typeface="Arial" panose="020B0604020202020204" pitchFamily="34" charset="0"/>
                <a:cs typeface="Arial" panose="020B0604020202020204" pitchFamily="34" charset="0"/>
              </a:rPr>
              <a:t>Wireframes</a:t>
            </a:r>
            <a:r>
              <a:rPr lang="en-US" sz="2400" dirty="0">
                <a:latin typeface="Arial" panose="020B0604020202020204" pitchFamily="34" charset="0"/>
                <a:cs typeface="Arial" panose="020B0604020202020204" pitchFamily="34" charset="0"/>
              </a:rPr>
              <a:t> are basic illustrations of the structure and components of a web page. This is generally the first step in the design </a:t>
            </a:r>
            <a:r>
              <a:rPr lang="en-US" sz="2400" dirty="0" smtClean="0">
                <a:latin typeface="Arial" panose="020B0604020202020204" pitchFamily="34" charset="0"/>
                <a:cs typeface="Arial" panose="020B0604020202020204" pitchFamily="34" charset="0"/>
              </a:rPr>
              <a:t>process</a:t>
            </a:r>
          </a:p>
          <a:p>
            <a:pPr marL="109728" indent="0">
              <a:buNone/>
              <a:defRPr/>
            </a:pPr>
            <a:endParaRPr lang="en-US" sz="2400" dirty="0">
              <a:latin typeface="Arial" panose="020B0604020202020204" pitchFamily="34" charset="0"/>
              <a:cs typeface="Arial" panose="020B0604020202020204" pitchFamily="34" charset="0"/>
            </a:endParaRPr>
          </a:p>
          <a:p>
            <a:pPr marL="109728" indent="0">
              <a:buNone/>
              <a:defRPr/>
            </a:pPr>
            <a:r>
              <a:rPr lang="en-US" sz="2400" b="1" dirty="0">
                <a:latin typeface="Arial" panose="020B0604020202020204" pitchFamily="34" charset="0"/>
                <a:cs typeface="Arial" panose="020B0604020202020204" pitchFamily="34" charset="0"/>
              </a:rPr>
              <a:t>Mockups</a:t>
            </a:r>
            <a:r>
              <a:rPr lang="en-US" sz="2400" dirty="0">
                <a:latin typeface="Arial" panose="020B0604020202020204" pitchFamily="34" charset="0"/>
                <a:cs typeface="Arial" panose="020B0604020202020204" pitchFamily="34" charset="0"/>
              </a:rPr>
              <a:t> generally focus on the visual design elements of the site. These are often very close or identical to the actual final site design and include all the graphics, typography, and other page elements. Mockups are generally just image files</a:t>
            </a:r>
            <a:r>
              <a:rPr lang="en-US" sz="2400" dirty="0" smtClean="0">
                <a:latin typeface="Arial" panose="020B0604020202020204" pitchFamily="34" charset="0"/>
                <a:cs typeface="Arial" panose="020B0604020202020204" pitchFamily="34" charset="0"/>
              </a:rPr>
              <a:t>.</a:t>
            </a:r>
          </a:p>
          <a:p>
            <a:pPr marL="109728" indent="0">
              <a:buNone/>
              <a:defRPr/>
            </a:pPr>
            <a:endParaRPr lang="en-US" sz="2400" dirty="0">
              <a:latin typeface="Arial" panose="020B0604020202020204" pitchFamily="34" charset="0"/>
              <a:cs typeface="Arial" panose="020B0604020202020204" pitchFamily="34" charset="0"/>
            </a:endParaRPr>
          </a:p>
          <a:p>
            <a:pPr marL="109728" indent="0">
              <a:buNone/>
              <a:defRPr/>
            </a:pPr>
            <a:r>
              <a:rPr lang="en-US" sz="2400" b="1" dirty="0">
                <a:latin typeface="Arial" panose="020B0604020202020204" pitchFamily="34" charset="0"/>
                <a:cs typeface="Arial" panose="020B0604020202020204" pitchFamily="34" charset="0"/>
              </a:rPr>
              <a:t>Prototypes</a:t>
            </a:r>
            <a:r>
              <a:rPr lang="en-US" sz="2400" dirty="0">
                <a:latin typeface="Arial" panose="020B0604020202020204" pitchFamily="34" charset="0"/>
                <a:cs typeface="Arial" panose="020B0604020202020204" pitchFamily="34" charset="0"/>
              </a:rPr>
              <a:t> are semi-functional webpage layouts of a mockup/comp that serves to give a higher-fidelity preview of the actual site being built. Prototypes will have the user interface and is usually constructed using HTML/CSS . This stage precedes programming the business logic of the site. </a:t>
            </a:r>
          </a:p>
        </p:txBody>
      </p:sp>
      <p:sp>
        <p:nvSpPr>
          <p:cNvPr id="2" name="Title 1"/>
          <p:cNvSpPr>
            <a:spLocks noGrp="1"/>
          </p:cNvSpPr>
          <p:nvPr>
            <p:ph type="title"/>
          </p:nvPr>
        </p:nvSpPr>
        <p:spPr>
          <a:xfrm>
            <a:off x="838200" y="365125"/>
            <a:ext cx="10515600" cy="909883"/>
          </a:xfrm>
        </p:spPr>
        <p:txBody>
          <a:bodyPr/>
          <a:lstStyle/>
          <a:p>
            <a:pPr algn="ctr">
              <a:defRPr/>
            </a:pPr>
            <a:r>
              <a:rPr lang="en-US" dirty="0" smtClean="0">
                <a:latin typeface="Arial" panose="020B0604020202020204" pitchFamily="34" charset="0"/>
                <a:cs typeface="Arial" panose="020B0604020202020204" pitchFamily="34" charset="0"/>
              </a:rPr>
              <a:t>Design Tools</a:t>
            </a:r>
            <a:endParaRPr lang="en-US" dirty="0">
              <a:latin typeface="Arial" panose="020B0604020202020204" pitchFamily="34" charset="0"/>
              <a:cs typeface="Arial" panose="020B0604020202020204" pitchFamily="34" charset="0"/>
            </a:endParaRPr>
          </a:p>
        </p:txBody>
      </p:sp>
      <p:sp>
        <p:nvSpPr>
          <p:cNvPr id="11268" name="TextBox 3"/>
          <p:cNvSpPr txBox="1">
            <a:spLocks noChangeArrowheads="1"/>
          </p:cNvSpPr>
          <p:nvPr/>
        </p:nvSpPr>
        <p:spPr bwMode="auto">
          <a:xfrm>
            <a:off x="3886200" y="6324600"/>
            <a:ext cx="78438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r>
              <a:rPr lang="en-US" altLang="en-US" dirty="0"/>
              <a:t>From: http://sixrevisions.com/user-interface/website-wireframing/</a:t>
            </a:r>
          </a:p>
        </p:txBody>
      </p:sp>
    </p:spTree>
    <p:extLst>
      <p:ext uri="{BB962C8B-B14F-4D97-AF65-F5344CB8AC3E}">
        <p14:creationId xmlns:p14="http://schemas.microsoft.com/office/powerpoint/2010/main" val="1467182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p:txBody>
          <a:bodyPr>
            <a:normAutofit/>
          </a:bodyPr>
          <a:lstStyle/>
          <a:p>
            <a:r>
              <a:rPr lang="en-US" altLang="en-US" dirty="0" smtClean="0">
                <a:latin typeface="Arial" panose="020B0604020202020204" pitchFamily="34" charset="0"/>
                <a:cs typeface="Arial" panose="020B0604020202020204" pitchFamily="34" charset="0"/>
              </a:rPr>
              <a:t>Low-fidelity visual representation, may be called a skeleton or blueprint</a:t>
            </a:r>
          </a:p>
          <a:p>
            <a:pPr lvl="1"/>
            <a:r>
              <a:rPr lang="en-US" altLang="en-US" dirty="0" smtClean="0">
                <a:latin typeface="Arial" panose="020B0604020202020204" pitchFamily="34" charset="0"/>
                <a:cs typeface="Arial" panose="020B0604020202020204" pitchFamily="34" charset="0"/>
              </a:rPr>
              <a:t>Some debate how polished wireframe should be</a:t>
            </a:r>
          </a:p>
          <a:p>
            <a:r>
              <a:rPr lang="en-US" altLang="en-US" dirty="0" smtClean="0">
                <a:latin typeface="Arial" panose="020B0604020202020204" pitchFamily="34" charset="0"/>
                <a:cs typeface="Arial" panose="020B0604020202020204" pitchFamily="34" charset="0"/>
              </a:rPr>
              <a:t>Includes basic page layout</a:t>
            </a:r>
          </a:p>
          <a:p>
            <a:r>
              <a:rPr lang="en-US" altLang="en-US" dirty="0" smtClean="0">
                <a:latin typeface="Arial" panose="020B0604020202020204" pitchFamily="34" charset="0"/>
                <a:cs typeface="Arial" panose="020B0604020202020204" pitchFamily="34" charset="0"/>
              </a:rPr>
              <a:t>Includes navigational scheme of the site’s pages</a:t>
            </a:r>
          </a:p>
          <a:p>
            <a:r>
              <a:rPr lang="en-US" altLang="en-US" dirty="0" smtClean="0">
                <a:latin typeface="Arial" panose="020B0604020202020204" pitchFamily="34" charset="0"/>
                <a:cs typeface="Arial" panose="020B0604020202020204" pitchFamily="34" charset="0"/>
              </a:rPr>
              <a:t>May include:</a:t>
            </a:r>
          </a:p>
          <a:p>
            <a:pPr lvl="1"/>
            <a:r>
              <a:rPr lang="en-US" altLang="en-US" dirty="0" smtClean="0">
                <a:latin typeface="Arial" panose="020B0604020202020204" pitchFamily="34" charset="0"/>
                <a:cs typeface="Arial" panose="020B0604020202020204" pitchFamily="34" charset="0"/>
              </a:rPr>
              <a:t>headers, footers, content areas, sidebars</a:t>
            </a:r>
          </a:p>
          <a:p>
            <a:pPr lvl="1"/>
            <a:r>
              <a:rPr lang="en-US" altLang="en-US" dirty="0" smtClean="0">
                <a:latin typeface="Arial" panose="020B0604020202020204" pitchFamily="34" charset="0"/>
                <a:cs typeface="Arial" panose="020B0604020202020204" pitchFamily="34" charset="0"/>
              </a:rPr>
              <a:t>dynamic widgets, search box, graphics, links</a:t>
            </a:r>
          </a:p>
        </p:txBody>
      </p:sp>
      <p:sp>
        <p:nvSpPr>
          <p:cNvPr id="2" name="Title 1"/>
          <p:cNvSpPr>
            <a:spLocks noGrp="1"/>
          </p:cNvSpPr>
          <p:nvPr>
            <p:ph type="title"/>
          </p:nvPr>
        </p:nvSpPr>
        <p:spPr/>
        <p:txBody>
          <a:bodyPr/>
          <a:lstStyle/>
          <a:p>
            <a:pPr algn="ctr">
              <a:defRPr/>
            </a:pPr>
            <a:r>
              <a:rPr lang="en-US" dirty="0" smtClean="0">
                <a:latin typeface="Arial" panose="020B0604020202020204" pitchFamily="34" charset="0"/>
                <a:cs typeface="Arial" panose="020B0604020202020204" pitchFamily="34" charset="0"/>
              </a:rPr>
              <a:t>What is a wireframe?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5934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1907</TotalTime>
  <Words>561</Words>
  <Application>Microsoft Office PowerPoint</Application>
  <PresentationFormat>Widescreen</PresentationFormat>
  <Paragraphs>67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Lucida Sans Unicode</vt:lpstr>
      <vt:lpstr>Verdana</vt:lpstr>
      <vt:lpstr>Office Theme</vt:lpstr>
      <vt:lpstr>CSIT 405</vt:lpstr>
      <vt:lpstr>PowerPoint Presentation</vt:lpstr>
      <vt:lpstr>PowerPoint Presentation</vt:lpstr>
      <vt:lpstr>PowerPoint Presentation</vt:lpstr>
      <vt:lpstr>PowerPoint Presentation</vt:lpstr>
      <vt:lpstr>Storyboarding</vt:lpstr>
      <vt:lpstr>Wireframes</vt:lpstr>
      <vt:lpstr>Design Tools</vt:lpstr>
      <vt:lpstr>What is a wireframe?</vt:lpstr>
      <vt:lpstr>Why wireframe?</vt:lpstr>
      <vt:lpstr>Reasons to Use a Wireframe</vt:lpstr>
      <vt:lpstr>Rough Sketch</vt:lpstr>
      <vt:lpstr>Rough Sketch</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CSIT 322</dc:title>
  <dc:creator>Joseph Annan</dc:creator>
  <cp:lastModifiedBy>Joseph Annan</cp:lastModifiedBy>
  <cp:revision>31</cp:revision>
  <dcterms:created xsi:type="dcterms:W3CDTF">2017-02-15T11:58:54Z</dcterms:created>
  <dcterms:modified xsi:type="dcterms:W3CDTF">2017-09-28T09:58:47Z</dcterms:modified>
</cp:coreProperties>
</file>