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Ubuntu Light"/>
      <p:regular r:id="rId14"/>
      <p:bold r:id="rId15"/>
      <p:italic r:id="rId16"/>
      <p:boldItalic r:id="rId17"/>
    </p:embeddedFont>
    <p:embeddedFont>
      <p:font typeface="Arvo"/>
      <p:regular r:id="rId18"/>
      <p:bold r:id="rId19"/>
      <p:italic r:id="rId20"/>
      <p:boldItalic r:id="rId21"/>
    </p:embeddedFont>
    <p:embeddedFont>
      <p:font typeface="Bodoni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italic.fntdata"/><Relationship Id="rId22" Type="http://schemas.openxmlformats.org/officeDocument/2006/relationships/font" Target="fonts/Bodoni-regular.fntdata"/><Relationship Id="rId21" Type="http://schemas.openxmlformats.org/officeDocument/2006/relationships/font" Target="fonts/Arvo-boldItalic.fntdata"/><Relationship Id="rId24" Type="http://schemas.openxmlformats.org/officeDocument/2006/relationships/font" Target="fonts/Bodoni-italic.fntdata"/><Relationship Id="rId23" Type="http://schemas.openxmlformats.org/officeDocument/2006/relationships/font" Target="fonts/Bodon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odon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5" Type="http://schemas.openxmlformats.org/officeDocument/2006/relationships/font" Target="fonts/UbuntuLight-bold.fntdata"/><Relationship Id="rId14" Type="http://schemas.openxmlformats.org/officeDocument/2006/relationships/font" Target="fonts/UbuntuLight-regular.fntdata"/><Relationship Id="rId17" Type="http://schemas.openxmlformats.org/officeDocument/2006/relationships/font" Target="fonts/UbuntuLight-boldItalic.fntdata"/><Relationship Id="rId16" Type="http://schemas.openxmlformats.org/officeDocument/2006/relationships/font" Target="fonts/UbuntuLight-italic.fntdata"/><Relationship Id="rId19" Type="http://schemas.openxmlformats.org/officeDocument/2006/relationships/font" Target="fonts/Arvo-bold.fntdata"/><Relationship Id="rId1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eb61d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eb61d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6cae4fa28_0_6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6cae4fa28_0_6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2eb61d9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2eb61d9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548500" y="1823275"/>
            <a:ext cx="6157800" cy="122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Подсчёт</a:t>
            </a:r>
            <a:r>
              <a:rPr lang="es" sz="3000"/>
              <a:t> пищевой ценности продуктов </a:t>
            </a:r>
            <a:endParaRPr i="1" sz="3000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220650" y="4157925"/>
            <a:ext cx="24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Ubuntu Light"/>
                <a:ea typeface="Ubuntu Light"/>
                <a:cs typeface="Ubuntu Light"/>
                <a:sym typeface="Ubuntu Light"/>
              </a:rPr>
              <a:t>Устинова Ангелина</a:t>
            </a:r>
            <a:endParaRPr i="1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43125" y="369825"/>
            <a:ext cx="30555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Введение</a:t>
            </a:r>
            <a:endParaRPr b="1" sz="3500"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283400" y="1229725"/>
            <a:ext cx="44676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 приложении можно рассчитать ежедневный рацион, узнать пищевую ценность потребляемых продуктов. 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Знания о том, как рассчитываются КБЖУ (Калории, Белки, Жиры и Углеводы) необходимы для контроля веса.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Это используется как для похудения, так и для набора мышечной массы, или поддержания физической формы. 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Зная свою суточную норму КБЖУ  легко можно добиться поставленных целей.</a:t>
            </a:r>
            <a:endParaRPr sz="1800"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3410" l="20146" r="22553" t="7080"/>
          <a:stretch/>
        </p:blipFill>
        <p:spPr>
          <a:xfrm>
            <a:off x="4914750" y="522225"/>
            <a:ext cx="3674500" cy="3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5400" y="222139"/>
            <a:ext cx="35715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Структура приложения</a:t>
            </a:r>
            <a:endParaRPr b="1" sz="3000"/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5015350" y="374550"/>
            <a:ext cx="3938100" cy="4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 приложении импортируются только  классы из библиотеки Pyqt5 и сгенерированный дизайн окон.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Основной класс приложения - MainApp, в котором реализованы функции: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поиск продукта по введённому названию;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добавление нового продукта;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вывод списка продуктов по категориям и подсчёт пищевой ценности выбранных продуктов.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Виджеты для всех функций, кроме добавления продукта создаются в главном файле main.py.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3400" l="0" r="7876" t="0"/>
          <a:stretch/>
        </p:blipFill>
        <p:spPr>
          <a:xfrm>
            <a:off x="110200" y="1698750"/>
            <a:ext cx="4375699" cy="2580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30"/>
          <p:cNvGrpSpPr/>
          <p:nvPr/>
        </p:nvGrpSpPr>
        <p:grpSpPr>
          <a:xfrm>
            <a:off x="5610" y="1541039"/>
            <a:ext cx="4614118" cy="3465796"/>
            <a:chOff x="3422350" y="731675"/>
            <a:chExt cx="4831537" cy="3674898"/>
          </a:xfrm>
        </p:grpSpPr>
        <p:sp>
          <p:nvSpPr>
            <p:cNvPr id="204" name="Google Shape;204;p30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rect b="b" l="l" r="r" t="t"/>
              <a:pathLst>
                <a:path extrusionOk="0" h="18395" w="15991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206" name="Google Shape;206;p30"/>
            <p:cNvSpPr/>
            <p:nvPr/>
          </p:nvSpPr>
          <p:spPr>
            <a:xfrm>
              <a:off x="5043518" y="3915067"/>
              <a:ext cx="399775" cy="459875"/>
            </a:xfrm>
            <a:custGeom>
              <a:rect b="b" l="l" r="r" t="t"/>
              <a:pathLst>
                <a:path extrusionOk="0" h="18395" w="15991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207" name="Google Shape;207;p30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5258919" y="4129800"/>
              <a:ext cx="29" cy="2369"/>
            </a:xfrm>
            <a:custGeom>
              <a:rect b="b" l="l" r="r" t="t"/>
              <a:pathLst>
                <a:path extrusionOk="0" h="82" w="1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5223962" y="4174089"/>
              <a:ext cx="2369" cy="7020"/>
            </a:xfrm>
            <a:custGeom>
              <a:rect b="b" l="l" r="r" t="t"/>
              <a:pathLst>
                <a:path extrusionOk="0" h="243" w="82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447569" y="4174089"/>
              <a:ext cx="4709" cy="4680"/>
            </a:xfrm>
            <a:custGeom>
              <a:rect b="b" l="l" r="r" t="t"/>
              <a:pathLst>
                <a:path extrusionOk="0" h="162" w="163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6417292" y="4132140"/>
              <a:ext cx="29" cy="2369"/>
            </a:xfrm>
            <a:custGeom>
              <a:rect b="b" l="l" r="r" t="t"/>
              <a:pathLst>
                <a:path extrusionOk="0" h="82" w="1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5028174" y="4248712"/>
              <a:ext cx="1619862" cy="97879"/>
            </a:xfrm>
            <a:custGeom>
              <a:rect b="b" l="l" r="r" t="t"/>
              <a:pathLst>
                <a:path extrusionOk="0" h="3388" w="5607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5282233" y="3789534"/>
              <a:ext cx="1109434" cy="300687"/>
            </a:xfrm>
            <a:custGeom>
              <a:rect b="b" l="l" r="r" t="t"/>
              <a:pathLst>
                <a:path extrusionOk="0" h="10408" w="38402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6482526" y="4213697"/>
              <a:ext cx="9360" cy="9360"/>
            </a:xfrm>
            <a:custGeom>
              <a:rect b="b" l="l" r="r" t="t"/>
              <a:pathLst>
                <a:path extrusionOk="0" h="324" w="324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5184353" y="4213697"/>
              <a:ext cx="9331" cy="9360"/>
            </a:xfrm>
            <a:custGeom>
              <a:rect b="b" l="l" r="r" t="t"/>
              <a:pathLst>
                <a:path extrusionOk="0" h="324" w="323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5151708" y="4085512"/>
              <a:ext cx="1377475" cy="167851"/>
            </a:xfrm>
            <a:custGeom>
              <a:rect b="b" l="l" r="r" t="t"/>
              <a:pathLst>
                <a:path extrusionOk="0" h="5810" w="4768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016531" y="4343477"/>
              <a:ext cx="1645401" cy="63096"/>
            </a:xfrm>
            <a:custGeom>
              <a:rect b="b" l="l" r="r" t="t"/>
              <a:pathLst>
                <a:path extrusionOk="0" h="2184" w="56954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5230953" y="785292"/>
              <a:ext cx="3022934" cy="3160162"/>
            </a:xfrm>
            <a:custGeom>
              <a:rect b="b" l="l" r="r" t="t"/>
              <a:pathLst>
                <a:path extrusionOk="0" h="109386" w="104636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5258919" y="803926"/>
              <a:ext cx="2967003" cy="2959983"/>
            </a:xfrm>
            <a:custGeom>
              <a:rect b="b" l="l" r="r" t="t"/>
              <a:pathLst>
                <a:path extrusionOk="0" h="102457" w="10270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422350" y="731675"/>
              <a:ext cx="4812901" cy="3057819"/>
            </a:xfrm>
            <a:custGeom>
              <a:rect b="b" l="l" r="r" t="t"/>
              <a:pathLst>
                <a:path extrusionOk="0" h="105926" w="166594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447978" y="759551"/>
              <a:ext cx="4766301" cy="3004358"/>
            </a:xfrm>
            <a:custGeom>
              <a:rect b="b" l="l" r="r" t="t"/>
              <a:pathLst>
                <a:path extrusionOk="0" h="103993" w="164981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5801964" y="796934"/>
              <a:ext cx="62980" cy="51915"/>
            </a:xfrm>
            <a:custGeom>
              <a:rect b="b" l="l" r="r" t="t"/>
              <a:pathLst>
                <a:path extrusionOk="0" h="1797" w="218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818287" y="801615"/>
              <a:ext cx="39666" cy="41977"/>
            </a:xfrm>
            <a:custGeom>
              <a:rect b="b" l="l" r="r" t="t"/>
              <a:pathLst>
                <a:path extrusionOk="0" h="1453" w="1373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Заключение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5571" l="0" r="0" t="0"/>
          <a:stretch/>
        </p:blipFill>
        <p:spPr>
          <a:xfrm>
            <a:off x="2170725" y="959500"/>
            <a:ext cx="5335050" cy="35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