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FDE31A-F153-ABCB-0A9B-8446D2300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3950" y="2519586"/>
            <a:ext cx="6801612" cy="1239894"/>
          </a:xfrm>
        </p:spPr>
        <p:txBody>
          <a:bodyPr/>
          <a:lstStyle/>
          <a:p>
            <a:r>
              <a:rPr kumimoji="0" lang="ru-RU" sz="6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Курсовая работа</a:t>
            </a:r>
            <a:endParaRPr lang="ru-RU" dirty="0"/>
          </a:p>
        </p:txBody>
      </p:sp>
      <p:sp>
        <p:nvSpPr>
          <p:cNvPr id="4" name="Google Shape;489;p60">
            <a:extLst>
              <a:ext uri="{FF2B5EF4-FFF2-40B4-BE49-F238E27FC236}">
                <a16:creationId xmlns:a16="http://schemas.microsoft.com/office/drawing/2014/main" id="{6D3CEB80-5FA6-C98D-E6AA-3AD6CC04475B}"/>
              </a:ext>
            </a:extLst>
          </p:cNvPr>
          <p:cNvSpPr txBox="1">
            <a:spLocks/>
          </p:cNvSpPr>
          <p:nvPr/>
        </p:nvSpPr>
        <p:spPr>
          <a:xfrm>
            <a:off x="2563950" y="3499227"/>
            <a:ext cx="7064100" cy="371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None/>
              <a:tabLst/>
              <a:defRPr/>
            </a:pPr>
            <a:r>
              <a:rPr kumimoji="0" lang="ru-RU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Montserrat"/>
              </a:rPr>
              <a:t>Транслятор с подмножества языка С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9AA5493A-A7E6-BC69-EBC0-6B3FC5C156A6}"/>
              </a:ext>
            </a:extLst>
          </p:cNvPr>
          <p:cNvSpPr/>
          <p:nvPr/>
        </p:nvSpPr>
        <p:spPr>
          <a:xfrm>
            <a:off x="2763360" y="261000"/>
            <a:ext cx="6805440" cy="159984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t">
            <a:spAutoFit/>
          </a:bodyPr>
          <a:lstStyle/>
          <a:p>
            <a:pPr marL="7164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Министерство науки и высшего образования Российской Федерации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64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Муромский институт (филиал)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64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Федерального государственного бюджетного образовательного учреждения высшего образования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64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«Владимирский государственный университет </a:t>
            </a:r>
            <a:br>
              <a: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имени Александра Григорьевича и Николая Григорьевича Столетовых»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7164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(</a:t>
            </a:r>
            <a:r>
              <a:rPr kumimoji="0" lang="ru-RU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МИВлГУ</a:t>
            </a:r>
            <a:r>
              <a:rPr kumimoji="0" lang="ru-RU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Times New Roman"/>
                <a:cs typeface="+mn-cs"/>
              </a:rPr>
              <a:t>)</a:t>
            </a:r>
            <a:endParaRPr kumimoji="0" lang="ru-RU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E6B44E0-CEE3-0823-5ECF-68ACF94F77D7}"/>
              </a:ext>
            </a:extLst>
          </p:cNvPr>
          <p:cNvSpPr/>
          <p:nvPr/>
        </p:nvSpPr>
        <p:spPr>
          <a:xfrm>
            <a:off x="9797259" y="4233906"/>
            <a:ext cx="1521360" cy="36864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Выполнил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473F6DE-2B32-E396-E9BD-5DF42E6E3BFC}"/>
              </a:ext>
            </a:extLst>
          </p:cNvPr>
          <p:cNvSpPr/>
          <p:nvPr/>
        </p:nvSpPr>
        <p:spPr>
          <a:xfrm>
            <a:off x="7766499" y="4694346"/>
            <a:ext cx="4046400" cy="36396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Студент группы</a:t>
            </a:r>
            <a:r>
              <a:rPr kumimoji="0" lang="ru-RU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           ПИн-123           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AA3C8FE-6F8D-0F17-350C-4AE34D549328}"/>
              </a:ext>
            </a:extLst>
          </p:cNvPr>
          <p:cNvSpPr/>
          <p:nvPr/>
        </p:nvSpPr>
        <p:spPr>
          <a:xfrm>
            <a:off x="10147539" y="4973706"/>
            <a:ext cx="820440" cy="30708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t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(группа)</a:t>
            </a:r>
            <a:endParaRPr kumimoji="0" lang="ru-RU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3F8FCABA-FACF-6FFC-76DF-B37D2EDF43B5}"/>
              </a:ext>
            </a:extLst>
          </p:cNvPr>
          <p:cNvSpPr/>
          <p:nvPr/>
        </p:nvSpPr>
        <p:spPr>
          <a:xfrm>
            <a:off x="9386499" y="5288706"/>
            <a:ext cx="2519640" cy="367878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     </a:t>
            </a:r>
            <a:r>
              <a:rPr kumimoji="0" lang="ru-RU" sz="1800" b="0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Чернятьева</a:t>
            </a:r>
            <a:r>
              <a:rPr kumimoji="0" lang="ru-RU" sz="18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Microsoft YaHei"/>
                <a:cs typeface="+mn-cs"/>
              </a:rPr>
              <a:t> А.В.     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F8C6C31C-A833-E08D-F08B-3F9609EA8A6C}"/>
              </a:ext>
            </a:extLst>
          </p:cNvPr>
          <p:cNvSpPr/>
          <p:nvPr/>
        </p:nvSpPr>
        <p:spPr>
          <a:xfrm>
            <a:off x="9782499" y="5631066"/>
            <a:ext cx="1735200" cy="27252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(Фамилия, инициалы)</a:t>
            </a:r>
            <a:endParaRPr kumimoji="0" lang="ru-RU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74E72663-939D-8D75-0DB8-AE7E5978074C}"/>
              </a:ext>
            </a:extLst>
          </p:cNvPr>
          <p:cNvSpPr/>
          <p:nvPr/>
        </p:nvSpPr>
        <p:spPr>
          <a:xfrm>
            <a:off x="5428800" y="5961240"/>
            <a:ext cx="1330200" cy="63828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Муром 2025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6568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DF007-413F-A390-E7C4-FB0C723060F5}"/>
              </a:ext>
            </a:extLst>
          </p:cNvPr>
          <p:cNvSpPr txBox="1"/>
          <p:nvPr/>
        </p:nvSpPr>
        <p:spPr>
          <a:xfrm>
            <a:off x="2630077" y="390368"/>
            <a:ext cx="7859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Разбор сложного логического выражения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D04A8A-2CB5-C86C-717B-00C2B6099EA6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AAEFAF-B924-BE1F-82C3-3E9EFEB95C2A}"/>
              </a:ext>
            </a:extLst>
          </p:cNvPr>
          <p:cNvSpPr txBox="1"/>
          <p:nvPr/>
        </p:nvSpPr>
        <p:spPr>
          <a:xfrm>
            <a:off x="976001" y="1304768"/>
            <a:ext cx="106876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chemeClr val="dk1"/>
                </a:solidFill>
                <a:latin typeface="Times New Roman"/>
              </a:rPr>
              <a:t>Преобразует арифметические и логические выражения в промежуточный код.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работы программы и пример кода: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55EF8E-6008-D051-5D85-75B28D722F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111"/>
          <a:stretch>
            <a:fillRect/>
          </a:stretch>
        </p:blipFill>
        <p:spPr>
          <a:xfrm>
            <a:off x="1268045" y="2397829"/>
            <a:ext cx="3501730" cy="20623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ABB74F-16AB-719E-23BA-49105D080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045" y="4524936"/>
            <a:ext cx="4232914" cy="1942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68EB66-9147-1AA0-D81D-985F7ED27610}"/>
              </a:ext>
            </a:extLst>
          </p:cNvPr>
          <p:cNvSpPr txBox="1"/>
          <p:nvPr/>
        </p:nvSpPr>
        <p:spPr>
          <a:xfrm>
            <a:off x="5734969" y="2220315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O.Count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&gt; 0 &amp;&amp;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O.Peek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 != "(")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{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string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topOp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O.Pop1();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string operand2 = E.Pop1();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string operand1 = E.Pop1();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string result 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GetTempVariable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output.Add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topOp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operand1, operand2, result));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		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E.Push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(result);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}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O.Pop1();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index++;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326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2E0590-0AF7-BEC3-4B73-413933FC810D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PlaceHolder 1">
            <a:extLst>
              <a:ext uri="{FF2B5EF4-FFF2-40B4-BE49-F238E27FC236}">
                <a16:creationId xmlns:a16="http://schemas.microsoft.com/office/drawing/2014/main" id="{CB44F81D-ACF2-664C-FE2D-EA4961437AF5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10514880" cy="71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Семантический контроль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4850850-4121-FE42-E75E-C27669F3A741}"/>
              </a:ext>
            </a:extLst>
          </p:cNvPr>
          <p:cNvSpPr txBox="1">
            <a:spLocks/>
          </p:cNvSpPr>
          <p:nvPr/>
        </p:nvSpPr>
        <p:spPr>
          <a:xfrm>
            <a:off x="838080" y="1454664"/>
            <a:ext cx="5793168" cy="235968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Проверки: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Повторное объявление идентификатора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;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Использование необъявленного идентификатора</a:t>
            </a:r>
            <a:r>
              <a:rPr lang="ru-RU" sz="1800" dirty="0">
                <a:solidFill>
                  <a:srgbClr val="000000"/>
                </a:solidFill>
                <a:latin typeface="Times New Roman"/>
              </a:rPr>
              <a:t>.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  <a:p>
            <a:pPr lvl="0">
              <a:spcBef>
                <a:spcPts val="1001"/>
              </a:spcBef>
              <a:buClr>
                <a:srgbClr val="000000"/>
              </a:buClr>
              <a:tabLst>
                <a:tab pos="0" algn="l"/>
              </a:tabLst>
            </a:pPr>
            <a:r>
              <a:rPr lang="ru-RU" sz="1800" dirty="0">
                <a:solidFill>
                  <a:srgbClr val="000000"/>
                </a:solidFill>
                <a:latin typeface="Times New Roman"/>
              </a:rPr>
              <a:t>Пример работы метода </a:t>
            </a:r>
            <a:r>
              <a:rPr lang="en-US" sz="1800" dirty="0" err="1">
                <a:solidFill>
                  <a:srgbClr val="000000"/>
                </a:solidFill>
                <a:latin typeface="Times New Roman"/>
              </a:rPr>
              <a:t>UsingVariable</a:t>
            </a:r>
            <a:r>
              <a:rPr lang="en-US" sz="1800" dirty="0">
                <a:solidFill>
                  <a:srgbClr val="000000"/>
                </a:solidFill>
                <a:latin typeface="Times New Roman"/>
              </a:rPr>
              <a:t>: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07F3B92-64E5-60F0-ADC3-AA05CFF14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2" y="3036962"/>
            <a:ext cx="3454613" cy="266199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AA6A40-B7E4-4542-B882-C78D6BA0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26" y="5588672"/>
            <a:ext cx="8453715" cy="9042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AD4BFE-3EF3-04CA-95E1-5CA6A692A1DF}"/>
              </a:ext>
            </a:extLst>
          </p:cNvPr>
          <p:cNvSpPr txBox="1"/>
          <p:nvPr/>
        </p:nvSpPr>
        <p:spPr>
          <a:xfrm>
            <a:off x="6631248" y="1203343"/>
            <a:ext cx="45549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void </a:t>
            </a:r>
            <a:r>
              <a:rPr lang="en-US" dirty="0" err="1"/>
              <a:t>UsingVariable</a:t>
            </a:r>
            <a:r>
              <a:rPr lang="en-US" dirty="0"/>
              <a:t>(Token </a:t>
            </a:r>
            <a:r>
              <a:rPr lang="en-US" dirty="0" err="1"/>
              <a:t>idToken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string name = </a:t>
            </a:r>
            <a:r>
              <a:rPr lang="en-US" dirty="0" err="1"/>
              <a:t>idToken.Value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        if (!mas2.Contains(name) || </a:t>
            </a:r>
            <a:r>
              <a:rPr lang="en-US" dirty="0" err="1"/>
              <a:t>masType</a:t>
            </a:r>
            <a:r>
              <a:rPr lang="en-US" dirty="0"/>
              <a:t>[mas2.IndexOf(name)] == -1)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Error2(31, index, name);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424A33-B5EC-8D37-A4D3-4221B1243DA5}"/>
              </a:ext>
            </a:extLst>
          </p:cNvPr>
          <p:cNvSpPr txBox="1"/>
          <p:nvPr/>
        </p:nvSpPr>
        <p:spPr>
          <a:xfrm>
            <a:off x="5972550" y="3900331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case 15:</a:t>
            </a:r>
          </a:p>
          <a:p>
            <a:r>
              <a:rPr lang="en-US" dirty="0"/>
              <a:t>                        temp = </a:t>
            </a:r>
            <a:r>
              <a:rPr lang="en-US" dirty="0" err="1"/>
              <a:t>StackRazbor.Read</a:t>
            </a:r>
            <a:r>
              <a:rPr lang="en-US" dirty="0"/>
              <a:t>();</a:t>
            </a:r>
          </a:p>
          <a:p>
            <a:r>
              <a:rPr lang="en-US" dirty="0"/>
              <a:t>                        if (</a:t>
            </a:r>
            <a:r>
              <a:rPr lang="en-US" dirty="0" err="1"/>
              <a:t>temp.Type</a:t>
            </a:r>
            <a:r>
              <a:rPr lang="en-US" dirty="0"/>
              <a:t> == "I") </a:t>
            </a:r>
          </a:p>
          <a:p>
            <a:r>
              <a:rPr lang="en-US" dirty="0"/>
              <a:t>                        {</a:t>
            </a:r>
          </a:p>
          <a:p>
            <a:r>
              <a:rPr lang="en-US" dirty="0"/>
              <a:t>                            </a:t>
            </a:r>
            <a:r>
              <a:rPr lang="en-US" dirty="0" err="1"/>
              <a:t>UsingVariable</a:t>
            </a:r>
            <a:r>
              <a:rPr lang="en-US" dirty="0"/>
              <a:t>(temp); </a:t>
            </a:r>
            <a:r>
              <a:rPr lang="en-US" dirty="0" err="1"/>
              <a:t>Sdvig</a:t>
            </a:r>
            <a:r>
              <a:rPr lang="en-US" dirty="0"/>
              <a:t>(); </a:t>
            </a:r>
          </a:p>
          <a:p>
            <a:r>
              <a:rPr lang="en-US" dirty="0"/>
              <a:t>                        } //id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23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9B46F1-3C66-08DC-AABA-274CEE46981C}"/>
              </a:ext>
            </a:extLst>
          </p:cNvPr>
          <p:cNvSpPr txBox="1"/>
          <p:nvPr/>
        </p:nvSpPr>
        <p:spPr>
          <a:xfrm>
            <a:off x="4885442" y="537171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Генерация кода 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6CD71E-424D-B10C-955D-65586DF8CEE2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F7A9E-72BF-1FD3-74EC-1D662A9C546B}"/>
              </a:ext>
            </a:extLst>
          </p:cNvPr>
          <p:cNvSpPr txBox="1"/>
          <p:nvPr/>
        </p:nvSpPr>
        <p:spPr>
          <a:xfrm>
            <a:off x="926184" y="170359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сгенерировать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промежуточный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русском языке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C15CFD-482E-5D99-0B8A-253D9AE5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85" y="2072930"/>
            <a:ext cx="3315878" cy="20030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80F4D01-0A9A-201F-AE55-66345C363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183" y="4075960"/>
            <a:ext cx="3315877" cy="25536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CE52A4-F6DF-ECA2-2E1D-CA9F260EBFA6}"/>
              </a:ext>
            </a:extLst>
          </p:cNvPr>
          <p:cNvSpPr txBox="1"/>
          <p:nvPr/>
        </p:nvSpPr>
        <p:spPr>
          <a:xfrm>
            <a:off x="4885442" y="2363187"/>
            <a:ext cx="65138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 (</a:t>
            </a:r>
            <a:r>
              <a:rPr lang="en-US" dirty="0" err="1"/>
              <a:t>O.Count</a:t>
            </a:r>
            <a:r>
              <a:rPr lang="en-US" dirty="0"/>
              <a:t> &gt; 0 &amp;&amp; </a:t>
            </a:r>
            <a:r>
              <a:rPr lang="en-US" dirty="0" err="1"/>
              <a:t>O.Peek</a:t>
            </a:r>
            <a:r>
              <a:rPr lang="en-US" dirty="0"/>
              <a:t>() != "(")</a:t>
            </a:r>
          </a:p>
          <a:p>
            <a:r>
              <a:rPr lang="en-US" dirty="0"/>
              <a:t>                    {</a:t>
            </a:r>
          </a:p>
          <a:p>
            <a:r>
              <a:rPr lang="en-US" dirty="0"/>
              <a:t>                        string </a:t>
            </a:r>
            <a:r>
              <a:rPr lang="en-US" dirty="0" err="1"/>
              <a:t>topOp</a:t>
            </a:r>
            <a:r>
              <a:rPr lang="en-US" dirty="0"/>
              <a:t> = O.Pop1();</a:t>
            </a:r>
          </a:p>
          <a:p>
            <a:r>
              <a:rPr lang="en-US" dirty="0"/>
              <a:t>                        string operand2 = E.Pop1();</a:t>
            </a:r>
          </a:p>
          <a:p>
            <a:r>
              <a:rPr lang="en-US" dirty="0"/>
              <a:t>                        string operand1 = E.Pop1();</a:t>
            </a:r>
          </a:p>
          <a:p>
            <a:r>
              <a:rPr lang="en-US" dirty="0"/>
              <a:t>                        string result = </a:t>
            </a:r>
            <a:r>
              <a:rPr lang="en-US" dirty="0" err="1"/>
              <a:t>GetTempVariable</a:t>
            </a:r>
            <a:r>
              <a:rPr lang="en-US" dirty="0"/>
              <a:t>();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output.Add</a:t>
            </a:r>
            <a:r>
              <a:rPr lang="en-US" dirty="0"/>
              <a:t>((</a:t>
            </a:r>
            <a:r>
              <a:rPr lang="en-US" dirty="0" err="1"/>
              <a:t>topOp</a:t>
            </a:r>
            <a:r>
              <a:rPr lang="en-US" dirty="0"/>
              <a:t>, operand1, operand2, result));</a:t>
            </a:r>
          </a:p>
          <a:p>
            <a:r>
              <a:rPr lang="en-US" dirty="0"/>
              <a:t>                        string </a:t>
            </a:r>
            <a:r>
              <a:rPr lang="en-US" dirty="0" err="1"/>
              <a:t>operationName</a:t>
            </a:r>
            <a:r>
              <a:rPr lang="en-US" dirty="0"/>
              <a:t> =</a:t>
            </a:r>
            <a:r>
              <a:rPr lang="ru-RU" dirty="0"/>
              <a:t> </a:t>
            </a:r>
            <a:r>
              <a:rPr lang="en-US" dirty="0" err="1"/>
              <a:t>GetOperationName</a:t>
            </a:r>
            <a:r>
              <a:rPr lang="en-US" dirty="0"/>
              <a:t>(</a:t>
            </a:r>
            <a:r>
              <a:rPr lang="en-US" dirty="0" err="1"/>
              <a:t>topOp</a:t>
            </a:r>
            <a:r>
              <a:rPr lang="en-US" dirty="0"/>
              <a:t>);</a:t>
            </a:r>
          </a:p>
          <a:p>
            <a:r>
              <a:rPr lang="en-US" dirty="0"/>
              <a:t>                        listBox4.Items.Add($"{</a:t>
            </a:r>
            <a:r>
              <a:rPr lang="en-US" dirty="0" err="1"/>
              <a:t>operationName</a:t>
            </a:r>
            <a:r>
              <a:rPr lang="en-US" dirty="0"/>
              <a:t>} {operand1} </a:t>
            </a:r>
            <a:r>
              <a:rPr lang="ru-RU" dirty="0"/>
              <a:t>и {</a:t>
            </a:r>
            <a:r>
              <a:rPr lang="en-US" dirty="0"/>
              <a:t>operand2}, </a:t>
            </a:r>
            <a:r>
              <a:rPr lang="ru-RU" dirty="0"/>
              <a:t>результат - {</a:t>
            </a:r>
            <a:r>
              <a:rPr lang="en-US" dirty="0"/>
              <a:t>result}");</a:t>
            </a:r>
          </a:p>
          <a:p>
            <a:r>
              <a:rPr lang="en-US" dirty="0"/>
              <a:t>                        </a:t>
            </a:r>
            <a:r>
              <a:rPr lang="en-US" dirty="0" err="1"/>
              <a:t>E.Push</a:t>
            </a:r>
            <a:r>
              <a:rPr lang="en-US" dirty="0"/>
              <a:t>(result);</a:t>
            </a:r>
          </a:p>
          <a:p>
            <a:r>
              <a:rPr lang="en-US" dirty="0"/>
              <a:t>             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299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2">
            <a:extLst>
              <a:ext uri="{FF2B5EF4-FFF2-40B4-BE49-F238E27FC236}">
                <a16:creationId xmlns:a16="http://schemas.microsoft.com/office/drawing/2014/main" id="{76D0B093-554C-22F3-1D37-B2C5C73F5675}"/>
              </a:ext>
            </a:extLst>
          </p:cNvPr>
          <p:cNvSpPr txBox="1">
            <a:spLocks/>
          </p:cNvSpPr>
          <p:nvPr/>
        </p:nvSpPr>
        <p:spPr>
          <a:xfrm>
            <a:off x="811424" y="2464811"/>
            <a:ext cx="5284576" cy="233991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ru-RU" b="1" dirty="0">
                <a:solidFill>
                  <a:schemeClr val="dk1"/>
                </a:solidFill>
                <a:latin typeface="Times New Roman"/>
              </a:rPr>
              <a:t>Цель тестирования: </a:t>
            </a:r>
            <a:r>
              <a:rPr lang="ru-RU" dirty="0">
                <a:solidFill>
                  <a:schemeClr val="dk1"/>
                </a:solidFill>
                <a:latin typeface="Times New Roman"/>
              </a:rPr>
              <a:t>проверить корректность работы всех компонентов транслятора на различных входных данных</a:t>
            </a:r>
            <a:r>
              <a:rPr lang="ru-RU" b="1" dirty="0">
                <a:solidFill>
                  <a:schemeClr val="dk1"/>
                </a:solidFill>
                <a:latin typeface="Times New Roman"/>
              </a:rPr>
              <a:t>.</a:t>
            </a:r>
            <a:endParaRPr lang="ru-RU" dirty="0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endParaRPr lang="ru-RU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0E2DB15F-4033-3EC8-F663-FE88AD9BA889}"/>
              </a:ext>
            </a:extLst>
          </p:cNvPr>
          <p:cNvSpPr/>
          <p:nvPr/>
        </p:nvSpPr>
        <p:spPr>
          <a:xfrm>
            <a:off x="-352091" y="3440592"/>
            <a:ext cx="6095160" cy="3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Корректные входные данные: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0E737F76-548F-CE96-66E1-F79BCBF96E13}"/>
              </a:ext>
            </a:extLst>
          </p:cNvPr>
          <p:cNvSpPr txBox="1">
            <a:spLocks/>
          </p:cNvSpPr>
          <p:nvPr/>
        </p:nvSpPr>
        <p:spPr>
          <a:xfrm>
            <a:off x="1246660" y="362700"/>
            <a:ext cx="10514880" cy="84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Тестирование транслятора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A0782A-EC9C-3595-F6A4-9A54983DB852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8BD5A47-FD5F-2DDC-246A-312DC16F5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96" y="1202940"/>
            <a:ext cx="4972344" cy="526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6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018C000-AE43-86BC-E1B8-A722C5C8E334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D25D5927-E4F1-B2CF-2B6E-FAE3E80FFC30}"/>
              </a:ext>
            </a:extLst>
          </p:cNvPr>
          <p:cNvSpPr txBox="1">
            <a:spLocks/>
          </p:cNvSpPr>
          <p:nvPr/>
        </p:nvSpPr>
        <p:spPr>
          <a:xfrm>
            <a:off x="838560" y="381554"/>
            <a:ext cx="10514880" cy="84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Тестирование транслятора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87D92CFF-824B-F693-7C9D-478260E5736A}"/>
              </a:ext>
            </a:extLst>
          </p:cNvPr>
          <p:cNvSpPr/>
          <p:nvPr/>
        </p:nvSpPr>
        <p:spPr>
          <a:xfrm>
            <a:off x="3048420" y="1381486"/>
            <a:ext cx="6095160" cy="39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2000" dirty="0">
                <a:solidFill>
                  <a:schemeClr val="dk1"/>
                </a:solidFill>
                <a:latin typeface="Times New Roman"/>
              </a:rPr>
              <a:t>Нек</a:t>
            </a:r>
            <a:r>
              <a:rPr lang="ru-RU" sz="20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орректные входные данные</a:t>
            </a:r>
            <a:endParaRPr lang="ru-RU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D315B94B-86A2-8670-BE70-4DDB66F5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65" y="1950491"/>
            <a:ext cx="4269791" cy="4331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7918B9C-E420-34FA-3EA6-C3F5C951E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50" y="1945454"/>
            <a:ext cx="5278951" cy="433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2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E7F1B53-E267-F592-A7E2-AD2ABB6058CC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1DF53C2D-4124-09A5-EB54-1416295CD85C}"/>
              </a:ext>
            </a:extLst>
          </p:cNvPr>
          <p:cNvSpPr txBox="1">
            <a:spLocks/>
          </p:cNvSpPr>
          <p:nvPr/>
        </p:nvSpPr>
        <p:spPr>
          <a:xfrm>
            <a:off x="838560" y="381554"/>
            <a:ext cx="10514880" cy="84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Демонстрация работы транслятора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DF5523-CEEB-B352-632A-ADE3571E6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78" y="1221794"/>
            <a:ext cx="8541280" cy="53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3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3E2613A-533D-2EB1-4887-53332EF9533A}"/>
              </a:ext>
            </a:extLst>
          </p:cNvPr>
          <p:cNvSpPr txBox="1">
            <a:spLocks/>
          </p:cNvSpPr>
          <p:nvPr/>
        </p:nvSpPr>
        <p:spPr>
          <a:xfrm>
            <a:off x="838560" y="504103"/>
            <a:ext cx="10514880" cy="84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tabLst>
                <a:tab pos="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Классы, структуры данных и функции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A306A21-424F-FBEF-37AD-7BDEB8D65089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9B79D-0BB7-319A-EE20-2258DE9F0F90}"/>
              </a:ext>
            </a:extLst>
          </p:cNvPr>
          <p:cNvSpPr txBox="1"/>
          <p:nvPr/>
        </p:nvSpPr>
        <p:spPr>
          <a:xfrm>
            <a:off x="398283" y="1511272"/>
            <a:ext cx="224122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Token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(string):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 токена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идентификатор,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литерал,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разделитель,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служебное слово); 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(string):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Строковое значение лексемы (например, "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main", "result", "3",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"+");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Number (int)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Методы: 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(string type, string value, int number):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Конструктор, который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инициализирует поля токена;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7F097-F59B-EE8A-8F15-5047A49715E5}"/>
              </a:ext>
            </a:extLst>
          </p:cNvPr>
          <p:cNvSpPr txBox="1"/>
          <p:nvPr/>
        </p:nvSpPr>
        <p:spPr>
          <a:xfrm>
            <a:off x="2735739" y="1511272"/>
            <a:ext cx="256212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Terminals (static string[])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SingleRazdel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(static string[])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ComplexRazdel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(static string[])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(public static List)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Literals (public  static List):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методы: 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Методы для проверки типов символов: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IsSymbol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IsOctalDigit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IsSpace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Error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CheckString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str,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основной метод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9C155-E026-CDE8-7069-A69F7FDCE8BE}"/>
              </a:ext>
            </a:extLst>
          </p:cNvPr>
          <p:cNvSpPr txBox="1"/>
          <p:nvPr/>
        </p:nvSpPr>
        <p:spPr>
          <a:xfrm>
            <a:off x="5129657" y="1498155"/>
            <a:ext cx="20417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ru-RU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Поля: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(T[]) ;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Методы: 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 a)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Pop1()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5BDF4-0BC4-535C-3E64-20C63F30FE9C}"/>
              </a:ext>
            </a:extLst>
          </p:cNvPr>
          <p:cNvSpPr txBox="1"/>
          <p:nvPr/>
        </p:nvSpPr>
        <p:spPr>
          <a:xfrm>
            <a:off x="6629698" y="1498155"/>
            <a:ext cx="23166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sintaxLR</a:t>
            </a: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Структуры данных и поля: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listBox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listBox2, listBox3, listBox4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labelCounter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LabelStack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id (int)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(int[])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mas2 (List)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StackSost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StackRazbor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(Stack)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 (List)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(int)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temp (int)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E96F5-963B-6CE8-C762-BF4F1FC33AC0}"/>
              </a:ext>
            </a:extLst>
          </p:cNvPr>
          <p:cNvSpPr txBox="1"/>
          <p:nvPr/>
        </p:nvSpPr>
        <p:spPr>
          <a:xfrm>
            <a:off x="8635300" y="1498155"/>
            <a:ext cx="3298159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Методы: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sintaxLR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Sdvig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Perehod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perehod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Privedenie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delete, N name)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Error(int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index, 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Error2(int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 index, string name = "")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Variable(Token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typeToken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Token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idToken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UsingVariable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(Token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idToken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SinALR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GenerateVariableDeclaration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GetNewLabel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PushLabel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GenerateIfCode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GenerateelseCode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GenerateAssignment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GenerateDecrement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GetConditionFromTokens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8012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FB8560F-5607-6CA2-58CE-26C80A7ED0D2}"/>
              </a:ext>
            </a:extLst>
          </p:cNvPr>
          <p:cNvSpPr txBox="1">
            <a:spLocks/>
          </p:cNvSpPr>
          <p:nvPr/>
        </p:nvSpPr>
        <p:spPr>
          <a:xfrm>
            <a:off x="838560" y="504103"/>
            <a:ext cx="10514880" cy="84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tabLst>
                <a:tab pos="0" algn="l"/>
              </a:tabLs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116FB-7BF0-8FA8-4C35-2B08E2B69E5E}"/>
              </a:ext>
            </a:extLst>
          </p:cNvPr>
          <p:cNvSpPr txBox="1"/>
          <p:nvPr/>
        </p:nvSpPr>
        <p:spPr>
          <a:xfrm>
            <a:off x="501191" y="2088485"/>
            <a:ext cx="111896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разработке транслятора для заданного подмножества языка С были выполнены следующие задачи: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Разработана грамматика для описания синтаксиса заданного подмножества языка C и доказана её принадлежность к классу LR(1);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Спроектирован и реализован лексический анализатор;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Спроектирован и реализован восходящий синтаксический анализатор, использующий метод "свертка-сдвиг";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Реализован семантический анализ для проверки корректности использования идентификаторов, реализованы трансляция логических выражений и простейшая генерация промежуточного кода на русском языке;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Обеспечена диагностика лексических, синтаксических и семантических ошибок с указанием типа ошибки, позиции в исходном коде и других деталей;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 Подготовлен набор тестовых программ.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 опыт в реализации компонентов транслятора.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3F54F1-2668-F8B1-F958-60E3083C7062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8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B40C569-9224-C416-BD00-41244370234C}"/>
              </a:ext>
            </a:extLst>
          </p:cNvPr>
          <p:cNvSpPr txBox="1">
            <a:spLocks/>
          </p:cNvSpPr>
          <p:nvPr/>
        </p:nvSpPr>
        <p:spPr>
          <a:xfrm>
            <a:off x="838080" y="29376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Цели и задачи курсовой работы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01D54B56-797A-5681-D371-33EF6B0E05D2}"/>
              </a:ext>
            </a:extLst>
          </p:cNvPr>
          <p:cNvSpPr txBox="1">
            <a:spLocks/>
          </p:cNvSpPr>
          <p:nvPr/>
        </p:nvSpPr>
        <p:spPr>
          <a:xfrm>
            <a:off x="527760" y="1618560"/>
            <a:ext cx="10514880" cy="966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Цель работы:</a:t>
            </a: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uLnTx/>
                <a:uFillTx/>
                <a:latin typeface="Times New Roman" panose="02020603050405020304" pitchFamily="18" charset="0"/>
                <a:cs typeface="+mj-cs"/>
              </a:rPr>
              <a:t>C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оздание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транслятора с подмножества языка C, обладающего расширенной диагностикой ошибок, включающего лексический, синтаксический, семантический анализ и генерацию кода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D7F1934-DA79-C5C5-6B3E-F48AA35DD96B}"/>
              </a:ext>
            </a:extLst>
          </p:cNvPr>
          <p:cNvSpPr/>
          <p:nvPr/>
        </p:nvSpPr>
        <p:spPr>
          <a:xfrm>
            <a:off x="527760" y="2739960"/>
            <a:ext cx="11135880" cy="3752280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Задачи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для достижения поставленной цели: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Проанализировать техническое задание и определить требования к транслятору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;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грамматику для описания синтаксиса заданного подмножества языка C и доказать её принадлежность к классу LR(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;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Спроектировать и реализовать лексический анализатор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;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Спроектировать и реализовать синтаксический 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(k)-анализатор</a:t>
            </a:r>
            <a:r>
              <a:rPr lang="ru-RU" kern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построить необходимые таблицы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;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lang="ru-RU" kern="0" dirty="0">
                <a:solidFill>
                  <a:srgbClr val="000000"/>
                </a:solidFill>
                <a:latin typeface="Times New Roman"/>
              </a:rPr>
              <a:t>Реализовать</a:t>
            </a: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семантический анализ и генерацию промежуточного кода на русском языке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;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Разработать систему диагностики лексических, синтаксических и семантических ошибок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;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>
                <a:tab pos="0" algn="l"/>
              </a:tabLst>
              <a:defRPr/>
            </a:pPr>
            <a:r>
              <a:rPr kumimoji="0" lang="ru-R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Подготовить набор тестов для проверки корректности работы транслятора.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7460E0E-2C5E-49C5-FCC4-371FC211A26F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07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7DC695-BDF9-0DB6-7F60-40BDDA26E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262" y="6058172"/>
            <a:ext cx="536494" cy="658425"/>
          </a:xfrm>
          <a:prstGeom prst="rect">
            <a:avLst/>
          </a:prstGeom>
        </p:spPr>
      </p:pic>
      <p:sp>
        <p:nvSpPr>
          <p:cNvPr id="3" name="PlaceHolder 1">
            <a:extLst>
              <a:ext uri="{FF2B5EF4-FFF2-40B4-BE49-F238E27FC236}">
                <a16:creationId xmlns:a16="http://schemas.microsoft.com/office/drawing/2014/main" id="{C4682D14-737C-2179-952A-FFE5D2910F7B}"/>
              </a:ext>
            </a:extLst>
          </p:cNvPr>
          <p:cNvSpPr txBox="1">
            <a:spLocks/>
          </p:cNvSpPr>
          <p:nvPr/>
        </p:nvSpPr>
        <p:spPr>
          <a:xfrm>
            <a:off x="838560" y="266467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Описание подмножества языка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C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1F72B4F7-A364-2942-6D8C-4670863BF86F}"/>
              </a:ext>
            </a:extLst>
          </p:cNvPr>
          <p:cNvSpPr txBox="1">
            <a:spLocks/>
          </p:cNvSpPr>
          <p:nvPr/>
        </p:nvSpPr>
        <p:spPr>
          <a:xfrm>
            <a:off x="838560" y="1860962"/>
            <a:ext cx="5635800" cy="359715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Поддерживаемые конструкции:</a:t>
            </a:r>
            <a:endParaRPr lang="ru-RU" sz="1800" dirty="0">
              <a:solidFill>
                <a:srgbClr val="000000"/>
              </a:solidFill>
              <a:latin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Чувствительные к регистру идентификаторы длиной до 10 символов;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1,4 байтные восьмеричные константы;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Директива описания переменных типов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Простой арифметический оператор;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Оператор декремента;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Сложное логическое выражение;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>
                <a:tab pos="0" algn="l"/>
              </a:tabLst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Условный оператор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()… [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else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… ];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C2242FD-77E6-B440-F3B6-7BBBC28CDA59}"/>
              </a:ext>
            </a:extLst>
          </p:cNvPr>
          <p:cNvSpPr/>
          <p:nvPr/>
        </p:nvSpPr>
        <p:spPr>
          <a:xfrm>
            <a:off x="6457361" y="2224720"/>
            <a:ext cx="5734639" cy="2724352"/>
          </a:xfrm>
          <a:prstGeom prst="rect">
            <a:avLst/>
          </a:prstGeom>
          <a:noFill/>
          <a:ln w="0">
            <a:noFill/>
          </a:ln>
          <a:effectLst/>
        </p:spPr>
        <p:txBody>
          <a:bodyPr lIns="90000" tIns="45000" rIns="90000" bIns="45000" anchor="t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Source Code Pro"/>
                <a:cs typeface="+mn-cs"/>
              </a:rPr>
              <a:t>main() {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Source Code Pro"/>
                <a:cs typeface="+mn-cs"/>
              </a:rPr>
              <a:t>char res;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Source Code Pro"/>
                <a:cs typeface="+mn-cs"/>
              </a:rPr>
              <a:t>char x = 7;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Source Code Pro"/>
                <a:cs typeface="+mn-cs"/>
              </a:rPr>
              <a:t>char y = 3;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Source Code Pro"/>
                <a:cs typeface="+mn-cs"/>
              </a:rPr>
              <a:t>if (x &gt; y) res = x + y; else { res = y -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Source Code Pro"/>
                <a:cs typeface="+mn-cs"/>
              </a:rPr>
              <a:t> </a:t>
            </a: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Source Code Pro"/>
                <a:cs typeface="+mn-cs"/>
              </a:rPr>
              <a:t>x; } </a:t>
            </a:r>
          </a:p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s-E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ource Code Pro"/>
                <a:ea typeface="Source Code Pro"/>
                <a:cs typeface="+mn-cs"/>
              </a:rPr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6D92FB9-279C-98FB-6D3E-2EA6A4733E4D}"/>
              </a:ext>
            </a:extLst>
          </p:cNvPr>
          <p:cNvSpPr/>
          <p:nvPr/>
        </p:nvSpPr>
        <p:spPr>
          <a:xfrm>
            <a:off x="6457359" y="1932495"/>
            <a:ext cx="5635801" cy="30165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4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A55F2-6BB9-D86C-05E1-6A5F6BBC1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E5CB7AE4-7287-199F-658D-7F20A3441101}"/>
              </a:ext>
            </a:extLst>
          </p:cNvPr>
          <p:cNvSpPr txBox="1">
            <a:spLocks/>
          </p:cNvSpPr>
          <p:nvPr/>
        </p:nvSpPr>
        <p:spPr>
          <a:xfrm>
            <a:off x="838560" y="294748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Описание грамматики языка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C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5B1B71FF-D487-606C-D04E-B91B608216C0}"/>
              </a:ext>
            </a:extLst>
          </p:cNvPr>
          <p:cNvSpPr txBox="1">
            <a:spLocks/>
          </p:cNvSpPr>
          <p:nvPr/>
        </p:nvSpPr>
        <p:spPr>
          <a:xfrm>
            <a:off x="838560" y="1470582"/>
            <a:ext cx="5635800" cy="359715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Алфавит: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Допустимые символы: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Буквы: a-z, A-Z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Цифры: 0-9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Знаки: (, ), {, }, ;, +, *, /, %, &lt;, &gt;, -, =, !, 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Идентификаторы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Служебные слова: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Литералы: 1,4 байтные восьмеричные числа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Разделители: (, ), {, }, ;, ,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Операторы: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Арифметические: +, *, /, %, -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Присваивание: =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Сравнения: &lt;, &gt;, &lt;=, &gt;=, ==, !=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Логические: &amp;&amp;, ||, !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Декремента: --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153E08-6603-77CF-8E2B-40654753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064" y="2118544"/>
            <a:ext cx="6599492" cy="2949196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3705C99-9E32-0AB2-B146-B16E24CDAA23}"/>
              </a:ext>
            </a:extLst>
          </p:cNvPr>
          <p:cNvSpPr/>
          <p:nvPr/>
        </p:nvSpPr>
        <p:spPr>
          <a:xfrm>
            <a:off x="11353440" y="6078014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951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0C5C7D-DDEE-D39A-0B08-61EEED96D507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PlaceHolder 1">
            <a:extLst>
              <a:ext uri="{FF2B5EF4-FFF2-40B4-BE49-F238E27FC236}">
                <a16:creationId xmlns:a16="http://schemas.microsoft.com/office/drawing/2014/main" id="{4C7AAC5A-3405-CAE6-DCFE-F7637C7FD8B0}"/>
              </a:ext>
            </a:extLst>
          </p:cNvPr>
          <p:cNvSpPr txBox="1">
            <a:spLocks/>
          </p:cNvSpPr>
          <p:nvPr/>
        </p:nvSpPr>
        <p:spPr>
          <a:xfrm>
            <a:off x="838560" y="294748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Грамматика языка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C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E43AB4-DFF1-3D9B-BB79-561A31448F22}"/>
              </a:ext>
            </a:extLst>
          </p:cNvPr>
          <p:cNvSpPr txBox="1"/>
          <p:nvPr/>
        </p:nvSpPr>
        <p:spPr>
          <a:xfrm>
            <a:off x="753718" y="1688859"/>
            <a:ext cx="7491952" cy="5028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&lt;прог&gt; ::=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(){&lt;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спис_опер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&gt;}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спис_опер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&lt;опер&gt;|&lt;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спис_опер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&gt;&lt;опер&gt;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&lt;опер&gt; ::= 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&gt;;|&lt;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опер_декр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&gt;;|&lt;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пр_арифм_опер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&gt;;|&lt;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усл_опер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&lt;тип&gt;&lt;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&lt;тип&gt; ::=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char|long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&gt;|&lt;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спис_пер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&gt;, 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знач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|&lt;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пр_арифм_опер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пр_арифм_опер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&lt;элем&gt;|&lt;элем&gt;&lt;оп&gt;&lt;элем&gt;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&lt;элем&gt; ::=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id|lit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&lt;оп&gt; ::= +|-|%|*|/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опер_декр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--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id|id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38758-7C66-AD4C-F09D-2FEA35D87FCD}"/>
              </a:ext>
            </a:extLst>
          </p:cNvPr>
          <p:cNvSpPr txBox="1"/>
          <p:nvPr/>
        </p:nvSpPr>
        <p:spPr>
          <a:xfrm>
            <a:off x="7288403" y="1685066"/>
            <a:ext cx="4645057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усл_опер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(&lt;A&gt;) &lt;блок&gt; &lt;хвост&gt;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&lt;A&gt; ::= &lt;A&gt; &amp;&amp; &lt;B&gt;|&lt;B&gt;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&lt;B&gt; ::= &lt;B&gt; || &lt;C&gt;|&lt;C&gt;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&lt;C&gt; ::= &lt;C&gt;&lt;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&gt;&lt;D&gt;|&lt;D&gt;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&lt;D&gt; ::= &lt;F&gt;|!&lt;F&gt;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&lt;F&gt; ::=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id|lit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|(&lt;A&gt;)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&gt;|&lt;|&gt;=|&lt;=|==|!=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&lt;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&gt;|{&lt;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&gt;} 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&lt;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хвост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 ::=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ε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|else {&lt;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&gt;}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5B2FD-CBA0-70DE-E8A3-523003F5D649}"/>
              </a:ext>
            </a:extLst>
          </p:cNvPr>
          <p:cNvSpPr txBox="1"/>
          <p:nvPr/>
        </p:nvSpPr>
        <p:spPr>
          <a:xfrm>
            <a:off x="4978487" y="1228889"/>
            <a:ext cx="2235025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Правила грамматики</a:t>
            </a:r>
          </a:p>
        </p:txBody>
      </p:sp>
    </p:spTree>
    <p:extLst>
      <p:ext uri="{BB962C8B-B14F-4D97-AF65-F5344CB8AC3E}">
        <p14:creationId xmlns:p14="http://schemas.microsoft.com/office/powerpoint/2010/main" val="128637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88A9C5-D36A-3A90-7928-017C968CDBFE}"/>
              </a:ext>
            </a:extLst>
          </p:cNvPr>
          <p:cNvSpPr txBox="1"/>
          <p:nvPr/>
        </p:nvSpPr>
        <p:spPr>
          <a:xfrm>
            <a:off x="1628873" y="626039"/>
            <a:ext cx="89342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 построения синтаксического анализатора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AE136-B833-61F1-2E97-55D75AD7A091}"/>
              </a:ext>
            </a:extLst>
          </p:cNvPr>
          <p:cNvSpPr txBox="1"/>
          <p:nvPr/>
        </p:nvSpPr>
        <p:spPr>
          <a:xfrm>
            <a:off x="1168924" y="1360611"/>
            <a:ext cx="98227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проверки принадлежности грамматики классу LR(k) построим граф состояний и детерминированную таблицу действий.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560F0C-FA18-1812-6A17-7171E750D22E}"/>
              </a:ext>
            </a:extLst>
          </p:cNvPr>
          <p:cNvSpPr txBox="1"/>
          <p:nvPr/>
        </p:nvSpPr>
        <p:spPr>
          <a:xfrm>
            <a:off x="1168922" y="5709269"/>
            <a:ext cx="98227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анализа таблицы видим, что построенная грамматика принадлежит классу LR(1) и может служить основой восходящего распознавателя.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33F4A1-4DE4-C2E3-568D-087F6D146D9E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10614A0-F947-DA44-8175-E8E855281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192" y="2103829"/>
            <a:ext cx="4421808" cy="35085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AFB422-F5F4-2798-C5CE-AD424D749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586" y="2103829"/>
            <a:ext cx="3999544" cy="350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4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57BED40-D223-5A03-0951-9AE9EB283494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C37AB31-0097-4571-B696-0E1A9F2ACF02}"/>
              </a:ext>
            </a:extLst>
          </p:cNvPr>
          <p:cNvSpPr/>
          <p:nvPr/>
        </p:nvSpPr>
        <p:spPr>
          <a:xfrm>
            <a:off x="2434320" y="180000"/>
            <a:ext cx="7213320" cy="90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ru-RU" sz="3200" b="0" u="none" strike="noStrike" dirty="0">
                <a:solidFill>
                  <a:schemeClr val="dk1"/>
                </a:solidFill>
                <a:effectLst/>
                <a:uFillTx/>
                <a:latin typeface="Times New Roman"/>
              </a:rPr>
              <a:t>Структура компонентов транслятора</a:t>
            </a:r>
            <a:endParaRPr lang="ru-RU" sz="32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C45EF-7AF5-CED4-7F2D-79759F7DFE14}"/>
              </a:ext>
            </a:extLst>
          </p:cNvPr>
          <p:cNvSpPr txBox="1"/>
          <p:nvPr/>
        </p:nvSpPr>
        <p:spPr>
          <a:xfrm>
            <a:off x="603774" y="1185813"/>
            <a:ext cx="4427915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разбивает входную строку символов на токены, а также дополнительно указывает тип токена: литерал, разделитель, идентификатор, служебное слово.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Синтаксический анализ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контролирует правильность последовательности токенов для грамматики языка. программирования.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Семантический анализ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контролирует объявление и использование переменных.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кода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представляет собой вывод промежуточного кода на русском языке.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3C8FA0D-83F4-BA13-42DD-C51EB33D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051" y="1343410"/>
            <a:ext cx="635317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45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283C36-0FBB-419B-CBE9-F6B3D4497503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69B98E00-FCFA-9EAC-4102-0BD18F45F0C4}"/>
              </a:ext>
            </a:extLst>
          </p:cNvPr>
          <p:cNvSpPr txBox="1">
            <a:spLocks/>
          </p:cNvSpPr>
          <p:nvPr/>
        </p:nvSpPr>
        <p:spPr>
          <a:xfrm>
            <a:off x="878940" y="497015"/>
            <a:ext cx="10514880" cy="71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Лексический анализ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ED1BB8-81A9-0895-9EED-53D7602F8EE7}"/>
              </a:ext>
            </a:extLst>
          </p:cNvPr>
          <p:cNvSpPr txBox="1"/>
          <p:nvPr/>
        </p:nvSpPr>
        <p:spPr>
          <a:xfrm>
            <a:off x="546755" y="1979877"/>
            <a:ext cx="655162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Лексический анализ разбивает входную строку символов на отдельные значимые элементы, называемые токенами.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чтении исходного кода: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Выделяет лексемы (идентификаторы, служебные слова, литералы и разделители);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Формирует таблицы символов;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Обнаруживает лексические ошибки (недопустимый формат литерала, неизвестный символ).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C9EAC1-24AF-F75B-9F9A-6B498A45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489" y="1944403"/>
            <a:ext cx="4928458" cy="296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8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8362FE0-FCFC-CED6-1A95-CDD1B826B1D1}"/>
              </a:ext>
            </a:extLst>
          </p:cNvPr>
          <p:cNvSpPr/>
          <p:nvPr/>
        </p:nvSpPr>
        <p:spPr>
          <a:xfrm>
            <a:off x="11393820" y="6059160"/>
            <a:ext cx="539640" cy="588240"/>
          </a:xfrm>
          <a:prstGeom prst="rect">
            <a:avLst/>
          </a:prstGeom>
          <a:noFill/>
          <a:ln w="0">
            <a:noFill/>
          </a:ln>
          <a:effectLst/>
        </p:spPr>
        <p:txBody>
          <a:bodyPr wrap="none" lIns="90000" tIns="45000" rIns="90000" bIns="4500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D64622-F206-4B41-8A59-2352054EF8A6}" type="slidenum">
              <a:rPr kumimoji="0" lang="ru-RU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PlaceHolder 1">
            <a:extLst>
              <a:ext uri="{FF2B5EF4-FFF2-40B4-BE49-F238E27FC236}">
                <a16:creationId xmlns:a16="http://schemas.microsoft.com/office/drawing/2014/main" id="{955D47C2-079B-E114-344D-089B4507F101}"/>
              </a:ext>
            </a:extLst>
          </p:cNvPr>
          <p:cNvSpPr txBox="1">
            <a:spLocks/>
          </p:cNvSpPr>
          <p:nvPr/>
        </p:nvSpPr>
        <p:spPr>
          <a:xfrm>
            <a:off x="838080" y="365040"/>
            <a:ext cx="10514880" cy="71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Синтаксический анализ (L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R</a:t>
            </a: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(k)-анализатор)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DDD671-4022-A07B-03A6-CECD588F4BB2}"/>
              </a:ext>
            </a:extLst>
          </p:cNvPr>
          <p:cNvSpPr txBox="1"/>
          <p:nvPr/>
        </p:nvSpPr>
        <p:spPr>
          <a:xfrm>
            <a:off x="838080" y="1079640"/>
            <a:ext cx="108511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Синтаксическим анализ определяет,  порождается ли данная строка лексем данной грамматикой.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восходящем разборе применяется метод магазинного автомата, именуемый также как метод «свертка-сдвиг». Фрагмент программы: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A691F-49F6-ED94-0EBB-4094C01A7F46}"/>
              </a:ext>
            </a:extLst>
          </p:cNvPr>
          <p:cNvSpPr txBox="1"/>
          <p:nvPr/>
        </p:nvSpPr>
        <p:spPr>
          <a:xfrm>
            <a:off x="1017190" y="2002970"/>
            <a:ext cx="863888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case 19: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temp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StackRazbor.Read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if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"N" &amp;&amp;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(int)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N.el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{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if (Tokens[index].Value == ";" || Tokens[index].Value == ",")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{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Privedenie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(1,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N.vir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); continue;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}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  }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temp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StackRazbor.Read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"N" &amp;&amp;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(int)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N.op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{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Perehod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(25); continue; } 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Sdvig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temp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StackRazbor.Read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(); 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"R" &amp;&amp;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6) {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Perehod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(20); continue; }// + if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"R" &amp;&amp;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12) {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Perehod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(21); continue; }//- 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"R" &amp;&amp;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9) {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Perehod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(22); continue; }// % 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"R" &amp;&amp;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7) {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Perehod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(23); continue; }// * 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"R" &amp;&amp;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temp.Number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== 8) {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Perehod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(24); continue; }// / 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Error(10, index, 19); break;// </a:t>
            </a:r>
            <a:r>
              <a:rPr lang="ru-RU" sz="1600" dirty="0">
                <a:latin typeface="Calibri" panose="020F0502020204030204" pitchFamily="34" charset="0"/>
                <a:cs typeface="Calibri" panose="020F0502020204030204" pitchFamily="34" charset="0"/>
              </a:rPr>
              <a:t>ожидались , или ; или </a:t>
            </a:r>
            <a:r>
              <a:rPr lang="ru-RU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арифм.оператор</a:t>
            </a:r>
            <a:endParaRPr lang="ru-RU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251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223</TotalTime>
  <Words>1881</Words>
  <Application>Microsoft Office PowerPoint</Application>
  <PresentationFormat>Широкоэкранный</PresentationFormat>
  <Paragraphs>275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Arial</vt:lpstr>
      <vt:lpstr>Calibri</vt:lpstr>
      <vt:lpstr>Corbel</vt:lpstr>
      <vt:lpstr>Gill Sans MT</vt:lpstr>
      <vt:lpstr>Montserrat</vt:lpstr>
      <vt:lpstr>Source Code Pro</vt:lpstr>
      <vt:lpstr>Times New Roman</vt:lpstr>
      <vt:lpstr>Посылка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Ангелина</dc:creator>
  <cp:lastModifiedBy>Ангелина</cp:lastModifiedBy>
  <cp:revision>15</cp:revision>
  <dcterms:created xsi:type="dcterms:W3CDTF">2025-06-03T19:33:31Z</dcterms:created>
  <dcterms:modified xsi:type="dcterms:W3CDTF">2025-06-04T02:06:31Z</dcterms:modified>
</cp:coreProperties>
</file>