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6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7" r:id="rId6"/>
    <p:sldId id="261" r:id="rId7"/>
    <p:sldId id="268" r:id="rId8"/>
    <p:sldId id="269" r:id="rId9"/>
    <p:sldId id="270" r:id="rId10"/>
    <p:sldId id="262" r:id="rId11"/>
    <p:sldId id="271" r:id="rId12"/>
    <p:sldId id="263" r:id="rId13"/>
    <p:sldId id="264" r:id="rId14"/>
    <p:sldId id="272" r:id="rId15"/>
    <p:sldId id="273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3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7F36-E5CA-4B97-A21F-A32149AE3A6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BC1B7-0D0D-4F61-92D1-B712D98D28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BC1B7-0D0D-4F61-92D1-B712D98D281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61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9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3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1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Présentation</a:t>
            </a:r>
            <a:r>
              <a:rPr dirty="0"/>
              <a:t> de Pandas </a:t>
            </a:r>
            <a:r>
              <a:rPr dirty="0" err="1"/>
              <a:t>en</a:t>
            </a:r>
            <a:r>
              <a:rPr dirty="0"/>
              <a:t>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7" y="4455621"/>
            <a:ext cx="8080837" cy="1143000"/>
          </a:xfrm>
        </p:spPr>
        <p:txBody>
          <a:bodyPr>
            <a:normAutofit fontScale="92500"/>
          </a:bodyPr>
          <a:lstStyle/>
          <a:p>
            <a:r>
              <a:rPr sz="2800" b="1" dirty="0">
                <a:solidFill>
                  <a:schemeClr val="tx1"/>
                </a:solidFill>
              </a:rPr>
              <a:t>Par : Angelina </a:t>
            </a:r>
            <a:r>
              <a:rPr lang="fr-FR" sz="2800" b="1" dirty="0">
                <a:solidFill>
                  <a:schemeClr val="tx1"/>
                </a:solidFill>
              </a:rPr>
              <a:t>BANGOURA </a:t>
            </a:r>
            <a:r>
              <a:rPr sz="2800" b="1" dirty="0">
                <a:solidFill>
                  <a:schemeClr val="tx1"/>
                </a:solidFill>
              </a:rPr>
              <a:t>et </a:t>
            </a:r>
            <a:r>
              <a:rPr lang="fr-FR" sz="2800" b="1" dirty="0">
                <a:solidFill>
                  <a:schemeClr val="tx1"/>
                </a:solidFill>
              </a:rPr>
              <a:t>Oumar KOULIBALY</a:t>
            </a:r>
            <a:endParaRPr sz="2800" b="1" dirty="0">
              <a:solidFill>
                <a:schemeClr val="tx1"/>
              </a:solidFill>
            </a:endParaRPr>
          </a:p>
          <a:p>
            <a:r>
              <a:rPr sz="2800" b="1" dirty="0">
                <a:solidFill>
                  <a:schemeClr val="tx1"/>
                </a:solidFill>
              </a:rPr>
              <a:t>Date : </a:t>
            </a:r>
            <a:r>
              <a:rPr lang="fr-FR" sz="2800" b="1" dirty="0">
                <a:solidFill>
                  <a:schemeClr val="tx1"/>
                </a:solidFill>
              </a:rPr>
              <a:t>03 </a:t>
            </a:r>
            <a:r>
              <a:rPr sz="2800" b="1" dirty="0" err="1">
                <a:solidFill>
                  <a:schemeClr val="tx1"/>
                </a:solidFill>
              </a:rPr>
              <a:t>Jui</a:t>
            </a:r>
            <a:r>
              <a:rPr lang="fr-FR" sz="2800" b="1" dirty="0" err="1">
                <a:solidFill>
                  <a:schemeClr val="tx1"/>
                </a:solidFill>
              </a:rPr>
              <a:t>llet</a:t>
            </a:r>
            <a:r>
              <a:rPr sz="2800" b="1" dirty="0">
                <a:solidFill>
                  <a:schemeClr val="tx1"/>
                </a:solidFill>
              </a:rPr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b="1" dirty="0"/>
              <a:t>Manipulation de colonnes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1525" cy="45259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endParaRPr lang="fr-F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['nouvelle'] = </a:t>
            </a:r>
            <a:r>
              <a:rPr lang="fr-FR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['col1'] + </a:t>
            </a:r>
            <a:r>
              <a:rPr lang="fr-FR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['col2']   # Création de colonne</a:t>
            </a:r>
          </a:p>
          <a:p>
            <a:pPr>
              <a:lnSpc>
                <a:spcPct val="150000"/>
              </a:lnSpc>
            </a:pPr>
            <a:r>
              <a:rPr lang="fr-FR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('colonne', axis=1)                 # Supprime une colonne</a:t>
            </a:r>
          </a:p>
          <a:p>
            <a:pPr>
              <a:lnSpc>
                <a:spcPct val="150000"/>
              </a:lnSpc>
            </a:pPr>
            <a:r>
              <a:rPr lang="fr-FR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df.insert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'col', valeurs)               # Insère une colonne</a:t>
            </a:r>
          </a:p>
          <a:p>
            <a:pPr>
              <a:lnSpc>
                <a:spcPct val="150000"/>
              </a:lnSpc>
            </a:pPr>
            <a:r>
              <a:rPr lang="fr-FR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df.rename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fr-FR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={'a': 'b'})              # Renommer colonne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9F5A5-F5ED-4F17-B127-32F419B2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+mn-lt"/>
                <a:ea typeface="+mn-ea"/>
                <a:cs typeface="+mn-cs"/>
              </a:rPr>
              <a:t>Opérations sur les données</a:t>
            </a:r>
            <a:br>
              <a:rPr lang="fr-FR" sz="3200" dirty="0">
                <a:latin typeface="+mn-lt"/>
                <a:ea typeface="+mn-ea"/>
                <a:cs typeface="+mn-cs"/>
              </a:rPr>
            </a:br>
            <a:endParaRPr lang="fr-FR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D19BA-779D-4315-886C-D388C1DE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df.sum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# Somme par colonne</a:t>
            </a:r>
          </a:p>
          <a:p>
            <a:pPr>
              <a:lnSpc>
                <a:spcPct val="150000"/>
              </a:lnSpc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df.mean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# Moyenne</a:t>
            </a:r>
          </a:p>
          <a:p>
            <a:pPr>
              <a:lnSpc>
                <a:spcPct val="150000"/>
              </a:lnSpc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df.median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df.std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# Écart-type</a:t>
            </a:r>
          </a:p>
          <a:p>
            <a:pPr>
              <a:lnSpc>
                <a:spcPct val="150000"/>
              </a:lnSpc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df.min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df.max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df.cumsum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fr-FR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df.cumprod</a:t>
            </a:r>
            <a:r>
              <a:rPr lang="fr-FR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143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Groupement et agrégation</a:t>
            </a:r>
            <a:br>
              <a:rPr lang="fr-FR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>
              <a:lnSpc>
                <a:spcPct val="120000"/>
              </a:lnSpc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('colonne')                       Groupement</a:t>
            </a:r>
          </a:p>
          <a:p>
            <a:pPr>
              <a:lnSpc>
                <a:spcPct val="120000"/>
              </a:lnSpc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df.groupby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('col').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({'col2':'sum'})     Agrégation multiple</a:t>
            </a:r>
          </a:p>
          <a:p>
            <a:pPr>
              <a:lnSpc>
                <a:spcPct val="120000"/>
              </a:lnSpc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df.pivot_table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(index='a',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='b', values='c',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aggfunc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  # Tableau croisé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92" y="394977"/>
            <a:ext cx="7892415" cy="1450757"/>
          </a:xfrm>
        </p:spPr>
        <p:txBody>
          <a:bodyPr>
            <a:normAutofit fontScale="90000"/>
          </a:bodyPr>
          <a:lstStyle/>
          <a:p>
            <a:pPr algn="ctr"/>
            <a:br>
              <a:rPr lang="fr-FR" sz="4800" b="1" dirty="0"/>
            </a:br>
            <a:br>
              <a:rPr lang="fr-FR" sz="4800" b="1" dirty="0"/>
            </a:br>
            <a:br>
              <a:rPr lang="fr-FR" sz="4800" b="1" dirty="0"/>
            </a:br>
            <a:br>
              <a:rPr lang="fr-FR" sz="4800" b="1" dirty="0"/>
            </a:br>
            <a:br>
              <a:rPr lang="fr-FR" sz="4800" b="1" dirty="0"/>
            </a:br>
            <a:br>
              <a:rPr lang="fr-FR" sz="4800" b="1" dirty="0"/>
            </a:br>
            <a:r>
              <a:rPr lang="fr-FR" sz="4800" b="1" dirty="0"/>
              <a:t>Fusion, jointures et concaténation</a:t>
            </a:r>
            <a:br>
              <a:rPr lang="fr-FR" sz="4800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([df1, df2], axis=0)    # Concaténation verticale</a:t>
            </a:r>
          </a:p>
          <a:p>
            <a:pPr>
              <a:lnSpc>
                <a:spcPct val="150000"/>
              </a:lnSpc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pd.merge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(df1, df2, on='colonne') # Jointure SQL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df1.join(df2, how='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         #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index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C943-4DDC-4C09-87D5-9B0B1247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Tri et </a:t>
            </a:r>
            <a:r>
              <a:rPr lang="fr-FR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indexation</a:t>
            </a:r>
            <a:br>
              <a:rPr lang="fr-FR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F94C9-E445-45D3-9A09-65990FFC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dirty="0" err="1"/>
              <a:t>df.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(by='colonne')          # Tri par valeur</a:t>
            </a: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df.sort_index()                           # Tri par index</a:t>
            </a: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df.reset_index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 # Réinitialise l’index</a:t>
            </a:r>
          </a:p>
          <a:p>
            <a:pPr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df.set_index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('colonne')         # Définit une colonne comme index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51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79A49-63A2-4AE2-A843-C70964A9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 et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B3F5E-602B-4394-98EC-F68A2ABE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1" y="1845733"/>
            <a:ext cx="8081010" cy="439314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['date'])               # Conversion en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['date'].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dt.year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dt.month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dt.day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 Extraction des composantes</a:t>
            </a:r>
          </a:p>
          <a:p>
            <a:pPr>
              <a:lnSpc>
                <a:spcPct val="150000"/>
              </a:lnSpc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['date'].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dt.weekday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# Jour de la semaine</a:t>
            </a:r>
          </a:p>
          <a:p>
            <a:pPr>
              <a:lnSpc>
                <a:spcPct val="150000"/>
              </a:lnSpc>
            </a:pP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df.set_index</a:t>
            </a:r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('date')                  # Utilisation comme index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81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Pratique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Charger un fichier Excel ou CSV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Filtrer les données par condition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Calculer des moyennes ou des totaux</a:t>
            </a:r>
          </a:p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Exporter le résultat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simplifie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manipulation de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Utile pour les rapports et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l’automatisation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Indispensable pour les data analysts et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développeurs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845734"/>
            <a:ext cx="8458200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</a:t>
            </a:r>
            <a:r>
              <a:rPr dirty="0"/>
              <a:t> </a:t>
            </a:r>
            <a:r>
              <a:rPr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Qu’est-ce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Pandas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800" b="1" dirty="0">
                <a:latin typeface="+mj-lt"/>
              </a:rPr>
              <a:t>✅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Librairie Python pour la manipulation de données.</a:t>
            </a: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Permet de travailler avec des tableaux (type Excel).</a:t>
            </a: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Très utilisée en data science et analyse de données.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Pourquoi</a:t>
            </a:r>
            <a:r>
              <a:rPr b="1" dirty="0"/>
              <a:t> </a:t>
            </a:r>
            <a:r>
              <a:rPr b="1" dirty="0" err="1"/>
              <a:t>utiliser</a:t>
            </a:r>
            <a:r>
              <a:rPr b="1" dirty="0"/>
              <a:t> Pandas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sz="3200" dirty="0"/>
              <a:t>✅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facile de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(manipulation, transformation, exploration)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grands volumes de données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Fusion, tri,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filtrage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regroupement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et écriture des différents formats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Excel, CSV, SQL,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d’utilisation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pouvoir manipuler les données, il faudrait tout d’abord importer la librairie pandas. La syntaxe est la suivante:</a:t>
            </a:r>
          </a:p>
          <a:p>
            <a:pPr marL="0" indent="0">
              <a:buNone/>
            </a:pP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mport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as pd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3A7605-8FCB-4A63-BCED-3013E1C3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Lire des fichiers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186A9C-A5D1-44E1-8BC6-411C217B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84" y="1960034"/>
            <a:ext cx="7543801" cy="40233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différentes fonctions permettant de lire les fichiers sont les suivantes: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fr-F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('fichier.csv')</a:t>
            </a:r>
            <a:endParaRPr lang="fr-FR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fr-F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('fichier.xlsx')</a:t>
            </a:r>
            <a:endParaRPr lang="fr-FR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pd.read_json</a:t>
            </a:r>
            <a:r>
              <a:rPr lang="fr-F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fr-FR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fichier.json</a:t>
            </a:r>
            <a:r>
              <a:rPr lang="fr-F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fr-FR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pd.read_sql</a:t>
            </a:r>
            <a:r>
              <a:rPr lang="fr-F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fr-FR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requete</a:t>
            </a:r>
            <a:r>
              <a:rPr lang="fr-F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SQL', connexion)</a:t>
            </a:r>
            <a:endParaRPr lang="fr-FR" sz="3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16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19921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courante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0B4A5BA-E3BB-49C8-B798-041BF869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452596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fr-FR" altLang="fr-FR" sz="28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fr-FR" altLang="fr-FR" sz="28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	</a:t>
            </a:r>
            <a:r>
              <a:rPr lang="fr-FR" altLang="fr-F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Exporter les données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altLang="fr-F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fr-FR" alt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fr-FR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('fichier.csv')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fr-FR" alt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df.to_excel</a:t>
            </a:r>
            <a:r>
              <a:rPr lang="fr-FR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('fichier.xlsx')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fr-FR" alt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df.to_json</a:t>
            </a:r>
            <a:r>
              <a:rPr lang="fr-FR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fr-FR" alt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fichier.json</a:t>
            </a:r>
            <a:r>
              <a:rPr lang="fr-FR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fr-FR" alt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df.to_sql</a:t>
            </a:r>
            <a:r>
              <a:rPr lang="fr-FR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fr-FR" alt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nom_table',connexion</a:t>
            </a:r>
            <a:r>
              <a:rPr lang="fr-FR" alt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fr-F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63D60B-2496-4A52-97BA-BD4118A79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4290-5148-48E7-A5A0-4AC45A90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7871459" cy="1450757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et Inspection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77D7C-684B-4E9E-9C9D-CA311A16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845734"/>
            <a:ext cx="7871460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              # Affiche les premières lignes</a:t>
            </a:r>
          </a:p>
          <a:p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df.tail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              # Affiche les dernières lignes</a:t>
            </a:r>
          </a:p>
          <a:p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df.info()                # Infos sur le </a:t>
            </a:r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fr-FR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# Statistiques descriptives</a:t>
            </a:r>
          </a:p>
          <a:p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# (</a:t>
            </a:r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n_lignes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n_colonnes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# Liste des colonnes</a:t>
            </a:r>
          </a:p>
          <a:p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df.index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# Index du </a:t>
            </a:r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fr-FR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df.dtypes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# Types de données des colonnes</a:t>
            </a:r>
          </a:p>
          <a:p>
            <a:r>
              <a:rPr lang="fr-FR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df.memory_usage</a:t>
            </a:r>
            <a:r>
              <a:rPr lang="fr-F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# Utilisation mémoire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60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4290-5148-48E7-A5A0-4AC45A90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filtrage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77D7C-684B-4E9E-9C9D-CA311A16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['colonne']            # Accès à une colonne</a:t>
            </a:r>
          </a:p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[['col1', 'col2']]     # Accès à plusieurs colonnes</a:t>
            </a:r>
          </a:p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[ligne, colonne]   # Accès par étiquette</a:t>
            </a:r>
          </a:p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 j]            # Accès par position</a:t>
            </a:r>
          </a:p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['col'] &gt; 5]        # Filtrage conditionnel</a:t>
            </a:r>
          </a:p>
          <a:p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df.query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('col &gt; 5')      # Filtrage avec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78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B4290-5148-48E7-A5A0-4AC45A90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0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 et filtrage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77D7C-684B-4E9E-9C9D-CA311A16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2975"/>
          </a:xfrm>
        </p:spPr>
        <p:txBody>
          <a:bodyPr>
            <a:normAutofit/>
          </a:bodyPr>
          <a:lstStyle/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df.dropna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 # Supprime les lignes avec NaN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df.fillna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(valeur)               # Remplace les NaN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    # Détection des NaN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df.duplicated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     # Détection des doublons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df.drop_duplicates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# Supprime les doublons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df.replace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(val1, val2)          # Remplace des valeurs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df.rename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={'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a':'b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'})    # Renomme les colonnes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df.astype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({'col': type})        # Conversion de types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df.apply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(fonction)              # Applique une fonction</a:t>
            </a:r>
          </a:p>
          <a:p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df.map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(fonction)                # Sur une série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29782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3289</TotalTime>
  <Words>886</Words>
  <Application>Microsoft Office PowerPoint</Application>
  <PresentationFormat>Affichage à l'écran (4:3)</PresentationFormat>
  <Paragraphs>104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Rétrospective</vt:lpstr>
      <vt:lpstr>Présentation de Pandas en Python</vt:lpstr>
      <vt:lpstr>Introduction</vt:lpstr>
      <vt:lpstr>Pourquoi utiliser Pandas ?</vt:lpstr>
      <vt:lpstr>Cas d’utilisation</vt:lpstr>
      <vt:lpstr>Lire des fichiers </vt:lpstr>
      <vt:lpstr>Manipulation courante</vt:lpstr>
      <vt:lpstr>Exploration et Inspection des données</vt:lpstr>
      <vt:lpstr>Selection et filtrage</vt:lpstr>
      <vt:lpstr>Nettoyage et filtrage</vt:lpstr>
      <vt:lpstr>Manipulation de colonnes</vt:lpstr>
      <vt:lpstr>Opérations sur les données </vt:lpstr>
      <vt:lpstr> Groupement et agrégation </vt:lpstr>
      <vt:lpstr>      Fusion, jointures et concaténation </vt:lpstr>
      <vt:lpstr>            Tri et Ré indexation </vt:lpstr>
      <vt:lpstr>Dates et temps</vt:lpstr>
      <vt:lpstr>Cas Pratique en Direct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Pandas en Python</dc:title>
  <dc:subject/>
  <dc:creator/>
  <cp:keywords/>
  <dc:description>generated using python-pptx</dc:description>
  <cp:lastModifiedBy>Angelina Bangoura</cp:lastModifiedBy>
  <cp:revision>11</cp:revision>
  <dcterms:created xsi:type="dcterms:W3CDTF">2013-01-27T09:14:16Z</dcterms:created>
  <dcterms:modified xsi:type="dcterms:W3CDTF">2025-07-02T23:15:28Z</dcterms:modified>
  <cp:category/>
</cp:coreProperties>
</file>