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74" r:id="rId5"/>
    <p:sldId id="258" r:id="rId6"/>
    <p:sldId id="260" r:id="rId7"/>
    <p:sldId id="261" r:id="rId8"/>
    <p:sldId id="262" r:id="rId9"/>
    <p:sldId id="263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352425"/>
            <a:ext cx="9972675" cy="615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6380" y="1196975"/>
            <a:ext cx="6619240" cy="4053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Обработка исключений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9170" y="2872105"/>
            <a:ext cx="51530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325" y="537845"/>
            <a:ext cx="10515600" cy="98044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1772920"/>
            <a:ext cx="8789035" cy="4944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268730"/>
            <a:ext cx="8288655" cy="5003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830" y="1052830"/>
            <a:ext cx="4429125" cy="4980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918845"/>
            <a:ext cx="8420100" cy="501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125" y="188595"/>
            <a:ext cx="9477375" cy="6590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537171" name="Прямоугольник 807537170"/>
          <p:cNvSpPr/>
          <p:nvPr/>
        </p:nvSpPr>
        <p:spPr bwMode="auto">
          <a:xfrm>
            <a:off x="8453473" y="428723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pic>
        <p:nvPicPr>
          <p:cNvPr id="296958281" name="Изображение 296958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484913" y="995398"/>
            <a:ext cx="7477124" cy="5324474"/>
          </a:xfrm>
          <a:prstGeom prst="rect">
            <a:avLst/>
          </a:prstGeom>
        </p:spPr>
      </p:pic>
      <p:sp>
        <p:nvSpPr>
          <p:cNvPr id="1514457303" name="Текстовое поле 1514457302"/>
          <p:cNvSpPr txBox="1"/>
          <p:nvPr/>
        </p:nvSpPr>
        <p:spPr bwMode="auto">
          <a:xfrm>
            <a:off x="4247640" y="273843"/>
            <a:ext cx="3810912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Диаграмма деятельности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550184" name="Прямоугольник 1716550183"/>
          <p:cNvSpPr/>
          <p:nvPr/>
        </p:nvSpPr>
        <p:spPr bwMode="auto">
          <a:xfrm>
            <a:off x="8839625" y="240936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501684660" name="Прямоугольник 501684659"/>
          <p:cNvSpPr/>
          <p:nvPr/>
        </p:nvSpPr>
        <p:spPr bwMode="auto">
          <a:xfrm>
            <a:off x="5048498" y="245268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240560480" name="Прямоугольник 240560479"/>
          <p:cNvSpPr/>
          <p:nvPr/>
        </p:nvSpPr>
        <p:spPr bwMode="auto">
          <a:xfrm>
            <a:off x="1215655" y="2452687"/>
            <a:ext cx="2464593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9976800" name="Текстовое поле 1549976799"/>
          <p:cNvSpPr txBox="1"/>
          <p:nvPr/>
        </p:nvSpPr>
        <p:spPr bwMode="auto">
          <a:xfrm>
            <a:off x="3260265" y="309561"/>
            <a:ext cx="5566032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/>
              <a:t>Какие проблемы решает моя система</a:t>
            </a:r>
            <a:endParaRPr sz="2400"/>
          </a:p>
        </p:txBody>
      </p:sp>
      <p:sp>
        <p:nvSpPr>
          <p:cNvPr id="1038347203" name="Текстовое поле 1038347202"/>
          <p:cNvSpPr txBox="1"/>
          <p:nvPr/>
        </p:nvSpPr>
        <p:spPr bwMode="auto">
          <a:xfrm>
            <a:off x="1656187" y="3548061"/>
            <a:ext cx="1648752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Безопасность</a:t>
            </a:r>
          </a:p>
        </p:txBody>
      </p:sp>
      <p:sp>
        <p:nvSpPr>
          <p:cNvPr id="2023983687" name="Текстовое поле 2023983686"/>
          <p:cNvSpPr txBox="1"/>
          <p:nvPr/>
        </p:nvSpPr>
        <p:spPr bwMode="auto">
          <a:xfrm>
            <a:off x="5172789" y="3428999"/>
            <a:ext cx="2250385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Удобство </a:t>
            </a:r>
            <a:r>
              <a:t>хранения </a:t>
            </a:r>
          </a:p>
          <a:p>
            <a:pPr>
              <a:defRPr/>
            </a:pPr>
            <a:r>
              <a:t>данных</a:t>
            </a:r>
          </a:p>
        </p:txBody>
      </p:sp>
      <p:sp>
        <p:nvSpPr>
          <p:cNvPr id="1540801928" name="Текстовое поле 1540801927"/>
          <p:cNvSpPr txBox="1"/>
          <p:nvPr/>
        </p:nvSpPr>
        <p:spPr bwMode="auto">
          <a:xfrm>
            <a:off x="9002395" y="3284855"/>
            <a:ext cx="2138680" cy="9220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Уменьшение времени приема пациента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006181" name="Прямоугольник 534006180"/>
          <p:cNvSpPr/>
          <p:nvPr/>
        </p:nvSpPr>
        <p:spPr bwMode="auto">
          <a:xfrm>
            <a:off x="5825280" y="2234105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122505517" name="Прямоугольник 122505516"/>
          <p:cNvSpPr/>
          <p:nvPr/>
        </p:nvSpPr>
        <p:spPr bwMode="auto">
          <a:xfrm>
            <a:off x="30745" y="227742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44108518" name="Текстовое поле 144108517"/>
          <p:cNvSpPr txBox="1"/>
          <p:nvPr/>
        </p:nvSpPr>
        <p:spPr bwMode="auto">
          <a:xfrm>
            <a:off x="4235461" y="309560"/>
            <a:ext cx="3614454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/>
              <a:t>Преимущества системы </a:t>
            </a:r>
            <a:endParaRPr sz="2400"/>
          </a:p>
          <a:p>
            <a:pPr algn="ctr">
              <a:defRPr/>
            </a:pPr>
            <a:r>
              <a:rPr sz="2400"/>
              <a:t>над конкурентами</a:t>
            </a:r>
            <a:endParaRPr sz="2400"/>
          </a:p>
        </p:txBody>
      </p:sp>
      <p:sp>
        <p:nvSpPr>
          <p:cNvPr id="1660878756" name="Текстовое поле 1660878755"/>
          <p:cNvSpPr txBox="1"/>
          <p:nvPr/>
        </p:nvSpPr>
        <p:spPr bwMode="auto">
          <a:xfrm>
            <a:off x="53763" y="3172934"/>
            <a:ext cx="2440305" cy="645160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Интуитивно </a:t>
            </a:r>
            <a:endParaRPr lang="ru-RU"/>
          </a:p>
          <a:p>
            <a:pPr>
              <a:defRPr/>
            </a:pPr>
            <a:r>
              <a:rPr lang="ru-RU"/>
              <a:t>понятный интерфейс</a:t>
            </a:r>
            <a:endParaRPr lang="ru-RU"/>
          </a:p>
        </p:txBody>
      </p:sp>
      <p:sp>
        <p:nvSpPr>
          <p:cNvPr id="257274091" name="Текстовое поле 257274090"/>
          <p:cNvSpPr txBox="1"/>
          <p:nvPr/>
        </p:nvSpPr>
        <p:spPr bwMode="auto">
          <a:xfrm>
            <a:off x="3170950" y="3313269"/>
            <a:ext cx="2012409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Скорость работы</a:t>
            </a:r>
          </a:p>
        </p:txBody>
      </p:sp>
      <p:sp>
        <p:nvSpPr>
          <p:cNvPr id="550190276" name="Текстовое поле 550190275"/>
          <p:cNvSpPr txBox="1"/>
          <p:nvPr/>
        </p:nvSpPr>
        <p:spPr bwMode="auto">
          <a:xfrm>
            <a:off x="5939790" y="3034665"/>
            <a:ext cx="2311400" cy="9220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Обработка ошибок, минимизирование вылетов системы</a:t>
            </a:r>
            <a:endParaRPr lang="ru-RU"/>
          </a:p>
        </p:txBody>
      </p:sp>
      <p:sp>
        <p:nvSpPr>
          <p:cNvPr id="1013635899" name="Прямоугольник 1013635898"/>
          <p:cNvSpPr/>
          <p:nvPr/>
        </p:nvSpPr>
        <p:spPr bwMode="auto">
          <a:xfrm>
            <a:off x="2927598" y="227742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Прямоугольник 1"/>
          <p:cNvSpPr/>
          <p:nvPr/>
        </p:nvSpPr>
        <p:spPr bwMode="auto">
          <a:xfrm>
            <a:off x="8722785" y="2277285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3" name="Текстовое поле 2"/>
          <p:cNvSpPr txBox="1"/>
          <p:nvPr/>
        </p:nvSpPr>
        <p:spPr bwMode="auto">
          <a:xfrm>
            <a:off x="8837295" y="3077845"/>
            <a:ext cx="2311400" cy="1753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altLang="ru-RU"/>
              <a:t>Упрощенный процесс работы с БД </a:t>
            </a:r>
            <a:endParaRPr lang="ru-RU" altLang="ru-RU"/>
          </a:p>
          <a:p>
            <a:pPr>
              <a:defRPr/>
            </a:pPr>
            <a:r>
              <a:rPr lang="ru-RU" altLang="ru-RU"/>
              <a:t>обеспечение целостности данных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083232" name="Прямоугольник 1402083231"/>
          <p:cNvSpPr/>
          <p:nvPr/>
        </p:nvSpPr>
        <p:spPr bwMode="auto">
          <a:xfrm>
            <a:off x="8839625" y="2409365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1206963521" name="Прямоугольник 1206963520"/>
          <p:cNvSpPr/>
          <p:nvPr/>
        </p:nvSpPr>
        <p:spPr bwMode="auto">
          <a:xfrm>
            <a:off x="5048498" y="245268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1756261233" name="Прямоугольник 1756261232"/>
          <p:cNvSpPr/>
          <p:nvPr/>
        </p:nvSpPr>
        <p:spPr bwMode="auto">
          <a:xfrm>
            <a:off x="1215655" y="2452686"/>
            <a:ext cx="2464592" cy="25241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</a:p>
        </p:txBody>
      </p:sp>
      <p:sp>
        <p:nvSpPr>
          <p:cNvPr id="417530575" name="Текстовое поле 417530574"/>
          <p:cNvSpPr txBox="1"/>
          <p:nvPr/>
        </p:nvSpPr>
        <p:spPr bwMode="auto">
          <a:xfrm>
            <a:off x="3337096" y="309560"/>
            <a:ext cx="5415863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/>
              <a:t>Показатели бизнеса, которые станут</a:t>
            </a:r>
            <a:endParaRPr sz="2400"/>
          </a:p>
          <a:p>
            <a:pPr algn="ctr">
              <a:defRPr/>
            </a:pPr>
            <a:r>
              <a:rPr sz="2400"/>
              <a:t>лучше после </a:t>
            </a:r>
            <a:r>
              <a:rPr sz="2400"/>
              <a:t>внедрения системы</a:t>
            </a:r>
            <a:endParaRPr sz="2400"/>
          </a:p>
        </p:txBody>
      </p:sp>
      <p:sp>
        <p:nvSpPr>
          <p:cNvPr id="1418507758" name="Текстовое поле 1418507757"/>
          <p:cNvSpPr txBox="1"/>
          <p:nvPr/>
        </p:nvSpPr>
        <p:spPr bwMode="auto">
          <a:xfrm>
            <a:off x="1271270" y="2837815"/>
            <a:ext cx="2327275" cy="1753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Скорость</a:t>
            </a:r>
            <a:endParaRPr lang="ru-RU"/>
          </a:p>
          <a:p>
            <a:pPr>
              <a:defRPr/>
            </a:pPr>
            <a:r>
              <a:rPr lang="ru-RU"/>
              <a:t>обработки запросов</a:t>
            </a:r>
            <a:endParaRPr lang="ru-RU"/>
          </a:p>
          <a:p>
            <a:pPr>
              <a:defRPr/>
            </a:pPr>
            <a:r>
              <a:rPr lang="ru-RU"/>
              <a:t>на взаимедействие </a:t>
            </a:r>
            <a:endParaRPr lang="ru-RU"/>
          </a:p>
          <a:p>
            <a:pPr>
              <a:defRPr/>
            </a:pPr>
            <a:r>
              <a:rPr lang="ru-RU"/>
              <a:t>с большими обьемами </a:t>
            </a:r>
            <a:endParaRPr lang="ru-RU"/>
          </a:p>
          <a:p>
            <a:pPr>
              <a:defRPr/>
            </a:pPr>
            <a:r>
              <a:rPr lang="ru-RU"/>
              <a:t>данных</a:t>
            </a:r>
            <a:endParaRPr lang="ru-RU"/>
          </a:p>
        </p:txBody>
      </p:sp>
      <p:sp>
        <p:nvSpPr>
          <p:cNvPr id="2068784353" name="Текстовое поле 2068784352"/>
          <p:cNvSpPr txBox="1"/>
          <p:nvPr/>
        </p:nvSpPr>
        <p:spPr bwMode="auto">
          <a:xfrm>
            <a:off x="5410913" y="3428997"/>
            <a:ext cx="156146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Сохранность </a:t>
            </a:r>
          </a:p>
          <a:p>
            <a:pPr>
              <a:defRPr/>
            </a:pPr>
            <a:r>
              <a:t>данных</a:t>
            </a:r>
          </a:p>
        </p:txBody>
      </p:sp>
      <p:sp>
        <p:nvSpPr>
          <p:cNvPr id="1123667845" name="Текстовое поле 1123667844"/>
          <p:cNvSpPr txBox="1"/>
          <p:nvPr/>
        </p:nvSpPr>
        <p:spPr bwMode="auto">
          <a:xfrm>
            <a:off x="8846820" y="2837815"/>
            <a:ext cx="2508250" cy="11988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Увеличение количества обслужанных пациентов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16840"/>
            <a:ext cx="10106660" cy="658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772920"/>
            <a:ext cx="4935220" cy="926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530</Words>
  <Application>WPS Presentation</Application>
  <PresentationFormat>Widescreen</PresentationFormat>
  <Paragraphs>40</Paragraphs>
  <Slides>14</Slides>
  <Notes>18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Angelina</cp:lastModifiedBy>
  <cp:revision>7</cp:revision>
  <dcterms:created xsi:type="dcterms:W3CDTF">2012-12-03T06:56:00Z</dcterms:created>
  <dcterms:modified xsi:type="dcterms:W3CDTF">2024-03-01T08:03:06Z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29C7BABA0D4D4DECBF2C3402401944DA_12</vt:lpwstr>
  </property>
  <property fmtid="{D5CDD505-2E9C-101B-9397-08002B2CF9AE}" pid="3" name="KSOProductBuildVer">
    <vt:lpwstr>1049-12.2.0.13489</vt:lpwstr>
  </property>
</Properties>
</file>