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6" r:id="rId2"/>
  </p:sldIdLst>
  <p:sldSz cx="43891200" cy="32918400"/>
  <p:notesSz cx="6858000" cy="9226550"/>
  <p:defaultTextStyle>
    <a:defPPr>
      <a:defRPr lang="en-US"/>
    </a:defPPr>
    <a:lvl1pPr marL="0" algn="l" defTabSz="4387718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3859" algn="l" defTabSz="4387718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7718" algn="l" defTabSz="4387718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1578" algn="l" defTabSz="4387718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5432" algn="l" defTabSz="4387718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69286" algn="l" defTabSz="4387718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3146" algn="l" defTabSz="4387718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57005" algn="l" defTabSz="4387718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0864" algn="l" defTabSz="4387718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95" autoAdjust="0"/>
  </p:normalViewPr>
  <p:slideViewPr>
    <p:cSldViewPr>
      <p:cViewPr>
        <p:scale>
          <a:sx n="25" d="100"/>
          <a:sy n="25" d="100"/>
        </p:scale>
        <p:origin x="114" y="-1230"/>
      </p:cViewPr>
      <p:guideLst>
        <p:guide orient="horz" pos="10368"/>
        <p:guide pos="13824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FC959B-BAC8-4E56-A35A-556D4B7347C2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54138" y="1154113"/>
            <a:ext cx="4149725" cy="31130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40238"/>
            <a:ext cx="5486400" cy="36337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64588"/>
            <a:ext cx="2971800" cy="461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764588"/>
            <a:ext cx="2971800" cy="461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D45024-09F8-4FF0-BD5D-E1CE46522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59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r>
              <a:rPr lang="en-US" baseline="0" dirty="0" smtClean="0"/>
              <a:t> – true positive rate (TP / TP + FN )</a:t>
            </a:r>
          </a:p>
          <a:p>
            <a:r>
              <a:rPr lang="en-US" baseline="0" dirty="0" smtClean="0"/>
              <a:t>Specificity – true negative rate (TN / TN + FP)</a:t>
            </a:r>
          </a:p>
          <a:p>
            <a:endParaRPr lang="en-US" baseline="0" dirty="0" smtClean="0"/>
          </a:p>
          <a:p>
            <a:r>
              <a:rPr lang="en-US" baseline="0" dirty="0" smtClean="0"/>
              <a:t>     P R E D I C T E D </a:t>
            </a:r>
          </a:p>
          <a:p>
            <a:r>
              <a:rPr lang="en-US" baseline="0" dirty="0" smtClean="0"/>
              <a:t>A    </a:t>
            </a:r>
          </a:p>
          <a:p>
            <a:r>
              <a:rPr lang="en-US" baseline="0" dirty="0" smtClean="0"/>
              <a:t>C     TN	FP</a:t>
            </a:r>
          </a:p>
          <a:p>
            <a:r>
              <a:rPr lang="en-US" baseline="0" dirty="0" smtClean="0"/>
              <a:t>T</a:t>
            </a:r>
          </a:p>
          <a:p>
            <a:r>
              <a:rPr lang="en-US" baseline="0" dirty="0" smtClean="0"/>
              <a:t>U     FN	TP</a:t>
            </a:r>
          </a:p>
          <a:p>
            <a:r>
              <a:rPr lang="en-US" baseline="0" dirty="0" smtClean="0"/>
              <a:t>A</a:t>
            </a:r>
          </a:p>
          <a:p>
            <a:r>
              <a:rPr lang="en-US" baseline="0" dirty="0" smtClean="0"/>
              <a:t>L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45024-09F8-4FF0-BD5D-E1CE46522A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92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42F64-AD6F-4ED6-90C6-23979285BFB4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BAFC-1FE0-49D3-90E1-BEDC676C51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42F64-AD6F-4ED6-90C6-23979285BFB4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BAFC-1FE0-49D3-90E1-BEDC676C51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42F64-AD6F-4ED6-90C6-23979285BFB4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BAFC-1FE0-49D3-90E1-BEDC676C51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42F64-AD6F-4ED6-90C6-23979285BFB4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BAFC-1FE0-49D3-90E1-BEDC676C51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42F64-AD6F-4ED6-90C6-23979285BFB4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BAFC-1FE0-49D3-90E1-BEDC676C51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42F64-AD6F-4ED6-90C6-23979285BFB4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BAFC-1FE0-49D3-90E1-BEDC676C51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42F64-AD6F-4ED6-90C6-23979285BFB4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BAFC-1FE0-49D3-90E1-BEDC676C51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42F64-AD6F-4ED6-90C6-23979285BFB4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BAFC-1FE0-49D3-90E1-BEDC676C51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42F64-AD6F-4ED6-90C6-23979285BFB4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BAFC-1FE0-49D3-90E1-BEDC676C51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42F64-AD6F-4ED6-90C6-23979285BFB4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BAFC-1FE0-49D3-90E1-BEDC676C51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42F64-AD6F-4ED6-90C6-23979285BFB4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BAFC-1FE0-49D3-90E1-BEDC676C51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42F64-AD6F-4ED6-90C6-23979285BFB4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BBAFC-1FE0-49D3-90E1-BEDC676C510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914400" y="3962400"/>
            <a:ext cx="42062400" cy="152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767491" y="-97742"/>
            <a:ext cx="6833094" cy="2231342"/>
          </a:xfrm>
          <a:prstGeom prst="rect">
            <a:avLst/>
          </a:prstGeom>
          <a:noFill/>
        </p:spPr>
        <p:txBody>
          <a:bodyPr wrap="none" lIns="91411" tIns="45701" rIns="91411" bIns="45701" rtlCol="0">
            <a:spAutoFit/>
          </a:bodyPr>
          <a:lstStyle/>
          <a:p>
            <a:r>
              <a:rPr lang="en-US" sz="139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M. A. M. </a:t>
            </a:r>
            <a:endParaRPr lang="en-US" sz="13900" dirty="0">
              <a:solidFill>
                <a:srgbClr val="C00000"/>
              </a:solidFill>
              <a:latin typeface="Britannic Bold" panose="020B0903060703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838200" y="31013400"/>
            <a:ext cx="42062400" cy="152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upload.wikimedia.org/wikipedia/en/thumb/4/4f/Rensselaer_at_Hartford_Seal.svg/1024px-Rensselaer_at_Hartford_Seal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7298" y="810515"/>
            <a:ext cx="2747271" cy="2747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Group 43"/>
          <p:cNvGrpSpPr/>
          <p:nvPr/>
        </p:nvGrpSpPr>
        <p:grpSpPr>
          <a:xfrm>
            <a:off x="731152" y="4137934"/>
            <a:ext cx="13594446" cy="5969579"/>
            <a:chOff x="731152" y="4137934"/>
            <a:chExt cx="13594446" cy="5969579"/>
          </a:xfrm>
        </p:grpSpPr>
        <p:sp>
          <p:nvSpPr>
            <p:cNvPr id="2" name="TextBox 1"/>
            <p:cNvSpPr txBox="1"/>
            <p:nvPr/>
          </p:nvSpPr>
          <p:spPr>
            <a:xfrm>
              <a:off x="731152" y="4137934"/>
              <a:ext cx="405652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dirty="0" smtClean="0">
                  <a:solidFill>
                    <a:srgbClr val="C00000"/>
                  </a:solidFill>
                  <a:latin typeface="Britannic Bold" panose="020B0903060703020204" pitchFamily="34" charset="0"/>
                </a:rPr>
                <a:t>Abstract</a:t>
              </a:r>
              <a:endParaRPr lang="en-US" b="1" dirty="0">
                <a:solidFill>
                  <a:srgbClr val="C00000"/>
                </a:solidFill>
                <a:latin typeface="Britannic Bold" panose="020B0903060703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38199" y="5029200"/>
              <a:ext cx="13487399" cy="5078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7250" indent="-857250">
                <a:buFont typeface="Arial" panose="020B0604020202020204" pitchFamily="34" charset="0"/>
                <a:buChar char="•"/>
              </a:pPr>
              <a:r>
                <a:rPr lang="en-US" sz="5400" i="1" dirty="0" smtClean="0">
                  <a:latin typeface="Britannic Bold" panose="020B0903060703020204" pitchFamily="34" charset="0"/>
                </a:rPr>
                <a:t>Cardiovascular Disease: </a:t>
              </a:r>
              <a:r>
                <a:rPr lang="en-US" sz="5400" dirty="0" smtClean="0">
                  <a:latin typeface="Britannic Bold" panose="020B0903060703020204" pitchFamily="34" charset="0"/>
                </a:rPr>
                <a:t>A group of diseases relating to the heart and blood vessels </a:t>
              </a:r>
            </a:p>
            <a:p>
              <a:pPr marL="857250" indent="-857250">
                <a:buFont typeface="Arial" panose="020B0604020202020204" pitchFamily="34" charset="0"/>
                <a:buChar char="•"/>
              </a:pPr>
              <a:r>
                <a:rPr lang="en-US" sz="5400" i="1" dirty="0" smtClean="0">
                  <a:latin typeface="Britannic Bold" panose="020B0903060703020204" pitchFamily="34" charset="0"/>
                </a:rPr>
                <a:t>DMak: </a:t>
              </a:r>
              <a:r>
                <a:rPr lang="en-US" sz="5400" dirty="0" smtClean="0">
                  <a:latin typeface="Britannic Bold" panose="020B0903060703020204" pitchFamily="34" charset="0"/>
                </a:rPr>
                <a:t>Program developed by Mark J. Embrechts for data analysis and model development.</a:t>
              </a:r>
            </a:p>
          </p:txBody>
        </p:sp>
      </p:grpSp>
      <p:cxnSp>
        <p:nvCxnSpPr>
          <p:cNvPr id="18" name="Straight Connector 17"/>
          <p:cNvCxnSpPr/>
          <p:nvPr/>
        </p:nvCxnSpPr>
        <p:spPr>
          <a:xfrm>
            <a:off x="14401799" y="4870076"/>
            <a:ext cx="0" cy="2580766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9718000" y="4870076"/>
            <a:ext cx="0" cy="2580766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1152" y="9906000"/>
            <a:ext cx="40565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Data</a:t>
            </a:r>
            <a:endParaRPr lang="en-US" b="1" dirty="0">
              <a:solidFill>
                <a:srgbClr val="C00000"/>
              </a:solidFill>
              <a:latin typeface="Britannic Bold" panose="020B0903060703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8199" y="26628804"/>
            <a:ext cx="80927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Data Preparation</a:t>
            </a:r>
            <a:endParaRPr lang="en-US" b="1" dirty="0">
              <a:solidFill>
                <a:srgbClr val="C00000"/>
              </a:solidFill>
              <a:latin typeface="Britannic Bold" panose="020B0903060703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24576" y="4316078"/>
            <a:ext cx="40565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Methods</a:t>
            </a:r>
            <a:endParaRPr lang="en-US" b="1" dirty="0">
              <a:solidFill>
                <a:srgbClr val="C00000"/>
              </a:solidFill>
              <a:latin typeface="Britannic Bold" panose="020B0903060703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406731" y="4691932"/>
            <a:ext cx="40565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Results</a:t>
            </a:r>
            <a:endParaRPr lang="en-US" b="1" dirty="0">
              <a:solidFill>
                <a:srgbClr val="C00000"/>
              </a:solidFill>
              <a:latin typeface="Britannic Bold" panose="020B0903060703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540775" y="24002595"/>
            <a:ext cx="4968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Conclusions</a:t>
            </a:r>
            <a:endParaRPr lang="en-US" b="1" dirty="0">
              <a:solidFill>
                <a:srgbClr val="C00000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860029" y="31394400"/>
            <a:ext cx="245823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latin typeface="Britannic Bold" panose="020B0903060703020204" pitchFamily="34" charset="0"/>
              </a:rPr>
              <a:t>ISYE </a:t>
            </a:r>
            <a:r>
              <a:rPr lang="en-US" sz="8000" b="1" dirty="0" smtClean="0">
                <a:latin typeface="Britannic Bold" panose="020B0903060703020204" pitchFamily="34" charset="0"/>
              </a:rPr>
              <a:t>6180-01 Knowledge Discovery with Data Mining </a:t>
            </a:r>
            <a:endParaRPr lang="en-US" sz="8000" dirty="0">
              <a:latin typeface="Britannic Bold" panose="020B0903060703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554638" y="1784628"/>
            <a:ext cx="132588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ritannic Bold" panose="020B0903060703020204" pitchFamily="34" charset="0"/>
              </a:rPr>
              <a:t>Medical Analysis Modeling</a:t>
            </a:r>
            <a:endParaRPr lang="en-US" dirty="0">
              <a:latin typeface="Britannic Bold" panose="020B0903060703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9" b="3651"/>
          <a:stretch/>
        </p:blipFill>
        <p:spPr>
          <a:xfrm>
            <a:off x="838200" y="76200"/>
            <a:ext cx="6553200" cy="373380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881519" y="10643533"/>
            <a:ext cx="13594446" cy="16712267"/>
            <a:chOff x="731152" y="5101271"/>
            <a:chExt cx="13594446" cy="21158555"/>
          </a:xfrm>
        </p:grpSpPr>
        <p:sp>
          <p:nvSpPr>
            <p:cNvPr id="21" name="TextBox 20"/>
            <p:cNvSpPr txBox="1"/>
            <p:nvPr/>
          </p:nvSpPr>
          <p:spPr>
            <a:xfrm>
              <a:off x="731152" y="5935354"/>
              <a:ext cx="4056529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srgbClr val="C00000"/>
                </a:solidFill>
                <a:latin typeface="Britannic Bold" panose="020B0903060703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38199" y="5101271"/>
              <a:ext cx="13487399" cy="2115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latin typeface="Britannic Bold" panose="020B0903060703020204" pitchFamily="34" charset="0"/>
                </a:rPr>
                <a:t>Cardiovascular Dataset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5400" dirty="0" smtClean="0">
                  <a:latin typeface="Britannic Bold" panose="020B0903060703020204" pitchFamily="34" charset="0"/>
                </a:rPr>
                <a:t>Retrieved from Kaggle</a:t>
              </a:r>
              <a:r>
                <a:rPr lang="en-US" sz="5400" dirty="0">
                  <a:latin typeface="Britannic Bold" panose="020B0903060703020204" pitchFamily="34" charset="0"/>
                </a:rPr>
                <a:t> </a:t>
              </a:r>
              <a:r>
                <a:rPr lang="en-US" sz="5400" dirty="0" smtClean="0">
                  <a:latin typeface="Britannic Bold" panose="020B0903060703020204" pitchFamily="34" charset="0"/>
                </a:rPr>
                <a:t>user Svetlana Ulinova 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5400" dirty="0" smtClean="0">
                  <a:latin typeface="Britannic Bold" panose="020B0903060703020204" pitchFamily="34" charset="0"/>
                </a:rPr>
                <a:t>70,000 instances 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5400" dirty="0" smtClean="0">
                  <a:latin typeface="Britannic Bold" panose="020B0903060703020204" pitchFamily="34" charset="0"/>
                </a:rPr>
                <a:t>11 Attributes</a:t>
              </a:r>
            </a:p>
            <a:p>
              <a:pPr lvl="1"/>
              <a:r>
                <a:rPr lang="en-US" sz="5400" dirty="0" smtClean="0">
                  <a:latin typeface="Britannic Bold" panose="020B0903060703020204" pitchFamily="34" charset="0"/>
                </a:rPr>
                <a:t>Age </a:t>
              </a:r>
              <a:r>
                <a:rPr lang="en-US" sz="5400" dirty="0" smtClean="0">
                  <a:solidFill>
                    <a:schemeClr val="bg1">
                      <a:lumMod val="50000"/>
                    </a:schemeClr>
                  </a:solidFill>
                  <a:latin typeface="Britannic Bold" panose="020B0903060703020204" pitchFamily="34" charset="0"/>
                </a:rPr>
                <a:t>–</a:t>
              </a:r>
              <a:r>
                <a:rPr lang="en-US" sz="5400" dirty="0" smtClean="0">
                  <a:latin typeface="Britannic Bold" panose="020B0903060703020204" pitchFamily="34" charset="0"/>
                </a:rPr>
                <a:t> </a:t>
              </a:r>
              <a:r>
                <a:rPr lang="en-US" sz="5400" dirty="0" smtClean="0">
                  <a:solidFill>
                    <a:schemeClr val="bg1">
                      <a:lumMod val="50000"/>
                    </a:schemeClr>
                  </a:solidFill>
                  <a:latin typeface="Britannic Bold" panose="020B0903060703020204" pitchFamily="34" charset="0"/>
                </a:rPr>
                <a:t>integer, in days</a:t>
              </a:r>
              <a:r>
                <a:rPr lang="en-US" sz="5400" dirty="0" smtClean="0">
                  <a:latin typeface="Britannic Bold" panose="020B0903060703020204" pitchFamily="34" charset="0"/>
                </a:rPr>
                <a:t>    </a:t>
              </a:r>
            </a:p>
            <a:p>
              <a:pPr lvl="1"/>
              <a:r>
                <a:rPr lang="en-US" sz="5400" dirty="0" smtClean="0">
                  <a:latin typeface="Britannic Bold" panose="020B0903060703020204" pitchFamily="34" charset="0"/>
                </a:rPr>
                <a:t>Height </a:t>
              </a:r>
              <a:r>
                <a:rPr lang="en-US" sz="5400" dirty="0" smtClean="0">
                  <a:solidFill>
                    <a:schemeClr val="bg1">
                      <a:lumMod val="50000"/>
                    </a:schemeClr>
                  </a:solidFill>
                  <a:latin typeface="Britannic Bold" panose="020B0903060703020204" pitchFamily="34" charset="0"/>
                </a:rPr>
                <a:t>– Integer, in centimeters</a:t>
              </a:r>
            </a:p>
            <a:p>
              <a:pPr lvl="1"/>
              <a:r>
                <a:rPr lang="en-US" sz="5400" dirty="0">
                  <a:latin typeface="Britannic Bold" panose="020B0903060703020204" pitchFamily="34" charset="0"/>
                </a:rPr>
                <a:t>W</a:t>
              </a:r>
              <a:r>
                <a:rPr lang="en-US" sz="5400" dirty="0" smtClean="0">
                  <a:latin typeface="Britannic Bold" panose="020B0903060703020204" pitchFamily="34" charset="0"/>
                </a:rPr>
                <a:t>eight </a:t>
              </a:r>
              <a:r>
                <a:rPr lang="en-US" sz="5400" dirty="0" smtClean="0">
                  <a:solidFill>
                    <a:schemeClr val="bg1">
                      <a:lumMod val="50000"/>
                    </a:schemeClr>
                  </a:solidFill>
                  <a:latin typeface="Britannic Bold" panose="020B0903060703020204" pitchFamily="34" charset="0"/>
                </a:rPr>
                <a:t>– Float, in kilograms</a:t>
              </a:r>
            </a:p>
            <a:p>
              <a:pPr lvl="1"/>
              <a:r>
                <a:rPr lang="en-US" sz="5400" dirty="0" smtClean="0">
                  <a:latin typeface="Britannic Bold" panose="020B0903060703020204" pitchFamily="34" charset="0"/>
                </a:rPr>
                <a:t>Gender </a:t>
              </a:r>
              <a:r>
                <a:rPr lang="en-US" sz="5400" dirty="0" smtClean="0">
                  <a:solidFill>
                    <a:schemeClr val="bg1">
                      <a:lumMod val="50000"/>
                    </a:schemeClr>
                  </a:solidFill>
                  <a:latin typeface="Britannic Bold" panose="020B0903060703020204" pitchFamily="34" charset="0"/>
                </a:rPr>
                <a:t>– Categorical, binary</a:t>
              </a:r>
            </a:p>
            <a:p>
              <a:pPr lvl="1"/>
              <a:r>
                <a:rPr lang="en-US" sz="5400" dirty="0" smtClean="0">
                  <a:latin typeface="Britannic Bold" panose="020B0903060703020204" pitchFamily="34" charset="0"/>
                </a:rPr>
                <a:t>Systolic Blood Pressure </a:t>
              </a:r>
              <a:r>
                <a:rPr lang="en-US" sz="5400" dirty="0" smtClean="0">
                  <a:solidFill>
                    <a:schemeClr val="bg1">
                      <a:lumMod val="50000"/>
                    </a:schemeClr>
                  </a:solidFill>
                  <a:latin typeface="Britannic Bold" panose="020B0903060703020204" pitchFamily="34" charset="0"/>
                </a:rPr>
                <a:t>– int </a:t>
              </a:r>
            </a:p>
            <a:p>
              <a:pPr lvl="1"/>
              <a:r>
                <a:rPr lang="en-US" sz="5400" dirty="0" smtClean="0">
                  <a:latin typeface="Britannic Bold" panose="020B0903060703020204" pitchFamily="34" charset="0"/>
                </a:rPr>
                <a:t>Diastolic Blood Pressure </a:t>
              </a:r>
              <a:r>
                <a:rPr lang="en-US" sz="5400" dirty="0" smtClean="0">
                  <a:solidFill>
                    <a:schemeClr val="bg1">
                      <a:lumMod val="50000"/>
                    </a:schemeClr>
                  </a:solidFill>
                  <a:latin typeface="Britannic Bold" panose="020B0903060703020204" pitchFamily="34" charset="0"/>
                </a:rPr>
                <a:t>– int </a:t>
              </a:r>
            </a:p>
            <a:p>
              <a:pPr lvl="1"/>
              <a:r>
                <a:rPr lang="en-US" sz="5400" dirty="0" smtClean="0">
                  <a:latin typeface="Britannic Bold" panose="020B0903060703020204" pitchFamily="34" charset="0"/>
                </a:rPr>
                <a:t>Cholesterol </a:t>
              </a:r>
              <a:r>
                <a:rPr lang="en-US" sz="5400" dirty="0" smtClean="0">
                  <a:solidFill>
                    <a:schemeClr val="bg1">
                      <a:lumMod val="50000"/>
                    </a:schemeClr>
                  </a:solidFill>
                  <a:latin typeface="Britannic Bold" panose="020B0903060703020204" pitchFamily="34" charset="0"/>
                </a:rPr>
                <a:t>– Categorical Int</a:t>
              </a:r>
            </a:p>
            <a:p>
              <a:pPr lvl="1"/>
              <a:r>
                <a:rPr lang="en-US" sz="5400" dirty="0" smtClean="0">
                  <a:latin typeface="Britannic Bold" panose="020B0903060703020204" pitchFamily="34" charset="0"/>
                </a:rPr>
                <a:t>Glucose </a:t>
              </a:r>
              <a:r>
                <a:rPr lang="en-US" sz="5400" dirty="0" smtClean="0">
                  <a:solidFill>
                    <a:schemeClr val="bg1">
                      <a:lumMod val="50000"/>
                    </a:schemeClr>
                  </a:solidFill>
                  <a:latin typeface="Britannic Bold" panose="020B0903060703020204" pitchFamily="34" charset="0"/>
                </a:rPr>
                <a:t>– Categorical Int</a:t>
              </a:r>
            </a:p>
            <a:p>
              <a:pPr lvl="1"/>
              <a:r>
                <a:rPr lang="en-US" sz="5400" dirty="0" smtClean="0">
                  <a:latin typeface="Britannic Bold" panose="020B0903060703020204" pitchFamily="34" charset="0"/>
                </a:rPr>
                <a:t>Smoking – binary  </a:t>
              </a:r>
            </a:p>
            <a:p>
              <a:pPr lvl="1"/>
              <a:r>
                <a:rPr lang="en-US" sz="5400" dirty="0" smtClean="0">
                  <a:latin typeface="Britannic Bold" panose="020B0903060703020204" pitchFamily="34" charset="0"/>
                </a:rPr>
                <a:t>Alcohol Intake – binary </a:t>
              </a:r>
            </a:p>
            <a:p>
              <a:pPr lvl="1"/>
              <a:r>
                <a:rPr lang="en-US" sz="5400" dirty="0" smtClean="0">
                  <a:latin typeface="Britannic Bold" panose="020B0903060703020204" pitchFamily="34" charset="0"/>
                </a:rPr>
                <a:t>Physical Activity – binary 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5400" dirty="0" smtClean="0">
                  <a:latin typeface="Britannic Bold" panose="020B0903060703020204" pitchFamily="34" charset="0"/>
                </a:rPr>
                <a:t>Target Variable: Presence of Cardiovascular Disease </a:t>
              </a:r>
              <a:r>
                <a:rPr lang="en-US" sz="5400" dirty="0" smtClean="0">
                  <a:solidFill>
                    <a:schemeClr val="bg1">
                      <a:lumMod val="50000"/>
                    </a:schemeClr>
                  </a:solidFill>
                  <a:latin typeface="Britannic Bold" panose="020B0903060703020204" pitchFamily="34" charset="0"/>
                </a:rPr>
                <a:t>– binary (Roughly 50% positive)</a:t>
              </a:r>
              <a:endParaRPr lang="en-US" sz="5400" dirty="0" smtClean="0">
                <a:latin typeface="Britannic Bold" panose="020B0903060703020204" pitchFamily="34" charset="0"/>
              </a:endParaRPr>
            </a:p>
            <a:p>
              <a:pPr marL="2879659" lvl="1" indent="-685800">
                <a:buFont typeface="Arial" panose="020B0604020202020204" pitchFamily="34" charset="0"/>
                <a:buChar char="•"/>
              </a:pPr>
              <a:endParaRPr lang="en-US" sz="5400" dirty="0" smtClean="0">
                <a:latin typeface="Britannic Bold" panose="020B0903060703020204" pitchFamily="34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38201" y="27368480"/>
            <a:ext cx="13487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Britannic Bold" panose="020B0903060703020204" pitchFamily="34" charset="0"/>
              </a:rPr>
              <a:t>The data was very clean with no missing information, and very few outliers. No extra cleaning was done, and the data was split into 56,000 training and 14,000 test data.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392401" y="5029200"/>
            <a:ext cx="13487399" cy="283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Britannic Bold" panose="020B0903060703020204" pitchFamily="34" charset="0"/>
              </a:rPr>
              <a:t>Many models were created based on the cardiovascular data with the aim of being able to predict the presence of cardiovascular disease. </a:t>
            </a:r>
          </a:p>
          <a:p>
            <a:endParaRPr lang="en-US" sz="5400" dirty="0">
              <a:latin typeface="Britannic Bold" panose="020B0903060703020204" pitchFamily="34" charset="0"/>
            </a:endParaRPr>
          </a:p>
          <a:p>
            <a:r>
              <a:rPr lang="en-US" sz="5400" dirty="0" smtClean="0">
                <a:latin typeface="Britannic Bold" panose="020B0903060703020204" pitchFamily="34" charset="0"/>
              </a:rPr>
              <a:t>All models were developed using the DMak software. A general ‘make script’ command was used to generate a script for each model. The scripts were then modified slightly so that they would generate a proper model. </a:t>
            </a:r>
            <a:endParaRPr lang="en-US" sz="5400" dirty="0">
              <a:latin typeface="Britannic Bold" panose="020B0903060703020204" pitchFamily="34" charset="0"/>
            </a:endParaRPr>
          </a:p>
          <a:p>
            <a:endParaRPr lang="en-US" sz="5400" dirty="0" smtClean="0">
              <a:latin typeface="Britannic Bold" panose="020B0903060703020204" pitchFamily="34" charset="0"/>
            </a:endParaRPr>
          </a:p>
          <a:p>
            <a:pPr marL="914400" indent="-914400">
              <a:buFont typeface="+mj-lt"/>
              <a:buAutoNum type="arabicPeriod"/>
            </a:pPr>
            <a:r>
              <a:rPr lang="en-US" sz="5400" dirty="0" smtClean="0">
                <a:solidFill>
                  <a:schemeClr val="accent2"/>
                </a:solidFill>
                <a:latin typeface="Britannic Bold" panose="020B0903060703020204" pitchFamily="34" charset="0"/>
              </a:rPr>
              <a:t>Multi-Class Linear Regression</a:t>
            </a:r>
          </a:p>
          <a:p>
            <a:pPr marL="3051109" lvl="1" indent="-857250">
              <a:buFont typeface="Arial" panose="020B0604020202020204" pitchFamily="34" charset="0"/>
              <a:buChar char="•"/>
            </a:pPr>
            <a:r>
              <a:rPr lang="en-US" sz="5400" dirty="0" smtClean="0">
                <a:latin typeface="Britannic Bold" panose="020B0903060703020204" pitchFamily="34" charset="0"/>
              </a:rPr>
              <a:t> --TRAIN_MUL and –TEST_MUL commands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5400" dirty="0" smtClean="0">
                <a:solidFill>
                  <a:schemeClr val="accent2"/>
                </a:solidFill>
                <a:latin typeface="Britannic Bold" panose="020B0903060703020204" pitchFamily="34" charset="0"/>
              </a:rPr>
              <a:t>1 vs. 1 Linear Regression </a:t>
            </a:r>
          </a:p>
          <a:p>
            <a:pPr marL="2879659" lvl="1" indent="-685800">
              <a:buFont typeface="Arial" panose="020B0604020202020204" pitchFamily="34" charset="0"/>
              <a:buChar char="•"/>
            </a:pPr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lang="en-US" sz="5400" dirty="0">
                <a:latin typeface="Britannic Bold" panose="020B0903060703020204" pitchFamily="34" charset="0"/>
              </a:rPr>
              <a:t>--</a:t>
            </a:r>
            <a:r>
              <a:rPr lang="en-US" sz="5400" dirty="0" smtClean="0">
                <a:latin typeface="Britannic Bold" panose="020B0903060703020204" pitchFamily="34" charset="0"/>
              </a:rPr>
              <a:t>TRAIN_MUL2 </a:t>
            </a:r>
            <a:r>
              <a:rPr lang="en-US" sz="5400" dirty="0">
                <a:latin typeface="Britannic Bold" panose="020B0903060703020204" pitchFamily="34" charset="0"/>
              </a:rPr>
              <a:t>and –</a:t>
            </a:r>
            <a:r>
              <a:rPr lang="en-US" sz="5400" dirty="0" smtClean="0">
                <a:latin typeface="Britannic Bold" panose="020B0903060703020204" pitchFamily="34" charset="0"/>
              </a:rPr>
              <a:t>TEST_MUL2 commands</a:t>
            </a:r>
            <a:endParaRPr lang="en-US" sz="5400" dirty="0" smtClean="0">
              <a:solidFill>
                <a:schemeClr val="tx1">
                  <a:lumMod val="95000"/>
                  <a:lumOff val="5000"/>
                </a:schemeClr>
              </a:solidFill>
              <a:latin typeface="Britannic Bold" panose="020B0903060703020204" pitchFamily="34" charset="0"/>
            </a:endParaRPr>
          </a:p>
          <a:p>
            <a:r>
              <a:rPr lang="en-US" sz="5400" dirty="0" smtClean="0">
                <a:solidFill>
                  <a:schemeClr val="accent2"/>
                </a:solidFill>
                <a:latin typeface="Britannic Bold" panose="020B0903060703020204" pitchFamily="34" charset="0"/>
              </a:rPr>
              <a:t>3.  Multi-Class Logistic Regression </a:t>
            </a:r>
          </a:p>
          <a:p>
            <a:pPr marL="2879659" lvl="1" indent="-685800">
              <a:buFont typeface="Arial" panose="020B0604020202020204" pitchFamily="34" charset="0"/>
              <a:buChar char="•"/>
            </a:pPr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1000 passes maximum</a:t>
            </a:r>
          </a:p>
          <a:p>
            <a:pPr marL="2879659" lvl="1" indent="-685800">
              <a:buFont typeface="Arial" panose="020B0604020202020204" pitchFamily="34" charset="0"/>
              <a:buChar char="•"/>
            </a:pPr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Random seed of 4  </a:t>
            </a:r>
          </a:p>
          <a:p>
            <a:pPr marL="2879659" lvl="1" indent="-685800">
              <a:buFont typeface="Arial" panose="020B0604020202020204" pitchFamily="34" charset="0"/>
              <a:buChar char="•"/>
            </a:pPr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Epoch size: 200</a:t>
            </a:r>
          </a:p>
          <a:p>
            <a:r>
              <a:rPr lang="en-US" sz="5400" dirty="0" smtClean="0">
                <a:solidFill>
                  <a:schemeClr val="accent2"/>
                </a:solidFill>
                <a:latin typeface="Britannic Bold" panose="020B0903060703020204" pitchFamily="34" charset="0"/>
              </a:rPr>
              <a:t>4.  1 vs. 1 Logistic Regression</a:t>
            </a:r>
          </a:p>
          <a:p>
            <a:pPr marL="2879659" lvl="1" indent="-685800">
              <a:buFont typeface="Arial" panose="020B0604020202020204" pitchFamily="34" charset="0"/>
              <a:buChar char="•"/>
            </a:pPr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1000 passes maximum </a:t>
            </a:r>
          </a:p>
          <a:p>
            <a:pPr marL="2879659" lvl="1" indent="-685800">
              <a:buFont typeface="Arial" panose="020B0604020202020204" pitchFamily="34" charset="0"/>
              <a:buChar char="•"/>
            </a:pPr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Random seed 4</a:t>
            </a:r>
          </a:p>
          <a:p>
            <a:r>
              <a:rPr lang="en-US" sz="5400" dirty="0" smtClean="0">
                <a:solidFill>
                  <a:schemeClr val="accent2"/>
                </a:solidFill>
                <a:latin typeface="Britannic Bold" panose="020B0903060703020204" pitchFamily="34" charset="0"/>
              </a:rPr>
              <a:t>5.  Naïve Bayes </a:t>
            </a:r>
          </a:p>
          <a:p>
            <a:pPr marL="2879659" lvl="1" indent="-685800">
              <a:buFont typeface="Arial" panose="020B0604020202020204" pitchFamily="34" charset="0"/>
              <a:buChar char="•"/>
            </a:pPr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 Add QUAD features</a:t>
            </a:r>
          </a:p>
          <a:p>
            <a:r>
              <a:rPr lang="en-US" sz="5400" dirty="0" smtClean="0">
                <a:solidFill>
                  <a:schemeClr val="accent2"/>
                </a:solidFill>
                <a:latin typeface="Britannic Bold" panose="020B0903060703020204" pitchFamily="34" charset="0"/>
              </a:rPr>
              <a:t>6. Deep Learning </a:t>
            </a:r>
            <a:endParaRPr lang="en-US" sz="5400" dirty="0" smtClean="0">
              <a:solidFill>
                <a:schemeClr val="tx1">
                  <a:lumMod val="95000"/>
                  <a:lumOff val="5000"/>
                </a:schemeClr>
              </a:solidFill>
              <a:latin typeface="Britannic Bold" panose="020B0903060703020204" pitchFamily="34" charset="0"/>
            </a:endParaRPr>
          </a:p>
          <a:p>
            <a:pPr marL="3108259" lvl="1" indent="-914400">
              <a:buFont typeface="Arial" panose="020B0604020202020204" pitchFamily="34" charset="0"/>
              <a:buChar char="•"/>
            </a:pPr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10 </a:t>
            </a:r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layers (11 x 400 </a:t>
            </a:r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x </a:t>
            </a:r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200 x 100 x 50 x 23 </a:t>
            </a:r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x </a:t>
            </a:r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12 </a:t>
            </a:r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x </a:t>
            </a:r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7 x 4 x 1)</a:t>
            </a:r>
            <a:endParaRPr lang="en-US" sz="5400" dirty="0" smtClean="0">
              <a:solidFill>
                <a:schemeClr val="tx1">
                  <a:lumMod val="95000"/>
                  <a:lumOff val="5000"/>
                </a:schemeClr>
              </a:solidFill>
              <a:latin typeface="Britannic Bold" panose="020B0903060703020204" pitchFamily="34" charset="0"/>
            </a:endParaRPr>
          </a:p>
          <a:p>
            <a:pPr marL="3108259" lvl="1" indent="-914400">
              <a:buFont typeface="Arial" panose="020B0604020202020204" pitchFamily="34" charset="0"/>
              <a:buChar char="•"/>
            </a:pPr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43120 </a:t>
            </a:r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Iterations</a:t>
            </a:r>
          </a:p>
          <a:p>
            <a:pPr marL="3108259" lvl="1" indent="-914400">
              <a:buFont typeface="Arial" panose="020B0604020202020204" pitchFamily="34" charset="0"/>
              <a:buChar char="•"/>
            </a:pPr>
            <a:endParaRPr lang="en-US" sz="5400" dirty="0" smtClean="0">
              <a:solidFill>
                <a:schemeClr val="tx1">
                  <a:lumMod val="95000"/>
                  <a:lumOff val="5000"/>
                </a:schemeClr>
              </a:solidFill>
              <a:latin typeface="Britannic Bold" panose="020B090306070302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5400" dirty="0" smtClean="0">
              <a:latin typeface="Britannic Bold" panose="020B090306070302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297647"/>
              </p:ext>
            </p:extLst>
          </p:nvPr>
        </p:nvGraphicFramePr>
        <p:xfrm>
          <a:off x="29864956" y="5867400"/>
          <a:ext cx="13944600" cy="1636589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77244">
                  <a:extLst>
                    <a:ext uri="{9D8B030D-6E8A-4147-A177-3AD203B41FA5}">
                      <a16:colId xmlns:a16="http://schemas.microsoft.com/office/drawing/2014/main" val="429148781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322792144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588663248"/>
                    </a:ext>
                  </a:extLst>
                </a:gridCol>
                <a:gridCol w="2996836">
                  <a:extLst>
                    <a:ext uri="{9D8B030D-6E8A-4147-A177-3AD203B41FA5}">
                      <a16:colId xmlns:a16="http://schemas.microsoft.com/office/drawing/2014/main" val="2965178945"/>
                    </a:ext>
                  </a:extLst>
                </a:gridCol>
                <a:gridCol w="2788920">
                  <a:extLst>
                    <a:ext uri="{9D8B030D-6E8A-4147-A177-3AD203B41FA5}">
                      <a16:colId xmlns:a16="http://schemas.microsoft.com/office/drawing/2014/main" val="702780192"/>
                    </a:ext>
                  </a:extLst>
                </a:gridCol>
              </a:tblGrid>
              <a:tr h="1255815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Model #</a:t>
                      </a:r>
                      <a:endParaRPr 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F1</a:t>
                      </a:r>
                      <a:endParaRPr 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% Correct</a:t>
                      </a:r>
                      <a:endParaRPr 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Sensitivity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Specificity</a:t>
                      </a:r>
                      <a:endParaRPr 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801974"/>
                  </a:ext>
                </a:extLst>
              </a:tr>
              <a:tr h="25183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6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0.65</a:t>
                      </a:r>
                      <a:endParaRPr lang="en-US" sz="6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6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65.464</a:t>
                      </a:r>
                      <a:endParaRPr lang="en-US" sz="6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6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.6872</a:t>
                      </a:r>
                      <a:endParaRPr lang="en-US" sz="6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6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.6217</a:t>
                      </a:r>
                      <a:endParaRPr lang="en-US" sz="6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381148"/>
                  </a:ext>
                </a:extLst>
              </a:tr>
              <a:tr h="25183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6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0.65</a:t>
                      </a:r>
                      <a:endParaRPr lang="en-US" sz="6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6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65.464</a:t>
                      </a:r>
                      <a:endParaRPr lang="en-US" sz="6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6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.6872</a:t>
                      </a:r>
                      <a:endParaRPr lang="en-US" sz="6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6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.6217</a:t>
                      </a:r>
                      <a:endParaRPr lang="en-US" sz="6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26037"/>
                  </a:ext>
                </a:extLst>
              </a:tr>
              <a:tr h="25183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6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0.72</a:t>
                      </a:r>
                      <a:endParaRPr lang="en-US" sz="6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6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72.000</a:t>
                      </a:r>
                      <a:endParaRPr lang="en-US" sz="6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60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.</a:t>
                      </a:r>
                      <a:r>
                        <a:rPr lang="en-US" sz="6000" b="0" u="none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7586</a:t>
                      </a:r>
                      <a:endParaRPr lang="en-US" sz="6000" b="0" u="none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6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.6810</a:t>
                      </a:r>
                      <a:endParaRPr lang="en-US" sz="6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836602"/>
                  </a:ext>
                </a:extLst>
              </a:tr>
              <a:tr h="25183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6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0.65</a:t>
                      </a:r>
                      <a:endParaRPr lang="en-US" sz="6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6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65.464</a:t>
                      </a:r>
                      <a:endParaRPr lang="en-US" sz="6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6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.6868</a:t>
                      </a:r>
                      <a:endParaRPr lang="en-US" sz="6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6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.6221</a:t>
                      </a:r>
                      <a:endParaRPr lang="en-US" sz="6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486708"/>
                  </a:ext>
                </a:extLst>
              </a:tr>
              <a:tr h="25183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6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0.70</a:t>
                      </a:r>
                      <a:endParaRPr lang="en-US" sz="6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6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70.421</a:t>
                      </a:r>
                      <a:endParaRPr lang="en-US" sz="6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6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.7230</a:t>
                      </a:r>
                      <a:endParaRPr lang="en-US" sz="6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6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.6852</a:t>
                      </a:r>
                      <a:endParaRPr lang="en-US" sz="6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182796"/>
                  </a:ext>
                </a:extLst>
              </a:tr>
              <a:tr h="25183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6000" b="1" u="sng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0.74</a:t>
                      </a:r>
                      <a:endParaRPr lang="en-US" sz="6000" b="1" u="sng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6000" b="1" u="sng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73.764</a:t>
                      </a:r>
                      <a:endParaRPr lang="en-US" sz="6000" b="1" u="sng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6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.</a:t>
                      </a:r>
                      <a:r>
                        <a:rPr lang="en-US" sz="6000" b="1" u="sng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7789</a:t>
                      </a:r>
                      <a:endParaRPr lang="en-US" sz="6000" b="1" u="sng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6000" b="1" u="sng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.</a:t>
                      </a:r>
                      <a:r>
                        <a:rPr lang="en-US" sz="6000" b="1" u="sng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6959</a:t>
                      </a:r>
                      <a:endParaRPr lang="en-US" sz="6000" b="1" u="sng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570478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9870400" y="22233297"/>
            <a:ext cx="1394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* NOTE: Specificity is calculated as TP/(TP+FN) and Sensitivity is calculated as TN/(TN+FP), both based on the test data.</a:t>
            </a:r>
            <a:endParaRPr lang="en-US" sz="4000" dirty="0"/>
          </a:p>
        </p:txBody>
      </p:sp>
      <p:sp>
        <p:nvSpPr>
          <p:cNvPr id="25" name="TextBox 24"/>
          <p:cNvSpPr txBox="1"/>
          <p:nvPr/>
        </p:nvSpPr>
        <p:spPr>
          <a:xfrm>
            <a:off x="19126200" y="3089770"/>
            <a:ext cx="944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Angelina</a:t>
            </a:r>
            <a: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Martineau</a:t>
            </a:r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296757" y="25102579"/>
            <a:ext cx="1348739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5400" dirty="0" smtClean="0">
                <a:latin typeface="Britannic Bold" panose="020B0903060703020204" pitchFamily="34" charset="0"/>
              </a:rPr>
              <a:t>Deep learning model is best for the cardiovascular dataset when considering F1 metric, % correct, and </a:t>
            </a:r>
            <a:r>
              <a:rPr lang="en-US" sz="5400" dirty="0" smtClean="0">
                <a:latin typeface="Britannic Bold" panose="020B0903060703020204" pitchFamily="34" charset="0"/>
              </a:rPr>
              <a:t>specificity sensitivity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5400" dirty="0" smtClean="0">
                <a:latin typeface="Britannic Bold" panose="020B0903060703020204" pitchFamily="34" charset="0"/>
              </a:rPr>
              <a:t>Possibly other deep learning models that better predict heart disease based on this data.</a:t>
            </a:r>
            <a:endParaRPr lang="en-US" sz="5400" dirty="0" smtClean="0">
              <a:latin typeface="Britannic Bold" panose="020B09030607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2426</TotalTime>
  <Words>472</Words>
  <Application>Microsoft Office PowerPoint</Application>
  <PresentationFormat>Custom</PresentationFormat>
  <Paragraphs>98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Britannic Bold</vt:lpstr>
      <vt:lpstr>Calibri</vt:lpstr>
      <vt:lpstr>Office Theme</vt:lpstr>
      <vt:lpstr>PowerPoint Presentation</vt:lpstr>
    </vt:vector>
  </TitlesOfParts>
  <Company>RPI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Junichi Kanai</dc:creator>
  <cp:lastModifiedBy>Administrator</cp:lastModifiedBy>
  <cp:revision>89</cp:revision>
  <dcterms:created xsi:type="dcterms:W3CDTF">2010-10-13T15:25:13Z</dcterms:created>
  <dcterms:modified xsi:type="dcterms:W3CDTF">2020-05-04T23:08:28Z</dcterms:modified>
</cp:coreProperties>
</file>