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60" r:id="rId3"/>
    <p:sldId id="305" r:id="rId4"/>
    <p:sldId id="306" r:id="rId5"/>
    <p:sldId id="30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3" autoAdjust="0"/>
    <p:restoredTop sz="93156" autoAdjust="0"/>
  </p:normalViewPr>
  <p:slideViewPr>
    <p:cSldViewPr snapToGrid="0">
      <p:cViewPr varScale="1">
        <p:scale>
          <a:sx n="54" d="100"/>
          <a:sy n="54" d="100"/>
        </p:scale>
        <p:origin x="77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5C633-46F2-4B18-94BF-AC0DBEB372DE}" type="datetimeFigureOut">
              <a:rPr lang="ru-RU" smtClean="0"/>
              <a:t>29.06.2018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D5E59-758A-436B-A59F-33FFE46656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100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D5E59-758A-436B-A59F-33FFE46656C1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92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2B3D-A6C1-4E23-93EB-C8A38A28B643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877F-61CF-4B71-A23A-2354204418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94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2B3D-A6C1-4E23-93EB-C8A38A28B643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877F-61CF-4B71-A23A-2354204418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844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2B3D-A6C1-4E23-93EB-C8A38A28B643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877F-61CF-4B71-A23A-2354204418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17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2B3D-A6C1-4E23-93EB-C8A38A28B643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877F-61CF-4B71-A23A-2354204418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33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2B3D-A6C1-4E23-93EB-C8A38A28B643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877F-61CF-4B71-A23A-2354204418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57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2B3D-A6C1-4E23-93EB-C8A38A28B643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877F-61CF-4B71-A23A-2354204418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412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2B3D-A6C1-4E23-93EB-C8A38A28B643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877F-61CF-4B71-A23A-2354204418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873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2B3D-A6C1-4E23-93EB-C8A38A28B643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877F-61CF-4B71-A23A-2354204418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50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2B3D-A6C1-4E23-93EB-C8A38A28B643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877F-61CF-4B71-A23A-2354204418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108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2B3D-A6C1-4E23-93EB-C8A38A28B643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877F-61CF-4B71-A23A-2354204418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41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2B3D-A6C1-4E23-93EB-C8A38A28B643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877F-61CF-4B71-A23A-2354204418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78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82B3D-A6C1-4E23-93EB-C8A38A28B643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0877F-61CF-4B71-A23A-2354204418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701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82" y="590154"/>
            <a:ext cx="10107436" cy="56776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41754" y="1013952"/>
            <a:ext cx="1430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приобретение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93881" y="905143"/>
            <a:ext cx="1430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Клиенты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8597" y="2598003"/>
            <a:ext cx="1779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оэффициент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ффективности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стной рекламы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35981" y="4090303"/>
            <a:ext cx="1895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перераспределение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22121" y="1062623"/>
            <a:ext cx="1430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прибытие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63721" y="1013952"/>
            <a:ext cx="1374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53022" y="1415514"/>
            <a:ext cx="909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Надо 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сделать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31763" y="3477768"/>
            <a:ext cx="909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Время, чтобы сделать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81334" y="3689821"/>
            <a:ext cx="36155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А. Контур прямой связи</a:t>
            </a:r>
            <a:endParaRPr lang="ru-RU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7901" y="4643928"/>
            <a:ext cx="40686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А. Контур расширенной связи</a:t>
            </a:r>
            <a:endParaRPr lang="ru-RU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343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9595"/>
            <a:ext cx="12192000" cy="53588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98240" y="1308932"/>
            <a:ext cx="1134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написание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04634" y="5078292"/>
            <a:ext cx="1134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55920" y="4113092"/>
            <a:ext cx="1134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ошибки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16877" y="1227652"/>
            <a:ext cx="1412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троки кода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16877" y="2751652"/>
            <a:ext cx="1273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ошибок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93481" y="1227652"/>
            <a:ext cx="1134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66115" y="1058375"/>
            <a:ext cx="1479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Недовольство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82615" y="2960142"/>
            <a:ext cx="1490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едовольство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ошибка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31999" y="5078292"/>
            <a:ext cx="2057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овершение ошибок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72654" y="3767469"/>
            <a:ext cx="973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Всего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ошибок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627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40" y="471074"/>
            <a:ext cx="10174120" cy="59158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36806" y="728402"/>
            <a:ext cx="3318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Опустошение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05200" y="1447395"/>
            <a:ext cx="1134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Штат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45760" y="1647152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увольнение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55194" y="2978843"/>
            <a:ext cx="21006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оля уволенных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 средняя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родолжительность 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найма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89312" y="4461185"/>
            <a:ext cx="6766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Увольнение          =          Штат    *    доля уволенных 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Люди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период         =          Люди    *        доля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период</a:t>
            </a: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Увольнение          =           Штат   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средняя продолжительность найма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Люди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период         =           Люди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/ 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количество периодов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190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4054"/>
            <a:ext cx="12192000" cy="49298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160" y="1523595"/>
            <a:ext cx="1134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Интерес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9360" y="1646747"/>
            <a:ext cx="1432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ослабевание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60520" y="3885795"/>
            <a:ext cx="1706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оэффициент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ослабевания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54957" y="1277374"/>
            <a:ext cx="1592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отрудники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изшего звена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11105" y="1584610"/>
            <a:ext cx="1308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31249" y="3885795"/>
            <a:ext cx="1366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до повышения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0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82" y="90021"/>
            <a:ext cx="10288436" cy="66779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11177" y="238600"/>
            <a:ext cx="3769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Корректировка уровня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46146" y="1154886"/>
            <a:ext cx="1649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корректировка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9235" y="877246"/>
            <a:ext cx="1590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предполагаемое качество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90094" y="2135775"/>
            <a:ext cx="1590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актическое качество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08376" y="3564844"/>
            <a:ext cx="1590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отклонение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84983" y="3268294"/>
            <a:ext cx="286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Длительность корректировки или скорость корректировки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53691" y="4461185"/>
            <a:ext cx="88273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Корректировка              =            отклонение           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  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длительность корректировки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Единиц качества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период             единиц количества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                            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время</a:t>
            </a:r>
          </a:p>
          <a:p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Корректировка             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          отклонение            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скорость корректировки</a:t>
            </a: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Единиц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качества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период             единиц количества      *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доля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период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117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3690"/>
            <a:ext cx="12192000" cy="45306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48984" y="1361364"/>
            <a:ext cx="1649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корректировка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97968" y="1163690"/>
            <a:ext cx="1649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Штат 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85707" y="2098782"/>
            <a:ext cx="1649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Целевой штат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29203" y="3824344"/>
            <a:ext cx="1649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ешение 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найме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2024" y="3040225"/>
            <a:ext cx="1649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на поиск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сотрудников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33469" y="1456077"/>
            <a:ext cx="1133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52223" y="3136611"/>
            <a:ext cx="1612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оля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корректировки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64404" y="3382832"/>
            <a:ext cx="1133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разрыв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88566" y="1215103"/>
            <a:ext cx="1649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комфорта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45884" y="2391169"/>
            <a:ext cx="1918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Целевой уровень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комфорта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243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82" y="585390"/>
            <a:ext cx="10288436" cy="56872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11177" y="756760"/>
            <a:ext cx="3769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Наращивание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46146" y="1864284"/>
            <a:ext cx="1649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приобретение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02823" y="1776030"/>
            <a:ext cx="1649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клиенты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79311" y="4701127"/>
            <a:ext cx="1649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Коэффициент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ффективности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стной рекламы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75594" y="4701127"/>
            <a:ext cx="6044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Приобретение   =   клиенты  *  коэффициент эффективности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Человек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период  =    человек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*      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человек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человек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период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3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4248"/>
            <a:ext cx="12192000" cy="51295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52334" y="1208101"/>
            <a:ext cx="1818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Баланс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анковского счета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81256" y="1353008"/>
            <a:ext cx="1649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Начисление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процентов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68416" y="3855316"/>
            <a:ext cx="1649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роцентная ставка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21076" y="1454322"/>
            <a:ext cx="1649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ост паники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00561" y="1307374"/>
            <a:ext cx="1046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Паника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41062" y="3978426"/>
            <a:ext cx="2080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Коэффициент роста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55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250"/>
            <a:ext cx="12192000" cy="50634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4816" y="988690"/>
            <a:ext cx="2485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риобретение клиентов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31776" y="929094"/>
            <a:ext cx="1649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Клиентская база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81629" y="988690"/>
            <a:ext cx="239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Потенциальные клиенты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75293" y="988690"/>
            <a:ext cx="239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риобретение клиентов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13576" y="929094"/>
            <a:ext cx="1649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Клиентская база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2441" y="3013500"/>
            <a:ext cx="1649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оэффициент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ффективности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стной рекламы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81629" y="3180122"/>
            <a:ext cx="1649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Степень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Насыщенности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рынка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08996" y="3605822"/>
            <a:ext cx="1649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оэффициент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ффективности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стной рекламы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47196" y="3013499"/>
            <a:ext cx="23609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азисный коэффициент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ффективности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стной рекламы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4220" y="4126814"/>
            <a:ext cx="5182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А. Простой усиливающий контур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06555" y="4737118"/>
            <a:ext cx="6306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Б. Добавляем противодействующий контур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08996" y="2053243"/>
            <a:ext cx="625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56046" y="1874691"/>
            <a:ext cx="625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02476" y="1760013"/>
            <a:ext cx="625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90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274320"/>
            <a:ext cx="9864090" cy="63186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61726" y="5897881"/>
            <a:ext cx="4925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Base –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Клиентская База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00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29" y="456785"/>
            <a:ext cx="10688542" cy="594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300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55" y="513943"/>
            <a:ext cx="11393490" cy="58301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1435" y="1221740"/>
            <a:ext cx="948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Интерес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68116" y="3528238"/>
            <a:ext cx="1385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Скорость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ослабевания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80794" y="1431657"/>
            <a:ext cx="1385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ослабевание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97587" y="1507857"/>
            <a:ext cx="1385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31381" y="1129109"/>
            <a:ext cx="1385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673215" y="3009900"/>
            <a:ext cx="1249680" cy="93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5103019" y="3275522"/>
            <a:ext cx="1385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изменения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6000" y="4037963"/>
            <a:ext cx="2400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Отклонение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ежду фактом и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оценкой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39389" y="4607990"/>
            <a:ext cx="1385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Фактическое 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качество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00732" y="4531790"/>
            <a:ext cx="4318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А. Процесс опустошения</a:t>
            </a:r>
            <a:endParaRPr lang="ru-RU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83215" y="5341604"/>
            <a:ext cx="5780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Б. Процесс корректировки уровня</a:t>
            </a:r>
            <a:endParaRPr lang="ru-RU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924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76" y="556811"/>
            <a:ext cx="10545647" cy="57443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17576" y="670560"/>
            <a:ext cx="1403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производство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5896" y="626477"/>
            <a:ext cx="1403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Запас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4216" y="687437"/>
            <a:ext cx="1403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продажа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68588" y="2880360"/>
            <a:ext cx="2104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производительность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66052" y="2634139"/>
            <a:ext cx="2104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ешение о 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айме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увольнении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8056" y="3945537"/>
            <a:ext cx="1007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Штат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5999" y="5090160"/>
            <a:ext cx="2104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найм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увольнение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653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89" y="103239"/>
            <a:ext cx="9512255" cy="66220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0389" y="5632410"/>
            <a:ext cx="5389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–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Запас  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Labor –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Штат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402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99" y="0"/>
            <a:ext cx="1007240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35911" y="169115"/>
            <a:ext cx="1403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производство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3953" y="110284"/>
            <a:ext cx="1403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Запас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10987" y="161250"/>
            <a:ext cx="1403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продажа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01060" y="2747134"/>
            <a:ext cx="2144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производительность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77976" y="2624023"/>
            <a:ext cx="214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ешение о найме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увольнении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36529" y="4060978"/>
            <a:ext cx="1007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Штат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45485" y="5325153"/>
            <a:ext cx="2104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найм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увольнение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659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447" y="0"/>
            <a:ext cx="9879106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73628" y="5720900"/>
            <a:ext cx="5389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–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Запас  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Labor –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Штат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10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76" y="694943"/>
            <a:ext cx="10545647" cy="54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025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69" y="0"/>
            <a:ext cx="1132266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14520" y="321349"/>
            <a:ext cx="1813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о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найме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2826" y="1931336"/>
            <a:ext cx="1631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Сотрудники младшего 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звена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59199" y="2219510"/>
            <a:ext cx="1403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мл.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5334" y="3171235"/>
            <a:ext cx="1403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найм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0082" y="3712714"/>
            <a:ext cx="1403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Увольнение мл.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51761" y="4981843"/>
            <a:ext cx="1403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оля уволившихся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53293" y="4297489"/>
            <a:ext cx="1921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работы до повышения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07874" y="1814553"/>
            <a:ext cx="1631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Сотрудники среднего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звена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36689" y="2262979"/>
            <a:ext cx="1631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руководители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11406" y="2213851"/>
            <a:ext cx="1403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ср.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31086" y="4243537"/>
            <a:ext cx="1921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работы до повышения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21058" y="5012477"/>
            <a:ext cx="1403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оля уволившихся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42608" y="3658762"/>
            <a:ext cx="1403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Увольнение ср.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529081" y="2209455"/>
            <a:ext cx="1631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вольнение руководителей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67862" y="4241339"/>
            <a:ext cx="2219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среднее время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аботы руководителей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739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89" y="0"/>
            <a:ext cx="1111202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9989" y="1693262"/>
            <a:ext cx="1631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оявление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потенциальных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клиентов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82674" y="598488"/>
            <a:ext cx="1631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Потенциальные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клиенты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40945" y="598487"/>
            <a:ext cx="1631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Перспективные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покупатели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59549" y="598486"/>
            <a:ext cx="1631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Активные клиенты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35874" y="598485"/>
            <a:ext cx="1631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Неактивные клиенты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50578" y="850597"/>
            <a:ext cx="2205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ревращение в</a:t>
            </a: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«горячих» клиентов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90566" y="956013"/>
            <a:ext cx="950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покупки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20205" y="848291"/>
            <a:ext cx="1185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гасание</a:t>
            </a: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активности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43527" y="928822"/>
            <a:ext cx="950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уход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18795" y="2521640"/>
            <a:ext cx="950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оля </a:t>
            </a: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ушедших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79828" y="4685484"/>
            <a:ext cx="1660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доля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вернувшихся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44937" y="4054542"/>
            <a:ext cx="1660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озвращение</a:t>
            </a: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клиентов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44937" y="2567666"/>
            <a:ext cx="1660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оля </a:t>
            </a: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остывших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56531" y="2217761"/>
            <a:ext cx="1660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вероятность</a:t>
            </a: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покупки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53513" y="3875760"/>
            <a:ext cx="1660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отеря</a:t>
            </a: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интереса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40744" y="3946820"/>
            <a:ext cx="16608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отеря</a:t>
            </a: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отенциальных</a:t>
            </a: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клиентов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59297" y="1968913"/>
            <a:ext cx="1015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овлечение</a:t>
            </a:r>
          </a:p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покупателей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51993" y="2100993"/>
            <a:ext cx="13453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р. время для</a:t>
            </a:r>
          </a:p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Привлечения</a:t>
            </a:r>
          </a:p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клиентов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30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6" y="275897"/>
            <a:ext cx="11956026" cy="61841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4313" y="1704617"/>
            <a:ext cx="1631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олученные 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заявки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7577" y="1797803"/>
            <a:ext cx="1631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ередача на 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регистрацию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59655" y="4419389"/>
            <a:ext cx="2516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ередача на повторную регистрацию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51870" y="713044"/>
            <a:ext cx="2343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регистрации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7525" y="532790"/>
            <a:ext cx="2091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аявки в ожидании регистрации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53461" y="4426860"/>
            <a:ext cx="1631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Отклонение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66067" y="5146948"/>
            <a:ext cx="2159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доля отклоненных заявок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47732" y="1751636"/>
            <a:ext cx="1631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ринятие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800996" y="1797803"/>
            <a:ext cx="1631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передача на одобрение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21821" y="3367972"/>
            <a:ext cx="2081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оля переданных на одобрение заявок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38059" y="2685298"/>
            <a:ext cx="2081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ремя, требующееся  на проверку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43950" y="1746815"/>
            <a:ext cx="2081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передача 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проверку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53461" y="2947630"/>
            <a:ext cx="2081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на проверку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95394" y="749392"/>
            <a:ext cx="2081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аявки на проверке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61454" y="560437"/>
            <a:ext cx="2081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Принятые 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заявки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23355" y="3339403"/>
            <a:ext cx="2081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редактирования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81056" y="2800793"/>
            <a:ext cx="2081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время, требующееся для передачи на регистраци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29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44"/>
            <a:ext cx="12192000" cy="68245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1699" y="1374573"/>
            <a:ext cx="1596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аказ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сырья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8995" y="112067"/>
            <a:ext cx="2081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Заказанное 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сырье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49304" y="323665"/>
            <a:ext cx="2081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Запас сырья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49654" y="1374573"/>
            <a:ext cx="2081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поступление 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сырья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10910" y="89062"/>
            <a:ext cx="2081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Незавершенное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производство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22978" y="89062"/>
            <a:ext cx="2081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Продукция на контроль качества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34371" y="82966"/>
            <a:ext cx="2313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Продукция, проходящая контроль качества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1345" y="1374573"/>
            <a:ext cx="2081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82132" y="1374573"/>
            <a:ext cx="2081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завершение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74658" y="1376940"/>
            <a:ext cx="2081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тправка 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контроль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141157" y="1315581"/>
            <a:ext cx="1992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продукция, 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прошедшая 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 качества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34519" y="2855777"/>
            <a:ext cx="2081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производительность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22977" y="2606960"/>
            <a:ext cx="2081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инспекторы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58729" y="3115778"/>
            <a:ext cx="2081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Переработка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72801" y="2637354"/>
            <a:ext cx="2081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Рабочие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77957" y="2559009"/>
            <a:ext cx="2081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производительность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37562" y="3919116"/>
            <a:ext cx="2081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продукция, не прошедшая контроль качества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13036" y="5117197"/>
            <a:ext cx="2081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утилизация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77038" y="3919116"/>
            <a:ext cx="2081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звлечение сырья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555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01" y="182880"/>
            <a:ext cx="9911387" cy="65989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17146" y="1155247"/>
            <a:ext cx="1545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расширение 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границ проекта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7581" y="330510"/>
            <a:ext cx="2971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Объем работ на первом этапе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14910" y="268359"/>
            <a:ext cx="2081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Завершение работ на первом этапе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9430" y="207399"/>
            <a:ext cx="2081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 на 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проверке качества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98204" y="193040"/>
            <a:ext cx="2081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Завершенные работы первого этапа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62419" y="1943457"/>
            <a:ext cx="2381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Ресурсы, использующиеся на первом этапе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34464" y="1918684"/>
            <a:ext cx="2081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Производительность на первом этапе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57358" y="1155247"/>
            <a:ext cx="2081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прохождение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проверки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06509" y="2065408"/>
            <a:ext cx="2081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стартовый порог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ля второго этапа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539049" y="2814364"/>
            <a:ext cx="14616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сигнал о начале</a:t>
            </a: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абот на </a:t>
            </a: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тором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тапе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16155" y="3605451"/>
            <a:ext cx="2081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авершение работ на втором этапе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81084" y="5241757"/>
            <a:ext cx="2081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производительность 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втором этапе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14231" y="5411033"/>
            <a:ext cx="2381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Ресурсы, использующиеся на втором этапе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39445" y="3629969"/>
            <a:ext cx="1576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Объем работ на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тором этапе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27800" y="3020675"/>
            <a:ext cx="1421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доля брака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37960" y="3045194"/>
            <a:ext cx="143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возврат 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доработку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62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050" y="0"/>
            <a:ext cx="101179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74395" y="362527"/>
            <a:ext cx="948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Интерес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67543" y="418689"/>
            <a:ext cx="1385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ослабевание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83711" y="1808643"/>
            <a:ext cx="1385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Коэффициент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ослабевания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54553" y="3096178"/>
            <a:ext cx="948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Интерес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29676" y="3066682"/>
            <a:ext cx="948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Интерес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79871" y="2220937"/>
            <a:ext cx="3318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А. Беспрепятственное  опустошение</a:t>
            </a:r>
            <a:endParaRPr lang="ru-RU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6233" y="187216"/>
            <a:ext cx="1385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Показ рекламы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59579" y="344949"/>
            <a:ext cx="948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Интерес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07913" y="418689"/>
            <a:ext cx="1385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ослабевание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35814" y="2270307"/>
            <a:ext cx="1385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Коэффициент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ослабевания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69076" y="2220937"/>
            <a:ext cx="4318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Б. Противодействие</a:t>
            </a:r>
          </a:p>
          <a:p>
            <a:pPr algn="ctr"/>
            <a:r>
              <a:rPr lang="ru-RU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опустошени</a:t>
            </a:r>
            <a:r>
              <a:rPr lang="ru-RU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ю</a:t>
            </a:r>
            <a:endParaRPr lang="ru-RU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72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27" y="0"/>
            <a:ext cx="10129546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81501" y="1839271"/>
            <a:ext cx="1548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прибытие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посетителей</a:t>
            </a:r>
          </a:p>
          <a:p>
            <a:pPr algn="ctr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31181" y="1791914"/>
            <a:ext cx="1548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Очередь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билетами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86875" y="3248416"/>
            <a:ext cx="179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огика  прибытия 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посетителей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34113" y="4704918"/>
            <a:ext cx="2971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интенсивность прибытия 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посетителей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32959" y="986028"/>
            <a:ext cx="1292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очередь к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ассиру 1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82802" y="2956028"/>
            <a:ext cx="1292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очередь к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ассиру 2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32958" y="4926028"/>
            <a:ext cx="1292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очередь к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ассиру 3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58530" y="232565"/>
            <a:ext cx="1292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Кассир 1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89095" y="2152660"/>
            <a:ext cx="1292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Кассир 2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28075" y="4242976"/>
            <a:ext cx="1292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Кассир 3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46866" y="986028"/>
            <a:ext cx="1292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выход 1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6866" y="2956028"/>
            <a:ext cx="1292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выход 2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58626" y="5049138"/>
            <a:ext cx="1292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выход 3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88832" y="1617790"/>
            <a:ext cx="2516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ср. время обслуживания кассиром 1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88832" y="3700249"/>
            <a:ext cx="2516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ср. время обслуживания кассиром 2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88832" y="5754182"/>
            <a:ext cx="2516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ср. время обслуживания кассиром 3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97286" y="16824"/>
            <a:ext cx="3449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суммарное количество посетителей, обслуженных кассиром 1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30999" y="1371568"/>
            <a:ext cx="21783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суммарное количество 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посетителей, обслуженных 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кассиром 2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982396" y="3429000"/>
            <a:ext cx="21783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суммарное количество 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посетителей, обслуженных 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кассиром 3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350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855" y="0"/>
            <a:ext cx="9340289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11855" y="167608"/>
            <a:ext cx="2178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Найм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замены уволившихся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32167" y="654374"/>
            <a:ext cx="2178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Процент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замещения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27017" y="2106937"/>
            <a:ext cx="2178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Трудовые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ресурсы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3070" y="2427900"/>
            <a:ext cx="945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Найм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81750" y="3457576"/>
            <a:ext cx="1547815" cy="35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увольнение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8993" y="3964311"/>
            <a:ext cx="1430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оля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уволившихся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90460" y="5398648"/>
            <a:ext cx="1545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Целевой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роцент роста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27016" y="5398647"/>
            <a:ext cx="2178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Найм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обеспечения роста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849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50" y="0"/>
            <a:ext cx="1189709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1060" y="1283848"/>
            <a:ext cx="1545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Целевой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роцент роста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06243" y="155133"/>
            <a:ext cx="2178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айм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обеспечения роста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12855" y="312297"/>
            <a:ext cx="2178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бщая численность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сотрудников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7399" y="2796026"/>
            <a:ext cx="952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Найм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2619" y="2095936"/>
            <a:ext cx="111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Новички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27304" y="1803548"/>
            <a:ext cx="2178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Опытные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сотрудники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56028" y="1680436"/>
            <a:ext cx="2178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вольнение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пытных 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сотрудников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84620" y="3790518"/>
            <a:ext cx="2178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вольнение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новичков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00012" y="2040091"/>
            <a:ext cx="2178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риобретение опыта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05681" y="4082905"/>
            <a:ext cx="2178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доля уволившихся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профессионалов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78389" y="4082904"/>
            <a:ext cx="1861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доля уволившихся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новичков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09110" y="5640231"/>
            <a:ext cx="2178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Общее число уволившихся сотрудников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3009" y="4552089"/>
            <a:ext cx="2178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Найм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замены уволившихся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5932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441" y="113837"/>
            <a:ext cx="8183117" cy="66303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49076" y="1794602"/>
            <a:ext cx="1338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доля 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уволившихся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68000" y="171712"/>
            <a:ext cx="1288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Сотрудники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45632" y="171712"/>
            <a:ext cx="1288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увольнение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79615" y="995441"/>
            <a:ext cx="1288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Найм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68000" y="2655431"/>
            <a:ext cx="1288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Знания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86630" y="1631302"/>
            <a:ext cx="1680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Знания в расчете на одного сотрудника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33970" y="4319249"/>
            <a:ext cx="2353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Знания в расчете на каждого уволившегося сотрудника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24891" y="3428999"/>
            <a:ext cx="1728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потеря знаний из-за увольнения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38374" y="5532718"/>
            <a:ext cx="1288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01439" y="5771886"/>
            <a:ext cx="1651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ффективность обучения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02821" y="3828831"/>
            <a:ext cx="2353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Знания в расчете на каждого нового сотрудника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87881" y="2498586"/>
            <a:ext cx="2353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накопление  знаний 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найме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3610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747" y="0"/>
            <a:ext cx="9178506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49419" y="133013"/>
            <a:ext cx="1035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Целевой 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процент 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роста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57797" y="625456"/>
            <a:ext cx="812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Найм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76048" y="671176"/>
            <a:ext cx="1342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Сотрудники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75605" y="654032"/>
            <a:ext cx="1301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увольнение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61787" y="1951143"/>
            <a:ext cx="1415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доля уволившихся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83877" y="1981622"/>
            <a:ext cx="1415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ср. уровень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мастерства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91137" y="2609578"/>
            <a:ext cx="1415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новых сотрудников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29885" y="2960873"/>
            <a:ext cx="1111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ср. уровень</a:t>
            </a:r>
          </a:p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астерства</a:t>
            </a:r>
          </a:p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одного</a:t>
            </a:r>
          </a:p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уволившегося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64325" y="3757942"/>
            <a:ext cx="8201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общ. </a:t>
            </a:r>
            <a:r>
              <a:rPr lang="ru-RU" sz="10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ур</a:t>
            </a:r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мастерства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93904" y="5015583"/>
            <a:ext cx="1415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56412" y="4094375"/>
            <a:ext cx="1415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накопление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49420" y="4709291"/>
            <a:ext cx="1944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мастерства нового сотрудника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35701" y="4094375"/>
            <a:ext cx="89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потеря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65102" y="3704489"/>
            <a:ext cx="1556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Эффективность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56504" y="1795007"/>
            <a:ext cx="1376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ср. уровень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мастерства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70625" y="2816374"/>
            <a:ext cx="1661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ффективность в зависимости от опыта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58656" y="4435199"/>
            <a:ext cx="1404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Производство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11493" y="4342637"/>
            <a:ext cx="166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влияние морального духа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64047" y="5377704"/>
            <a:ext cx="942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падение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78546" y="5377704"/>
            <a:ext cx="1222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укрепление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53338" y="5322117"/>
            <a:ext cx="1262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Сотрудники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261721" y="5699009"/>
            <a:ext cx="742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Морал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дух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95413" y="2451907"/>
            <a:ext cx="1500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мотив ухода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3005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941" y="0"/>
            <a:ext cx="9510117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60116" y="1989414"/>
            <a:ext cx="1939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оличество часов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аботы в день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14533" y="3183046"/>
            <a:ext cx="193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Усталость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57062" y="4271057"/>
            <a:ext cx="1277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накопление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02061" y="5267929"/>
            <a:ext cx="1490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усталость 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 каждый час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57061" y="4386994"/>
            <a:ext cx="1435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реабилитация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50329" y="244996"/>
            <a:ext cx="2316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35362" y="1244166"/>
            <a:ext cx="2021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азовый уровень производительности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27357" y="2539249"/>
            <a:ext cx="2316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лияние усталости на производительность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76929" y="5854387"/>
            <a:ext cx="2316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Скорость реабилитации</a:t>
            </a:r>
          </a:p>
        </p:txBody>
      </p:sp>
    </p:spTree>
    <p:extLst>
      <p:ext uri="{BB962C8B-B14F-4D97-AF65-F5344CB8AC3E}">
        <p14:creationId xmlns:p14="http://schemas.microsoft.com/office/powerpoint/2010/main" val="41582163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883" y="0"/>
            <a:ext cx="7590234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51688" y="82950"/>
            <a:ext cx="1504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новые работы 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задаче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1708" y="1392819"/>
            <a:ext cx="1840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ремя на выполнение работ по задаче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79540" y="2646263"/>
            <a:ext cx="1504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Общее время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11230" y="45720"/>
            <a:ext cx="1660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работ по задаче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15938" y="45720"/>
            <a:ext cx="1839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работ по задаче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54992" y="82950"/>
            <a:ext cx="1724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завершение работ по задаче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07280" y="1607369"/>
            <a:ext cx="2076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Производительность </a:t>
            </a:r>
          </a:p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 по задаче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79008" y="1392819"/>
            <a:ext cx="2076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ресурсы, выделенные на выполнение задачи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15377" y="2982594"/>
            <a:ext cx="1875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Общее количество</a:t>
            </a: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оступных ресурсов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78400" y="2459374"/>
            <a:ext cx="2076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оля часов на выполнение задачи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02858" y="3650319"/>
            <a:ext cx="2076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ресурсы, выделенные на выполнение задачи 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78841" y="5323044"/>
            <a:ext cx="1724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завершение работ по задаче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72099" y="5323043"/>
            <a:ext cx="1839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работ по задаче 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27386" y="5323043"/>
            <a:ext cx="1660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работ по задаче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00883" y="5323042"/>
            <a:ext cx="1430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новые работы 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задаче 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19182" y="3226891"/>
            <a:ext cx="1840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ремя на выполнение работ по задаче 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93565" y="4250483"/>
            <a:ext cx="1644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Производительность </a:t>
            </a:r>
          </a:p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 по задаче 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78400" y="3311213"/>
            <a:ext cx="2076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оля часов на выполнение задачи 2</a:t>
            </a:r>
          </a:p>
        </p:txBody>
      </p:sp>
    </p:spTree>
    <p:extLst>
      <p:ext uri="{BB962C8B-B14F-4D97-AF65-F5344CB8AC3E}">
        <p14:creationId xmlns:p14="http://schemas.microsoft.com/office/powerpoint/2010/main" val="39674836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97" y="0"/>
            <a:ext cx="9908006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02840" y="1087774"/>
            <a:ext cx="1285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инвестиции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87800" y="78491"/>
            <a:ext cx="1285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Капитал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7036" y="78491"/>
            <a:ext cx="1285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05607" y="2302760"/>
            <a:ext cx="1285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ктивы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72276" y="3610699"/>
            <a:ext cx="1323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амортизация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90407" y="4860765"/>
            <a:ext cx="1365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накопление 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амортизации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65594" y="5111239"/>
            <a:ext cx="1365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Накопленная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амортизация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35131" y="4860765"/>
            <a:ext cx="1365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полное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возмещение</a:t>
            </a:r>
          </a:p>
        </p:txBody>
      </p:sp>
    </p:spTree>
    <p:extLst>
      <p:ext uri="{BB962C8B-B14F-4D97-AF65-F5344CB8AC3E}">
        <p14:creationId xmlns:p14="http://schemas.microsoft.com/office/powerpoint/2010/main" val="3242923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82" y="342469"/>
            <a:ext cx="10650436" cy="61730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23331" y="1029545"/>
            <a:ext cx="1365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дохода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72850" y="913800"/>
            <a:ext cx="1365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Денежные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01605" y="1217894"/>
            <a:ext cx="1365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расходование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44515" y="2557403"/>
            <a:ext cx="178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Целевой объем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енежных средств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8991" y="3734371"/>
            <a:ext cx="1789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ликвидность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64151" y="4245541"/>
            <a:ext cx="178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отдача от 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ликвидности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27315" y="2140877"/>
            <a:ext cx="1789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затраты на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рекламную 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кампанию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45351" y="5231318"/>
            <a:ext cx="178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целевые расходы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рекламу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18804" y="4975231"/>
            <a:ext cx="178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средний целевой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бъем расходов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41937" y="4245541"/>
            <a:ext cx="2176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ожидаемый период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покрытия в месяцах</a:t>
            </a:r>
          </a:p>
        </p:txBody>
      </p:sp>
    </p:spTree>
    <p:extLst>
      <p:ext uri="{BB962C8B-B14F-4D97-AF65-F5344CB8AC3E}">
        <p14:creationId xmlns:p14="http://schemas.microsoft.com/office/powerpoint/2010/main" val="8078044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1" y="0"/>
            <a:ext cx="11689977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1913" y="3974078"/>
            <a:ext cx="178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Политические 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39229" y="533593"/>
            <a:ext cx="1458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накопление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58528" y="174812"/>
            <a:ext cx="1469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Политический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капитал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01436" y="590310"/>
            <a:ext cx="1789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расходование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93093" y="3033631"/>
            <a:ext cx="178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очков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период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93356" y="2196820"/>
            <a:ext cx="178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очков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проступок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97934" y="3486875"/>
            <a:ext cx="178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Недавние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«проступки»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01435" y="4636461"/>
            <a:ext cx="1789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совершение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00354" y="3733096"/>
            <a:ext cx="1789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забывание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80608" y="5993317"/>
            <a:ext cx="1989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время, чтобы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«простить и забыть»</a:t>
            </a:r>
          </a:p>
        </p:txBody>
      </p:sp>
    </p:spTree>
    <p:extLst>
      <p:ext uri="{BB962C8B-B14F-4D97-AF65-F5344CB8AC3E}">
        <p14:creationId xmlns:p14="http://schemas.microsoft.com/office/powerpoint/2010/main" val="1323702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214" y="0"/>
            <a:ext cx="716557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26923" y="359695"/>
            <a:ext cx="1553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корректировка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0192" y="57148"/>
            <a:ext cx="1917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Предполагаемое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качество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94791" y="1438070"/>
            <a:ext cx="2213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корректировки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56651" y="1909930"/>
            <a:ext cx="1213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отклонение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70784" y="2238324"/>
            <a:ext cx="1481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Фактическое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качество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5564" y="3013213"/>
            <a:ext cx="234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Фактическое качество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8034" y="3013213"/>
            <a:ext cx="2584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Предполагаемое  качество</a:t>
            </a:r>
          </a:p>
        </p:txBody>
      </p:sp>
    </p:spTree>
    <p:extLst>
      <p:ext uri="{BB962C8B-B14F-4D97-AF65-F5344CB8AC3E}">
        <p14:creationId xmlns:p14="http://schemas.microsoft.com/office/powerpoint/2010/main" val="42364468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980" y="0"/>
            <a:ext cx="879804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76071" y="91440"/>
            <a:ext cx="1789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Найм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замены</a:t>
            </a:r>
          </a:p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уволившихся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96951" y="852101"/>
            <a:ext cx="759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Найм</a:t>
            </a:r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80288" y="850762"/>
            <a:ext cx="1180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Работники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9515" y="873912"/>
            <a:ext cx="1110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увольнение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53061" y="1574203"/>
            <a:ext cx="1572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оля уволившихся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50441" y="2435902"/>
            <a:ext cx="93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Целевое </a:t>
            </a:r>
          </a:p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 работников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69306" y="2147062"/>
            <a:ext cx="1562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Найм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для</a:t>
            </a:r>
          </a:p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достижения целевого </a:t>
            </a:r>
          </a:p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количества</a:t>
            </a:r>
          </a:p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сотрудников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48304" y="2654893"/>
            <a:ext cx="1310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ремя на поиск</a:t>
            </a:r>
          </a:p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сотрудника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89981" y="3371073"/>
            <a:ext cx="1513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опыт в расчете на одного работника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83177" y="2953133"/>
            <a:ext cx="181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бщее число</a:t>
            </a:r>
          </a:p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тработанных часов</a:t>
            </a:r>
          </a:p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неделю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36306" y="1809362"/>
            <a:ext cx="1073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производство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67691" y="873912"/>
            <a:ext cx="2101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 отработанных часов в неделю в расчете на одного работника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033" y="1012411"/>
            <a:ext cx="1310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целевой уровень запаса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43448" y="560906"/>
            <a:ext cx="1078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период покрытия, недель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59379" y="2377894"/>
            <a:ext cx="848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отгрузка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33315" y="2435902"/>
            <a:ext cx="1310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Запас готовой</a:t>
            </a:r>
          </a:p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продукции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18275" y="3727456"/>
            <a:ext cx="1518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производительность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0632" y="4228057"/>
            <a:ext cx="1310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Общий опыт </a:t>
            </a:r>
          </a:p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работников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873296" y="5238971"/>
            <a:ext cx="1834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накопленный опыт в расчете на единицу продукции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72488" y="5980835"/>
            <a:ext cx="183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опыт в расчете на каждого ушедшего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07053" y="5068013"/>
            <a:ext cx="183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накопление опыта в процессе производства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53613" y="6065937"/>
            <a:ext cx="1834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уменьшение общего опыта по причине увольнения работников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52044" y="6369636"/>
            <a:ext cx="18346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увольнение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879644" y="5574030"/>
            <a:ext cx="1834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опыт в расчете на каждого нового работника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19000" y="4251150"/>
            <a:ext cx="1834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накопление общего опыта посредством найма</a:t>
            </a:r>
          </a:p>
        </p:txBody>
      </p:sp>
    </p:spTree>
    <p:extLst>
      <p:ext uri="{BB962C8B-B14F-4D97-AF65-F5344CB8AC3E}">
        <p14:creationId xmlns:p14="http://schemas.microsoft.com/office/powerpoint/2010/main" val="7108972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29" y="85258"/>
            <a:ext cx="10145541" cy="66874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35991" y="437200"/>
            <a:ext cx="178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спроса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услугу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3229" y="1615440"/>
            <a:ext cx="96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10855" y="365759"/>
            <a:ext cx="178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обязательства по оказанию услуги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60391" y="374330"/>
            <a:ext cx="178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Предоставление услуги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12868" y="1908050"/>
            <a:ext cx="1789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потребность клиентов в услуге в месяц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81883" y="3514141"/>
            <a:ext cx="2108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рок оказания услуги конкурентами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00401" y="2984474"/>
            <a:ext cx="1420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срок оказания услуги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48239" y="1853077"/>
            <a:ext cx="1540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вклад новичков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85110" y="1649720"/>
            <a:ext cx="178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вклад опытных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сотрудников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677400" y="3428999"/>
            <a:ext cx="1407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Производ-ть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пытных сотрудников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26588" y="3608220"/>
            <a:ext cx="140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Производ-ть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новичков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42356" y="4073097"/>
            <a:ext cx="140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Опытные 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сотрудники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88311" y="4239131"/>
            <a:ext cx="1059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Новички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44046" y="5001718"/>
            <a:ext cx="772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найм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47996" y="5001718"/>
            <a:ext cx="1407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скорость 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ревращения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опытных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136866" y="4359841"/>
            <a:ext cx="1407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увольнение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654540" y="5924069"/>
            <a:ext cx="140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доля уволившихся</a:t>
            </a:r>
          </a:p>
        </p:txBody>
      </p:sp>
    </p:spTree>
    <p:extLst>
      <p:ext uri="{BB962C8B-B14F-4D97-AF65-F5344CB8AC3E}">
        <p14:creationId xmlns:p14="http://schemas.microsoft.com/office/powerpoint/2010/main" val="4826275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9" y="0"/>
            <a:ext cx="1199918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6566" y="3136612"/>
            <a:ext cx="140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выставление 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счетов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93203" y="2038947"/>
            <a:ext cx="1530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Дебиторская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задолженность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4116" y="798653"/>
            <a:ext cx="1137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прибыль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40040" y="3136612"/>
            <a:ext cx="1407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списание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99813" y="3725684"/>
            <a:ext cx="140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оплаты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79500" y="4934100"/>
            <a:ext cx="958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Денеж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05597" y="4571584"/>
            <a:ext cx="1407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расходование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52792" y="4402307"/>
            <a:ext cx="1544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общие затраты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56179" y="3721387"/>
            <a:ext cx="1846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денежные затраты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52086" y="2159582"/>
            <a:ext cx="1683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возникновение 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обязательств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78626" y="2038946"/>
            <a:ext cx="1683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Кредиторская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задолженность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98853" y="2162630"/>
            <a:ext cx="1683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обязательств</a:t>
            </a:r>
          </a:p>
        </p:txBody>
      </p:sp>
    </p:spTree>
    <p:extLst>
      <p:ext uri="{BB962C8B-B14F-4D97-AF65-F5344CB8AC3E}">
        <p14:creationId xmlns:p14="http://schemas.microsoft.com/office/powerpoint/2010/main" val="28542683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7" y="0"/>
            <a:ext cx="11546086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6600" y="645742"/>
            <a:ext cx="2357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поступление от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сновной деятельности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94360" y="81458"/>
            <a:ext cx="1891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Денежные средства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50061" y="81458"/>
            <a:ext cx="1891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расходование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421" y="1182257"/>
            <a:ext cx="2434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поступление заимствованных средств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56047" y="1065754"/>
            <a:ext cx="1891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необходимая 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умма денег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55320" y="2237851"/>
            <a:ext cx="1891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дефицит денежных средств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35115" y="2791062"/>
            <a:ext cx="1891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погашение основной суммы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87683" y="2296271"/>
            <a:ext cx="1891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выплата процентов по задолженности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460609" y="630188"/>
            <a:ext cx="1891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расходы на основную деятельность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43238" y="2914173"/>
            <a:ext cx="1891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Задолженность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02280" y="1573858"/>
            <a:ext cx="1891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ериод покрытия (месяцев)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758487" y="4028339"/>
            <a:ext cx="1891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ср. срок погашения задолженности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04250" y="5572837"/>
            <a:ext cx="1891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расходование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85597" y="5672664"/>
            <a:ext cx="1891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Общая процентная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ставка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85140" y="4530969"/>
            <a:ext cx="1891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ср. проц. ставка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50060" y="5672664"/>
            <a:ext cx="1891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поступление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10403" y="6093703"/>
            <a:ext cx="1891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рыночная проц.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ставка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95806" y="3632669"/>
            <a:ext cx="1891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привлечение заемных средств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49867" y="4613114"/>
            <a:ext cx="1891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Доля заимствованных средств на месяц</a:t>
            </a:r>
          </a:p>
        </p:txBody>
      </p:sp>
    </p:spTree>
    <p:extLst>
      <p:ext uri="{BB962C8B-B14F-4D97-AF65-F5344CB8AC3E}">
        <p14:creationId xmlns:p14="http://schemas.microsoft.com/office/powerpoint/2010/main" val="20611430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83" y="0"/>
            <a:ext cx="10620433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18035" y="818526"/>
            <a:ext cx="18918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парк установленного</a:t>
            </a: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борудования компании 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71435" y="970926"/>
            <a:ext cx="18918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парк установленного</a:t>
            </a: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борудования компании Б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5961" y="-1234"/>
            <a:ext cx="1168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продажи</a:t>
            </a: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омпании 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3659" y="-1234"/>
            <a:ext cx="1168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продажи</a:t>
            </a: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омпании 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27640" y="1447980"/>
            <a:ext cx="1168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выручка</a:t>
            </a: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омпании 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34899" y="1447980"/>
            <a:ext cx="1168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выручка</a:t>
            </a: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омпании 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15961" y="1447980"/>
            <a:ext cx="1817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Совокупная</a:t>
            </a: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ыручка компании 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32024" y="1447980"/>
            <a:ext cx="1817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Совокупная</a:t>
            </a: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ыручка компании Б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03517" y="2472646"/>
            <a:ext cx="1066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цена </a:t>
            </a: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товара 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0888" y="2472646"/>
            <a:ext cx="1066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цена </a:t>
            </a: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товара Б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34899" y="2786722"/>
            <a:ext cx="1451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Рыночная доля компании 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11819" y="3419180"/>
            <a:ext cx="2300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относ. привлекательность А с точки зрения цены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02076" y="4313248"/>
            <a:ext cx="1451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вес ценового</a:t>
            </a: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фактора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74605" y="6127789"/>
            <a:ext cx="3011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относ. привлекательность товаров фирмы А</a:t>
            </a:r>
          </a:p>
        </p:txBody>
      </p:sp>
    </p:spTree>
    <p:extLst>
      <p:ext uri="{BB962C8B-B14F-4D97-AF65-F5344CB8AC3E}">
        <p14:creationId xmlns:p14="http://schemas.microsoft.com/office/powerpoint/2010/main" val="12813694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11" y="0"/>
            <a:ext cx="11627977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56469" y="788617"/>
            <a:ext cx="1451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25398" y="677872"/>
            <a:ext cx="1451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75268" y="4470092"/>
            <a:ext cx="1981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Текущее значение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оказателя качества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10321" y="4218344"/>
            <a:ext cx="1868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Задержка в 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зменении оценки</a:t>
            </a:r>
          </a:p>
        </p:txBody>
      </p:sp>
    </p:spTree>
    <p:extLst>
      <p:ext uri="{BB962C8B-B14F-4D97-AF65-F5344CB8AC3E}">
        <p14:creationId xmlns:p14="http://schemas.microsoft.com/office/powerpoint/2010/main" val="42342223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83"/>
            <a:ext cx="12192000" cy="67374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8718" y="1891992"/>
            <a:ext cx="2133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себестоимость единицы продукции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38158" y="548409"/>
            <a:ext cx="974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Цена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16638" y="548409"/>
            <a:ext cx="2133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процентное изменение наценки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74238" y="1891992"/>
            <a:ext cx="1477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Цена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конкурента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5664" y="4653022"/>
            <a:ext cx="1742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Процент наценки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86676" y="4237524"/>
            <a:ext cx="1466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наценки</a:t>
            </a:r>
          </a:p>
        </p:txBody>
      </p:sp>
    </p:spTree>
    <p:extLst>
      <p:ext uri="{BB962C8B-B14F-4D97-AF65-F5344CB8AC3E}">
        <p14:creationId xmlns:p14="http://schemas.microsoft.com/office/powerpoint/2010/main" val="3364978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56" y="0"/>
            <a:ext cx="11306887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98918" y="3566160"/>
            <a:ext cx="929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Заказ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81558" y="840432"/>
            <a:ext cx="1233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ср. спрос 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товар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598" y="2882592"/>
            <a:ext cx="1233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отгрузка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71403" y="5310305"/>
            <a:ext cx="1529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орректировка запаса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84322" y="3735437"/>
            <a:ext cx="1497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Запас в пути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5999" y="3566160"/>
            <a:ext cx="985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поставка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54418" y="2327928"/>
            <a:ext cx="1793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целевой уровень запаса в пути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24002" y="2808978"/>
            <a:ext cx="1497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Запас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81294" y="2467093"/>
            <a:ext cx="1497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орректировка запаса в пути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42165" y="5312297"/>
            <a:ext cx="1497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отклонение 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запаса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22333" y="5310305"/>
            <a:ext cx="1497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целевой уровень запаса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87335" y="5310304"/>
            <a:ext cx="1497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покрытие запаса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06508" y="1385251"/>
            <a:ext cx="1497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отклонение 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запаса в пути</a:t>
            </a:r>
          </a:p>
        </p:txBody>
      </p:sp>
    </p:spTree>
    <p:extLst>
      <p:ext uri="{BB962C8B-B14F-4D97-AF65-F5344CB8AC3E}">
        <p14:creationId xmlns:p14="http://schemas.microsoft.com/office/powerpoint/2010/main" val="31043333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07" y="0"/>
            <a:ext cx="9640186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28677" y="214313"/>
            <a:ext cx="1800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Портфель заказов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60171" y="1066919"/>
            <a:ext cx="1497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прием заказов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86251" y="1066919"/>
            <a:ext cx="1497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заказов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3515" y="1674844"/>
            <a:ext cx="1775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целевой портфель заказов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80442" y="2703767"/>
            <a:ext cx="1497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мощности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75907" y="3239524"/>
            <a:ext cx="18482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Целевая величина портфеля заказов в неделях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68500" y="4195522"/>
            <a:ext cx="1497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производство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39175" y="3429000"/>
            <a:ext cx="1154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Запас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24879" y="4195522"/>
            <a:ext cx="1106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поставка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02020" y="4804586"/>
            <a:ext cx="1238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Мощность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44167" y="4654805"/>
            <a:ext cx="1497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мощности</a:t>
            </a:r>
          </a:p>
        </p:txBody>
      </p:sp>
    </p:spTree>
    <p:extLst>
      <p:ext uri="{BB962C8B-B14F-4D97-AF65-F5344CB8AC3E}">
        <p14:creationId xmlns:p14="http://schemas.microsoft.com/office/powerpoint/2010/main" val="10067702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46" y="132890"/>
            <a:ext cx="8830907" cy="65922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48066" y="753365"/>
            <a:ext cx="1740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</a:t>
            </a:r>
          </a:p>
          <a:p>
            <a:r>
              <a:rPr 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конструирования модели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89601" y="876475"/>
            <a:ext cx="1104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</a:t>
            </a:r>
          </a:p>
          <a:p>
            <a:r>
              <a:rPr 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50134" y="291700"/>
            <a:ext cx="1277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проблему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71464" y="1507550"/>
            <a:ext cx="2489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Сформулировать гипотезу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78865" y="2338547"/>
            <a:ext cx="2489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Проверить гипотезу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78865" y="3169544"/>
            <a:ext cx="2489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Сделать выводы 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(разработать инициативы)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78864" y="4362509"/>
            <a:ext cx="2489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Оценить устойчивость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78863" y="5492742"/>
            <a:ext cx="2489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Внедрить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77678" y="1507550"/>
            <a:ext cx="1763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стратегию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обучения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77677" y="3229300"/>
            <a:ext cx="1763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стратегию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обучения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77676" y="4971797"/>
            <a:ext cx="17639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Внедрить инфраструктуру для обучения в организации</a:t>
            </a:r>
          </a:p>
        </p:txBody>
      </p:sp>
    </p:spTree>
    <p:extLst>
      <p:ext uri="{BB962C8B-B14F-4D97-AF65-F5344CB8AC3E}">
        <p14:creationId xmlns:p14="http://schemas.microsoft.com/office/powerpoint/2010/main" val="3915303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5" y="842601"/>
            <a:ext cx="12146070" cy="51727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83723" y="1798319"/>
            <a:ext cx="1019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агитация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56363" y="1382821"/>
            <a:ext cx="1470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Сторонники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реформы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26523" y="4339381"/>
            <a:ext cx="1470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Коэффициент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прироста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12321" y="1382821"/>
            <a:ext cx="2991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Сторонники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реформы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768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352" y="0"/>
            <a:ext cx="77992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09803" y="422701"/>
            <a:ext cx="1470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Ваши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клиенты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96352" y="2843033"/>
            <a:ext cx="2009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оэффициент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ффективности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стной рекламы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2883" y="715088"/>
            <a:ext cx="2147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Привлечение новых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4574" y="699848"/>
            <a:ext cx="708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отток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0721" y="2919977"/>
            <a:ext cx="1470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Ваши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клиенты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22215" y="2919977"/>
            <a:ext cx="2019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оэффициент оттока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688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204" y="1142681"/>
            <a:ext cx="8173591" cy="45726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36805" y="1215097"/>
            <a:ext cx="3318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Внешний ресурс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23694" y="1886338"/>
            <a:ext cx="708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Запас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03254" y="1886338"/>
            <a:ext cx="971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продажи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65383" y="1697655"/>
            <a:ext cx="2603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Парк установленного оборудования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76399" y="3042143"/>
            <a:ext cx="1510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Штат отдела продаж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99066" y="3334530"/>
            <a:ext cx="2139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Производительность менеджера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71921" y="4474279"/>
            <a:ext cx="6766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Продажи              =      Штат отдела продаж    *       эффективность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Единиц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период    =                Человек                  *   единиц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человек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период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544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9844"/>
            <a:ext cx="12192000" cy="43583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4906" y="1505730"/>
            <a:ext cx="2139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Написание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трок кода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76742" y="1505730"/>
            <a:ext cx="1511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троки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кода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239" y="3840891"/>
            <a:ext cx="1511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программисты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06315" y="3680053"/>
            <a:ext cx="2182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Производительность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4186" y="1485409"/>
            <a:ext cx="2139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ефть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скважине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56155" y="1505728"/>
            <a:ext cx="1510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ерекачивание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нефти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40907" y="2592891"/>
            <a:ext cx="111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ефтяные 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скважины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1107" y="3680052"/>
            <a:ext cx="2100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Производительность скважины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69768" y="1459365"/>
            <a:ext cx="1510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обытая нефть в хранилище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61879" y="1628838"/>
            <a:ext cx="980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деньги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61505" y="1582475"/>
            <a:ext cx="1117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ыплата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процентов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92440" y="2769341"/>
            <a:ext cx="1740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задолженность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29562" y="3595315"/>
            <a:ext cx="155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Процентная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ставка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491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89" y="752101"/>
            <a:ext cx="8221222" cy="53537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36806" y="875884"/>
            <a:ext cx="3318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Связанный поток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43152" y="3721723"/>
            <a:ext cx="2330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Парк установленного оборудования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37674" y="1337549"/>
            <a:ext cx="15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еньги на счете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67164" y="3383169"/>
            <a:ext cx="1511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цена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5451" y="4873126"/>
            <a:ext cx="1511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продажа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40960" y="1501972"/>
            <a:ext cx="1134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выручка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83884" y="5366401"/>
            <a:ext cx="6766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Выручка          =         продажа            *          цена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деньги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период    =    единицы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период    *   деньги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единица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2033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1498</Words>
  <Application>Microsoft Office PowerPoint</Application>
  <PresentationFormat>Широкоэкранный</PresentationFormat>
  <Paragraphs>726</Paragraphs>
  <Slides>49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Лекарев</dc:creator>
  <cp:lastModifiedBy>Евгений Лекарев</cp:lastModifiedBy>
  <cp:revision>173</cp:revision>
  <dcterms:created xsi:type="dcterms:W3CDTF">2018-06-27T16:40:07Z</dcterms:created>
  <dcterms:modified xsi:type="dcterms:W3CDTF">2018-06-29T01:35:22Z</dcterms:modified>
</cp:coreProperties>
</file>