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61" r:id="rId8"/>
    <p:sldId id="295" r:id="rId9"/>
    <p:sldId id="296" r:id="rId10"/>
    <p:sldId id="289" r:id="rId11"/>
    <p:sldId id="297" r:id="rId12"/>
    <p:sldId id="302" r:id="rId13"/>
    <p:sldId id="268" r:id="rId14"/>
    <p:sldId id="298" r:id="rId15"/>
    <p:sldId id="299" r:id="rId16"/>
    <p:sldId id="300" r:id="rId17"/>
    <p:sldId id="301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B7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pPr rtl="0"/>
              <a:t>03.06.2025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pPr rt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03.06.2025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pPr rtl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1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4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xmlns="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 rtl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1339" y="5569135"/>
            <a:ext cx="3435659" cy="911564"/>
          </a:xfrm>
        </p:spPr>
        <p:txBody>
          <a:bodyPr rtlCol="0">
            <a:noAutofit/>
          </a:bodyPr>
          <a:lstStyle/>
          <a:p>
            <a:pPr rtl="0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Пухненкова А. Б.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Савичев 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="" xmlns:a16="http://schemas.microsoft.com/office/drawing/2014/main" id="{B45A4A65-E8B8-40CF-7ABD-97EA8FA97521}"/>
              </a:ext>
            </a:extLst>
          </p:cNvPr>
          <p:cNvSpPr txBox="1">
            <a:spLocks/>
          </p:cNvSpPr>
          <p:nvPr/>
        </p:nvSpPr>
        <p:spPr>
          <a:xfrm>
            <a:off x="745006" y="188008"/>
            <a:ext cx="10885819" cy="1726249"/>
          </a:xfrm>
          <a:prstGeom prst="rect">
            <a:avLst/>
          </a:prstGeom>
          <a:noFill/>
          <a:effectLst>
            <a:softEdge rad="1143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общего и профессионального образования Ростовской области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Ростовской области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«Таганрогский авиационный колледж имени В.М. Петлякова»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56662" y="2319657"/>
            <a:ext cx="75153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Дипломная работа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на тему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Разработка </a:t>
            </a:r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образовательного ресурса по дисциплине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«Архитектура </a:t>
            </a:r>
            <a:r>
              <a:rPr lang="ru-RU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компьютерных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систем»</a:t>
            </a:r>
            <a:endParaRPr lang="ru-RU" sz="2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475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10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568110" y="794724"/>
            <a:ext cx="4994865" cy="5743168"/>
            <a:chOff x="3253785" y="889974"/>
            <a:chExt cx="4994865" cy="57431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4" r="15464" b="19034"/>
            <a:stretch/>
          </p:blipFill>
          <p:spPr bwMode="auto">
            <a:xfrm>
              <a:off x="3298978" y="889974"/>
              <a:ext cx="4926857" cy="2995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0" r="16889" b="2944"/>
            <a:stretch/>
          </p:blipFill>
          <p:spPr bwMode="auto">
            <a:xfrm>
              <a:off x="3253785" y="3880824"/>
              <a:ext cx="4994865" cy="2752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11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1" y="986971"/>
            <a:ext cx="11509829" cy="449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08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2" y="1021836"/>
            <a:ext cx="7650980" cy="38427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093551"/>
            <a:ext cx="7524524" cy="3263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3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-1" r="840"/>
          <a:stretch/>
        </p:blipFill>
        <p:spPr bwMode="auto">
          <a:xfrm>
            <a:off x="485773" y="1076324"/>
            <a:ext cx="11268075" cy="5238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968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14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3"/>
          <a:srcRect b="45010"/>
          <a:stretch/>
        </p:blipFill>
        <p:spPr>
          <a:xfrm>
            <a:off x="1211262" y="1137603"/>
            <a:ext cx="9542463" cy="47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020" y="150433"/>
            <a:ext cx="5795269" cy="701823"/>
          </a:xfrm>
        </p:spPr>
        <p:txBody>
          <a:bodyPr rtlCol="0">
            <a:noAutofit/>
          </a:bodyPr>
          <a:lstStyle/>
          <a:p>
            <a:pPr marL="0" indent="0"/>
            <a:r>
              <a:rPr lang="ru-RU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 разработки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03" y="1007431"/>
            <a:ext cx="5202314" cy="5713797"/>
          </a:xfrm>
        </p:spPr>
        <p:txBody>
          <a:bodyPr rtlCol="0">
            <a:noAutofit/>
          </a:bodyPr>
          <a:lstStyle/>
          <a:p>
            <a:pPr indent="444500"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дипломной работы является разработка образовательного ресурса для изучения дисциплины «Архитектура компьютерных систем», обеспечивающего доступ к лекциям, практическим заданиям и автоматизированному тестированию.</a:t>
            </a:r>
          </a:p>
          <a:p>
            <a:pPr indent="444500"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работы поставлены следующие задачи: создать удобный пользовательский интерфейс для студентов и преподавателей; подготовить и интегрировать учебный контент, включающий лекции, практические материалы и тесты; реализовать систему автоматической проверки тестовых заданий с сохранением результатов; обеспечить функционал управления контентом для преподавателей.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96613" y="6356350"/>
            <a:ext cx="3272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2741862"/>
            <a:ext cx="4031030" cy="651106"/>
          </a:xfrm>
        </p:spPr>
        <p:txBody>
          <a:bodyPr rtlCol="0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структурированным учебным материалам и проверочным тестам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2741862"/>
            <a:ext cx="4031030" cy="651106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отслеживания прогресса и оценок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студентами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036514"/>
            <a:ext cx="4031030" cy="1057308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для преподавателей: проверка тестов, добавление и обновление контента 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036514"/>
            <a:ext cx="4031030" cy="650866"/>
          </a:xfrm>
        </p:spPr>
        <p:txBody>
          <a:bodyPr rtlCol="0"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успеваемости для повышения качества обучения 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xmlns="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079332" y="6356350"/>
            <a:ext cx="274468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3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использования разработки</a:t>
            </a: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 txBox="1">
            <a:spLocks/>
          </p:cNvSpPr>
          <p:nvPr/>
        </p:nvSpPr>
        <p:spPr>
          <a:xfrm>
            <a:off x="658427" y="1016956"/>
            <a:ext cx="10704989" cy="953887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4500" algn="just">
              <a:lnSpc>
                <a:spcPct val="10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ресурс создан для дистанционного изучения дисциплины «Архитектура компьютерных систем». Разработанное электронное пособие может применяться как для самостоятельного обучения студентов, так и для поддержки преподавателей в организации учебного процесса.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58425" y="5950688"/>
            <a:ext cx="10704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упрощает самостоятельное изучение и управление учебным процессом в онлайн-формате.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4980372" y="2734322"/>
            <a:ext cx="541538" cy="461639"/>
            <a:chOff x="4998128" y="2752078"/>
            <a:chExt cx="541538" cy="461639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10175288" y="2725443"/>
            <a:ext cx="541538" cy="461639"/>
            <a:chOff x="4998128" y="2752078"/>
            <a:chExt cx="541538" cy="461639"/>
          </a:xfrm>
        </p:grpSpPr>
        <p:cxnSp>
          <p:nvCxnSpPr>
            <p:cNvPr id="31" name="Прямая соединительная линия 3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4980373" y="4023064"/>
            <a:ext cx="541538" cy="461639"/>
            <a:chOff x="4998128" y="2752078"/>
            <a:chExt cx="541538" cy="461639"/>
          </a:xfrm>
        </p:grpSpPr>
        <p:cxnSp>
          <p:nvCxnSpPr>
            <p:cNvPr id="34" name="Прямая соединительная линия 33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10176766" y="4040820"/>
            <a:ext cx="541538" cy="461639"/>
            <a:chOff x="4998128" y="2752078"/>
            <a:chExt cx="541538" cy="461639"/>
          </a:xfrm>
        </p:grpSpPr>
        <p:cxnSp>
          <p:nvCxnSpPr>
            <p:cNvPr id="37" name="Прямая соединительная линия 36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098" y="1552162"/>
            <a:ext cx="2141764" cy="5143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179" y="2628487"/>
            <a:ext cx="2141764" cy="514350"/>
          </a:xfrm>
        </p:spPr>
        <p:txBody>
          <a:bodyPr rtlCol="0"/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90" y="3704812"/>
            <a:ext cx="2903277" cy="514350"/>
          </a:xfrm>
        </p:spPr>
        <p:txBody>
          <a:bodyPr rtlCol="0"/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559" y="4781138"/>
            <a:ext cx="3594009" cy="514350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5104" y="1323231"/>
            <a:ext cx="7663218" cy="1242416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 с призывом изучать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курс.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целей создания курса.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 курса. Четыре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тематических раздела курса.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Кнопка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«Начать обучение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Навигационная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с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иконками.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Футер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информацией о сайте и авторскими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правами.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09352" y="2611540"/>
            <a:ext cx="6977848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Боковая панель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лекциями, сгруппированными по разделам,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лекции,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 с вопросами и кнопкой «Отправить тест», блок отображения результатов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86401" y="3613346"/>
            <a:ext cx="6383044" cy="1171718"/>
          </a:xfrm>
        </p:spPr>
        <p:txBody>
          <a:bodyPr rtlCol="0"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студенте, средний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балл за все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тесты, список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пройденных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тестов, прогресс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прохождения курса.</a:t>
            </a:r>
            <a:endParaRPr lang="ru-RU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521" y="4753409"/>
            <a:ext cx="5792679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пройденных тестах студентов, функционал для создания, изменения, добавления и удаления материалов учебника, а также управление списками студентов.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xmlns="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4</a:t>
            </a:fld>
            <a:endParaRPr lang="ru-RU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7565" y="756795"/>
            <a:ext cx="10093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Разрабатываемый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 ресурс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дисциплины «Архитектура компьютерных систем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должен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включать в себя: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307"/>
            <a:ext cx="12192000" cy="749338"/>
          </a:xfrm>
        </p:spPr>
        <p:txBody>
          <a:bodyPr rtlCol="0">
            <a:noAutofit/>
          </a:bodyPr>
          <a:lstStyle/>
          <a:p>
            <a:pPr algn="ct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098" y="1552162"/>
            <a:ext cx="2141764" cy="51435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4179" y="2628487"/>
            <a:ext cx="2141764" cy="514350"/>
          </a:xfrm>
        </p:spPr>
        <p:txBody>
          <a:bodyPr rtlCol="0"/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090" y="3704812"/>
            <a:ext cx="2903277" cy="514350"/>
          </a:xfrm>
        </p:spPr>
        <p:txBody>
          <a:bodyPr rtlCol="0"/>
          <a:lstStyle/>
          <a:p>
            <a:pPr rtl="0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студента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559" y="4781138"/>
            <a:ext cx="3594009" cy="514350"/>
          </a:xfrm>
        </p:spPr>
        <p:txBody>
          <a:bodyPr rtlCol="0"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xmlns="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4083" y="1580684"/>
            <a:ext cx="7663218" cy="372404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редоставление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курсе и навигация по разделам сайта.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1597" y="2034491"/>
            <a:ext cx="6977848" cy="1489944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Структурированное меню с разделами и лекциями, просмотр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контента лекций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лекций, сохраняя прогресс;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к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следующей лекции;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 контролем оставшихся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попыток; проверка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заполненности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ответов; оценивание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86401" y="3639980"/>
            <a:ext cx="6383044" cy="1171718"/>
          </a:xfrm>
        </p:spPr>
        <p:txBody>
          <a:bodyPr rtlCol="0"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тображение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персональных данных (ФИО, группа), средней оценки по тестам, прогресса прохождения курса и информации о пройденных тестах.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521" y="4691263"/>
            <a:ext cx="5792679" cy="1010842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росмотр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сортировка результатов всех студентов по тестам; управление кэшем учебника; создание, редактирование, удаление и сохранение материалов лекций и тестов.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xmlns="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5</a:t>
            </a:fld>
            <a:endParaRPr lang="ru-RU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7565" y="756795"/>
            <a:ext cx="1082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Разрабатываемый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электронно-образовательный ресурс  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должен выполнять следующие функции: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66439" y="5902301"/>
            <a:ext cx="1110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 разработке </a:t>
            </a:r>
            <a:r>
              <a:rPr lang="ru-RU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будет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использоваться стек технологий, включающий HTML, CSS, JavaScript для клиентской части и PHP для серверной стороны. </a:t>
            </a:r>
          </a:p>
        </p:txBody>
      </p:sp>
    </p:spTree>
    <p:extLst>
      <p:ext uri="{BB962C8B-B14F-4D97-AF65-F5344CB8AC3E}">
        <p14:creationId xmlns:p14="http://schemas.microsoft.com/office/powerpoint/2010/main" val="131697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9332" y="6356350"/>
            <a:ext cx="274468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5" y="918560"/>
            <a:ext cx="10049522" cy="58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5"/>
            <a:ext cx="12192000" cy="639191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xmlns="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582" y="778223"/>
            <a:ext cx="9343478" cy="58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23" y="53268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обоснование дипломной работы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xmlns="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657491" y="1981201"/>
            <a:ext cx="2543159" cy="724052"/>
          </a:xfrm>
        </p:spPr>
        <p:txBody>
          <a:bodyPr rtlCol="0"/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Себестоимость разработки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33691" y="2872335"/>
            <a:ext cx="1390634" cy="366165"/>
          </a:xfrm>
        </p:spPr>
        <p:txBody>
          <a:bodyPr rtlCol="0">
            <a:no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33 750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руб.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xmlns="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8</a:t>
            </a:fld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Текст 5">
            <a:extLst>
              <a:ext uri="{FF2B5EF4-FFF2-40B4-BE49-F238E27FC236}">
                <a16:creationId xmlns:a16="http://schemas.microsoft.com/office/drawing/2014/main" xmlns="" id="{0FE22F9B-4BF8-41DC-8F1C-836B546E59AD}"/>
              </a:ext>
            </a:extLst>
          </p:cNvPr>
          <p:cNvSpPr txBox="1">
            <a:spLocks/>
          </p:cNvSpPr>
          <p:nvPr/>
        </p:nvSpPr>
        <p:spPr>
          <a:xfrm>
            <a:off x="4058622" y="4019171"/>
            <a:ext cx="3923328" cy="611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Годовой экономический эффект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xmlns="" id="{D5E1C399-8F48-44F5-9461-3C89866D4CE1}"/>
              </a:ext>
            </a:extLst>
          </p:cNvPr>
          <p:cNvSpPr txBox="1">
            <a:spLocks/>
          </p:cNvSpPr>
          <p:nvPr/>
        </p:nvSpPr>
        <p:spPr>
          <a:xfrm>
            <a:off x="4163531" y="4617110"/>
            <a:ext cx="2896671" cy="86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284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042,76 руб.</a:t>
            </a:r>
          </a:p>
        </p:txBody>
      </p:sp>
      <p:sp>
        <p:nvSpPr>
          <p:cNvPr id="23" name="Объект 4">
            <a:extLst>
              <a:ext uri="{FF2B5EF4-FFF2-40B4-BE49-F238E27FC236}">
                <a16:creationId xmlns:a16="http://schemas.microsoft.com/office/drawing/2014/main" xmlns="" id="{CF515C5D-2CDB-4E66-B2B8-1451BC44247F}"/>
              </a:ext>
            </a:extLst>
          </p:cNvPr>
          <p:cNvSpPr txBox="1">
            <a:spLocks/>
          </p:cNvSpPr>
          <p:nvPr/>
        </p:nvSpPr>
        <p:spPr>
          <a:xfrm>
            <a:off x="6259159" y="1971676"/>
            <a:ext cx="3018191" cy="4766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Срок окупаемости</a:t>
            </a:r>
          </a:p>
        </p:txBody>
      </p:sp>
      <p:sp>
        <p:nvSpPr>
          <p:cNvPr id="24" name="Текст 7">
            <a:extLst>
              <a:ext uri="{FF2B5EF4-FFF2-40B4-BE49-F238E27FC236}">
                <a16:creationId xmlns:a16="http://schemas.microsoft.com/office/drawing/2014/main" xmlns="" id="{E92B9716-8D44-4864-8986-720957B34362}"/>
              </a:ext>
            </a:extLst>
          </p:cNvPr>
          <p:cNvSpPr txBox="1">
            <a:spLocks/>
          </p:cNvSpPr>
          <p:nvPr/>
        </p:nvSpPr>
        <p:spPr>
          <a:xfrm>
            <a:off x="6335360" y="2872869"/>
            <a:ext cx="2227616" cy="356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0,2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года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месяца).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4562233" y="2001714"/>
            <a:ext cx="541538" cy="461639"/>
            <a:chOff x="4998128" y="2752078"/>
            <a:chExt cx="541538" cy="461639"/>
          </a:xfrm>
        </p:grpSpPr>
        <p:cxnSp>
          <p:nvCxnSpPr>
            <p:cNvPr id="29" name="Прямая соединительная линия 28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7388047" y="3892478"/>
            <a:ext cx="541538" cy="461639"/>
            <a:chOff x="4998128" y="2752078"/>
            <a:chExt cx="541538" cy="461639"/>
          </a:xfrm>
        </p:grpSpPr>
        <p:cxnSp>
          <p:nvCxnSpPr>
            <p:cNvPr id="38" name="Прямая соединительная линия 37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8655772" y="1996225"/>
            <a:ext cx="541538" cy="461639"/>
            <a:chOff x="4998128" y="2752078"/>
            <a:chExt cx="541538" cy="461639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4998128" y="2752078"/>
              <a:ext cx="541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5539666" y="2752078"/>
              <a:ext cx="0" cy="4616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89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 rtlCol="0"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Авторизация/регистрация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xmlns="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9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378179"/>
            <a:ext cx="5600822" cy="34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3"/>
          <a:stretch/>
        </p:blipFill>
        <p:spPr bwMode="auto">
          <a:xfrm>
            <a:off x="5972297" y="1378178"/>
            <a:ext cx="6019905" cy="34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279769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522</Words>
  <Application>Microsoft Office PowerPoint</Application>
  <PresentationFormat>Произвольный</PresentationFormat>
  <Paragraphs>79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Одиночная линия</vt:lpstr>
      <vt:lpstr>Презентация PowerPoint</vt:lpstr>
      <vt:lpstr>Цель разработки</vt:lpstr>
      <vt:lpstr>Анализ использования разработки</vt:lpstr>
      <vt:lpstr>Постановка задачи</vt:lpstr>
      <vt:lpstr>Постановка задачи</vt:lpstr>
      <vt:lpstr>Структурная схема</vt:lpstr>
      <vt:lpstr>Схема базы данных</vt:lpstr>
      <vt:lpstr>Экономическая обоснование дипломной работы</vt:lpstr>
      <vt:lpstr>Авторизация/регистрация</vt:lpstr>
      <vt:lpstr>Главная страница</vt:lpstr>
      <vt:lpstr>учебник</vt:lpstr>
      <vt:lpstr>учебник</vt:lpstr>
      <vt:lpstr>Личный кабинет студента</vt:lpstr>
      <vt:lpstr>Личный кабинет преподавателя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2025-06-03T20:31:11Z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