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60" r:id="rId3"/>
    <p:sldId id="303" r:id="rId4"/>
    <p:sldId id="304" r:id="rId5"/>
    <p:sldId id="273" r:id="rId6"/>
    <p:sldId id="274" r:id="rId7"/>
    <p:sldId id="275" r:id="rId8"/>
    <p:sldId id="302" r:id="rId9"/>
    <p:sldId id="276" r:id="rId10"/>
    <p:sldId id="277" r:id="rId11"/>
    <p:sldId id="278" r:id="rId12"/>
    <p:sldId id="279" r:id="rId13"/>
    <p:sldId id="281" r:id="rId14"/>
    <p:sldId id="282" r:id="rId15"/>
    <p:sldId id="284" r:id="rId16"/>
    <p:sldId id="285" r:id="rId17"/>
    <p:sldId id="289" r:id="rId18"/>
    <p:sldId id="287" r:id="rId19"/>
    <p:sldId id="288" r:id="rId20"/>
    <p:sldId id="286" r:id="rId21"/>
    <p:sldId id="290" r:id="rId22"/>
    <p:sldId id="293" r:id="rId23"/>
    <p:sldId id="294" r:id="rId24"/>
    <p:sldId id="295" r:id="rId25"/>
    <p:sldId id="297" r:id="rId26"/>
  </p:sldIdLst>
  <p:sldSz cx="9144000" cy="5715000" type="screen16x1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i="1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3399FF"/>
    <a:srgbClr val="00CCFF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-15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i="0" smtClean="0">
                <a:latin typeface="+mn-lt"/>
              </a:defRPr>
            </a:lvl1pPr>
          </a:lstStyle>
          <a:p>
            <a:pPr>
              <a:defRPr/>
            </a:pPr>
            <a:fld id="{6715B0FB-2EC7-4C74-A557-BC088D2850C9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i="0" smtClean="0">
                <a:latin typeface="+mn-lt"/>
              </a:defRPr>
            </a:lvl1pPr>
          </a:lstStyle>
          <a:p>
            <a:pPr>
              <a:defRPr/>
            </a:pPr>
            <a:fld id="{ED35CF3D-4D8C-451D-9DAB-22D42F4A8A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020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75249-085F-4637-B309-3A2CB32CA2B9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E6FAE-7D00-4A4E-9267-741292B82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5A953-4D69-47E1-A4BD-2DDDFF53B54C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3885D-37E3-4838-B44A-8FD35F3CC0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2F9CC-0051-4E9E-BDD8-8F3CA72DD641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D1EE2-3690-4777-9492-A957EC8650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6523-49BD-4202-9FBE-5B434D28FBCB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83CDE-272C-4EE6-9B90-3F1924A398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48BC-60C6-4CEC-93AE-2AC165E8865F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6499-5D19-4912-8F4E-AA5C2C4C1A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53459-4AD0-4224-811E-19DC335FBFB2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0BE4-E777-431B-96BC-35791B60C4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4CDE5-AA7D-46E8-A211-A00ED45B4287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D082B-8EB5-434E-9972-B7379E96C0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64FA4-C1E1-45B5-9C98-66974380CAD9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57634-A301-4280-A508-636999605A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4863D-D68E-410D-83A9-C49091B137C3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51E8D-111E-437B-A046-A0746CA403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2FF3D-FBE4-4B9F-B6CB-8480752807A7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9131E-E7E7-4800-AF55-07C1BE677B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1060-F315-46C7-96F8-AADBD45FAA59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69525-ED46-4CFB-B928-AA25DF7BD3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28865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F2E4AE-4735-47EE-84B3-C51685BCCFC2}" type="datetimeFigureOut">
              <a:rPr lang="ru-RU"/>
              <a:pPr>
                <a:defRPr/>
              </a:pPr>
              <a:t>15.01.2011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i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84AD9E-6C39-44E8-8F10-DC71E8BFDD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32214" y="1849388"/>
            <a:ext cx="5304082" cy="3566389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 rot="1243969">
            <a:off x="1161000" y="578986"/>
            <a:ext cx="7621149" cy="836895"/>
          </a:xfrm>
          <a:prstGeom prst="rect">
            <a:avLst/>
          </a:prstGeom>
          <a:solidFill>
            <a:srgbClr val="3399FF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СИСТЕМНЫЕ ПЛАТЫ</a:t>
            </a:r>
            <a:endParaRPr lang="ru-RU" sz="3600" b="1" i="1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54110" y="71418"/>
            <a:ext cx="16482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ru-RU" sz="800" b="1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Автор: Субхангулов И.И.</a:t>
            </a:r>
            <a:endParaRPr lang="ru-RU" sz="800" b="1" i="1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6933530" y="5428138"/>
            <a:ext cx="21563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ru-RU" sz="800" b="1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Башкортостан Стерлитамак </a:t>
            </a:r>
            <a:r>
              <a:rPr lang="ru-RU" sz="800" b="1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2011</a:t>
            </a:r>
            <a:endParaRPr lang="ru-RU" sz="800" b="1" i="1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Чипсет материнской платы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Чипсет материнской платы</a:t>
            </a:r>
          </a:p>
        </p:txBody>
      </p:sp>
      <p:pic>
        <p:nvPicPr>
          <p:cNvPr id="2050" name="Picture 2" descr="H:\3_COMPUTER CENTER - ERUDIT\Качественные картинки 2\1_motherboard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013" y="697260"/>
            <a:ext cx="6337339" cy="4320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:\3_COMPUTER CENTER - ERUDIT\Качественные картинки 2\1_motherboard\6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8185"/>
            <a:ext cx="5688632" cy="3203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Слот оперативной памяти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Слот оперативной памяти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72000" y="3145532"/>
            <a:ext cx="4392488" cy="20882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DIMM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Dual In-line Memory Module, </a:t>
            </a:r>
            <a:r>
              <a:rPr lang="ru-RU" sz="80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двухсторонний модуль памяти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80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—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форм-фактор модулей памяти 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DRAM.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Данный форм-фактор пришёл на смену форм-фактору 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SIMM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Основным отличием DIMM от предшественника является то, что контакты, расположенные на разных сторонах модуля являются независимыми, в отличие от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SIMM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где симметричные контакты, расположенные на разных сторонах модуля, замкнуты между собой и передают одни и те же сигналы. </a:t>
            </a:r>
          </a:p>
          <a:p>
            <a:pPr algn="just"/>
            <a:endParaRPr lang="ru-RU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Конструктивно представляет собой длинную прямоугольную плату с рядами контактных площадок вдоль обеих её сторон, устанавливаемую в разъём подключения вертикально и фиксируемый по обоим её торцам защёлками. Микросхемы памяти могут быть размещены как с одной, так и с обеих сторон платы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u-RU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Слот оперативной памяти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Слот оперативной памяти</a:t>
            </a:r>
          </a:p>
        </p:txBody>
      </p:sp>
      <p:pic>
        <p:nvPicPr>
          <p:cNvPr id="11268" name="Picture 3" descr="I:\mab\Качественные картинки\1_материнские платы\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33" y="481236"/>
            <a:ext cx="5942435" cy="4752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Дисковые </a:t>
            </a: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контроллеры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Дисковые </a:t>
            </a: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контроллеры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3317" name="Picture 2" descr="I:\mab\Качественные картинки\1_материнские платы\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321" y="1633364"/>
            <a:ext cx="3271583" cy="3354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318" name="Picture 3" descr="I:\mab\Качественные картинки\1_материнские платы\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6534" y="625252"/>
            <a:ext cx="3699842" cy="3363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256534" y="4081636"/>
            <a:ext cx="4392488" cy="10441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IDE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(Integrated Drive Electronics)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— параллельный интерфейс подключения накопителей (жёстких дисков и оптических приводов) к компьютеру. Разработан в 1986 году фирмой Western Digital, позднее стал именоваться 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ATA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Дисковые </a:t>
            </a: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контроллеры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Дисковые </a:t>
            </a: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контроллеры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4341" name="Picture 2" descr="I:\mab\Качественные картинки\1_материнские платы\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1705372"/>
            <a:ext cx="3604124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42" name="Picture 3" descr="I:\mab\Качественные картинки\1_материнские платы\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8" y="553243"/>
            <a:ext cx="3350716" cy="3256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493518" y="481236"/>
            <a:ext cx="4392488" cy="10441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SATA</a:t>
            </a:r>
            <a:r>
              <a:rPr lang="ru-RU" sz="80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(Serial ATA)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— последовательный интерфейс обмена данными с накопителями информации. SATA является развитием параллельного интерфейса 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ATA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(IDE), который после появления SATA был переименован в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PATA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(Parallel ATA).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57188" y="4009628"/>
            <a:ext cx="4392488" cy="11521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Стандарт </a:t>
            </a:r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SATA/300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работает на частоте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ГГц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обеспечивает пропускную способность до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2,4 Гбит/с (300 МБ/с)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Часто стандарт SATA/300 называют SATA II или SATA 2.0. </a:t>
            </a:r>
          </a:p>
          <a:p>
            <a:pPr algn="just"/>
            <a:endParaRPr lang="en-US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Спецификация </a:t>
            </a:r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SATA Revision 3.0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предусматривает возможность передачи данных на скорости до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 Гбит/с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(практически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 4,8 Гбит/с - 600 МБ/с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 </a:t>
            </a:r>
            <a:endParaRPr lang="en-US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Полное правильное название спецификации </a:t>
            </a:r>
            <a:r>
              <a:rPr lang="ru-RU" sz="8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—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SATA Revision 3.0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 название интерфейса —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SATA 6Gb/s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Слоты </a:t>
            </a: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расширения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Слоты </a:t>
            </a: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расширения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26914" y="769268"/>
            <a:ext cx="3957054" cy="93610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PCI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Peripheral component interconnect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дословно — взаимосвязь периферийных компонентов) — шина ввода/вывода для подключения периферийных устройств к материнской плате компьютера.</a:t>
            </a:r>
          </a:p>
        </p:txBody>
      </p:sp>
      <p:pic>
        <p:nvPicPr>
          <p:cNvPr id="1027" name="Picture 3" descr="H:\3_COMPUTER CENTER - ERUDIT\Качественные картинки 2\1_motherboard\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2047"/>
            <a:ext cx="4392488" cy="263549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3_COMPUTER CENTER - ERUDIT\Качественные картинки 2\1_motherboard\13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14" y="2065412"/>
            <a:ext cx="3957054" cy="2970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Слоты </a:t>
            </a:r>
            <a:r>
              <a:rPr lang="ru-RU" b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расширения</a:t>
            </a:r>
            <a:endParaRPr lang="ru-RU" b="1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Слоты </a:t>
            </a:r>
            <a:r>
              <a:rPr lang="ru-RU" b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расширения</a:t>
            </a:r>
            <a:endParaRPr lang="ru-RU" b="1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50" name="Picture 2" descr="I:\mab\Качественные картинки\1_материнские платы\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78996"/>
            <a:ext cx="4464496" cy="3026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H:\3_COMPUTER CENTER - ERUDIT\Качественные картинки 2\1_motherboard\13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3244"/>
            <a:ext cx="4893444" cy="23027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9" name="Прямоугольник 8"/>
          <p:cNvSpPr/>
          <p:nvPr/>
        </p:nvSpPr>
        <p:spPr>
          <a:xfrm>
            <a:off x="251520" y="3649588"/>
            <a:ext cx="3957054" cy="12241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PCI Express</a:t>
            </a:r>
            <a:r>
              <a:rPr lang="ru-RU" sz="80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или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PCI-E</a:t>
            </a:r>
            <a:r>
              <a:rPr lang="ru-RU" sz="8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— компьютерная шина, использующая программную модель шины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PCI</a:t>
            </a:r>
            <a:r>
              <a:rPr lang="ru-RU" sz="800" b="1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высокопроизводительный физический протокол, основанный на последовательной передаче данных. Увеличенная пропускная способность — спецификация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PCI Express 2.0 </a:t>
            </a:r>
            <a:r>
              <a:rPr lang="ru-RU" sz="8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определяет максимальную пропускную способность одного соединения как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Гбит/с</a:t>
            </a:r>
            <a:r>
              <a:rPr lang="ru-RU" sz="80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u-RU" sz="800" b="1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pic>
        <p:nvPicPr>
          <p:cNvPr id="21508" name="Picture 2" descr="I:\mab\Качественные картинки\1_материнские платы\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01316"/>
            <a:ext cx="8164163" cy="1550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509" name="Picture 4" descr="I:\mab\Качественные картинки\1_материнские платы\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87654"/>
            <a:ext cx="8176144" cy="13700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Интегрированное видео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Интегрированное видео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4009628"/>
            <a:ext cx="3957054" cy="12241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VGA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(Video Graphics Array)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— стандарт мониторов и видеоадаптеров. </a:t>
            </a: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VGA являлся последним стандартом, которому следовало большинство производителей видеоадаптеров. Видеоадаптер VGA, в отличие от предыдущих видеоадаптеров IBM, использует аналоговый сигнал для передачи цветовой информации.</a:t>
            </a:r>
          </a:p>
        </p:txBody>
      </p:sp>
      <p:pic>
        <p:nvPicPr>
          <p:cNvPr id="1026" name="Picture 2" descr="H:\3_COMPUTER CENTER - ERUDIT\Качественные картинки 2\1_motherboard\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84479"/>
            <a:ext cx="6052890" cy="36691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Интегрированный звук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Интегрированный звук</a:t>
            </a:r>
          </a:p>
        </p:txBody>
      </p:sp>
      <p:pic>
        <p:nvPicPr>
          <p:cNvPr id="2050" name="Picture 2" descr="H:\3_COMPUTER CENTER - ERUDIT\Качественные картинки\1_материнские платы\4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9308"/>
            <a:ext cx="3430953" cy="37444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Прямоугольник 7"/>
          <p:cNvSpPr/>
          <p:nvPr/>
        </p:nvSpPr>
        <p:spPr>
          <a:xfrm>
            <a:off x="4139952" y="1489348"/>
            <a:ext cx="4320480" cy="3060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ru-RU" sz="800" b="1">
                <a:solidFill>
                  <a:srgbClr val="FF0000"/>
                </a:solidFill>
                <a:latin typeface="Verdana" pitchFamily="34" charset="0"/>
              </a:rPr>
              <a:t>Звуковая карта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</a:rPr>
              <a:t>(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</a:rPr>
              <a:t>Sound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</a:rPr>
              <a:t>)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sz="800">
                <a:solidFill>
                  <a:prstClr val="black"/>
                </a:solidFill>
                <a:latin typeface="Verdana" pitchFamily="34" charset="0"/>
              </a:rPr>
              <a:t>– </a:t>
            </a:r>
            <a:r>
              <a:rPr lang="ru-RU" sz="800">
                <a:solidFill>
                  <a:prstClr val="black"/>
                </a:solidFill>
                <a:latin typeface="Verdana" pitchFamily="34" charset="0"/>
              </a:rPr>
              <a:t>служит для обработки звука на компьютере.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Производители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Производители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pic>
        <p:nvPicPr>
          <p:cNvPr id="1026" name="Picture 2" descr="H:\3_COMPUTER CENTER - ERUDIT\1_ТО ПК ПОЛНЫЙ КУРС\Урок 2 системная плата\2_системная плата\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959" y="679723"/>
            <a:ext cx="2381250" cy="16192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:\3_COMPUTER CENTER - ERUDIT\1_ТО ПК ПОЛНЫЙ КУРС\Урок 2 системная плата\2_системная плата\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3" y="569268"/>
            <a:ext cx="3048000" cy="1143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:\3_COMPUTER CENTER - ERUDIT\1_ТО ПК ПОЛНЫЙ КУРС\Урок 2 системная плата\2_системная плата\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7420"/>
            <a:ext cx="1914305" cy="1728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:\3_COMPUTER CENTER - ERUDIT\1_ТО ПК ПОЛНЫЙ КУРС\Урок 2 системная плата\2_системная плата\4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489348"/>
            <a:ext cx="19050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:\3_COMPUTER CENTER - ERUDIT\1_ТО ПК ПОЛНЫЙ КУРС\Урок 2 системная плата\2_системная плата\5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34" y="2846809"/>
            <a:ext cx="1733550" cy="1666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:\3_COMPUTER CENTER - ERUDIT\1_ТО ПК ПОЛНЫЙ КУРС\Урок 2 системная плата\2_системная плата\7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81636"/>
            <a:ext cx="1800200" cy="6210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:\3_COMPUTER CENTER - ERUDIT\1_ТО ПК ПОЛНЫЙ КУРС\Урок 2 системная плата\2_системная плата\6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07" y="4513684"/>
            <a:ext cx="1728193" cy="5343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Интегрированная сетевая карта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Интегрированная сетевая карта</a:t>
            </a:r>
          </a:p>
        </p:txBody>
      </p:sp>
      <p:pic>
        <p:nvPicPr>
          <p:cNvPr id="18437" name="Picture 2" descr="I:\mab\Качественные картинки\1_материнские платы\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60246"/>
            <a:ext cx="4392488" cy="340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007434" y="481236"/>
            <a:ext cx="3957054" cy="12241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Registered jack RJ</a:t>
            </a:r>
            <a:r>
              <a:rPr lang="ru-RU" sz="80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стандартизированный физический интерфейс, используемый для соединения телекоммуникационного оборудоания или в компьютерных сетях.</a:t>
            </a:r>
          </a:p>
          <a:p>
            <a:pPr algn="just"/>
            <a:endParaRPr lang="ru-RU" sz="800" b="1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Стандартные варианты этого разъема называются 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RJ11, RJ14, RJ25, RJ45</a:t>
            </a:r>
            <a:r>
              <a:rPr lang="en-US" sz="80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u-RU" sz="800" b="1">
              <a:solidFill>
                <a:srgbClr val="0000FF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pic>
        <p:nvPicPr>
          <p:cNvPr id="22533" name="Picture 2" descr="I:\mab\Качественные картинки\1_материнские платы\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553244"/>
            <a:ext cx="2990678" cy="4326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534" name="Picture 3" descr="I:\mab\Качественные картинки\1_материнские платы\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1083"/>
            <a:ext cx="3830959" cy="2888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Прямоугольник 7"/>
          <p:cNvSpPr/>
          <p:nvPr/>
        </p:nvSpPr>
        <p:spPr>
          <a:xfrm>
            <a:off x="323528" y="553244"/>
            <a:ext cx="3384376" cy="3387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800" b="1">
                <a:solidFill>
                  <a:srgbClr val="FF0000"/>
                </a:solidFill>
                <a:latin typeface="Verdana" pitchFamily="34" charset="0"/>
              </a:rPr>
              <a:t>PS/2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</a:rPr>
              <a:t> </a:t>
            </a:r>
            <a:r>
              <a:rPr lang="en-US" sz="800">
                <a:solidFill>
                  <a:prstClr val="black"/>
                </a:solidFill>
                <a:latin typeface="Verdana" pitchFamily="34" charset="0"/>
              </a:rPr>
              <a:t>– </a:t>
            </a:r>
            <a:r>
              <a:rPr lang="ru-RU" sz="800">
                <a:solidFill>
                  <a:prstClr val="black"/>
                </a:solidFill>
                <a:latin typeface="Verdana" pitchFamily="34" charset="0"/>
              </a:rPr>
              <a:t>служит для для подключения мыши и </a:t>
            </a:r>
            <a:r>
              <a:rPr lang="ru-RU" sz="800" smtClean="0">
                <a:solidFill>
                  <a:prstClr val="black"/>
                </a:solidFill>
                <a:latin typeface="Verdana" pitchFamily="34" charset="0"/>
              </a:rPr>
              <a:t>клавиатуры</a:t>
            </a:r>
            <a:endParaRPr lang="ru-RU" sz="800">
              <a:solidFill>
                <a:prstClr val="black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pic>
        <p:nvPicPr>
          <p:cNvPr id="25605" name="Picture 6" descr="I:\mab\Качественные картинки\1_материнские платы\5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553244"/>
            <a:ext cx="3960440" cy="28508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4932040" y="3073524"/>
            <a:ext cx="3960440" cy="18296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n-US" sz="800" b="1">
                <a:solidFill>
                  <a:srgbClr val="FF0000"/>
                </a:solidFill>
                <a:latin typeface="Verdana" pitchFamily="34" charset="0"/>
              </a:rPr>
              <a:t>USB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</a:rPr>
              <a:t>(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</a:rPr>
              <a:t>Universal Serial Bus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</a:rPr>
              <a:t>)</a:t>
            </a:r>
            <a:r>
              <a:rPr lang="en-US" sz="800">
                <a:solidFill>
                  <a:prstClr val="black"/>
                </a:solidFill>
                <a:latin typeface="Verdana" pitchFamily="34" charset="0"/>
              </a:rPr>
              <a:t>– </a:t>
            </a:r>
            <a:r>
              <a:rPr lang="ru-RU" sz="800">
                <a:solidFill>
                  <a:prstClr val="black"/>
                </a:solidFill>
                <a:latin typeface="Verdana" pitchFamily="34" charset="0"/>
              </a:rPr>
              <a:t>последовательный интерфейс</a:t>
            </a:r>
            <a:r>
              <a:rPr lang="en-US" sz="800">
                <a:solidFill>
                  <a:prstClr val="black"/>
                </a:solidFill>
                <a:latin typeface="Verdana" pitchFamily="34" charset="0"/>
              </a:rPr>
              <a:t> </a:t>
            </a:r>
            <a:r>
              <a:rPr lang="ru-RU" sz="800">
                <a:solidFill>
                  <a:prstClr val="black"/>
                </a:solidFill>
                <a:latin typeface="Verdana" pitchFamily="34" charset="0"/>
              </a:rPr>
              <a:t>передачи данных для среднескоростных и низкоскоростных периферийных устройств в вычислительной технике.</a:t>
            </a:r>
            <a:endParaRPr lang="en-US" sz="800">
              <a:solidFill>
                <a:prstClr val="black"/>
              </a:solidFill>
              <a:latin typeface="Verdana" pitchFamily="34" charset="0"/>
            </a:endParaRPr>
          </a:p>
          <a:p>
            <a:pPr lvl="0" algn="just"/>
            <a:r>
              <a:rPr lang="ru-RU" sz="800">
                <a:solidFill>
                  <a:prstClr val="black"/>
                </a:solidFill>
                <a:latin typeface="Verdana" pitchFamily="34" charset="0"/>
              </a:rPr>
              <a:t>Для подключения периферийных устройств к шине USB используется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</a:rPr>
              <a:t>четырёхпроводный кабель</a:t>
            </a:r>
            <a:r>
              <a:rPr lang="ru-RU" sz="800">
                <a:solidFill>
                  <a:prstClr val="black"/>
                </a:solidFill>
                <a:latin typeface="Verdana" pitchFamily="34" charset="0"/>
              </a:rPr>
              <a:t>, при этом два провода (витая пара) в дифференциальном включении используются для приёма и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</a:rPr>
              <a:t>передачи</a:t>
            </a:r>
            <a:r>
              <a:rPr lang="ru-RU" sz="800">
                <a:solidFill>
                  <a:prstClr val="black"/>
                </a:solidFill>
                <a:latin typeface="Verdana" pitchFamily="34" charset="0"/>
              </a:rPr>
              <a:t> данных, а два провода — для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</a:rPr>
              <a:t>питания</a:t>
            </a:r>
            <a:r>
              <a:rPr lang="ru-RU" sz="800">
                <a:solidFill>
                  <a:prstClr val="black"/>
                </a:solidFill>
                <a:latin typeface="Verdana" pitchFamily="34" charset="0"/>
              </a:rPr>
              <a:t> периферийного устройства. Благодаря встроенным линиям питания USB позволяет подключать периферийные устройства без собственного источника питания.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pic>
        <p:nvPicPr>
          <p:cNvPr id="26629" name="Picture 2" descr="I:\mab\Качественные картинки\1_материнские платы\5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610" y="802903"/>
            <a:ext cx="4940360" cy="4070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4788024" y="3793604"/>
            <a:ext cx="3960440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IEEE 1394</a:t>
            </a:r>
            <a:r>
              <a:rPr lang="ru-RU" sz="80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(FireWire, i-Link)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 — последовательная высокоскоростная шина, предназначенная для обмена цифровой информацией между компьютером и другими электронными устройствами.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Разъемы задней панели</a:t>
            </a:r>
          </a:p>
        </p:txBody>
      </p:sp>
      <p:pic>
        <p:nvPicPr>
          <p:cNvPr id="27653" name="Picture 2" descr="I:\mab\Качественные картинки\1_материнские платы\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53244"/>
            <a:ext cx="5364040" cy="4680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004048" y="2929508"/>
            <a:ext cx="3960440" cy="8640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eSATA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(External SATA</a:t>
            </a:r>
            <a:r>
              <a:rPr lang="ru-RU" sz="8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— интерфейс подключения внешних устройств, поддерживающий режим «горячей замены»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(Hot-plug)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 rot="1243969">
            <a:off x="1163100" y="567504"/>
            <a:ext cx="7556279" cy="836895"/>
          </a:xfrm>
          <a:prstGeom prst="rect">
            <a:avLst/>
          </a:prstGeom>
          <a:solidFill>
            <a:srgbClr val="C00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i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СИСТЕМНЫЕ ПЛАТЫ</a:t>
            </a:r>
            <a:endParaRPr lang="ru-RU" sz="3600" b="1" i="1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7" name="Picture 3" descr="H:\3_COMPUTER CENTER - ERUDIT\Качественные картинки 2\1_motherboard\6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78214" y="1890364"/>
            <a:ext cx="5974106" cy="36314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17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5072066" y="2911740"/>
            <a:ext cx="3821110" cy="2354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Габаритные размеры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Габаритные размеры</a:t>
            </a:r>
          </a:p>
        </p:txBody>
      </p:sp>
      <p:pic>
        <p:nvPicPr>
          <p:cNvPr id="3081" name="Picture 9" descr="14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 rot="-330332">
            <a:off x="5269002" y="725374"/>
            <a:ext cx="3337320" cy="20286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Прямоугольник 7"/>
          <p:cNvSpPr/>
          <p:nvPr/>
        </p:nvSpPr>
        <p:spPr>
          <a:xfrm>
            <a:off x="357158" y="1273324"/>
            <a:ext cx="3929090" cy="14882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Форм-фактор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- стандарт технического изделия описывающий некоторую совокупность его технических параметров.</a:t>
            </a:r>
          </a:p>
          <a:p>
            <a:pPr algn="just"/>
            <a:endParaRPr lang="ru-RU" sz="80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Базовый и самый распространенный вариант - </a:t>
            </a:r>
            <a:r>
              <a:rPr lang="ru-RU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АТХ форм-фактор</a:t>
            </a:r>
          </a:p>
          <a:p>
            <a:pPr algn="just"/>
            <a:r>
              <a:rPr lang="ru-RU" sz="80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800" b="1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Advanced Technology Extended</a:t>
            </a:r>
            <a:r>
              <a:rPr lang="ru-RU" sz="800" smtClean="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en-US" sz="80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80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80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305x244 мм</a:t>
            </a:r>
            <a:r>
              <a:rPr lang="en-US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 ATX</a:t>
            </a:r>
          </a:p>
          <a:p>
            <a:pPr algn="just"/>
            <a:r>
              <a:rPr lang="en-US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244</a:t>
            </a:r>
            <a:r>
              <a:rPr lang="ru-RU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US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244</a:t>
            </a:r>
            <a:r>
              <a:rPr lang="ru-RU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мм</a:t>
            </a:r>
            <a:r>
              <a:rPr lang="en-US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micro ATX</a:t>
            </a:r>
          </a:p>
          <a:p>
            <a:pPr algn="just"/>
            <a:r>
              <a:rPr lang="ru-RU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170</a:t>
            </a:r>
            <a:r>
              <a:rPr lang="en-US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ru-RU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170 мм 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</a:t>
            </a:r>
            <a:r>
              <a:rPr lang="en-US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mini ITX</a:t>
            </a:r>
            <a:endParaRPr lang="ru-RU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3073524"/>
            <a:ext cx="3929090" cy="14882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b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Форм-фактор определяет следующие характеристики:</a:t>
            </a:r>
          </a:p>
          <a:p>
            <a:endParaRPr lang="ru-RU" sz="800" b="1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Tx/>
              <a:buChar char="-"/>
            </a:pPr>
            <a:r>
              <a:rPr lang="en-US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геометрические размеры материнских плат;</a:t>
            </a:r>
          </a:p>
          <a:p>
            <a:pPr>
              <a:buFontTx/>
              <a:buChar char="-"/>
            </a:pP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положение разъёмов и отверстий на корпусе;</a:t>
            </a:r>
          </a:p>
          <a:p>
            <a:pPr>
              <a:buFontTx/>
              <a:buChar char="-"/>
            </a:pPr>
            <a:r>
              <a:rPr lang="en-US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положение блока питания в корпусе;</a:t>
            </a:r>
          </a:p>
          <a:p>
            <a:pPr>
              <a:buFontTx/>
              <a:buChar char="-"/>
            </a:pPr>
            <a:r>
              <a:rPr lang="en-US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геометрические размеры блока питания;</a:t>
            </a:r>
          </a:p>
          <a:p>
            <a:pPr>
              <a:buFontTx/>
              <a:buChar char="-"/>
            </a:pPr>
            <a:r>
              <a:rPr lang="en-US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электрические характеристики блока питания;</a:t>
            </a:r>
          </a:p>
          <a:p>
            <a:pPr>
              <a:buFontTx/>
              <a:buChar char="-"/>
            </a:pPr>
            <a:r>
              <a:rPr lang="en-US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форму и положение ряда разъёмов</a:t>
            </a:r>
            <a:endParaRPr lang="ru-RU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096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17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</a:blip>
          <a:srcRect/>
          <a:stretch>
            <a:fillRect/>
          </a:stretch>
        </p:blipFill>
        <p:spPr bwMode="auto">
          <a:xfrm>
            <a:off x="5072066" y="2911740"/>
            <a:ext cx="3821110" cy="2354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Системная шина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Системная шина</a:t>
            </a:r>
          </a:p>
        </p:txBody>
      </p:sp>
      <p:pic>
        <p:nvPicPr>
          <p:cNvPr id="3081" name="Picture 9" descr="14"/>
          <p:cNvPicPr>
            <a:picLocks noChangeAspect="1" noChangeArrowheads="1"/>
          </p:cNvPicPr>
          <p:nvPr/>
        </p:nvPicPr>
        <p:blipFill>
          <a:blip r:embed="rId3" cstate="print">
            <a:lum bright="10000" contrast="10000"/>
          </a:blip>
          <a:srcRect/>
          <a:stretch>
            <a:fillRect/>
          </a:stretch>
        </p:blipFill>
        <p:spPr bwMode="auto">
          <a:xfrm rot="-330332">
            <a:off x="5269002" y="725374"/>
            <a:ext cx="3337320" cy="20286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Прямоугольник 9"/>
          <p:cNvSpPr/>
          <p:nvPr/>
        </p:nvSpPr>
        <p:spPr>
          <a:xfrm>
            <a:off x="509558" y="2281436"/>
            <a:ext cx="3929090" cy="148829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Системная шина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— это 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сеть, соединяющая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между собой все устройства и отвечающая за передачу информации между ними. Расположена она на материнской плате и внешне не видна. Системная шина — это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набор проводников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(металлизированных дорожек на материнской плате), по которым передается информация в виде электрических сигналов.</a:t>
            </a: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Чем выше тактовая частота системной шины, тем быстрее будет осуществляться передача информации между устройствами и, как следствие, увеличится общая производительность компьютера</a:t>
            </a:r>
          </a:p>
        </p:txBody>
      </p:sp>
    </p:spTree>
    <p:extLst>
      <p:ext uri="{BB962C8B-B14F-4D97-AF65-F5344CB8AC3E}">
        <p14:creationId xmlns="" xmlns:p14="http://schemas.microsoft.com/office/powerpoint/2010/main" val="23055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913284"/>
            <a:ext cx="3096344" cy="3892604"/>
          </a:xfrm>
          <a:prstGeom prst="rect">
            <a:avLst/>
          </a:prstGeom>
          <a:noFill/>
        </p:spPr>
      </p:pic>
      <p:pic>
        <p:nvPicPr>
          <p:cNvPr id="4107" name="Picture 11" descr="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777380"/>
            <a:ext cx="2857897" cy="3016351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Габаритные размеры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Габаритные размеры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1290754" y="4884757"/>
            <a:ext cx="688958" cy="276999"/>
          </a:xfrm>
          <a:prstGeom prst="rect">
            <a:avLst/>
          </a:prstGeom>
          <a:ln w="34925">
            <a:noFill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ATX</a:t>
            </a:r>
            <a:endParaRPr lang="ru-RU" b="1" spc="15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211960" y="4884757"/>
            <a:ext cx="1146181" cy="276999"/>
          </a:xfrm>
          <a:prstGeom prst="rect">
            <a:avLst/>
          </a:prstGeom>
          <a:ln w="34925">
            <a:noFill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Micro - ATX</a:t>
            </a:r>
            <a:endParaRPr lang="ru-RU" b="1" spc="15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7164288" y="4884757"/>
            <a:ext cx="1052537" cy="276999"/>
          </a:xfrm>
          <a:prstGeom prst="rect">
            <a:avLst/>
          </a:prstGeom>
          <a:ln w="34925">
            <a:noFill/>
            <a:headEnd/>
            <a:tailE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/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b="1" spc="15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Mini - ITX</a:t>
            </a:r>
            <a:endParaRPr lang="ru-RU" b="1" spc="150">
              <a:ln w="11430"/>
              <a:solidFill>
                <a:schemeClr val="tx1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027" name="Picture 3" descr="H:\3_COMPUTER CENTER - ERUDIT\1_ТО ПК ПОЛНЫЙ КУРС\Урок 2 системная плата\2_системная плата\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3444"/>
            <a:ext cx="2520280" cy="24883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Сокет процессора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Сокет процессора</a:t>
            </a:r>
          </a:p>
        </p:txBody>
      </p:sp>
      <p:pic>
        <p:nvPicPr>
          <p:cNvPr id="5129" name="Picture 9" descr="59_lga77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1454110"/>
            <a:ext cx="3672408" cy="32035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467544" y="2628264"/>
            <a:ext cx="3960440" cy="42764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Сокет</a:t>
            </a:r>
            <a:r>
              <a:rPr lang="ru-RU" sz="800" b="1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Socket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–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слот на системной плате для установки процессора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867" y="1043663"/>
            <a:ext cx="4608189" cy="3037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Чипсет материнской платы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>
                <a:solidFill>
                  <a:schemeClr val="bg1"/>
                </a:solidFill>
                <a:latin typeface="Verdana" pitchFamily="34" charset="0"/>
              </a:rPr>
              <a:t>Чипсет материнской платы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508104" y="1921396"/>
            <a:ext cx="3101255" cy="15121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Процессор и другие части компьютера связывает набор контроллеров интерфейсов под названием </a:t>
            </a:r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чипсет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Традиционно чипсет включает в себя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северный мост</a:t>
            </a:r>
            <a:r>
              <a:rPr lang="ru-RU" sz="80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 контроллером памяти и графическим интерфейсом для видеокарт, а также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южный мост</a:t>
            </a:r>
            <a:r>
              <a:rPr lang="ru-RU" sz="800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 интерфейсом для более медленных карт расширения и различных периферийных устройств, контроллеров накопителей и сетевых контроллеров.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Северный мост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Северный мост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46609" y="481237"/>
            <a:ext cx="4901455" cy="15121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Северный мост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(Northbridge)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(системный контроллер) - один из основных элементов компьютера, отвечающий за работу с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процессором, памятью и видеокартой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Северный мост определяет частоту системной шины, возможный тип оперативной памяти, её максимальный объем и скорость обмена информацией с процессором. </a:t>
            </a:r>
            <a:endParaRPr lang="en-US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Кроме того, от северного моста зависит наличие шины видеоадаптера, её тип и быстродействие. Для компьютерных систем нижнего ценового уровня в северный мост нередко встраивают и графическое ядро.</a:t>
            </a:r>
          </a:p>
        </p:txBody>
      </p:sp>
      <p:pic>
        <p:nvPicPr>
          <p:cNvPr id="1026" name="Picture 2" descr="H:\3_COMPUTER CENTER - ERUDIT\Качественные картинки 2\1_motherboard\34-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81436"/>
            <a:ext cx="6124985" cy="2808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6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49792"/>
            <a:ext cx="5904656" cy="3977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Южный мост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5357813"/>
            <a:ext cx="9144000" cy="35718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smtClean="0">
                <a:solidFill>
                  <a:schemeClr val="bg1"/>
                </a:solidFill>
                <a:latin typeface="Verdana" pitchFamily="34" charset="0"/>
              </a:rPr>
              <a:t>Южный мост</a:t>
            </a:r>
            <a:endParaRPr lang="ru-RU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99992" y="3289548"/>
            <a:ext cx="4392488" cy="1800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Южный мост </a:t>
            </a:r>
            <a:r>
              <a:rPr lang="ru-RU" sz="800" b="1">
                <a:solidFill>
                  <a:srgbClr val="0000FF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(Southbridge)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(функциональный контроллер) – это микросхема, которая реализует «медленные» взаимодействия на материнской плате между чипсетом материнской платы и её компонентами. </a:t>
            </a:r>
          </a:p>
          <a:p>
            <a:pPr algn="just"/>
            <a:endParaRPr lang="ru-RU" sz="800" b="1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ru-RU" sz="800" b="1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Функционально южный мост включает в себя:</a:t>
            </a:r>
          </a:p>
          <a:p>
            <a:pPr algn="just">
              <a:buFontTx/>
              <a:buChar char="-"/>
            </a:pP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контроллер шины 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PCI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  <a:endParaRPr lang="en-US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FontTx/>
              <a:buChar char="-"/>
            </a:pP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PATA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(IDE) и 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SATA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контроллеры;</a:t>
            </a: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часы реального времени (Real Time Clock);</a:t>
            </a: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управление питанием;</a:t>
            </a: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энергонезависимую память 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BIOS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CMOS</a:t>
            </a:r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);</a:t>
            </a:r>
          </a:p>
          <a:p>
            <a:pPr algn="just"/>
            <a:r>
              <a:rPr lang="ru-RU" sz="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звуковой контроллер </a:t>
            </a:r>
            <a:r>
              <a:rPr lang="ru-RU" sz="8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AC97.</a:t>
            </a:r>
            <a:endParaRPr lang="ru-RU" sz="80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917</Words>
  <Application>Microsoft Office PowerPoint</Application>
  <PresentationFormat>Экран (16:10)</PresentationFormat>
  <Paragraphs>108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skynet</dc:creator>
  <cp:lastModifiedBy>skynet</cp:lastModifiedBy>
  <cp:revision>236</cp:revision>
  <dcterms:modified xsi:type="dcterms:W3CDTF">2011-01-15T06:32:04Z</dcterms:modified>
</cp:coreProperties>
</file>