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2" r:id="rId7"/>
    <p:sldId id="261" r:id="rId8"/>
    <p:sldId id="295" r:id="rId9"/>
    <p:sldId id="296" r:id="rId10"/>
    <p:sldId id="289" r:id="rId11"/>
    <p:sldId id="297" r:id="rId12"/>
    <p:sldId id="302" r:id="rId13"/>
    <p:sldId id="268" r:id="rId14"/>
    <p:sldId id="298" r:id="rId15"/>
    <p:sldId id="299" r:id="rId16"/>
    <p:sldId id="300" r:id="rId17"/>
    <p:sldId id="301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B7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>
        <p:scale>
          <a:sx n="100" d="100"/>
          <a:sy n="100" d="100"/>
        </p:scale>
        <p:origin x="-660" y="-23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t>01.06.2025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01.06.2025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2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1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8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4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svg"/><Relationship Id="rId7" Type="http://schemas.openxmlformats.org/officeDocument/2006/relationships/image" Target="../media/image20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13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="" xmlns:a16="http://schemas.microsoft.com/office/drawing/2014/main" id="{B38B0D13-BD5F-460B-B337-F4A934202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="" xmlns:a16="http://schemas.microsoft.com/office/drawing/2014/main" id="{BE72876B-D3DA-4462-9E24-3354D8D02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="" xmlns:a16="http://schemas.microsoft.com/office/drawing/2014/main" id="{14A539B6-6E3F-41BA-ACE2-76E8BB6516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=""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=""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=""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=""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="" xmlns:a16="http://schemas.microsoft.com/office/drawing/2014/main" id="{AE202E03-5C65-4305-B969-65220AD41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=""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=""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=""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=""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=""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=""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=""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=""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=""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=""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=""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=""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=""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=""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=""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=""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=""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=""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=""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=""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=""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=""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=""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=""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=""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=""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=""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=""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=""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=""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=""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=""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=""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=""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=""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=""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4E4B72DA-52CB-4D39-A342-8857B4D959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21D9BCDA-DFB7-41A4-A7C7-CEE86CED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=""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=""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=""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=""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=""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=""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=""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=""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=""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=""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=""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=""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=""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=""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=""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=""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=""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=""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=""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=""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=""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=""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="" xmlns:a16="http://schemas.microsoft.com/office/drawing/2014/main" id="{B0DFD584-E5CF-41EF-B51E-679CE22DDF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="" xmlns:a16="http://schemas.microsoft.com/office/drawing/2014/main" id="{E5C02DDF-25A6-42C7-9525-F279CE2095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=""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=""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=""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=""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=""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=""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=""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=""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=""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=""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=""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="" xmlns:a16="http://schemas.microsoft.com/office/drawing/2014/main" id="{9D2AF524-D4B4-4A3A-9CE4-EDAFE1D5A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=""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=""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=""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=""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=""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=""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=""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=""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="" xmlns:a16="http://schemas.microsoft.com/office/drawing/2014/main" id="{D3795F91-C721-4363-956D-756673AE79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8AC14461-E27D-413D-B31A-47B74646AF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4D6AEA4C-7710-4829-BA87-8DD77F159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E9BD473E-6203-491C-87AC-54AC0AB233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=""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=""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=""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=""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=""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=""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=""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="" xmlns:a16="http://schemas.microsoft.com/office/drawing/2014/main" id="{64D564EB-CA78-42C6-AD76-3C4E7B3AEA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1CFFBB3A-BDCF-4878-8D04-E8BB9A050E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=""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=""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=""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=""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=""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=""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="" xmlns:a16="http://schemas.microsoft.com/office/drawing/2014/main" id="{6D8D9106-8780-461D-9091-E074B0A3C9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=""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=""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=""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=""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=""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=""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=""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=""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=""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=""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=""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=""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1339" y="5569135"/>
            <a:ext cx="3435659" cy="911564"/>
          </a:xfrm>
        </p:spPr>
        <p:txBody>
          <a:bodyPr rtlCol="0">
            <a:noAutofit/>
          </a:bodyPr>
          <a:lstStyle/>
          <a:p>
            <a:pPr rtl="0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Пухненкова А. Б.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Савичев 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xmlns="" id="{B45A4A65-E8B8-40CF-7ABD-97EA8FA97521}"/>
              </a:ext>
            </a:extLst>
          </p:cNvPr>
          <p:cNvSpPr txBox="1">
            <a:spLocks/>
          </p:cNvSpPr>
          <p:nvPr/>
        </p:nvSpPr>
        <p:spPr>
          <a:xfrm>
            <a:off x="745006" y="188008"/>
            <a:ext cx="10885819" cy="1726249"/>
          </a:xfrm>
          <a:prstGeom prst="rect">
            <a:avLst/>
          </a:prstGeom>
          <a:noFill/>
          <a:effectLst>
            <a:softEdge rad="1143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общего и профессионального образования Ростовской области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Ростовской области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«Таганрогский авиационный колледж имени В.М. Петлякова»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56662" y="2319657"/>
            <a:ext cx="75153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Дипломная работа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на тему</a:t>
            </a:r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Разработка </a:t>
            </a:r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образовательного ресурса по дисциплине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«Архитектура </a:t>
            </a:r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компьютерных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систем»</a:t>
            </a:r>
            <a:endParaRPr lang="ru-RU"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4" r="15464" b="19034"/>
          <a:stretch/>
        </p:blipFill>
        <p:spPr bwMode="auto">
          <a:xfrm>
            <a:off x="1032028" y="1099524"/>
            <a:ext cx="4926857" cy="299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2" r="17110"/>
          <a:stretch/>
        </p:blipFill>
        <p:spPr bwMode="auto">
          <a:xfrm>
            <a:off x="2857366" y="4094868"/>
            <a:ext cx="5747138" cy="237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0" r="16889" b="2944"/>
          <a:stretch/>
        </p:blipFill>
        <p:spPr bwMode="auto">
          <a:xfrm>
            <a:off x="5958885" y="1099524"/>
            <a:ext cx="5435905" cy="299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1" y="986971"/>
            <a:ext cx="11509829" cy="449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08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2" y="1021836"/>
            <a:ext cx="7650980" cy="38427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3093551"/>
            <a:ext cx="7524524" cy="3263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3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-1" r="840"/>
          <a:stretch/>
        </p:blipFill>
        <p:spPr bwMode="auto">
          <a:xfrm>
            <a:off x="485773" y="1076324"/>
            <a:ext cx="11268075" cy="5238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968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b="45010"/>
          <a:stretch/>
        </p:blipFill>
        <p:spPr>
          <a:xfrm>
            <a:off x="1211262" y="1137603"/>
            <a:ext cx="9542463" cy="47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7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19F29B-F233-48AF-8261-F33A4E079E3E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20" y="150433"/>
            <a:ext cx="5795269" cy="701823"/>
          </a:xfrm>
        </p:spPr>
        <p:txBody>
          <a:bodyPr rtlCol="0">
            <a:noAutofit/>
          </a:bodyPr>
          <a:lstStyle/>
          <a:p>
            <a:pPr marL="0" indent="0"/>
            <a:r>
              <a:rPr lang="ru-RU" sz="3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Цель разработки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5E3EA69-4E0E-41BD-8095-A124225A264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8" y="864556"/>
            <a:ext cx="5202314" cy="5713797"/>
          </a:xfrm>
        </p:spPr>
        <p:txBody>
          <a:bodyPr rtlCol="0">
            <a:noAutofit/>
          </a:bodyPr>
          <a:lstStyle/>
          <a:p>
            <a:pPr indent="444500"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дипломной работы является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образовательного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 для изучения дисциплины «Архитектура компьютерных систем», который предоставляет доступ к лекциям, практическим заданиям и автоматизированному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тестированию.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0000"/>
              </a:lnSpc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 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удобного пользовательского интерфейса для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 и преподавателей и администраторов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интеграция учебного контента: лекции, практические материалы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автоматической проверки тестов с сохранением результатов </a:t>
            </a: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функционала управления контентом для преподавателей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6613" y="6356350"/>
            <a:ext cx="3272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2741862"/>
            <a:ext cx="4031030" cy="651106"/>
          </a:xfrm>
        </p:spPr>
        <p:txBody>
          <a:bodyPr rtlCol="0"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структурированным учебным материалам и проверочным тестам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2741862"/>
            <a:ext cx="4031030" cy="651106"/>
          </a:xfrm>
        </p:spPr>
        <p:txBody>
          <a:bodyPr rtlCol="0"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отслеживания прогресса и оценок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студентами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036514"/>
            <a:ext cx="4031030" cy="1057308"/>
          </a:xfrm>
        </p:spPr>
        <p:txBody>
          <a:bodyPr rtlCol="0"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для преподавателей: проверка тестов, добавление и обновление контента 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036514"/>
            <a:ext cx="4031030" cy="650866"/>
          </a:xfrm>
        </p:spPr>
        <p:txBody>
          <a:bodyPr rtlCol="0"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успеваемости для повышения качества обучения 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=""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079332" y="6356350"/>
            <a:ext cx="274468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3</a:t>
            </a:fld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использования разработки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="" xmlns:a16="http://schemas.microsoft.com/office/drawing/2014/main" id="{35E3EA69-4E0E-41BD-8095-A124225A2647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58427" y="1016956"/>
            <a:ext cx="10704989" cy="953887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4500" algn="just">
              <a:lnSpc>
                <a:spcPct val="100000"/>
              </a:lnSpc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 ресурс создан для дистанционного изучения дисциплины «Архитектура компьютерных систем». Разработанное электронное пособие может применяться как для самостоятельного обучения студентов, так и для поддержки преподавателей в организации учебного процесса.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58425" y="5950688"/>
            <a:ext cx="10704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упрощает самостоятельное изучение и управление учебным процессом в онлайн-формате.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4980372" y="2734322"/>
            <a:ext cx="541538" cy="461639"/>
            <a:chOff x="4998128" y="2752078"/>
            <a:chExt cx="541538" cy="461639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10175288" y="2725443"/>
            <a:ext cx="541538" cy="461639"/>
            <a:chOff x="4998128" y="2752078"/>
            <a:chExt cx="541538" cy="461639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4980373" y="4023064"/>
            <a:ext cx="541538" cy="461639"/>
            <a:chOff x="4998128" y="2752078"/>
            <a:chExt cx="541538" cy="461639"/>
          </a:xfrm>
        </p:grpSpPr>
        <p:cxnSp>
          <p:nvCxnSpPr>
            <p:cNvPr id="34" name="Прямая соединительная линия 33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10176766" y="4040820"/>
            <a:ext cx="541538" cy="461639"/>
            <a:chOff x="4998128" y="2752078"/>
            <a:chExt cx="541538" cy="461639"/>
          </a:xfrm>
        </p:grpSpPr>
        <p:cxnSp>
          <p:nvCxnSpPr>
            <p:cNvPr id="37" name="Прямая соединительная линия 36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098" y="1552162"/>
            <a:ext cx="2141764" cy="51435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179" y="2628487"/>
            <a:ext cx="2141764" cy="514350"/>
          </a:xfrm>
        </p:spPr>
        <p:txBody>
          <a:bodyPr rtlCol="0"/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090" y="3704812"/>
            <a:ext cx="2903277" cy="514350"/>
          </a:xfrm>
        </p:spPr>
        <p:txBody>
          <a:bodyPr rtlCol="0"/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559" y="4781138"/>
            <a:ext cx="3594009" cy="514350"/>
          </a:xfrm>
        </p:spPr>
        <p:txBody>
          <a:bodyPr rtlCol="0"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5104" y="1323231"/>
            <a:ext cx="7663218" cy="1242416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с призывом изучать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курс.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целей создания курса.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 курса. Четыре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тематических раздела курса.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«Начать обучение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с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иконками.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Футер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информацией о сайте и авторскими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правами.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09352" y="2611540"/>
            <a:ext cx="6977848" cy="1010842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Боковая панель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лекциями, сгруппированными по разделам,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лекции,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 с вопросами и кнопкой «Отправить тест», блок отображения результатов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86401" y="3613346"/>
            <a:ext cx="6383044" cy="1171718"/>
          </a:xfrm>
        </p:spPr>
        <p:txBody>
          <a:bodyPr rtlCol="0">
            <a:norm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студенте, средний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балл за все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тесты, список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пройденных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тестов, прогресс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прохождения курса.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4521" y="4753409"/>
            <a:ext cx="5792679" cy="1010842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пройденных тестах студентов, функционал для создания, изменения, добавления и удаления материалов учебника, а также управление списками студентов.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=""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4</a:t>
            </a:fld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7565" y="756795"/>
            <a:ext cx="10093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Разрабатываемый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 ресурс</a:t>
            </a: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дисциплины «Архитектура компьютерных систем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должен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включать в себя: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098" y="1552162"/>
            <a:ext cx="2141764" cy="51435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179" y="2628487"/>
            <a:ext cx="2141764" cy="514350"/>
          </a:xfrm>
        </p:spPr>
        <p:txBody>
          <a:bodyPr rtlCol="0"/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090" y="3704812"/>
            <a:ext cx="2903277" cy="514350"/>
          </a:xfrm>
        </p:spPr>
        <p:txBody>
          <a:bodyPr rtlCol="0"/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559" y="4781138"/>
            <a:ext cx="3594009" cy="514350"/>
          </a:xfrm>
        </p:spPr>
        <p:txBody>
          <a:bodyPr rtlCol="0"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=""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4083" y="1580684"/>
            <a:ext cx="7663218" cy="372404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редоставление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курсе и навигация по разделам сайта.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91597" y="2034491"/>
            <a:ext cx="6977848" cy="1489944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Структурированное меню с разделами и лекциями, просмотр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контента лекций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лекций, сохраняя прогресс;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к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следующей лекции;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 контролем оставшихся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попыток; проверка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заполненности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ответов; оценивание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=""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86401" y="3639980"/>
            <a:ext cx="6383044" cy="1171718"/>
          </a:xfrm>
        </p:spPr>
        <p:txBody>
          <a:bodyPr rtlCol="0">
            <a:norm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тображение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персональных данных (ФИО, группа), средней оценки по тестам, прогресса прохождения курса и информации о пройденных тестах.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=""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4521" y="4691263"/>
            <a:ext cx="5792679" cy="1010842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росмотр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сортировка результатов всех студентов по тестам; управление кэшем учебника; создание, редактирование, удаление и сохранение материалов лекций и тестов.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=""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5</a:t>
            </a:fld>
            <a:endParaRPr lang="ru-RU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7565" y="756795"/>
            <a:ext cx="1082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Разрабатываемый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электронно-образовательный ресурс  </a:t>
            </a: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должен выполнять следующие функции: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66439" y="5902301"/>
            <a:ext cx="11103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При разработке </a:t>
            </a: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будет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использоваться стек технологий, включающий HTML, CSS, JavaScript для клиентской части и PHP для серверной стороны. </a:t>
            </a:r>
          </a:p>
        </p:txBody>
      </p:sp>
    </p:spTree>
    <p:extLst>
      <p:ext uri="{BB962C8B-B14F-4D97-AF65-F5344CB8AC3E}">
        <p14:creationId xmlns:p14="http://schemas.microsoft.com/office/powerpoint/2010/main" val="131697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332" y="6356350"/>
            <a:ext cx="274468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5" y="918560"/>
            <a:ext cx="10049522" cy="58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5"/>
            <a:ext cx="12192000" cy="639191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Номер слайда 21">
            <a:extLst>
              <a:ext uri="{FF2B5EF4-FFF2-40B4-BE49-F238E27FC236}">
                <a16:creationId xmlns=""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82" y="778223"/>
            <a:ext cx="9343478" cy="58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523" y="53268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обоснование дипломной работы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237" y="1500264"/>
            <a:ext cx="2750366" cy="431520"/>
          </a:xfrm>
        </p:spPr>
        <p:txBody>
          <a:bodyPr rtlCol="0"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Трудоемкость 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0236" y="2165543"/>
            <a:ext cx="2882475" cy="426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 ч. (≈16 дней)</a:t>
            </a:r>
            <a:endParaRPr lang="ru-RU" sz="1800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74797" y="1491448"/>
            <a:ext cx="3336418" cy="440336"/>
          </a:xfrm>
        </p:spPr>
        <p:txBody>
          <a:bodyPr rtlCol="0"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74797" y="2165542"/>
            <a:ext cx="2896671" cy="861743"/>
          </a:xfrm>
        </p:spPr>
        <p:txBody>
          <a:bodyPr rtlCol="0">
            <a:norm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33 750 руб. (з/п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59,84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%, материалы –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8,84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693553" y="1482572"/>
            <a:ext cx="3320067" cy="4492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Цена реализации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=""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93553" y="2165543"/>
            <a:ext cx="2882475" cy="675312"/>
          </a:xfrm>
        </p:spPr>
        <p:txBody>
          <a:bodyPr rtlCol="0">
            <a:norm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50 625 руб. 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=""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8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Текст 3">
            <a:extLst>
              <a:ext uri="{FF2B5EF4-FFF2-40B4-BE49-F238E27FC236}">
                <a16:creationId xmlns="" xmlns:a16="http://schemas.microsoft.com/office/drawing/2014/main" id="{A112B089-A8F9-45B1-BE6E-EAC10163F082}"/>
              </a:ext>
            </a:extLst>
          </p:cNvPr>
          <p:cNvSpPr txBox="1">
            <a:spLocks/>
          </p:cNvSpPr>
          <p:nvPr/>
        </p:nvSpPr>
        <p:spPr>
          <a:xfrm>
            <a:off x="942737" y="3790765"/>
            <a:ext cx="2750366" cy="6114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 разработчика</a:t>
            </a:r>
          </a:p>
        </p:txBody>
      </p:sp>
      <p:sp>
        <p:nvSpPr>
          <p:cNvPr id="20" name="Объект 6">
            <a:extLst>
              <a:ext uri="{FF2B5EF4-FFF2-40B4-BE49-F238E27FC236}">
                <a16:creationId xmlns="" xmlns:a16="http://schemas.microsoft.com/office/drawing/2014/main" id="{6B35F89A-6CDF-41F7-BD87-18B45BD7330B}"/>
              </a:ext>
            </a:extLst>
          </p:cNvPr>
          <p:cNvSpPr txBox="1">
            <a:spLocks/>
          </p:cNvSpPr>
          <p:nvPr/>
        </p:nvSpPr>
        <p:spPr>
          <a:xfrm>
            <a:off x="942736" y="4635965"/>
            <a:ext cx="2882475" cy="7616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8 437,5 руб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Текст 5">
            <a:extLst>
              <a:ext uri="{FF2B5EF4-FFF2-40B4-BE49-F238E27FC236}">
                <a16:creationId xmlns="" xmlns:a16="http://schemas.microsoft.com/office/drawing/2014/main" id="{0FE22F9B-4BF8-41DC-8F1C-836B546E59AD}"/>
              </a:ext>
            </a:extLst>
          </p:cNvPr>
          <p:cNvSpPr txBox="1">
            <a:spLocks/>
          </p:cNvSpPr>
          <p:nvPr/>
        </p:nvSpPr>
        <p:spPr>
          <a:xfrm>
            <a:off x="4302907" y="3790765"/>
            <a:ext cx="3336418" cy="611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Годовая экономия для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заказчика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Текст 2">
            <a:extLst>
              <a:ext uri="{FF2B5EF4-FFF2-40B4-BE49-F238E27FC236}">
                <a16:creationId xmlns="" xmlns:a16="http://schemas.microsoft.com/office/drawing/2014/main" id="{D5E1C399-8F48-44F5-9461-3C89866D4CE1}"/>
              </a:ext>
            </a:extLst>
          </p:cNvPr>
          <p:cNvSpPr txBox="1">
            <a:spLocks/>
          </p:cNvSpPr>
          <p:nvPr/>
        </p:nvSpPr>
        <p:spPr>
          <a:xfrm>
            <a:off x="4302907" y="4635965"/>
            <a:ext cx="2896671" cy="861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284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042,76 руб.</a:t>
            </a:r>
          </a:p>
        </p:txBody>
      </p:sp>
      <p:sp>
        <p:nvSpPr>
          <p:cNvPr id="23" name="Объект 4">
            <a:extLst>
              <a:ext uri="{FF2B5EF4-FFF2-40B4-BE49-F238E27FC236}">
                <a16:creationId xmlns="" xmlns:a16="http://schemas.microsoft.com/office/drawing/2014/main" id="{CF515C5D-2CDB-4E66-B2B8-1451BC44247F}"/>
              </a:ext>
            </a:extLst>
          </p:cNvPr>
          <p:cNvSpPr txBox="1">
            <a:spLocks/>
          </p:cNvSpPr>
          <p:nvPr/>
        </p:nvSpPr>
        <p:spPr>
          <a:xfrm>
            <a:off x="7766053" y="3790765"/>
            <a:ext cx="3320067" cy="392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 окупаемости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="" xmlns:a16="http://schemas.microsoft.com/office/drawing/2014/main" id="{E92B9716-8D44-4864-8986-720957B34362}"/>
              </a:ext>
            </a:extLst>
          </p:cNvPr>
          <p:cNvSpPr txBox="1">
            <a:spLocks/>
          </p:cNvSpPr>
          <p:nvPr/>
        </p:nvSpPr>
        <p:spPr>
          <a:xfrm>
            <a:off x="7766053" y="4635966"/>
            <a:ext cx="2882475" cy="675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0,2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месяца).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2787588" y="1482570"/>
            <a:ext cx="541538" cy="461639"/>
            <a:chOff x="4998128" y="2752078"/>
            <a:chExt cx="541538" cy="461639"/>
          </a:xfrm>
        </p:grpSpPr>
        <p:cxnSp>
          <p:nvCxnSpPr>
            <p:cNvPr id="26" name="Прямая соединительная линия 25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Группа 27"/>
          <p:cNvGrpSpPr/>
          <p:nvPr/>
        </p:nvGrpSpPr>
        <p:grpSpPr>
          <a:xfrm>
            <a:off x="6808966" y="1491447"/>
            <a:ext cx="541538" cy="461639"/>
            <a:chOff x="4998128" y="2752078"/>
            <a:chExt cx="541538" cy="461639"/>
          </a:xfrm>
        </p:grpSpPr>
        <p:cxnSp>
          <p:nvCxnSpPr>
            <p:cNvPr id="29" name="Прямая соединительная линия 28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Группа 30"/>
          <p:cNvGrpSpPr/>
          <p:nvPr/>
        </p:nvGrpSpPr>
        <p:grpSpPr>
          <a:xfrm>
            <a:off x="10257916" y="1491447"/>
            <a:ext cx="541538" cy="461639"/>
            <a:chOff x="4998128" y="2752078"/>
            <a:chExt cx="541538" cy="461639"/>
          </a:xfrm>
        </p:grpSpPr>
        <p:cxnSp>
          <p:nvCxnSpPr>
            <p:cNvPr id="32" name="Прямая соединительная линия 31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Группа 33"/>
          <p:cNvGrpSpPr/>
          <p:nvPr/>
        </p:nvGrpSpPr>
        <p:grpSpPr>
          <a:xfrm>
            <a:off x="2787588" y="3712345"/>
            <a:ext cx="541538" cy="461639"/>
            <a:chOff x="4998128" y="2752078"/>
            <a:chExt cx="541538" cy="461639"/>
          </a:xfrm>
        </p:grpSpPr>
        <p:cxnSp>
          <p:nvCxnSpPr>
            <p:cNvPr id="35" name="Прямая соединительная линия 34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6808966" y="3721222"/>
            <a:ext cx="541538" cy="461639"/>
            <a:chOff x="4998128" y="2752078"/>
            <a:chExt cx="541538" cy="461639"/>
          </a:xfrm>
        </p:grpSpPr>
        <p:cxnSp>
          <p:nvCxnSpPr>
            <p:cNvPr id="38" name="Прямая соединительная линия 37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10257916" y="3721222"/>
            <a:ext cx="541538" cy="461639"/>
            <a:chOff x="4998128" y="2752078"/>
            <a:chExt cx="541538" cy="461639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>
          <a:xfrm>
            <a:off x="1020932" y="1953086"/>
            <a:ext cx="195308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9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Авторизация/регистрация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=""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378179"/>
            <a:ext cx="5600822" cy="345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3"/>
          <a:stretch/>
        </p:blipFill>
        <p:spPr bwMode="auto">
          <a:xfrm>
            <a:off x="5972297" y="1378178"/>
            <a:ext cx="6019905" cy="345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279769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529</Words>
  <Application>Microsoft Office PowerPoint</Application>
  <PresentationFormat>Произвольный</PresentationFormat>
  <Paragraphs>89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Одиночная линия</vt:lpstr>
      <vt:lpstr>Презентация PowerPoint</vt:lpstr>
      <vt:lpstr>Цель разработки</vt:lpstr>
      <vt:lpstr>Анализ использования разработки</vt:lpstr>
      <vt:lpstr>Постановка задачи</vt:lpstr>
      <vt:lpstr>Постановка задачи</vt:lpstr>
      <vt:lpstr>Структурная схема</vt:lpstr>
      <vt:lpstr>Схема базы данных</vt:lpstr>
      <vt:lpstr>Экономическая обоснование дипломной работы</vt:lpstr>
      <vt:lpstr>Авторизация/регистрация</vt:lpstr>
      <vt:lpstr>Главная страница</vt:lpstr>
      <vt:lpstr>учебник</vt:lpstr>
      <vt:lpstr>учебник</vt:lpstr>
      <vt:lpstr>Личный кабинет студента</vt:lpstr>
      <vt:lpstr>Личный кабинет преподавателя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2025-06-01T10:41:05Z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