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4" r:id="rId6"/>
    <p:sldId id="262" r:id="rId7"/>
    <p:sldId id="261" r:id="rId8"/>
    <p:sldId id="295" r:id="rId9"/>
    <p:sldId id="289" r:id="rId10"/>
    <p:sldId id="305" r:id="rId11"/>
    <p:sldId id="303" r:id="rId12"/>
    <p:sldId id="302" r:id="rId13"/>
    <p:sldId id="268" r:id="rId14"/>
    <p:sldId id="298" r:id="rId15"/>
    <p:sldId id="299" r:id="rId16"/>
    <p:sldId id="300" r:id="rId17"/>
    <p:sldId id="301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B7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0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F8075-1A65-4E2D-86FD-3149223795BF}" type="datetime1">
              <a:rPr lang="ru-RU" smtClean="0"/>
              <a:pPr rtl="0"/>
              <a:t>05.06.2025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790-AAC1-45DA-A380-9B168CABEF7B}" type="datetime1">
              <a:rPr lang="ru-RU" smtClean="0"/>
              <a:pPr/>
              <a:t>05.06.2025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pPr rtl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1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84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28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1339" y="5569135"/>
            <a:ext cx="3435659" cy="911564"/>
          </a:xfrm>
        </p:spPr>
        <p:txBody>
          <a:bodyPr rtlCol="0">
            <a:noAutofit/>
          </a:bodyPr>
          <a:lstStyle/>
          <a:p>
            <a:pPr rt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Пухненкова А. Б.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Савичев А. В.</a:t>
            </a:r>
          </a:p>
        </p:txBody>
      </p:sp>
      <p:sp useBgFill="1">
        <p:nvSpPr>
          <p:cNvPr id="4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 txBox="1">
            <a:spLocks/>
          </p:cNvSpPr>
          <p:nvPr/>
        </p:nvSpPr>
        <p:spPr>
          <a:xfrm>
            <a:off x="745006" y="188008"/>
            <a:ext cx="10885819" cy="1726249"/>
          </a:xfrm>
          <a:prstGeom prst="rect">
            <a:avLst/>
          </a:prstGeom>
          <a:effectLst>
            <a:softEdge rad="1143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общего и профессионального образования Ростовской области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Ростовской области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«Таганрогский авиационный колледж имени В.М. Петлякова»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38176" y="2319657"/>
            <a:ext cx="11010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Дипломная работа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на тему: </a:t>
            </a:r>
          </a:p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Разработка образовательного ресурса по дисциплине «Архитектура компьютерных систем»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2475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568110" y="794724"/>
            <a:ext cx="4994865" cy="5743168"/>
            <a:chOff x="3253785" y="889974"/>
            <a:chExt cx="4994865" cy="574316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14" r="15464" b="19034"/>
            <a:stretch/>
          </p:blipFill>
          <p:spPr bwMode="auto">
            <a:xfrm>
              <a:off x="3298978" y="889974"/>
              <a:ext cx="4926857" cy="29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0" r="16889" b="2944"/>
            <a:stretch/>
          </p:blipFill>
          <p:spPr bwMode="auto">
            <a:xfrm>
              <a:off x="3253785" y="3880824"/>
              <a:ext cx="4994865" cy="2752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11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" y="977446"/>
            <a:ext cx="11509829" cy="44919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8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2" y="1021836"/>
            <a:ext cx="7650980" cy="38427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3093551"/>
            <a:ext cx="7524524" cy="3263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53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студента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6" y="1452563"/>
            <a:ext cx="10479736" cy="404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968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преподавателя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021655"/>
            <a:ext cx="10525124" cy="539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947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0" y="150433"/>
            <a:ext cx="12192000" cy="70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Цель разработки</a:t>
            </a:r>
            <a:endParaRPr kumimoji="0" lang="ru-RU" sz="4000" b="0" i="0" u="none" strike="noStrike" kern="1200" cap="all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96502" y="1144204"/>
            <a:ext cx="11162097" cy="315157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R="0" lvl="0" indent="4445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Целью данной дипломной работы является разработка образовательного ресурса для изучения дисциплины «Архитектура компьютерных систем», обеспечивающего доступ к лекциям</a:t>
            </a:r>
            <a:r>
              <a:rPr kumimoji="0" lang="ru-RU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 автоматизированному тестированию.</a:t>
            </a:r>
          </a:p>
          <a:p>
            <a:pPr marL="228600" marR="0" lvl="0" indent="4445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4445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Для достижения этой цели были </a:t>
            </a: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поставлены задачи: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создать удобный пользовательский интерфейс для студентов и преподавателей; подготовить и интегрировать учебный контент, включающий лекции</a:t>
            </a:r>
            <a:r>
              <a:rPr kumimoji="0" lang="ru-RU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 тесты; реализовать систему автоматической проверки тестовых заданий с сохранением результатов; обеспечить функционал управления контентом для преподавателей.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212396"/>
            <a:ext cx="4031030" cy="651106"/>
          </a:xfrm>
        </p:spPr>
        <p:txBody>
          <a:bodyPr rtlCol="0"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материалам и тестам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212396"/>
            <a:ext cx="4031030" cy="651106"/>
          </a:xfrm>
        </p:spPr>
        <p:txBody>
          <a:bodyPr rtlCol="0"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прогресса и оценок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507048"/>
            <a:ext cx="4031030" cy="1057308"/>
          </a:xfrm>
        </p:spPr>
        <p:txBody>
          <a:bodyPr rtlCol="0"/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для обновления контента преподавателями 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507048"/>
            <a:ext cx="4031030" cy="650866"/>
          </a:xfrm>
        </p:spPr>
        <p:txBody>
          <a:bodyPr rtlCol="0">
            <a:normAutofit lnSpcReduction="1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успеваемости для улучшения качества обучения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079332" y="6356350"/>
            <a:ext cx="274468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3</a:t>
            </a:fld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307"/>
            <a:ext cx="12192000" cy="749338"/>
          </a:xfrm>
        </p:spPr>
        <p:txBody>
          <a:bodyPr rtlCol="0">
            <a:no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использования разработки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58427" y="1016956"/>
            <a:ext cx="10704989" cy="198369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4500" algn="just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образовательный ресурс создан для дистанционного изучения «Архитектуры компьютерных систем» и подходит для самостоятельного обучения студентов и поддержки преподавателей.</a:t>
            </a:r>
          </a:p>
          <a:p>
            <a:pPr marL="0" indent="444500" algn="just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и инструменты, которые обеспечивают удобство обучения для студентов и преподавателей: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58428" y="5908552"/>
            <a:ext cx="11202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облегчает самостоятельное обучение и управление учебным процессом онлайн.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4980372" y="3204856"/>
            <a:ext cx="541538" cy="461639"/>
            <a:chOff x="4998128" y="2752078"/>
            <a:chExt cx="541538" cy="461639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10175288" y="3195977"/>
            <a:ext cx="541538" cy="461639"/>
            <a:chOff x="4998128" y="2752078"/>
            <a:chExt cx="541538" cy="461639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4980373" y="4493598"/>
            <a:ext cx="541538" cy="461639"/>
            <a:chOff x="4998128" y="2752078"/>
            <a:chExt cx="541538" cy="461639"/>
          </a:xfrm>
        </p:grpSpPr>
        <p:cxnSp>
          <p:nvCxnSpPr>
            <p:cNvPr id="34" name="Прямая соединительная линия 33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10176766" y="4511354"/>
            <a:ext cx="541538" cy="461639"/>
            <a:chOff x="4998128" y="2752078"/>
            <a:chExt cx="541538" cy="461639"/>
          </a:xfrm>
        </p:grpSpPr>
        <p:cxnSp>
          <p:nvCxnSpPr>
            <p:cNvPr id="37" name="Прямая соединительная линия 36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307"/>
            <a:ext cx="12192000" cy="749338"/>
          </a:xfrm>
        </p:spPr>
        <p:txBody>
          <a:bodyPr rtlCol="0">
            <a:no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098" y="1552162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18" y="2628487"/>
            <a:ext cx="2785125" cy="514350"/>
          </a:xfrm>
        </p:spPr>
        <p:txBody>
          <a:bodyPr rtlCol="0"/>
          <a:lstStyle/>
          <a:p>
            <a:pPr rtl="0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9697" y="3704812"/>
            <a:ext cx="3382671" cy="514350"/>
          </a:xfrm>
        </p:spPr>
        <p:txBody>
          <a:bodyPr rtlCol="0"/>
          <a:lstStyle/>
          <a:p>
            <a:pPr rtl="0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студента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5209" y="4781138"/>
            <a:ext cx="3931360" cy="514350"/>
          </a:xfrm>
        </p:spPr>
        <p:txBody>
          <a:bodyPr rtlCol="0"/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преподавателя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5579" y="1428006"/>
            <a:ext cx="7663218" cy="753219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с призывом изучать курс, описание целей, определение понятия, основные темы разделов, навигационная панель, футер.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09352" y="2571750"/>
            <a:ext cx="6977848" cy="860132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Навигационная панель учебника, контент лекции, тесты, результатов тестирования.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86401" y="3636098"/>
            <a:ext cx="6383044" cy="672904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студенте, список пройденных тестов, прогресс прохождения курса.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4996" y="4737881"/>
            <a:ext cx="5792679" cy="1010842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тестах студентов, панель управления материалами учебника, а также управление списками студентов.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4</a:t>
            </a:fld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82781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ctr"/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Разрабатываемый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образовательный ресурс </a:t>
            </a:r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должен включать в себя: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307"/>
            <a:ext cx="12192000" cy="749338"/>
          </a:xfrm>
        </p:spPr>
        <p:txBody>
          <a:bodyPr rtlCol="0">
            <a:no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098" y="1552162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179" y="2628487"/>
            <a:ext cx="2141764" cy="514350"/>
          </a:xfrm>
        </p:spPr>
        <p:txBody>
          <a:bodyPr rtlCol="0"/>
          <a:lstStyle/>
          <a:p>
            <a:pPr rtl="0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090" y="3704812"/>
            <a:ext cx="2903277" cy="514350"/>
          </a:xfrm>
        </p:spPr>
        <p:txBody>
          <a:bodyPr rtlCol="0"/>
          <a:lstStyle/>
          <a:p>
            <a:pPr rtl="0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студента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559" y="4781138"/>
            <a:ext cx="3594009" cy="514350"/>
          </a:xfrm>
        </p:spPr>
        <p:txBody>
          <a:bodyPr rtlCol="0"/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преподавателя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4083" y="1463329"/>
            <a:ext cx="7663218" cy="372404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курсе и навигация по разделам сайта.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58247" y="2567711"/>
            <a:ext cx="6977848" cy="927784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 учебника; просмотр лекций; тестирование; проверка ответов; оценивание и сохранение результата.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68645" y="3644329"/>
            <a:ext cx="6383044" cy="903445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персональных данных; прогресс курса; информация о пройденных тестах.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4521" y="4567438"/>
            <a:ext cx="5792679" cy="1010842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 сортировка результатов тестов; управление кэшем учебника; редактирование материалов лекций и тестов; управление списками студентов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5</a:t>
            </a:fld>
            <a:endParaRPr lang="ru-RU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8474" y="756795"/>
            <a:ext cx="115409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Разрабатываемый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электронно-образовательный ресурс </a:t>
            </a:r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должен выполнять следующие функции: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8474" y="5902301"/>
            <a:ext cx="115409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При разработке будет использоваться стек технологий, включающий HTML, CSS, JavaScript для клиентской части и PHP для серверной стороны. </a:t>
            </a:r>
          </a:p>
        </p:txBody>
      </p:sp>
    </p:spTree>
    <p:extLst>
      <p:ext uri="{BB962C8B-B14F-4D97-AF65-F5344CB8AC3E}">
        <p14:creationId xmlns:p14="http://schemas.microsoft.com/office/powerpoint/2010/main" val="131697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45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8" y="745725"/>
            <a:ext cx="10400787" cy="5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5"/>
            <a:ext cx="12192000" cy="639191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82" y="778223"/>
            <a:ext cx="9343478" cy="58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2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 txBox="1">
            <a:spLocks/>
          </p:cNvSpPr>
          <p:nvPr/>
        </p:nvSpPr>
        <p:spPr>
          <a:xfrm>
            <a:off x="333375" y="224718"/>
            <a:ext cx="112871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all" spc="15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Экономическое обоснование дипломной работы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 txBox="1">
            <a:spLocks/>
          </p:cNvSpPr>
          <p:nvPr/>
        </p:nvSpPr>
        <p:spPr>
          <a:xfrm>
            <a:off x="704850" y="1685925"/>
            <a:ext cx="5019675" cy="4533899"/>
          </a:xfrm>
          <a:prstGeom prst="rect">
            <a:avLst/>
          </a:prstGeom>
        </p:spPr>
        <p:txBody>
          <a:bodyPr rtlCol="0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Себестоимость разработки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 тыс. руб.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экономический эффект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284 тыс. руб.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 окупаемости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месяца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5CEABB6-07DC-46E8-9B57-56EC44A396E5}" type="slidenum">
              <a:rPr lang="ru-RU" sz="900" smtClean="0">
                <a:latin typeface="Arial" pitchFamily="34" charset="0"/>
                <a:cs typeface="Arial" pitchFamily="34" charset="0"/>
              </a:rPr>
              <a:pPr rtl="0"/>
              <a:t>8</a:t>
            </a:fld>
            <a:endParaRPr lang="ru-RU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800100" y="3667126"/>
            <a:ext cx="3867150" cy="95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819150" y="4876800"/>
            <a:ext cx="2286000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19150" y="2390776"/>
            <a:ext cx="3314700" cy="95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Авторизация/регистрация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378179"/>
            <a:ext cx="5600822" cy="345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3"/>
          <a:stretch/>
        </p:blipFill>
        <p:spPr bwMode="auto">
          <a:xfrm>
            <a:off x="5972297" y="1378178"/>
            <a:ext cx="6019905" cy="345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279769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439</Words>
  <Application>Microsoft Office PowerPoint</Application>
  <PresentationFormat>Широкоэкранный</PresentationFormat>
  <Paragraphs>85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Одиночная линия</vt:lpstr>
      <vt:lpstr>Презентация PowerPoint</vt:lpstr>
      <vt:lpstr>Презентация PowerPoint</vt:lpstr>
      <vt:lpstr>Анализ использования разработки</vt:lpstr>
      <vt:lpstr>Постановка задачи</vt:lpstr>
      <vt:lpstr>Постановка задачи</vt:lpstr>
      <vt:lpstr>Презентация PowerPoint</vt:lpstr>
      <vt:lpstr>Схема базы данных</vt:lpstr>
      <vt:lpstr>Презентация PowerPoint</vt:lpstr>
      <vt:lpstr>Авторизация/регистрация</vt:lpstr>
      <vt:lpstr>Главная страница</vt:lpstr>
      <vt:lpstr>учебник</vt:lpstr>
      <vt:lpstr>учебник</vt:lpstr>
      <vt:lpstr>Личный кабинет студента</vt:lpstr>
      <vt:lpstr>Личный кабинет преподавателя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2021-06-15T17:20:32Z</dcterms:created>
  <dcterms:modified xsi:type="dcterms:W3CDTF">2025-06-05T07:11:53Z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