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6" r:id="rId4"/>
  </p:sldMasterIdLst>
  <p:notesMasterIdLst>
    <p:notesMasterId r:id="rId19"/>
  </p:notesMasterIdLst>
  <p:handoutMasterIdLst>
    <p:handoutMasterId r:id="rId20"/>
  </p:handoutMasterIdLst>
  <p:sldIdLst>
    <p:sldId id="256" r:id="rId5"/>
    <p:sldId id="304" r:id="rId6"/>
    <p:sldId id="262" r:id="rId7"/>
    <p:sldId id="261" r:id="rId8"/>
    <p:sldId id="295" r:id="rId9"/>
    <p:sldId id="289" r:id="rId10"/>
    <p:sldId id="305" r:id="rId11"/>
    <p:sldId id="303" r:id="rId12"/>
    <p:sldId id="302" r:id="rId13"/>
    <p:sldId id="268" r:id="rId14"/>
    <p:sldId id="298" r:id="rId15"/>
    <p:sldId id="299" r:id="rId16"/>
    <p:sldId id="300" r:id="rId17"/>
    <p:sldId id="301" r:id="rId1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AB7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384" y="-7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=""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0F8075-1A65-4E2D-86FD-3149223795BF}" type="datetime1">
              <a:rPr lang="ru-RU" smtClean="0"/>
              <a:pPr rtl="0"/>
              <a:t>04.06.2025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pPr rt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F6790-AAC1-45DA-A380-9B168CABEF7B}" type="datetime1">
              <a:rPr lang="ru-RU" smtClean="0"/>
              <a:pPr/>
              <a:t>04.06.2025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ru-RU" smtClean="0"/>
              <a:pPr rtl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128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pPr rtl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631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pPr rtl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631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pPr rtl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631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pPr rtl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631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pPr rtl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63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pPr rtl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565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pPr rtl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313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pPr rtl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884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pPr rtl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884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pPr rtl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565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pPr rtl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565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pPr rtl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428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pPr rtl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63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1.svg"/><Relationship Id="rId7" Type="http://schemas.openxmlformats.org/officeDocument/2006/relationships/image" Target="../media/image2012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1813.svg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5.svg"/><Relationship Id="rId4" Type="http://schemas.openxmlformats.org/officeDocument/2006/relationships/image" Target="../media/image1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5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=""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ыночное 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=""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=""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=""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="" xmlns:a16="http://schemas.microsoft.com/office/drawing/2014/main" id="{B38B0D13-BD5F-460B-B337-F4A934202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="" xmlns:a16="http://schemas.microsoft.com/office/drawing/2014/main" id="{BE72876B-D3DA-4462-9E24-3354D8D02A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="" xmlns:a16="http://schemas.microsoft.com/office/drawing/2014/main" id="{14A539B6-6E3F-41BA-ACE2-76E8BB6516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Объект 3">
            <a:extLst>
              <a:ext uri="{FF2B5EF4-FFF2-40B4-BE49-F238E27FC236}">
                <a16:creationId xmlns=""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=""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7" name="Объект 3">
            <a:extLst>
              <a:ext uri="{FF2B5EF4-FFF2-40B4-BE49-F238E27FC236}">
                <a16:creationId xmlns=""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=""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="" xmlns:a16="http://schemas.microsoft.com/office/drawing/2014/main" id="{AE202E03-5C65-4305-B969-65220AD410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=""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=""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=""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=""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=""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=""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=""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=""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=""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=""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=""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=""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=""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=""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=""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=""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=""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=""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=""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=""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=""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=""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=""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=""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=""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=""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=""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=""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=""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=""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=""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=""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=""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=""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=""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=""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=""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=""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=""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=""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полнитель графического элемента SmartArt 6">
            <a:extLst>
              <a:ext uri="{FF2B5EF4-FFF2-40B4-BE49-F238E27FC236}">
                <a16:creationId xmlns=""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=""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=""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=""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=""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=""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=""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=""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=""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=""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=""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=""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=""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=""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="" xmlns:a16="http://schemas.microsoft.com/office/drawing/2014/main" id="{4E4B72DA-52CB-4D39-A342-8857B4D959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="" xmlns:a16="http://schemas.microsoft.com/office/drawing/2014/main" id="{21D9BCDA-DFB7-41A4-A7C7-CEE86CEDCB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=""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=""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=""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=""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=""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=""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=""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=""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=""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=""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=""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=""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=""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=""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=""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=""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=""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=""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=""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=""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=""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=""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=""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=""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="" xmlns:a16="http://schemas.microsoft.com/office/drawing/2014/main" id="{B0DFD584-E5CF-41EF-B51E-679CE22DDF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="" xmlns:a16="http://schemas.microsoft.com/office/drawing/2014/main" id="{E5C02DDF-25A6-42C7-9525-F279CE2095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одержимо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=""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=""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=""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=""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=""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=""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=""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=""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=""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=""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=""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="" xmlns:a16="http://schemas.microsoft.com/office/drawing/2014/main" id="{463D7850-C2A6-43CE-BBE4-8E81A0A593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="" xmlns:a16="http://schemas.microsoft.com/office/drawing/2014/main" id="{EBAD3E03-2E3B-440C-9105-6F9D33006D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3">
            <a:extLst>
              <a:ext uri="{FF2B5EF4-FFF2-40B4-BE49-F238E27FC236}">
                <a16:creationId xmlns=""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=""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=""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=""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=""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=""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=""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=""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=""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=""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 дн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 7">
            <a:extLst>
              <a:ext uri="{FF2B5EF4-FFF2-40B4-BE49-F238E27FC236}">
                <a16:creationId xmlns=""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="" xmlns:a16="http://schemas.microsoft.com/office/drawing/2014/main" id="{9D2AF524-D4B4-4A3A-9CE4-EDAFE1D5A3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=""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=""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=""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=""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=""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=""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=""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=""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="" xmlns:a16="http://schemas.microsoft.com/office/drawing/2014/main" id="{D3795F91-C721-4363-956D-756673AE79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="" xmlns:a16="http://schemas.microsoft.com/office/drawing/2014/main" id="{8AC14461-E27D-413D-B31A-47B74646AF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="" xmlns:a16="http://schemas.microsoft.com/office/drawing/2014/main" id="{4D6AEA4C-7710-4829-BA87-8DD77F1593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="" xmlns:a16="http://schemas.microsoft.com/office/drawing/2014/main" id="{E9BD473E-6203-491C-87AC-54AC0AB233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20XX 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=""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=""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=""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=""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=""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=""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=""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=""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=""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="" xmlns:a16="http://schemas.microsoft.com/office/drawing/2014/main" id="{9298DCF7-7DC1-4618-8133-F63847B0AF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="" xmlns:a16="http://schemas.microsoft.com/office/drawing/2014/main" id="{653A6567-233D-4A3B-B52B-DE7E5E35A1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Графический объект 6">
            <a:extLst>
              <a:ext uri="{FF2B5EF4-FFF2-40B4-BE49-F238E27FC236}">
                <a16:creationId xmlns="" xmlns:a16="http://schemas.microsoft.com/office/drawing/2014/main" id="{64D564EB-CA78-42C6-AD76-3C4E7B3AEA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Графический объект 7">
            <a:extLst>
              <a:ext uri="{FF2B5EF4-FFF2-40B4-BE49-F238E27FC236}">
                <a16:creationId xmlns="" xmlns:a16="http://schemas.microsoft.com/office/drawing/2014/main" id="{1CFFBB3A-BDCF-4878-8D04-E8BB9A050E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=""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=""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=""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=""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=""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=""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=""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=""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=""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="" xmlns:a16="http://schemas.microsoft.com/office/drawing/2014/main" id="{6D8D9106-8780-461D-9091-E074B0A3C9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ступл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=""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=""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=""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=""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=""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=""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=""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=""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=""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=""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=""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=""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=""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=""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=""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=""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=""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=""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=""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="" xmlns:a16="http://schemas.microsoft.com/office/drawing/2014/main" id="{463D7850-C2A6-43CE-BBE4-8E81A0A593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="" xmlns:a16="http://schemas.microsoft.com/office/drawing/2014/main" id="{EBAD3E03-2E3B-440C-9105-6F9D33006D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noProof="0"/>
              <a:t>Набор слайдов для презентации</a:t>
            </a:r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1339" y="5569135"/>
            <a:ext cx="3435659" cy="911564"/>
          </a:xfrm>
        </p:spPr>
        <p:txBody>
          <a:bodyPr rtlCol="0">
            <a:noAutofit/>
          </a:bodyPr>
          <a:lstStyle/>
          <a:p>
            <a:pPr rtl="0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Выполнила: Пухненкова А. Б.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Савичев 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В.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4" name="Title 2">
            <a:extLst>
              <a:ext uri="{FF2B5EF4-FFF2-40B4-BE49-F238E27FC236}">
                <a16:creationId xmlns:a16="http://schemas.microsoft.com/office/drawing/2014/main" xmlns="" id="{B45A4A65-E8B8-40CF-7ABD-97EA8FA97521}"/>
              </a:ext>
            </a:extLst>
          </p:cNvPr>
          <p:cNvSpPr txBox="1">
            <a:spLocks/>
          </p:cNvSpPr>
          <p:nvPr/>
        </p:nvSpPr>
        <p:spPr>
          <a:xfrm>
            <a:off x="745006" y="188008"/>
            <a:ext cx="10885819" cy="1726249"/>
          </a:xfrm>
          <a:prstGeom prst="rect">
            <a:avLst/>
          </a:prstGeom>
          <a:effectLst>
            <a:softEdge rad="1143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общего и профессионального образования Ростовской области</a:t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бюджетное профессиональное образовательное учреждение Ростовской области</a:t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«Таганрогский авиационный колледж имени В.М. Петлякова»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38176" y="2319657"/>
            <a:ext cx="110109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Дипломная работа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на тему</a:t>
            </a:r>
            <a:r>
              <a:rPr lang="ru-RU" sz="28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: </a:t>
            </a:r>
          </a:p>
          <a:p>
            <a:pPr algn="ctr"/>
            <a:r>
              <a:rPr lang="ru-RU" sz="28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Разработка </a:t>
            </a:r>
            <a:r>
              <a:rPr lang="ru-RU" sz="2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образовательного ресурса по дисциплине </a:t>
            </a:r>
            <a:r>
              <a:rPr lang="ru-RU" sz="28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«Архитектура </a:t>
            </a:r>
            <a:r>
              <a:rPr lang="ru-RU" sz="2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компьютерных </a:t>
            </a:r>
            <a:r>
              <a:rPr lang="ru-RU" sz="28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систем»</a:t>
            </a:r>
            <a:endParaRPr lang="ru-RU" sz="28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2475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13">
            <a:extLst>
              <a:ext uri="{FF2B5EF4-FFF2-40B4-BE49-F238E27FC236}">
                <a16:creationId xmlns=""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10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568110" y="794724"/>
            <a:ext cx="4994865" cy="5743168"/>
            <a:chOff x="3253785" y="889974"/>
            <a:chExt cx="4994865" cy="574316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14" r="15464" b="19034"/>
            <a:stretch/>
          </p:blipFill>
          <p:spPr bwMode="auto">
            <a:xfrm>
              <a:off x="3298978" y="889974"/>
              <a:ext cx="4926857" cy="2995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40" r="16889" b="2944"/>
            <a:stretch/>
          </p:blipFill>
          <p:spPr bwMode="auto">
            <a:xfrm>
              <a:off x="3253785" y="3880824"/>
              <a:ext cx="4994865" cy="2752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учебник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13">
            <a:extLst>
              <a:ext uri="{FF2B5EF4-FFF2-40B4-BE49-F238E27FC236}">
                <a16:creationId xmlns=""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11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" y="977446"/>
            <a:ext cx="11509829" cy="44919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08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42" y="1021836"/>
            <a:ext cx="7650980" cy="38427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учебник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13">
            <a:extLst>
              <a:ext uri="{FF2B5EF4-FFF2-40B4-BE49-F238E27FC236}">
                <a16:creationId xmlns=""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12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3093551"/>
            <a:ext cx="7524524" cy="32637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53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кабинет студента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13">
            <a:extLst>
              <a:ext uri="{FF2B5EF4-FFF2-40B4-BE49-F238E27FC236}">
                <a16:creationId xmlns=""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13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8176" y="1452563"/>
            <a:ext cx="10479736" cy="4048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968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rtlCol="0">
            <a:normAutofit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кабинет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преподавателя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13">
            <a:extLst>
              <a:ext uri="{FF2B5EF4-FFF2-40B4-BE49-F238E27FC236}">
                <a16:creationId xmlns=""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14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021655"/>
            <a:ext cx="10525124" cy="5399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947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Номер слайда 21">
            <a:extLst>
              <a:ext uri="{FF2B5EF4-FFF2-40B4-BE49-F238E27FC236}">
                <a16:creationId xmlns=""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2</a:t>
            </a:fld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6719F29B-F233-48AF-8261-F33A4E079E3E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0" y="150433"/>
            <a:ext cx="12192000" cy="7018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all" spc="1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Цель разработки</a:t>
            </a:r>
            <a:endParaRPr kumimoji="0" lang="ru-RU" sz="4000" b="0" i="0" u="none" strike="noStrike" kern="1200" cap="all" spc="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="" xmlns:a16="http://schemas.microsoft.com/office/drawing/2014/main" id="{35E3EA69-4E0E-41BD-8095-A124225A2647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496502" y="1144204"/>
            <a:ext cx="11162097" cy="3151572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R="0" lvl="0" indent="44450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Целью данной дипломной работы является разработка образовательного ресурса для изучения дисциплины «Архитектура компьютерных систем», обеспечивающего доступ к лекциям</a:t>
            </a:r>
            <a:r>
              <a:rPr kumimoji="0" lang="ru-RU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 автоматизированному тестированию.</a:t>
            </a:r>
          </a:p>
          <a:p>
            <a:pPr marL="228600" marR="0" lvl="0" indent="44450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indent="44450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 рамках работы поставлены следующие задачи: создать удобный пользовательский интерфейс для студентов и преподавателей; подготовить и интегрировать учебный контент, включающий лекции</a:t>
            </a:r>
            <a:r>
              <a:rPr kumimoji="0" lang="ru-RU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 тесты; реализовать систему автоматической проверки тестовых заданий с сохранением результатов; обеспечить функционал управления контентом для преподавателей.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212396"/>
            <a:ext cx="4031030" cy="651106"/>
          </a:xfrm>
        </p:spPr>
        <p:txBody>
          <a:bodyPr rtlCol="0">
            <a:no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материалам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тестам 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212396"/>
            <a:ext cx="4031030" cy="651106"/>
          </a:xfrm>
        </p:spPr>
        <p:txBody>
          <a:bodyPr rtlCol="0">
            <a:normAutofit/>
          </a:bodyPr>
          <a:lstStyle/>
          <a:p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Отслеживание прогресса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оценок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=""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507048"/>
            <a:ext cx="4031030" cy="1057308"/>
          </a:xfrm>
        </p:spPr>
        <p:txBody>
          <a:bodyPr rtlCol="0"/>
          <a:lstStyle/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для обновления контента преподавателями 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=""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507048"/>
            <a:ext cx="4031030" cy="650866"/>
          </a:xfrm>
        </p:spPr>
        <p:txBody>
          <a:bodyPr rtlCol="0">
            <a:normAutofit lnSpcReduction="10000"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Аналитика успеваемости для улучшения качества обучения 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Номер слайда 81">
            <a:extLst>
              <a:ext uri="{FF2B5EF4-FFF2-40B4-BE49-F238E27FC236}">
                <a16:creationId xmlns=""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079332" y="6356350"/>
            <a:ext cx="274468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3</a:t>
            </a:fld>
            <a:endParaRPr lang="ru-RU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=""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307"/>
            <a:ext cx="12192000" cy="749338"/>
          </a:xfrm>
        </p:spPr>
        <p:txBody>
          <a:bodyPr rtlCol="0">
            <a:noAutofit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использования разработки</a:t>
            </a:r>
          </a:p>
        </p:txBody>
      </p:sp>
      <p:sp>
        <p:nvSpPr>
          <p:cNvPr id="16" name="Подзаголовок 2">
            <a:extLst>
              <a:ext uri="{FF2B5EF4-FFF2-40B4-BE49-F238E27FC236}">
                <a16:creationId xmlns="" xmlns:a16="http://schemas.microsoft.com/office/drawing/2014/main" id="{35E3EA69-4E0E-41BD-8095-A124225A2647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658427" y="1016956"/>
            <a:ext cx="10704989" cy="1983696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44500" algn="just">
              <a:lnSpc>
                <a:spcPct val="100000"/>
              </a:lnSpc>
              <a:buNone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образовательный ресурс создан для дистанционного изучения «Архитектуры компьютерных систем» и подходит для самостоятельного обучения студентов и поддержки преподавателей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44500" algn="just">
              <a:lnSpc>
                <a:spcPct val="100000"/>
              </a:lnSpc>
              <a:buNone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функции и инструменты,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 обеспечивают удобство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 для студентов и преподавателей: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658428" y="5908552"/>
            <a:ext cx="112021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4500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облегчает самостоятельное обучение и управление учебным процессом онлайн.</a:t>
            </a:r>
          </a:p>
        </p:txBody>
      </p:sp>
      <p:grpSp>
        <p:nvGrpSpPr>
          <p:cNvPr id="27" name="Группа 26"/>
          <p:cNvGrpSpPr/>
          <p:nvPr/>
        </p:nvGrpSpPr>
        <p:grpSpPr>
          <a:xfrm>
            <a:off x="4980372" y="3204856"/>
            <a:ext cx="541538" cy="461639"/>
            <a:chOff x="4998128" y="2752078"/>
            <a:chExt cx="541538" cy="461639"/>
          </a:xfrm>
        </p:grpSpPr>
        <p:cxnSp>
          <p:nvCxnSpPr>
            <p:cNvPr id="21" name="Прямая соединительная линия 20"/>
            <p:cNvCxnSpPr/>
            <p:nvPr/>
          </p:nvCxnSpPr>
          <p:spPr>
            <a:xfrm>
              <a:off x="4998128" y="2752078"/>
              <a:ext cx="5415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 flipV="1">
              <a:off x="5539666" y="2752078"/>
              <a:ext cx="0" cy="4616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10175288" y="3195977"/>
            <a:ext cx="541538" cy="461639"/>
            <a:chOff x="4998128" y="2752078"/>
            <a:chExt cx="541538" cy="461639"/>
          </a:xfrm>
        </p:grpSpPr>
        <p:cxnSp>
          <p:nvCxnSpPr>
            <p:cNvPr id="31" name="Прямая соединительная линия 30"/>
            <p:cNvCxnSpPr/>
            <p:nvPr/>
          </p:nvCxnSpPr>
          <p:spPr>
            <a:xfrm>
              <a:off x="4998128" y="2752078"/>
              <a:ext cx="5415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 flipV="1">
              <a:off x="5539666" y="2752078"/>
              <a:ext cx="0" cy="4616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Группа 32"/>
          <p:cNvGrpSpPr/>
          <p:nvPr/>
        </p:nvGrpSpPr>
        <p:grpSpPr>
          <a:xfrm>
            <a:off x="4980373" y="4493598"/>
            <a:ext cx="541538" cy="461639"/>
            <a:chOff x="4998128" y="2752078"/>
            <a:chExt cx="541538" cy="461639"/>
          </a:xfrm>
        </p:grpSpPr>
        <p:cxnSp>
          <p:nvCxnSpPr>
            <p:cNvPr id="34" name="Прямая соединительная линия 33"/>
            <p:cNvCxnSpPr/>
            <p:nvPr/>
          </p:nvCxnSpPr>
          <p:spPr>
            <a:xfrm>
              <a:off x="4998128" y="2752078"/>
              <a:ext cx="5415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 flipV="1">
              <a:off x="5539666" y="2752078"/>
              <a:ext cx="0" cy="4616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Группа 35"/>
          <p:cNvGrpSpPr/>
          <p:nvPr/>
        </p:nvGrpSpPr>
        <p:grpSpPr>
          <a:xfrm>
            <a:off x="10176766" y="4511354"/>
            <a:ext cx="541538" cy="461639"/>
            <a:chOff x="4998128" y="2752078"/>
            <a:chExt cx="541538" cy="461639"/>
          </a:xfrm>
        </p:grpSpPr>
        <p:cxnSp>
          <p:nvCxnSpPr>
            <p:cNvPr id="37" name="Прямая соединительная линия 36"/>
            <p:cNvCxnSpPr/>
            <p:nvPr/>
          </p:nvCxnSpPr>
          <p:spPr>
            <a:xfrm>
              <a:off x="4998128" y="2752078"/>
              <a:ext cx="5415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flipV="1">
              <a:off x="5539666" y="2752078"/>
              <a:ext cx="0" cy="4616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307"/>
            <a:ext cx="12192000" cy="749338"/>
          </a:xfrm>
        </p:spPr>
        <p:txBody>
          <a:bodyPr rtlCol="0">
            <a:noAutofit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7098" y="1552162"/>
            <a:ext cx="2141764" cy="514350"/>
          </a:xfr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0818" y="2628487"/>
            <a:ext cx="2785125" cy="514350"/>
          </a:xfrm>
        </p:spPr>
        <p:txBody>
          <a:bodyPr rtlCol="0"/>
          <a:lstStyle/>
          <a:p>
            <a:pPr rtl="0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Учебник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9697" y="3704812"/>
            <a:ext cx="3382671" cy="514350"/>
          </a:xfrm>
        </p:spPr>
        <p:txBody>
          <a:bodyPr rtlCol="0"/>
          <a:lstStyle/>
          <a:p>
            <a:pPr rtl="0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кабинет студента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5209" y="4781138"/>
            <a:ext cx="3931360" cy="514350"/>
          </a:xfrm>
        </p:spPr>
        <p:txBody>
          <a:bodyPr rtlCol="0"/>
          <a:lstStyle/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кабинет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преподавателя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=""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05579" y="1428006"/>
            <a:ext cx="7663218" cy="753219"/>
          </a:xfrm>
        </p:spPr>
        <p:txBody>
          <a:bodyPr rtlCol="0">
            <a:noAutofit/>
          </a:bodyPr>
          <a:lstStyle/>
          <a:p>
            <a:pPr algn="just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 с призывом изучать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курс, описание целей, определение понятия, основные темы разделов, навигационная панель, футер.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=""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09352" y="2571750"/>
            <a:ext cx="6977848" cy="860132"/>
          </a:xfrm>
        </p:spPr>
        <p:txBody>
          <a:bodyPr rtlCol="0">
            <a:noAutofit/>
          </a:bodyPr>
          <a:lstStyle/>
          <a:p>
            <a:pPr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Навигационная панель учебника, контент лекции, тесты, результатов тестирования.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Текст 8">
            <a:extLst>
              <a:ext uri="{FF2B5EF4-FFF2-40B4-BE49-F238E27FC236}">
                <a16:creationId xmlns=""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86401" y="3636098"/>
            <a:ext cx="6383044" cy="672904"/>
          </a:xfrm>
        </p:spPr>
        <p:txBody>
          <a:bodyPr rtlCol="0">
            <a:noAutofit/>
          </a:bodyPr>
          <a:lstStyle/>
          <a:p>
            <a:pPr algn="just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студенте, список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пройденных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тестов, прогресс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прохождения курса.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=""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84996" y="4737881"/>
            <a:ext cx="5792679" cy="1010842"/>
          </a:xfrm>
        </p:spPr>
        <p:txBody>
          <a:bodyPr rtlCol="0">
            <a:noAutofit/>
          </a:bodyPr>
          <a:lstStyle/>
          <a:p>
            <a:pPr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тестах студентов, панель управления материалами учебника,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управление списками студентов.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=""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4</a:t>
            </a:fld>
            <a:endParaRPr lang="ru-RU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827819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4500" algn="ctr"/>
            <a:r>
              <a:rPr lang="ru-RU" sz="20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Разрабатываемый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образовательный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 </a:t>
            </a:r>
            <a:r>
              <a:rPr lang="ru-RU" sz="20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должен </a:t>
            </a:r>
            <a:r>
              <a:rPr lang="ru-RU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включать в себя: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307"/>
            <a:ext cx="12192000" cy="749338"/>
          </a:xfrm>
        </p:spPr>
        <p:txBody>
          <a:bodyPr rtlCol="0">
            <a:no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7098" y="1552162"/>
            <a:ext cx="2141764" cy="514350"/>
          </a:xfr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4179" y="2628487"/>
            <a:ext cx="2141764" cy="514350"/>
          </a:xfrm>
        </p:spPr>
        <p:txBody>
          <a:bodyPr rtlCol="0"/>
          <a:lstStyle/>
          <a:p>
            <a:pPr rtl="0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Учебник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9090" y="3704812"/>
            <a:ext cx="2903277" cy="514350"/>
          </a:xfrm>
        </p:spPr>
        <p:txBody>
          <a:bodyPr rtlCol="0"/>
          <a:lstStyle/>
          <a:p>
            <a:pPr rtl="0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кабинет студента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2559" y="4781138"/>
            <a:ext cx="3594009" cy="514350"/>
          </a:xfrm>
        </p:spPr>
        <p:txBody>
          <a:bodyPr rtlCol="0"/>
          <a:lstStyle/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кабинет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преподавателя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=""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44083" y="1463329"/>
            <a:ext cx="7663218" cy="372404"/>
          </a:xfrm>
        </p:spPr>
        <p:txBody>
          <a:bodyPr rtlCol="0">
            <a:noAutofit/>
          </a:bodyPr>
          <a:lstStyle/>
          <a:p>
            <a:pPr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курсе и навигация по разделам сайта.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=""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58247" y="2567711"/>
            <a:ext cx="6977848" cy="927784"/>
          </a:xfrm>
        </p:spPr>
        <p:txBody>
          <a:bodyPr rtlCol="0">
            <a:noAutofit/>
          </a:bodyPr>
          <a:lstStyle/>
          <a:p>
            <a:pPr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Меню учебника;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лекций; тестирование; проверка ответов; оценивание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результата.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=""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68645" y="3644329"/>
            <a:ext cx="6383044" cy="903445"/>
          </a:xfrm>
        </p:spPr>
        <p:txBody>
          <a:bodyPr rtlCol="0">
            <a:noAutofit/>
          </a:bodyPr>
          <a:lstStyle/>
          <a:p>
            <a:pPr algn="just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тображение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персональных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данных; прогресс курса; информация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пройденных тестах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=""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4521" y="4567438"/>
            <a:ext cx="5792679" cy="1010842"/>
          </a:xfrm>
        </p:spPr>
        <p:txBody>
          <a:bodyPr rtlCol="0">
            <a:noAutofit/>
          </a:bodyPr>
          <a:lstStyle/>
          <a:p>
            <a:pPr algn="just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росмотр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сортировка результатов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тестов;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кэшем учебника;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редактирование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материалов лекций и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тестов; управление списками студентов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Номер слайда 12">
            <a:extLst>
              <a:ext uri="{FF2B5EF4-FFF2-40B4-BE49-F238E27FC236}">
                <a16:creationId xmlns=""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5</a:t>
            </a:fld>
            <a:endParaRPr lang="ru-RU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8474" y="756795"/>
            <a:ext cx="115409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4500" algn="just"/>
            <a:r>
              <a:rPr lang="ru-RU" sz="20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Разрабатываемый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электронно-образовательный ресурс </a:t>
            </a:r>
            <a:r>
              <a:rPr lang="ru-RU" sz="20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должен выполнять следующие функции: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28474" y="5902301"/>
            <a:ext cx="115409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4500" algn="just"/>
            <a:r>
              <a:rPr lang="ru-RU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При разработке </a:t>
            </a:r>
            <a:r>
              <a:rPr lang="ru-RU" sz="20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будет </a:t>
            </a:r>
            <a:r>
              <a:rPr lang="ru-RU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использоваться стек технологий, включающий HTML, CSS, JavaScript для клиентской части и PHP для серверной стороны. </a:t>
            </a:r>
          </a:p>
        </p:txBody>
      </p:sp>
    </p:spTree>
    <p:extLst>
      <p:ext uri="{BB962C8B-B14F-4D97-AF65-F5344CB8AC3E}">
        <p14:creationId xmlns:p14="http://schemas.microsoft.com/office/powerpoint/2010/main" val="131697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Номер слайда 21">
            <a:extLst>
              <a:ext uri="{FF2B5EF4-FFF2-40B4-BE49-F238E27FC236}">
                <a16:creationId xmlns=""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6</a:t>
            </a:fld>
            <a:endParaRPr lang="ru-RU" dirty="0"/>
          </a:p>
        </p:txBody>
      </p:sp>
      <p:sp>
        <p:nvSpPr>
          <p:cNvPr id="6" name="Заголовок 3">
            <a:extLst>
              <a:ext uri="{FF2B5EF4-FFF2-40B4-BE49-F238E27FC236}">
                <a16:creationId xmlns="" xmlns:a16="http://schemas.microsoft.com/office/drawing/2014/main" id="{FAD2AE59-5630-4D5C-83A9-4CDEF4D7DCF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457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18" y="745725"/>
            <a:ext cx="10400787" cy="581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655"/>
            <a:ext cx="12192000" cy="639191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базы данных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Номер слайда 21">
            <a:extLst>
              <a:ext uri="{FF2B5EF4-FFF2-40B4-BE49-F238E27FC236}">
                <a16:creationId xmlns=""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7</a:t>
            </a:fld>
            <a:endParaRPr lang="ru-RU" dirty="0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82" y="778223"/>
            <a:ext cx="9343478" cy="582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2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="" xmlns:a16="http://schemas.microsoft.com/office/drawing/2014/main" id="{5CE54ABB-4929-4810-950B-2DAEA0A5BAB4}"/>
              </a:ext>
            </a:extLst>
          </p:cNvPr>
          <p:cNvSpPr txBox="1">
            <a:spLocks/>
          </p:cNvSpPr>
          <p:nvPr/>
        </p:nvSpPr>
        <p:spPr>
          <a:xfrm>
            <a:off x="333375" y="224718"/>
            <a:ext cx="1128712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all" spc="15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Экономическое обоснование дипломной работы</a:t>
            </a:r>
            <a:endParaRPr kumimoji="0" lang="ru-RU" sz="3600" b="0" i="0" u="none" strike="noStrike" kern="1200" cap="all" spc="15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Текст 5">
            <a:extLst>
              <a:ext uri="{FF2B5EF4-FFF2-40B4-BE49-F238E27FC236}">
                <a16:creationId xmlns="" xmlns:a16="http://schemas.microsoft.com/office/drawing/2014/main" id="{0FE22F9B-4BF8-41DC-8F1C-836B546E59AD}"/>
              </a:ext>
            </a:extLst>
          </p:cNvPr>
          <p:cNvSpPr txBox="1">
            <a:spLocks/>
          </p:cNvSpPr>
          <p:nvPr/>
        </p:nvSpPr>
        <p:spPr>
          <a:xfrm>
            <a:off x="704850" y="1685925"/>
            <a:ext cx="5019675" cy="4533899"/>
          </a:xfrm>
          <a:prstGeom prst="rect">
            <a:avLst/>
          </a:prstGeom>
        </p:spPr>
        <p:txBody>
          <a:bodyPr rtlCol="0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ru-RU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Себестоимость разработки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 тыс. руб.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Годовой экономический эффект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284 тыс. руб.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Срок окупаемости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месяца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" name="Номер слайда 21">
            <a:extLst>
              <a:ext uri="{FF2B5EF4-FFF2-40B4-BE49-F238E27FC236}">
                <a16:creationId xmlns=""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B5CEABB6-07DC-46E8-9B57-56EC44A396E5}" type="slidenum">
              <a:rPr lang="ru-RU" sz="900" smtClean="0">
                <a:latin typeface="Arial" pitchFamily="34" charset="0"/>
                <a:cs typeface="Arial" pitchFamily="34" charset="0"/>
              </a:rPr>
              <a:pPr rtl="0"/>
              <a:t>8</a:t>
            </a:fld>
            <a:endParaRPr lang="ru-RU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800100" y="3667126"/>
            <a:ext cx="3867150" cy="952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819150" y="4876800"/>
            <a:ext cx="2286000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19150" y="2390776"/>
            <a:ext cx="3314700" cy="952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rtlCol="0">
            <a:norm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Авторизация/регистрация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13">
            <a:extLst>
              <a:ext uri="{FF2B5EF4-FFF2-40B4-BE49-F238E27FC236}">
                <a16:creationId xmlns=""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9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378179"/>
            <a:ext cx="5600822" cy="3458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3"/>
          <a:stretch/>
        </p:blipFill>
        <p:spPr bwMode="auto">
          <a:xfrm>
            <a:off x="5972297" y="1378178"/>
            <a:ext cx="6019905" cy="3458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827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диночная линия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onoline" id="{080CB5C6-FA0A-40B0-8C1A-A4BA88D91EE0}" vid="{DC98E595-77B2-413A-A4EA-B47400BD13CB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4BA2C8-4C3C-4809-AD4F-FED9B4D74B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14FED0-9A95-4A83-8CAA-A3BB5938F8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75DC67E-4FAC-4989-A1C6-9CCFAE7240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402</Words>
  <Application>Microsoft Office PowerPoint</Application>
  <PresentationFormat>Произвольный</PresentationFormat>
  <Paragraphs>85</Paragraphs>
  <Slides>14</Slides>
  <Notes>14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Одиночная линия</vt:lpstr>
      <vt:lpstr>Презентация PowerPoint</vt:lpstr>
      <vt:lpstr>Презентация PowerPoint</vt:lpstr>
      <vt:lpstr>Анализ использования разработки</vt:lpstr>
      <vt:lpstr>Постановка задачи</vt:lpstr>
      <vt:lpstr>Постановка задачи</vt:lpstr>
      <vt:lpstr>Презентация PowerPoint</vt:lpstr>
      <vt:lpstr>Схема базы данных</vt:lpstr>
      <vt:lpstr>Презентация PowerPoint</vt:lpstr>
      <vt:lpstr>Авторизация/регистрация</vt:lpstr>
      <vt:lpstr>Главная страница</vt:lpstr>
      <vt:lpstr>учебник</vt:lpstr>
      <vt:lpstr>учебник</vt:lpstr>
      <vt:lpstr>Личный кабинет студента</vt:lpstr>
      <vt:lpstr>Личный кабинет преподавателя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2021-06-15T17:20:32Z</dcterms:created>
  <dcterms:modified xsi:type="dcterms:W3CDTF">2025-06-04T17:47:40Z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