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31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05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756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81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55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711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59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323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060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24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94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3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316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939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01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79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38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495874-15A6-4AE8-B085-EFEAC941F40E}" type="datetimeFigureOut">
              <a:rPr lang="uk-UA" smtClean="0"/>
              <a:t>20.05.2023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D648B7-2855-44F5-A180-35BA98F4B1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6867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2%D1%81%D0%B5_%D0%B1%D1%83%D0%B4%D0%B5_%D0%B4%D0%BE%D0%B1%D1%80%D0%B5" TargetMode="External"/><Relationship Id="rId3" Type="http://schemas.openxmlformats.org/officeDocument/2006/relationships/hyperlink" Target="https://uk.wikipedia.org/wiki/%D0%9E%D0%BA%D0%B5%D0%B0%D0%BD_%D0%95%D0%BB%D1%8C%D0%B7%D0%B8" TargetMode="External"/><Relationship Id="rId7" Type="http://schemas.openxmlformats.org/officeDocument/2006/relationships/hyperlink" Target="https://uk.wikipedia.org/wiki/Moon_Records" TargetMode="External"/><Relationship Id="rId2" Type="http://schemas.openxmlformats.org/officeDocument/2006/relationships/hyperlink" Target="https://uk.wikipedia.org/wiki/%D0%A1%D1%82%D1%83%D0%B4%D1%96%D0%B9%D0%BD%D0%B8%D0%B9_%D0%B0%D0%BB%D1%8C%D0%B1%D0%BE%D0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B%D0%B5%D0%B9%D0%B1%D0%BB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uk.wikipedia.org/wiki/2007" TargetMode="External"/><Relationship Id="rId10" Type="http://schemas.openxmlformats.org/officeDocument/2006/relationships/image" Target="../media/image14.jpg"/><Relationship Id="rId4" Type="http://schemas.openxmlformats.org/officeDocument/2006/relationships/hyperlink" Target="https://uk.wikipedia.org/wiki/25_%D0%BA%D0%B2%D1%96%D1%82%D0%BD%D1%8F" TargetMode="External"/><Relationship Id="rId9" Type="http://schemas.openxmlformats.org/officeDocument/2006/relationships/hyperlink" Target="https://uk.wikipedia.org/w/index.php?title=%D0%97%D0%B5%D0%BB%D0%B5%D0%BD%D1%96_%D0%BE%D1%87%D1%96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uk.wikipedia.org/wiki/%D0%9E%D0%BA%D0%B5%D0%B0%D0%BD_%D0%95%D0%BB%D1%8C%D0%B7%D0%B8" TargetMode="External"/><Relationship Id="rId7" Type="http://schemas.openxmlformats.org/officeDocument/2006/relationships/image" Target="../media/image15.jpg"/><Relationship Id="rId2" Type="http://schemas.openxmlformats.org/officeDocument/2006/relationships/hyperlink" Target="https://uk.wikipedia.org/wiki/%D0%A1%D1%82%D1%83%D0%B4%D1%96%D0%B9%D0%BD%D0%B8%D0%B9_%D0%B0%D0%BB%D1%8C%D0%B1%D0%BE%D0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Lavina_music" TargetMode="External"/><Relationship Id="rId5" Type="http://schemas.openxmlformats.org/officeDocument/2006/relationships/hyperlink" Target="https://uk.wikipedia.org/wiki/%D0%9B%D0%B5%D0%B9%D0%B1%D0%BB" TargetMode="External"/><Relationship Id="rId4" Type="http://schemas.openxmlformats.org/officeDocument/2006/relationships/hyperlink" Target="https://uk.wikipedia.org/wiki/20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keanelzy.com/news/prem-yera-okean-elzy-kola-koly-my-dvoye-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7C7AF23-2580-4A7C-A03D-2CAFD554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58" y="5216462"/>
            <a:ext cx="9440034" cy="1049867"/>
          </a:xfrm>
        </p:spPr>
        <p:txBody>
          <a:bodyPr>
            <a:normAutofit fontScale="92500"/>
          </a:bodyPr>
          <a:lstStyle/>
          <a:p>
            <a:r>
              <a:rPr lang="uk-UA" sz="4000" i="1" dirty="0"/>
              <a:t>Культовий рок-гурт України ‘Океан Ельзи’</a:t>
            </a:r>
          </a:p>
        </p:txBody>
      </p:sp>
      <p:pic>
        <p:nvPicPr>
          <p:cNvPr id="1026" name="Picture 2" descr="Океан Ельзи | TheAudioDB.com">
            <a:extLst>
              <a:ext uri="{FF2B5EF4-FFF2-40B4-BE49-F238E27FC236}">
                <a16:creationId xmlns:a16="http://schemas.microsoft.com/office/drawing/2014/main" id="{230ABF65-B924-4AAB-973B-BCA0F1A7E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90" y="201706"/>
            <a:ext cx="7395819" cy="4156450"/>
          </a:xfrm>
          <a:prstGeom prst="rect">
            <a:avLst/>
          </a:prstGeom>
          <a:noFill/>
          <a:effectLst>
            <a:glow rad="228600">
              <a:schemeClr val="tx1">
                <a:lumMod val="6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9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AA5B-8042-400D-86B7-6BBD5B40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81" y="-177731"/>
            <a:ext cx="10353762" cy="970450"/>
          </a:xfrm>
        </p:spPr>
        <p:txBody>
          <a:bodyPr/>
          <a:lstStyle/>
          <a:p>
            <a:r>
              <a:rPr lang="uk-UA" dirty="0"/>
              <a:t>Музиканти групи ‘Океан Ельзи’</a:t>
            </a:r>
          </a:p>
        </p:txBody>
      </p:sp>
      <p:pic>
        <p:nvPicPr>
          <p:cNvPr id="2052" name="Picture 4" descr="Подовжена футболка Океан Ельзи в Україні. Відмінна ціна, купити жіночу  подовжену футболку Океан Ельзи на замовлення у Києві, Рівному, Дніпрі,  Тернополі, Івано-Франківську, Запоріжжі, Львові.">
            <a:extLst>
              <a:ext uri="{FF2B5EF4-FFF2-40B4-BE49-F238E27FC236}">
                <a16:creationId xmlns:a16="http://schemas.microsoft.com/office/drawing/2014/main" id="{50A943C0-75EC-4EB2-8B0A-141622B9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75" y="5205109"/>
            <a:ext cx="3018877" cy="30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BBC06B-E320-479B-8817-C00F0111E8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5586"/>
          <a:stretch/>
        </p:blipFill>
        <p:spPr>
          <a:xfrm>
            <a:off x="59907" y="617207"/>
            <a:ext cx="2057493" cy="17861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93D8B-C98A-45B5-BC55-D48A6EEBD933}"/>
              </a:ext>
            </a:extLst>
          </p:cNvPr>
          <p:cNvSpPr txBox="1"/>
          <p:nvPr/>
        </p:nvSpPr>
        <p:spPr>
          <a:xfrm>
            <a:off x="2410786" y="617207"/>
            <a:ext cx="3518527" cy="1625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err="1"/>
              <a:t>Святосла́в</a:t>
            </a:r>
            <a:r>
              <a:rPr lang="uk-UA" sz="1600" b="1" dirty="0"/>
              <a:t> </a:t>
            </a:r>
            <a:r>
              <a:rPr lang="uk-UA" sz="1600" b="1" dirty="0" err="1"/>
              <a:t>Вакарчу́к</a:t>
            </a:r>
            <a:r>
              <a:rPr lang="uk-UA" sz="1600" dirty="0"/>
              <a:t> (14.05.1975) — український музикант, лідер гурту «Океан Ельзи», громадський діяч, колишній політичний діяч та голова партії «Голос»</a:t>
            </a:r>
            <a:endParaRPr lang="uk-UA" sz="11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77494B-FAB2-4D19-8A98-B1849228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5" y="4907541"/>
            <a:ext cx="1995960" cy="15941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E167F9-9E50-4632-83DD-EEE30236B42A}"/>
              </a:ext>
            </a:extLst>
          </p:cNvPr>
          <p:cNvSpPr txBox="1"/>
          <p:nvPr/>
        </p:nvSpPr>
        <p:spPr>
          <a:xfrm>
            <a:off x="2304727" y="5205109"/>
            <a:ext cx="393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err="1"/>
              <a:t>Дени́с</a:t>
            </a:r>
            <a:r>
              <a:rPr lang="uk-UA" sz="1600" b="1" dirty="0"/>
              <a:t> Дудко́</a:t>
            </a:r>
            <a:r>
              <a:rPr lang="uk-UA" sz="1600" dirty="0"/>
              <a:t>  (24.11. 1975)  — український музикант, бас-гітарист рок-гурту «Океан Ельзи», учасник дуету і </a:t>
            </a:r>
            <a:r>
              <a:rPr lang="uk-UA" sz="1600" dirty="0" err="1"/>
              <a:t>супергурту</a:t>
            </a:r>
            <a:r>
              <a:rPr lang="uk-UA" sz="1600" dirty="0"/>
              <a:t> «</a:t>
            </a:r>
            <a:r>
              <a:rPr lang="en-US" sz="1600" dirty="0"/>
              <a:t>MARU»</a:t>
            </a:r>
            <a:endParaRPr lang="uk-UA" sz="16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0193CC-6384-4C76-878B-ED1BDDC981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91" y="583949"/>
            <a:ext cx="1597443" cy="21299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668E97-3FAA-4E9E-AFD3-90966AB035F8}"/>
              </a:ext>
            </a:extLst>
          </p:cNvPr>
          <p:cNvSpPr txBox="1"/>
          <p:nvPr/>
        </p:nvSpPr>
        <p:spPr>
          <a:xfrm>
            <a:off x="8855380" y="906429"/>
            <a:ext cx="3276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err="1"/>
              <a:t>Милош</a:t>
            </a:r>
            <a:r>
              <a:rPr lang="uk-UA" b="1" dirty="0"/>
              <a:t> </a:t>
            </a:r>
            <a:r>
              <a:rPr lang="uk-UA" b="1" dirty="0" err="1"/>
              <a:t>Є́лич</a:t>
            </a:r>
            <a:r>
              <a:rPr lang="uk-UA" dirty="0"/>
              <a:t> (серб. </a:t>
            </a:r>
            <a:r>
              <a:rPr lang="uk-UA" i="1" dirty="0" err="1"/>
              <a:t>Милош</a:t>
            </a:r>
            <a:r>
              <a:rPr lang="uk-UA" i="1" dirty="0"/>
              <a:t> </a:t>
            </a:r>
            <a:r>
              <a:rPr lang="uk-UA" i="1" dirty="0" err="1"/>
              <a:t>Јелић</a:t>
            </a:r>
            <a:r>
              <a:rPr lang="uk-UA" dirty="0"/>
              <a:t>; 9.09.1981) — сербський музикант, </a:t>
            </a:r>
            <a:r>
              <a:rPr lang="uk-UA" dirty="0" err="1"/>
              <a:t>клавішник</a:t>
            </a:r>
            <a:r>
              <a:rPr lang="uk-UA" dirty="0"/>
              <a:t> і аранжувальник гурту «Океан Ельзи»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B702AF6-3F40-4C5B-85FA-5BBE85C1D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3" y="2713873"/>
            <a:ext cx="1883193" cy="18831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5DB273B5-3705-4DA4-9374-07A1E316C91C}"/>
              </a:ext>
            </a:extLst>
          </p:cNvPr>
          <p:cNvSpPr/>
          <p:nvPr/>
        </p:nvSpPr>
        <p:spPr>
          <a:xfrm>
            <a:off x="2295938" y="3035070"/>
            <a:ext cx="5090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>
                <a:latin typeface="+mj-lt"/>
              </a:rPr>
              <a:t>Дени́с</a:t>
            </a:r>
            <a:r>
              <a:rPr lang="uk-UA" b="1" dirty="0">
                <a:latin typeface="+mj-lt"/>
              </a:rPr>
              <a:t> </a:t>
            </a:r>
            <a:r>
              <a:rPr lang="uk-UA" b="1" dirty="0" err="1">
                <a:latin typeface="+mj-lt"/>
              </a:rPr>
              <a:t>Глі́нін</a:t>
            </a:r>
            <a:r>
              <a:rPr lang="uk-UA" dirty="0">
                <a:latin typeface="+mj-lt"/>
              </a:rPr>
              <a:t> (* 21.10.1971) — український музикант. Ударник рок-гурту «Океан Ельзи». Поряд зі Святославом Вакарчуком є одним з 2 людей, що грають в ОЕ ще з часу заснування гурту в 1994 році.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629A685-7743-4DAE-88BF-D82C5B071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91" y="3459983"/>
            <a:ext cx="1995961" cy="29924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49B62CBE-D7C2-4E3E-9286-E8A3D5ADDC2F}"/>
              </a:ext>
            </a:extLst>
          </p:cNvPr>
          <p:cNvSpPr/>
          <p:nvPr/>
        </p:nvSpPr>
        <p:spPr>
          <a:xfrm>
            <a:off x="9260644" y="3405345"/>
            <a:ext cx="27533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latin typeface="+mj-lt"/>
              </a:rPr>
              <a:t>Володимир </a:t>
            </a:r>
            <a:r>
              <a:rPr lang="uk-UA" sz="1600" b="1" dirty="0" err="1">
                <a:latin typeface="+mj-lt"/>
              </a:rPr>
              <a:t>Опсеніца</a:t>
            </a:r>
            <a:r>
              <a:rPr lang="uk-UA" sz="1600" dirty="0">
                <a:latin typeface="+mj-lt"/>
              </a:rPr>
              <a:t> (серб. </a:t>
            </a:r>
            <a:r>
              <a:rPr lang="uk-UA" sz="1600" i="1" dirty="0">
                <a:latin typeface="+mj-lt"/>
              </a:rPr>
              <a:t>Владимир </a:t>
            </a:r>
            <a:r>
              <a:rPr lang="uk-UA" sz="1600" i="1" dirty="0" err="1">
                <a:latin typeface="+mj-lt"/>
              </a:rPr>
              <a:t>Опсеница</a:t>
            </a:r>
            <a:r>
              <a:rPr lang="uk-UA" sz="1600" dirty="0">
                <a:latin typeface="+mj-lt"/>
              </a:rPr>
              <a:t>)  9 .03.1980) — сербський гітарист. Учасник гурту </a:t>
            </a:r>
            <a:r>
              <a:rPr lang="en-US" sz="1600" dirty="0">
                <a:latin typeface="+mj-lt"/>
              </a:rPr>
              <a:t>Lazar </a:t>
            </a:r>
            <a:r>
              <a:rPr lang="en-US" sz="1600" dirty="0" err="1">
                <a:latin typeface="+mj-lt"/>
              </a:rPr>
              <a:t>Novkov</a:t>
            </a:r>
            <a:r>
              <a:rPr lang="en-US" sz="1600" dirty="0">
                <a:latin typeface="+mj-lt"/>
              </a:rPr>
              <a:t> &amp; Frame Orchestra, </a:t>
            </a:r>
            <a:r>
              <a:rPr lang="uk-UA" sz="1600" dirty="0">
                <a:latin typeface="+mj-lt"/>
              </a:rPr>
              <a:t>з 2014 року — українського рок-гурту Океан Ельзи</a:t>
            </a:r>
          </a:p>
        </p:txBody>
      </p:sp>
    </p:spTree>
    <p:extLst>
      <p:ext uri="{BB962C8B-B14F-4D97-AF65-F5344CB8AC3E}">
        <p14:creationId xmlns:p14="http://schemas.microsoft.com/office/powerpoint/2010/main" val="26079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2A6EC-42E7-4553-B8DE-2B9544D3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6000" b="1" i="1" dirty="0"/>
              <a:t>2008 рік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BB54749A-8DFA-4228-8C45-16C4939B0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230"/>
            <a:ext cx="5538844" cy="4059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 descr="Подовжена футболка Океан Ельзи в Україні. Відмінна ціна, купити жіночу  подовжену футболку Океан Ельзи на замовлення у Києві, Рівному, Дніпрі,  Тернополі, Івано-Франківську, Запоріжжі, Львові.">
            <a:extLst>
              <a:ext uri="{FF2B5EF4-FFF2-40B4-BE49-F238E27FC236}">
                <a16:creationId xmlns:a16="http://schemas.microsoft.com/office/drawing/2014/main" id="{73662B94-1BB2-4AB3-B3C6-6BC863412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75" y="5205109"/>
            <a:ext cx="3018877" cy="30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4834208-93F9-4BB5-91DE-0A8567CD86F0}"/>
              </a:ext>
            </a:extLst>
          </p:cNvPr>
          <p:cNvSpPr/>
          <p:nvPr/>
        </p:nvSpPr>
        <p:spPr>
          <a:xfrm>
            <a:off x="6096000" y="203623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i="1" dirty="0"/>
              <a:t>У 2008 році гурт продовжував свою успішну творчу діяльність. В цей період гурт випустив альбом під назвою "Модель" (2007) та презентував кілька </a:t>
            </a:r>
            <a:r>
              <a:rPr lang="uk-UA" b="1" i="1" dirty="0" err="1"/>
              <a:t>хітових</a:t>
            </a:r>
            <a:r>
              <a:rPr lang="uk-UA" b="1" i="1" dirty="0"/>
              <a:t> пісень, зокрема "Стріляй" та "Друг". Альбом "Модель" відзначався сильним текстовим матеріалом і енергійним рок-звучанням, що стало характерною рисою гурту.</a:t>
            </a:r>
          </a:p>
          <a:p>
            <a:endParaRPr lang="uk-UA" b="1" i="1" dirty="0"/>
          </a:p>
          <a:p>
            <a:r>
              <a:rPr lang="uk-UA" b="1" i="1" dirty="0"/>
              <a:t>У 2008 році "Океан Ельзи" також виступав на різних концертах і фестивалях, залучаючи велику аудиторію шанувальників своєї музики. Гурт продовжував підтримувати свою популярність і зміцнювати свою позицію на музичній сцені України.</a:t>
            </a:r>
          </a:p>
        </p:txBody>
      </p:sp>
    </p:spTree>
    <p:extLst>
      <p:ext uri="{BB962C8B-B14F-4D97-AF65-F5344CB8AC3E}">
        <p14:creationId xmlns:p14="http://schemas.microsoft.com/office/powerpoint/2010/main" val="2006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57226C-2968-4C72-9CD3-8D8CC09E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8" y="1146358"/>
            <a:ext cx="10353762" cy="4058751"/>
          </a:xfrm>
        </p:spPr>
        <p:txBody>
          <a:bodyPr/>
          <a:lstStyle/>
          <a:p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шостий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 tooltip="Студійний альбо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студійний альбом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українського гурту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 tooltip="Океан Ельз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«Океан Ельзи»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випущений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4" tooltip="25 квітн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 квітня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 tooltip="200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2007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року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6" tooltip="Лейб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лейблом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7" tooltip="Moon Recor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Moon Records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Платівка розійшлася накладом 170 000 примірників.</a:t>
            </a:r>
          </a:p>
          <a:p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 пісні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8" tooltip="Все буде добр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«Все буде добре»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і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9" tooltip="Зелені очі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«Зелені очі»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в 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 tooltip="200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2007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року було знято відеокліпи.</a:t>
            </a:r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E5AD8-E05C-41C7-9ADE-3743944314E3}"/>
              </a:ext>
            </a:extLst>
          </p:cNvPr>
          <p:cNvSpPr txBox="1"/>
          <p:nvPr/>
        </p:nvSpPr>
        <p:spPr>
          <a:xfrm>
            <a:off x="235878" y="252249"/>
            <a:ext cx="4123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Альбом ‘Міра’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554DC0-CF3A-4409-A0B2-4A9EBFA2FE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86" y="3024503"/>
            <a:ext cx="3728546" cy="3728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Подовжена футболка Океан Ельзи в Україні. Відмінна ціна, купити жіночу  подовжену футболку Океан Ельзи на замовлення у Києві, Рівному, Дніпрі,  Тернополі, Івано-Франківську, Запоріжжі, Львові.">
            <a:extLst>
              <a:ext uri="{FF2B5EF4-FFF2-40B4-BE49-F238E27FC236}">
                <a16:creationId xmlns:a16="http://schemas.microsoft.com/office/drawing/2014/main" id="{FE798824-9932-4C49-B128-383D922C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75" y="5205109"/>
            <a:ext cx="3018877" cy="30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7256ED73-8FE0-4DB7-91B8-FB4D84EB45B3}"/>
              </a:ext>
            </a:extLst>
          </p:cNvPr>
          <p:cNvSpPr/>
          <p:nvPr/>
        </p:nvSpPr>
        <p:spPr>
          <a:xfrm>
            <a:off x="235878" y="3464873"/>
            <a:ext cx="34217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000" b="1" dirty="0" err="1">
                <a:latin typeface="Arial" panose="020B0604020202020204" pitchFamily="34" charset="0"/>
              </a:rPr>
              <a:t>Міра</a:t>
            </a:r>
            <a:r>
              <a:rPr lang="ru-RU" sz="2000" b="1" dirty="0">
                <a:latin typeface="Arial" panose="020B0604020202020204" pitchFamily="34" charset="0"/>
              </a:rPr>
              <a:t> (4:01)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</a:rPr>
              <a:t>День у день (2:55)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</a:rPr>
              <a:t>Хочу </a:t>
            </a:r>
            <a:r>
              <a:rPr lang="ru-RU" sz="2000" b="1" dirty="0" err="1">
                <a:latin typeface="Arial" panose="020B0604020202020204" pitchFamily="34" charset="0"/>
              </a:rPr>
              <a:t>напитись</a:t>
            </a:r>
            <a:r>
              <a:rPr lang="ru-RU" sz="2000" b="1" dirty="0">
                <a:latin typeface="Arial" panose="020B0604020202020204" pitchFamily="34" charset="0"/>
              </a:rPr>
              <a:t> тобою (3:40)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</a:rPr>
              <a:t>Пташка (2:43)</a:t>
            </a:r>
          </a:p>
          <a:p>
            <a:pPr>
              <a:buFont typeface="+mj-lt"/>
              <a:buAutoNum type="arabicPeriod"/>
            </a:pPr>
            <a:r>
              <a:rPr lang="ru-RU" sz="2000" b="1" dirty="0" err="1">
                <a:latin typeface="Arial" panose="020B0604020202020204" pitchFamily="34" charset="0"/>
              </a:rPr>
              <a:t>Зелені</a:t>
            </a:r>
            <a:r>
              <a:rPr lang="ru-RU" sz="2000" b="1" dirty="0">
                <a:latin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</a:rPr>
              <a:t>очі</a:t>
            </a:r>
            <a:r>
              <a:rPr lang="ru-RU" sz="2000" b="1" dirty="0">
                <a:latin typeface="Arial" panose="020B0604020202020204" pitchFamily="34" charset="0"/>
              </a:rPr>
              <a:t> (4:08)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</a:rPr>
              <a:t>Коли </a:t>
            </a:r>
            <a:r>
              <a:rPr lang="ru-RU" sz="2000" b="1" dirty="0" err="1">
                <a:latin typeface="Arial" panose="020B0604020202020204" pitchFamily="34" charset="0"/>
              </a:rPr>
              <a:t>тобі</a:t>
            </a:r>
            <a:r>
              <a:rPr lang="ru-RU" sz="2000" b="1" dirty="0">
                <a:latin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</a:rPr>
              <a:t>важко</a:t>
            </a:r>
            <a:r>
              <a:rPr lang="ru-RU" sz="2000" b="1" dirty="0">
                <a:latin typeface="Arial" panose="020B0604020202020204" pitchFamily="34" charset="0"/>
              </a:rPr>
              <a:t> (3:52)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</a:rPr>
              <a:t>Як </a:t>
            </a:r>
            <a:r>
              <a:rPr lang="ru-RU" sz="2000" b="1" dirty="0" err="1">
                <a:latin typeface="Arial" panose="020B0604020202020204" pitchFamily="34" charset="0"/>
              </a:rPr>
              <a:t>довго</a:t>
            </a:r>
            <a:r>
              <a:rPr lang="ru-RU" sz="2000" b="1" dirty="0">
                <a:latin typeface="Arial" panose="020B0604020202020204" pitchFamily="34" charset="0"/>
              </a:rPr>
              <a:t> (3:02)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1416AEB3-285A-40F4-8896-F162A7B32092}"/>
              </a:ext>
            </a:extLst>
          </p:cNvPr>
          <p:cNvSpPr/>
          <p:nvPr/>
        </p:nvSpPr>
        <p:spPr>
          <a:xfrm>
            <a:off x="8238606" y="3424534"/>
            <a:ext cx="39533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ru-RU" sz="2000" b="1" dirty="0">
                <a:latin typeface="Arial" panose="020B0604020202020204" pitchFamily="34" charset="0"/>
              </a:rPr>
              <a:t>Не </a:t>
            </a:r>
            <a:r>
              <a:rPr lang="ru-RU" sz="2000" b="1" dirty="0" err="1">
                <a:latin typeface="Arial" panose="020B0604020202020204" pitchFamily="34" charset="0"/>
              </a:rPr>
              <a:t>можу</a:t>
            </a:r>
            <a:r>
              <a:rPr lang="ru-RU" sz="2000" b="1" dirty="0">
                <a:latin typeface="Arial" panose="020B0604020202020204" pitchFamily="34" charset="0"/>
              </a:rPr>
              <a:t> без тебе (2:35)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ru-RU" sz="2000" b="1" dirty="0">
                <a:latin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</a:rPr>
              <a:t>Лелеки</a:t>
            </a:r>
            <a:r>
              <a:rPr lang="ru-RU" sz="2000" b="1" dirty="0">
                <a:latin typeface="Arial" panose="020B0604020202020204" pitchFamily="34" charset="0"/>
              </a:rPr>
              <a:t> (4:04)</a:t>
            </a:r>
          </a:p>
          <a:p>
            <a:pPr>
              <a:buFont typeface="+mj-lt"/>
              <a:buAutoNum type="arabicPeriod" startAt="8"/>
            </a:pPr>
            <a:r>
              <a:rPr lang="ru-RU" sz="2000" b="1" dirty="0">
                <a:latin typeface="Arial" panose="020B0604020202020204" pitchFamily="34" charset="0"/>
              </a:rPr>
              <a:t> 	 </a:t>
            </a:r>
            <a:r>
              <a:rPr lang="ru-RU" sz="2000" b="1" dirty="0" err="1">
                <a:latin typeface="Arial" panose="020B0604020202020204" pitchFamily="34" charset="0"/>
              </a:rPr>
              <a:t>Ночі</a:t>
            </a:r>
            <a:r>
              <a:rPr lang="ru-RU" sz="2000" b="1" dirty="0">
                <a:latin typeface="Arial" panose="020B0604020202020204" pitchFamily="34" charset="0"/>
              </a:rPr>
              <a:t> і </a:t>
            </a:r>
            <a:r>
              <a:rPr lang="ru-RU" sz="2000" b="1" dirty="0" err="1">
                <a:latin typeface="Arial" panose="020B0604020202020204" pitchFamily="34" charset="0"/>
              </a:rPr>
              <a:t>дні</a:t>
            </a:r>
            <a:r>
              <a:rPr lang="ru-RU" sz="2000" b="1" dirty="0">
                <a:latin typeface="Arial" panose="020B0604020202020204" pitchFamily="34" charset="0"/>
              </a:rPr>
              <a:t> (3:02)</a:t>
            </a:r>
          </a:p>
          <a:p>
            <a:pPr>
              <a:buFont typeface="+mj-lt"/>
              <a:buAutoNum type="arabicPeriod" startAt="8"/>
            </a:pPr>
            <a:r>
              <a:rPr lang="ru-RU" sz="2000" b="1" dirty="0">
                <a:latin typeface="Arial" panose="020B0604020202020204" pitchFamily="34" charset="0"/>
              </a:rPr>
              <a:t> 	 Все буде добре (3:10)</a:t>
            </a:r>
          </a:p>
          <a:p>
            <a:pPr>
              <a:buFont typeface="+mj-lt"/>
              <a:buAutoNum type="arabicPeriod" startAt="8"/>
            </a:pPr>
            <a:r>
              <a:rPr lang="ru-RU" sz="2000" b="1" dirty="0">
                <a:latin typeface="Arial" panose="020B0604020202020204" pitchFamily="34" charset="0"/>
              </a:rPr>
              <a:t>   Моя мала (3:39)</a:t>
            </a:r>
          </a:p>
          <a:p>
            <a:pPr>
              <a:buFont typeface="+mj-lt"/>
              <a:buAutoNum type="arabicPeriod" startAt="8"/>
            </a:pPr>
            <a:r>
              <a:rPr lang="ru-RU" sz="2000" b="1" dirty="0">
                <a:latin typeface="Arial" panose="020B0604020202020204" pitchFamily="34" charset="0"/>
              </a:rPr>
              <a:t>   </a:t>
            </a:r>
            <a:r>
              <a:rPr lang="ru-RU" sz="2000" b="1" dirty="0" err="1">
                <a:latin typeface="Arial" panose="020B0604020202020204" pitchFamily="34" charset="0"/>
              </a:rPr>
              <a:t>Веселі</a:t>
            </a:r>
            <a:r>
              <a:rPr lang="ru-RU" sz="2000" b="1" dirty="0">
                <a:latin typeface="Arial" panose="020B0604020202020204" pitchFamily="34" charset="0"/>
              </a:rPr>
              <a:t>, брате, </a:t>
            </a:r>
            <a:r>
              <a:rPr lang="ru-RU" sz="2000" b="1" dirty="0" err="1">
                <a:latin typeface="Arial" panose="020B0604020202020204" pitchFamily="34" charset="0"/>
              </a:rPr>
              <a:t>часи</a:t>
            </a:r>
            <a:r>
              <a:rPr lang="ru-RU" sz="2000" b="1" dirty="0">
                <a:latin typeface="Arial" panose="020B0604020202020204" pitchFamily="34" charset="0"/>
              </a:rPr>
              <a:t> настали (3:32)</a:t>
            </a:r>
          </a:p>
          <a:p>
            <a:pPr>
              <a:buFont typeface="+mj-lt"/>
              <a:buAutoNum type="arabicPeriod" startAt="8"/>
            </a:pPr>
            <a:r>
              <a:rPr lang="ru-RU" sz="2000" b="1" dirty="0">
                <a:latin typeface="Arial" panose="020B0604020202020204" pitchFamily="34" charset="0"/>
              </a:rPr>
              <a:t>  </a:t>
            </a:r>
            <a:r>
              <a:rPr lang="ru-RU" sz="2000" b="1" dirty="0" err="1">
                <a:latin typeface="Arial" panose="020B0604020202020204" pitchFamily="34" charset="0"/>
              </a:rPr>
              <a:t>Дякую</a:t>
            </a:r>
            <a:r>
              <a:rPr lang="ru-RU" sz="2000" b="1" dirty="0">
                <a:latin typeface="Arial" panose="020B0604020202020204" pitchFamily="34" charset="0"/>
              </a:rPr>
              <a:t>! (2:25)</a:t>
            </a:r>
          </a:p>
        </p:txBody>
      </p:sp>
    </p:spTree>
    <p:extLst>
      <p:ext uri="{BB962C8B-B14F-4D97-AF65-F5344CB8AC3E}">
        <p14:creationId xmlns:p14="http://schemas.microsoft.com/office/powerpoint/2010/main" val="151251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8DCB5-C822-40FB-A4D8-44E13DFC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30" y="9635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4800" i="1" dirty="0">
                <a:solidFill>
                  <a:schemeClr val="tx1"/>
                </a:solidFill>
              </a:rPr>
              <a:t>Gloria</a:t>
            </a:r>
            <a:endParaRPr lang="uk-UA" sz="4800" i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591BBA-7E74-49DE-BAF5-E1D34782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0353762" cy="4058751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effectLst/>
              </a:rPr>
              <a:t>«Gloria»</a:t>
            </a:r>
            <a:r>
              <a:rPr lang="en-US" dirty="0">
                <a:solidFill>
                  <a:schemeClr val="tx1"/>
                </a:solidFill>
                <a:effectLst/>
              </a:rPr>
              <a:t> — </a:t>
            </a:r>
            <a:r>
              <a:rPr lang="uk-UA" dirty="0">
                <a:solidFill>
                  <a:schemeClr val="tx1"/>
                </a:solidFill>
                <a:effectLst/>
              </a:rPr>
              <a:t>п'ятий </a:t>
            </a:r>
            <a:r>
              <a:rPr lang="uk-UA" dirty="0">
                <a:solidFill>
                  <a:schemeClr val="tx1"/>
                </a:solidFill>
                <a:effectLst/>
                <a:hlinkClick r:id="rId2" tooltip="Студійний альбо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студійний альбом</a:t>
            </a:r>
            <a:r>
              <a:rPr lang="uk-UA" dirty="0">
                <a:solidFill>
                  <a:schemeClr val="tx1"/>
                </a:solidFill>
                <a:effectLst/>
              </a:rPr>
              <a:t> українського гурту </a:t>
            </a:r>
            <a:r>
              <a:rPr lang="uk-UA" dirty="0">
                <a:solidFill>
                  <a:schemeClr val="tx1"/>
                </a:solidFill>
                <a:effectLst/>
                <a:hlinkClick r:id="rId3" tooltip="Океан Ельз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Океан Ельзи</a:t>
            </a:r>
            <a:r>
              <a:rPr lang="uk-UA" dirty="0">
                <a:solidFill>
                  <a:schemeClr val="tx1"/>
                </a:solidFill>
                <a:effectLst/>
              </a:rPr>
              <a:t>, виданий у </a:t>
            </a:r>
            <a:r>
              <a:rPr lang="uk-UA" dirty="0">
                <a:solidFill>
                  <a:schemeClr val="tx1"/>
                </a:solidFill>
                <a:effectLst/>
                <a:hlinkClick r:id="rId4" tooltip="20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2005</a:t>
            </a:r>
            <a:r>
              <a:rPr lang="uk-UA" dirty="0">
                <a:solidFill>
                  <a:schemeClr val="tx1"/>
                </a:solidFill>
                <a:effectLst/>
              </a:rPr>
              <a:t> році </a:t>
            </a:r>
            <a:r>
              <a:rPr lang="uk-UA" dirty="0">
                <a:solidFill>
                  <a:schemeClr val="tx1"/>
                </a:solidFill>
                <a:effectLst/>
                <a:hlinkClick r:id="rId5" tooltip="Лейб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лейблом</a:t>
            </a:r>
            <a:r>
              <a:rPr lang="uk-UA" dirty="0">
                <a:solidFill>
                  <a:schemeClr val="tx1"/>
                </a:solidFill>
                <a:effectLst/>
              </a:rPr>
              <a:t> </a:t>
            </a:r>
            <a:r>
              <a:rPr lang="en-US" dirty="0" err="1">
                <a:solidFill>
                  <a:schemeClr val="tx1"/>
                </a:solidFill>
                <a:effectLst/>
                <a:hlinkClick r:id="rId6" tooltip="Lavina mus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Lavina</a:t>
            </a:r>
            <a:r>
              <a:rPr lang="en-US" dirty="0">
                <a:solidFill>
                  <a:schemeClr val="tx1"/>
                </a:solidFill>
                <a:effectLst/>
                <a:hlinkClick r:id="rId6" tooltip="Lavina mus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Music</a:t>
            </a:r>
            <a:r>
              <a:rPr lang="en-US" dirty="0">
                <a:solidFill>
                  <a:schemeClr val="tx1"/>
                </a:solidFill>
                <a:effectLst/>
              </a:rPr>
              <a:t>. </a:t>
            </a:r>
            <a:r>
              <a:rPr lang="uk-UA" dirty="0">
                <a:solidFill>
                  <a:schemeClr val="tx1"/>
                </a:solidFill>
                <a:effectLst/>
              </a:rPr>
              <a:t>Платівка розійшлася </a:t>
            </a:r>
            <a:r>
              <a:rPr lang="uk-UA" dirty="0" err="1">
                <a:solidFill>
                  <a:schemeClr val="tx1"/>
                </a:solidFill>
                <a:effectLst/>
              </a:rPr>
              <a:t>тиражем</a:t>
            </a:r>
            <a:r>
              <a:rPr lang="uk-UA" dirty="0">
                <a:solidFill>
                  <a:schemeClr val="tx1"/>
                </a:solidFill>
                <a:effectLst/>
              </a:rPr>
              <a:t> в понад 105000 екземплярів.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BCE977-B1DE-4AAF-B398-09D52F1C9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55036"/>
            <a:ext cx="3810000" cy="381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D6F7A-6521-44B3-807F-0E7FA44A6660}"/>
              </a:ext>
            </a:extLst>
          </p:cNvPr>
          <p:cNvSpPr txBox="1"/>
          <p:nvPr/>
        </p:nvSpPr>
        <p:spPr>
          <a:xfrm>
            <a:off x="190501" y="3218048"/>
            <a:ext cx="3809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3200" b="1" i="1" dirty="0"/>
              <a:t>Перша пісня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b="1" i="1" dirty="0"/>
              <a:t>Ти і я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b="1" i="1" dirty="0"/>
              <a:t>Вище неба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b="1" i="1" dirty="0"/>
              <a:t>Сонце сідає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b="1" i="1" dirty="0"/>
              <a:t>Ніколи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b="1" i="1" dirty="0"/>
              <a:t>Тінь твого тіла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30227-5B56-4B3A-8C95-0E42897F6896}"/>
              </a:ext>
            </a:extLst>
          </p:cNvPr>
          <p:cNvSpPr txBox="1"/>
          <p:nvPr/>
        </p:nvSpPr>
        <p:spPr>
          <a:xfrm>
            <a:off x="8277520" y="3167120"/>
            <a:ext cx="41524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uk-UA" sz="3100" b="1" i="1" dirty="0"/>
              <a:t>Без бою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3100" b="1" i="1" dirty="0"/>
              <a:t>Gloria</a:t>
            </a:r>
            <a:endParaRPr lang="uk-UA" sz="3100" b="1" i="1" dirty="0"/>
          </a:p>
          <a:p>
            <a:pPr marL="342900" indent="-342900">
              <a:buFont typeface="+mj-lt"/>
              <a:buAutoNum type="arabicPeriod" startAt="7"/>
            </a:pPr>
            <a:r>
              <a:rPr lang="uk-UA" sz="3100" b="1" i="1" dirty="0"/>
              <a:t>Відчуваю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uk-UA" sz="3100" b="1" i="1" dirty="0"/>
              <a:t>Ікони не плачуть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uk-UA" sz="3100" b="1" i="1" dirty="0"/>
              <a:t>Як останній день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uk-UA" sz="3100" b="1" i="1" dirty="0"/>
              <a:t>Не питай</a:t>
            </a:r>
          </a:p>
        </p:txBody>
      </p:sp>
      <p:pic>
        <p:nvPicPr>
          <p:cNvPr id="9" name="Picture 4" descr="Подовжена футболка Океан Ельзи в Україні. Відмінна ціна, купити жіночу  подовжену футболку Океан Ельзи на замовлення у Києві, Рівному, Дніпрі,  Тернополі, Івано-Франківську, Запоріжжі, Львові.">
            <a:extLst>
              <a:ext uri="{FF2B5EF4-FFF2-40B4-BE49-F238E27FC236}">
                <a16:creationId xmlns:a16="http://schemas.microsoft.com/office/drawing/2014/main" id="{323969C5-E6A4-4A7B-BD9E-0AA38AC6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75" y="5205109"/>
            <a:ext cx="3018877" cy="30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5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86A9E-4C64-4237-9C82-5D91E574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45" y="0"/>
            <a:ext cx="10868710" cy="970450"/>
          </a:xfrm>
        </p:spPr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1"/>
                </a:solidFill>
                <a:effectLst/>
                <a:hlinkClick r:id="rId2" tooltip="Прем'єра! Океан Ельзи &amp; KOLA &quot;Коли ми двоє&quot;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Прем'єра! Океан Ельзи &amp; </a:t>
            </a:r>
            <a:r>
              <a:rPr lang="en-US" b="1" i="1" dirty="0">
                <a:solidFill>
                  <a:schemeClr val="tx1"/>
                </a:solidFill>
                <a:effectLst/>
                <a:hlinkClick r:id="rId2" tooltip="Прем'єра! Океан Ельзи &amp; KOLA &quot;Коли ми двоє&quot;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KOLA "</a:t>
            </a:r>
            <a:r>
              <a:rPr lang="uk-UA" b="1" i="1" dirty="0">
                <a:solidFill>
                  <a:schemeClr val="tx1"/>
                </a:solidFill>
                <a:effectLst/>
                <a:hlinkClick r:id="rId2" tooltip="Прем'єра! Океан Ельзи &amp; KOLA &quot;Коли ми двоє&quot;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Коли ми двоє</a:t>
            </a:r>
            <a:r>
              <a:rPr lang="uk-UA" dirty="0">
                <a:effectLst/>
              </a:rPr>
              <a:t>"</a:t>
            </a:r>
            <a:endParaRPr lang="uk-UA" b="1" i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2E99BE-E12B-47D9-9C9A-76EE7AA6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51" y="1058404"/>
            <a:ext cx="10353762" cy="4058751"/>
          </a:xfrm>
        </p:spPr>
        <p:txBody>
          <a:bodyPr/>
          <a:lstStyle/>
          <a:p>
            <a:r>
              <a:rPr lang="uk-UA" b="1" dirty="0">
                <a:effectLst/>
              </a:rPr>
              <a:t>Дует Святослава Вакарчука та ліричної душі </a:t>
            </a:r>
            <a:r>
              <a:rPr lang="en-US" b="1" dirty="0">
                <a:effectLst/>
              </a:rPr>
              <a:t>KOLA: </a:t>
            </a:r>
            <a:r>
              <a:rPr lang="uk-UA" b="1" dirty="0">
                <a:effectLst/>
              </a:rPr>
              <a:t>прем’єра пісні Океану Ельзи «Коли ми двоє»</a:t>
            </a:r>
            <a:endParaRPr lang="uk-UA" dirty="0">
              <a:effectLst/>
            </a:endParaRPr>
          </a:p>
          <a:p>
            <a:r>
              <a:rPr lang="uk-UA" dirty="0">
                <a:effectLst/>
              </a:rPr>
              <a:t>Океан Ельзи презентують романтичну, чуттєву композицію «Коли ми двоє»: дует автора пісні Святослава Вакарчука та ліричної душі </a:t>
            </a:r>
            <a:r>
              <a:rPr lang="en-US" dirty="0">
                <a:effectLst/>
              </a:rPr>
              <a:t>KOLA, </a:t>
            </a:r>
            <a:r>
              <a:rPr lang="uk-UA" dirty="0">
                <a:effectLst/>
              </a:rPr>
              <a:t>як присвята усім, хто любить і чекає.</a:t>
            </a:r>
          </a:p>
          <a:p>
            <a:endParaRPr lang="uk-UA" dirty="0"/>
          </a:p>
        </p:txBody>
      </p:sp>
      <p:pic>
        <p:nvPicPr>
          <p:cNvPr id="4" name="Picture 4" descr="Подовжена футболка Океан Ельзи в Україні. Відмінна ціна, купити жіночу  подовжену футболку Океан Ельзи на замовлення у Києві, Рівному, Дніпрі,  Тернополі, Івано-Франківську, Запоріжжі, Львові.">
            <a:extLst>
              <a:ext uri="{FF2B5EF4-FFF2-40B4-BE49-F238E27FC236}">
                <a16:creationId xmlns:a16="http://schemas.microsoft.com/office/drawing/2014/main" id="{B900FC5C-EBD9-418F-8892-34E4D6142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75" y="5205109"/>
            <a:ext cx="3018877" cy="30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1B7F33-B8F2-498D-87EB-EF92B1ED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68" y="2936277"/>
            <a:ext cx="2569779" cy="3778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C12087-2E48-4D6F-BCFA-14542E45A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5" y="2936277"/>
            <a:ext cx="7196704" cy="3778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648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EA323-44E7-4C3F-8A9F-5E1A0E76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7200" i="1" dirty="0"/>
              <a:t>До побачення!</a:t>
            </a:r>
          </a:p>
        </p:txBody>
      </p:sp>
      <p:pic>
        <p:nvPicPr>
          <p:cNvPr id="4" name="Picture 4" descr="Подовжена футболка Океан Ельзи в Україні. Відмінна ціна, купити жіночу  подовжену футболку Океан Ельзи на замовлення у Києві, Рівному, Дніпрі,  Тернополі, Івано-Франківську, Запоріжжі, Львові.">
            <a:extLst>
              <a:ext uri="{FF2B5EF4-FFF2-40B4-BE49-F238E27FC236}">
                <a16:creationId xmlns:a16="http://schemas.microsoft.com/office/drawing/2014/main" id="{7A7FB867-873A-4BF3-8EA3-7779A23D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75" y="5205109"/>
            <a:ext cx="3018877" cy="30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60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Сланец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Сланець</Template>
  <TotalTime>191</TotalTime>
  <Words>262</Words>
  <Application>Microsoft Office PowerPoint</Application>
  <PresentationFormat>Широкий екран</PresentationFormat>
  <Paragraphs>46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Сланець</vt:lpstr>
      <vt:lpstr>Презентація PowerPoint</vt:lpstr>
      <vt:lpstr>Музиканти групи ‘Океан Ельзи’</vt:lpstr>
      <vt:lpstr>2008 рік</vt:lpstr>
      <vt:lpstr>Презентація PowerPoint</vt:lpstr>
      <vt:lpstr>Gloria</vt:lpstr>
      <vt:lpstr>Прем'єра! Океан Ельзи &amp; KOLA "Коли ми двоє"</vt:lpstr>
      <vt:lpstr>До побачення!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Angelina Rurka</dc:creator>
  <cp:lastModifiedBy>Angelina Rurka</cp:lastModifiedBy>
  <cp:revision>8</cp:revision>
  <dcterms:created xsi:type="dcterms:W3CDTF">2023-05-16T17:55:12Z</dcterms:created>
  <dcterms:modified xsi:type="dcterms:W3CDTF">2023-05-20T14:36:05Z</dcterms:modified>
</cp:coreProperties>
</file>