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147479576" r:id="rId2"/>
    <p:sldId id="2147479583" r:id="rId3"/>
    <p:sldId id="2147479584" r:id="rId4"/>
    <p:sldId id="2147479585" r:id="rId5"/>
    <p:sldId id="2147479586" r:id="rId6"/>
    <p:sldId id="2147479587" r:id="rId7"/>
    <p:sldId id="2147479588" r:id="rId8"/>
    <p:sldId id="2147479589" r:id="rId9"/>
    <p:sldId id="2147479590" r:id="rId10"/>
    <p:sldId id="2147479591" r:id="rId11"/>
    <p:sldId id="2147479592" r:id="rId12"/>
    <p:sldId id="2147479594" r:id="rId13"/>
    <p:sldId id="21474795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E1174-6B57-3545-B1D1-9B06C05F7C4D}" v="26" dt="2024-07-29T09:59:3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92" autoAdjust="0"/>
    <p:restoredTop sz="86421"/>
  </p:normalViewPr>
  <p:slideViewPr>
    <p:cSldViewPr snapToGrid="0">
      <p:cViewPr varScale="1">
        <p:scale>
          <a:sx n="84" d="100"/>
          <a:sy n="84" d="100"/>
        </p:scale>
        <p:origin x="168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7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 Lasorsa" userId="b071d4ae-70b5-41a2-b77b-3fb60fe85d63" providerId="ADAL" clId="{039E1174-6B57-3545-B1D1-9B06C05F7C4D}"/>
    <pc:docChg chg="undo custSel addSld delSld modSld modMainMaster modSection">
      <pc:chgData name="Yohan Lasorsa" userId="b071d4ae-70b5-41a2-b77b-3fb60fe85d63" providerId="ADAL" clId="{039E1174-6B57-3545-B1D1-9B06C05F7C4D}" dt="2024-07-29T13:34:00.249" v="3000" actId="20577"/>
      <pc:docMkLst>
        <pc:docMk/>
      </pc:docMkLst>
      <pc:sldChg chg="modSp mod modNotesTx">
        <pc:chgData name="Yohan Lasorsa" userId="b071d4ae-70b5-41a2-b77b-3fb60fe85d63" providerId="ADAL" clId="{039E1174-6B57-3545-B1D1-9B06C05F7C4D}" dt="2024-07-29T09:49:53.141" v="670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039E1174-6B57-3545-B1D1-9B06C05F7C4D}" dt="2024-07-23T11:45:55.159" v="79" actId="14100"/>
          <ac:spMkLst>
            <pc:docMk/>
            <pc:sldMk cId="564236014" sldId="2147479576"/>
            <ac:spMk id="8" creationId="{1A00D557-17EB-82E0-1FE5-B5AAC825B38C}"/>
          </ac:spMkLst>
        </pc:spChg>
      </pc:sldChg>
      <pc:sldChg chg="del">
        <pc:chgData name="Yohan Lasorsa" userId="b071d4ae-70b5-41a2-b77b-3fb60fe85d63" providerId="ADAL" clId="{039E1174-6B57-3545-B1D1-9B06C05F7C4D}" dt="2024-07-26T12:55:07.306" v="220" actId="2696"/>
        <pc:sldMkLst>
          <pc:docMk/>
          <pc:sldMk cId="3315155110" sldId="2147479582"/>
        </pc:sldMkLst>
      </pc:sldChg>
      <pc:sldChg chg="modNotesTx">
        <pc:chgData name="Yohan Lasorsa" userId="b071d4ae-70b5-41a2-b77b-3fb60fe85d63" providerId="ADAL" clId="{039E1174-6B57-3545-B1D1-9B06C05F7C4D}" dt="2024-07-29T09:50:15.034" v="692" actId="20577"/>
        <pc:sldMkLst>
          <pc:docMk/>
          <pc:sldMk cId="3296866587" sldId="2147479583"/>
        </pc:sldMkLst>
      </pc:sldChg>
      <pc:sldChg chg="modNotesTx">
        <pc:chgData name="Yohan Lasorsa" userId="b071d4ae-70b5-41a2-b77b-3fb60fe85d63" providerId="ADAL" clId="{039E1174-6B57-3545-B1D1-9B06C05F7C4D}" dt="2024-07-29T09:51:10.824" v="772" actId="20577"/>
        <pc:sldMkLst>
          <pc:docMk/>
          <pc:sldMk cId="559350908" sldId="2147479584"/>
        </pc:sldMkLst>
      </pc:sldChg>
      <pc:sldChg chg="modNotesTx">
        <pc:chgData name="Yohan Lasorsa" userId="b071d4ae-70b5-41a2-b77b-3fb60fe85d63" providerId="ADAL" clId="{039E1174-6B57-3545-B1D1-9B06C05F7C4D}" dt="2024-07-29T09:56:25.083" v="1358" actId="20577"/>
        <pc:sldMkLst>
          <pc:docMk/>
          <pc:sldMk cId="3375073027" sldId="2147479585"/>
        </pc:sldMkLst>
      </pc:sldChg>
      <pc:sldChg chg="modAnim modNotesTx">
        <pc:chgData name="Yohan Lasorsa" userId="b071d4ae-70b5-41a2-b77b-3fb60fe85d63" providerId="ADAL" clId="{039E1174-6B57-3545-B1D1-9B06C05F7C4D}" dt="2024-07-29T10:00:34.620" v="1515" actId="20577"/>
        <pc:sldMkLst>
          <pc:docMk/>
          <pc:sldMk cId="2517794757" sldId="2147479586"/>
        </pc:sldMkLst>
      </pc:sldChg>
      <pc:sldChg chg="modNotesTx">
        <pc:chgData name="Yohan Lasorsa" userId="b071d4ae-70b5-41a2-b77b-3fb60fe85d63" providerId="ADAL" clId="{039E1174-6B57-3545-B1D1-9B06C05F7C4D}" dt="2024-07-29T10:03:58.658" v="1959" actId="20577"/>
        <pc:sldMkLst>
          <pc:docMk/>
          <pc:sldMk cId="3610602095" sldId="2147479587"/>
        </pc:sldMkLst>
      </pc:sldChg>
      <pc:sldChg chg="modNotesTx">
        <pc:chgData name="Yohan Lasorsa" userId="b071d4ae-70b5-41a2-b77b-3fb60fe85d63" providerId="ADAL" clId="{039E1174-6B57-3545-B1D1-9B06C05F7C4D}" dt="2024-07-29T10:04:47.899" v="2058" actId="20577"/>
        <pc:sldMkLst>
          <pc:docMk/>
          <pc:sldMk cId="3533468157" sldId="2147479588"/>
        </pc:sldMkLst>
      </pc:sldChg>
      <pc:sldChg chg="modNotesTx">
        <pc:chgData name="Yohan Lasorsa" userId="b071d4ae-70b5-41a2-b77b-3fb60fe85d63" providerId="ADAL" clId="{039E1174-6B57-3545-B1D1-9B06C05F7C4D}" dt="2024-07-29T10:06:48.834" v="2297" actId="20577"/>
        <pc:sldMkLst>
          <pc:docMk/>
          <pc:sldMk cId="2950054193" sldId="2147479589"/>
        </pc:sldMkLst>
      </pc:sldChg>
      <pc:sldChg chg="modNotesTx">
        <pc:chgData name="Yohan Lasorsa" userId="b071d4ae-70b5-41a2-b77b-3fb60fe85d63" providerId="ADAL" clId="{039E1174-6B57-3545-B1D1-9B06C05F7C4D}" dt="2024-07-29T13:30:07.479" v="2929" actId="12"/>
        <pc:sldMkLst>
          <pc:docMk/>
          <pc:sldMk cId="1554002305" sldId="2147479590"/>
        </pc:sldMkLst>
      </pc:sldChg>
      <pc:sldChg chg="modNotesTx">
        <pc:chgData name="Yohan Lasorsa" userId="b071d4ae-70b5-41a2-b77b-3fb60fe85d63" providerId="ADAL" clId="{039E1174-6B57-3545-B1D1-9B06C05F7C4D}" dt="2024-07-29T09:46:34.866" v="518" actId="20577"/>
        <pc:sldMkLst>
          <pc:docMk/>
          <pc:sldMk cId="87411244" sldId="2147479591"/>
        </pc:sldMkLst>
      </pc:sldChg>
      <pc:sldChg chg="modAnim modNotesTx">
        <pc:chgData name="Yohan Lasorsa" userId="b071d4ae-70b5-41a2-b77b-3fb60fe85d63" providerId="ADAL" clId="{039E1174-6B57-3545-B1D1-9B06C05F7C4D}" dt="2024-07-29T13:34:00.249" v="3000" actId="20577"/>
        <pc:sldMkLst>
          <pc:docMk/>
          <pc:sldMk cId="441647521" sldId="2147479592"/>
        </pc:sldMkLst>
      </pc:sldChg>
      <pc:sldChg chg="add modNotesTx">
        <pc:chgData name="Yohan Lasorsa" userId="b071d4ae-70b5-41a2-b77b-3fb60fe85d63" providerId="ADAL" clId="{039E1174-6B57-3545-B1D1-9B06C05F7C4D}" dt="2024-07-23T13:01:08.097" v="88" actId="20577"/>
        <pc:sldMkLst>
          <pc:docMk/>
          <pc:sldMk cId="2513906496" sldId="2147479593"/>
        </pc:sldMkLst>
      </pc:sldChg>
      <pc:sldChg chg="addSp modSp add mod">
        <pc:chgData name="Yohan Lasorsa" userId="b071d4ae-70b5-41a2-b77b-3fb60fe85d63" providerId="ADAL" clId="{039E1174-6B57-3545-B1D1-9B06C05F7C4D}" dt="2024-07-26T13:07:00.804" v="305" actId="6549"/>
        <pc:sldMkLst>
          <pc:docMk/>
          <pc:sldMk cId="3637185873" sldId="2147479594"/>
        </pc:sldMkLst>
        <pc:spChg chg="add mod">
          <ac:chgData name="Yohan Lasorsa" userId="b071d4ae-70b5-41a2-b77b-3fb60fe85d63" providerId="ADAL" clId="{039E1174-6B57-3545-B1D1-9B06C05F7C4D}" dt="2024-07-26T13:07:00.804" v="305" actId="6549"/>
          <ac:spMkLst>
            <pc:docMk/>
            <pc:sldMk cId="3637185873" sldId="2147479594"/>
            <ac:spMk id="2" creationId="{E1C2EC87-5671-36D3-0286-6C3BD029CDA2}"/>
          </ac:spMkLst>
        </pc:spChg>
        <pc:spChg chg="mod">
          <ac:chgData name="Yohan Lasorsa" userId="b071d4ae-70b5-41a2-b77b-3fb60fe85d63" providerId="ADAL" clId="{039E1174-6B57-3545-B1D1-9B06C05F7C4D}" dt="2024-07-26T13:04:59.791" v="290" actId="20577"/>
          <ac:spMkLst>
            <pc:docMk/>
            <pc:sldMk cId="3637185873" sldId="2147479594"/>
            <ac:spMk id="5" creationId="{044F1C77-68E8-9620-2D5B-E2F7C9CA91BA}"/>
          </ac:spMkLst>
        </pc:spChg>
      </pc:sldChg>
      <pc:sldChg chg="modSp add mod">
        <pc:chgData name="Yohan Lasorsa" userId="b071d4ae-70b5-41a2-b77b-3fb60fe85d63" providerId="ADAL" clId="{039E1174-6B57-3545-B1D1-9B06C05F7C4D}" dt="2024-07-26T12:55:22.092" v="230" actId="20577"/>
        <pc:sldMkLst>
          <pc:docMk/>
          <pc:sldMk cId="2450920934" sldId="2147479595"/>
        </pc:sldMkLst>
        <pc:spChg chg="mod">
          <ac:chgData name="Yohan Lasorsa" userId="b071d4ae-70b5-41a2-b77b-3fb60fe85d63" providerId="ADAL" clId="{039E1174-6B57-3545-B1D1-9B06C05F7C4D}" dt="2024-07-26T12:55:16.687" v="224" actId="20577"/>
          <ac:spMkLst>
            <pc:docMk/>
            <pc:sldMk cId="2450920934" sldId="2147479595"/>
            <ac:spMk id="2" creationId="{39464CBE-F5ED-F6DB-73B9-1CBB5C1FE579}"/>
          </ac:spMkLst>
        </pc:spChg>
        <pc:spChg chg="mod">
          <ac:chgData name="Yohan Lasorsa" userId="b071d4ae-70b5-41a2-b77b-3fb60fe85d63" providerId="ADAL" clId="{039E1174-6B57-3545-B1D1-9B06C05F7C4D}" dt="2024-07-26T12:55:22.092" v="230" actId="20577"/>
          <ac:spMkLst>
            <pc:docMk/>
            <pc:sldMk cId="2450920934" sldId="2147479595"/>
            <ac:spMk id="5" creationId="{67F84B5E-4DC1-68EF-F108-A78D333477AE}"/>
          </ac:spMkLst>
        </pc:spChg>
      </pc:sldChg>
      <pc:sldMasterChg chg="mod">
        <pc:chgData name="Yohan Lasorsa" userId="b071d4ae-70b5-41a2-b77b-3fb60fe85d63" providerId="ADAL" clId="{039E1174-6B57-3545-B1D1-9B06C05F7C4D}" dt="2024-07-23T14:01:37.989" v="94" actId="6013"/>
        <pc:sldMasterMkLst>
          <pc:docMk/>
          <pc:sldMasterMk cId="2612402241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53BB-9CA8-4E36-AA7C-C10D869BF69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414-21C5-45A7-8388-0ABFCD8F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tokeniz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In this session, we’ll review the essential things you need to know when you’re working with LLMs.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7C48-4E57-9A19-E97C-534FD2D8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8C4E7-7BB2-AC91-E484-CF71BDC01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AF4662-56F2-8F06-D885-0867A0BA5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Another limit to keep in mind: while these AI models are powerful to achieve many tasks, just like humans, they have biases: it’s statistical bias, to be precise.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Because the models have been trained on content created by humans, it can sometimes exhibit the same biases as found in the training content.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That’s why you should not rely on LLMs for any critical judgment or decision, without taking some mitigation measures.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EB49849-F6CE-C5EB-AE98-2908250FE27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528D-E9DB-3C72-D876-72CEF7F7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1D13A5-20D4-D124-39D7-2D05F5A474F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0EE02-B85D-F4E2-EB67-E47D67813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15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BECFB-3973-184E-1DB1-A6AA11461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3A7AE-C018-983A-B183-F9C3FFF9A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16015-C672-3A69-CFAC-7AE4553D5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It’s also why at Microsoft we’ve been deeply committed to </a:t>
            </a:r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Responsible AI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: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 framework for building AI systems according to six principles: fairness, reliability and safety, privacy and security, inclusiveness, transparency, and accountability.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 Microsoft, these principles are the cornerstone of a responsible and trustworthy approach to AI, especially as intelligent technology becomes more present in products and services that people use every day.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this is not only for us, it’s something you also have to keep in mind when using AI models to build your own applications.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FR" i="1" dirty="0"/>
              <a:t>Next video: essential prompt </a:t>
            </a:r>
            <a:r>
              <a:rPr lang="en-FR" i="1"/>
              <a:t>engineering techniques, that will help you get the best out of AI models.</a:t>
            </a:r>
            <a:endParaRPr lang="en-US" i="1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9B26158-6288-2B47-204E-380EDC4B553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E020-2A9C-BBF6-4FA6-8AFACB4F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43BB71-3907-20A8-0D42-7E420C8E9DE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28983-EBC0-C515-77A2-CEFFA28336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62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852-4B8D-3E0E-3396-1F4D375E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D5-A145-2434-05CA-01772394D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101B3-C574-C56F-50F0-EEFA5F79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what’s an LLM?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413BC3-BFE5-BF6E-A4E6-09653FF8F18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C4E-BE48-489F-302E-BF92E40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35CE20-CFC2-3337-6C61-020DD7A517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FF63-675D-7B5A-187E-7F277C2004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1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3B54-6739-4AB3-A19C-8452C929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71A8B-4284-573C-CAFE-D227748D6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D815B-4B41-8698-C626-3CEF1054B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LLM stands for Large Language Model: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Deep neural network trained on huge amount of data, that’s able to perform various tasks using natural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Its main capability is to recognize and generate text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C16404E-BF06-C5CE-6FBB-A966C87139D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EDBB-45F7-9B34-0DB3-8BC66C9B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20F217-50C7-4064-E0A8-40412BBBD32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CA44-3D19-0D2A-5CDB-AEBCC7835B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74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65700-3156-68B0-34AB-FA2B9BB9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0E305-2C34-2042-40BB-3F812BFF8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FA892-0A35-23D8-7041-AFE3292AD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How to you create an LLM?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First you take as many data as you can from various sources, and feed it to the model: very expensive $$$ (= fundamental models)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Next, you can fine-tune the model using specialized domain-specific data, and give it more weight: cheap $ (= specialized models)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To improve the quality of the results, you reinforce the training by having humans ask questions and evaluate the results: long and complicated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6431C17-E1CC-7BC6-FA27-2D873D7AAA0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DD4A-48B1-CCBF-8EEA-F602CDFD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2E1519-1F29-5879-90C1-E21FD79ECA3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6C73-B502-3CBA-220E-1AC5B1BCAF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13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30BF4-B9B6-C9C1-0F37-376ECF54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48CD6-A518-1BED-CFF3-A6BE8A699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2B8201-EAEC-E6BB-65DB-C7207CB86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a practical standpoint, there are </a:t>
            </a:r>
            <a:r>
              <a:rPr lang="en-US" b="1" dirty="0"/>
              <a:t>two model types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LLMs do no think: they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just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 complete text</a:t>
            </a:r>
          </a:p>
          <a:p>
            <a:endParaRPr lang="en-US" dirty="0"/>
          </a:p>
          <a:p>
            <a:r>
              <a:rPr lang="en-US" b="1" dirty="0"/>
              <a:t>DEMO 1: In empty </a:t>
            </a:r>
            <a:r>
              <a:rPr lang="en-US" b="1" dirty="0" err="1"/>
              <a:t>js</a:t>
            </a:r>
            <a:r>
              <a:rPr lang="en-US" b="1" dirty="0"/>
              <a:t> file</a:t>
            </a:r>
            <a:br>
              <a:rPr lang="en-US" b="1" dirty="0"/>
            </a:br>
            <a:r>
              <a:rPr lang="en-US" dirty="0"/>
              <a:t>1. // print hello to the console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// prints hello to a DOM element with the id of 'root’</a:t>
            </a:r>
            <a:endParaRPr lang="en-GB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Chat models are tuned to follow instructions.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DEMO 2: in Copilot Chat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CCCCCC"/>
                </a:solidFill>
                <a:effectLst/>
                <a:highlight>
                  <a:srgbClr val="252526"/>
                </a:highlight>
                <a:latin typeface="-apple-system"/>
              </a:rPr>
              <a:t>create function that prints hello to a DOM element with the id of 'root’</a:t>
            </a:r>
          </a:p>
          <a:p>
            <a:pPr marL="228600" indent="-228600">
              <a:buAutoNum type="arabicPeriod"/>
            </a:pPr>
            <a:endParaRPr lang="en-US" b="0" i="0" dirty="0">
              <a:solidFill>
                <a:srgbClr val="CCCCCC"/>
              </a:solidFill>
              <a:effectLst/>
              <a:highlight>
                <a:srgbClr val="252526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highlight>
                  <a:srgbClr val="252526"/>
                </a:highlight>
                <a:latin typeface="-apple-system"/>
              </a:rPr>
              <a:t>Chat models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integrates special tokens to mark specific parts of the prompt. But what’s a token?</a:t>
            </a:r>
            <a:endParaRPr lang="en-GB" b="0" i="0" dirty="0">
              <a:solidFill>
                <a:srgbClr val="CCCCCC"/>
              </a:solidFill>
              <a:effectLst/>
              <a:highlight>
                <a:srgbClr val="252526"/>
              </a:highlight>
              <a:latin typeface="-apple-system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C1BBEB-CC41-F8EB-0F93-066BA6F44D7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0938-EC65-E6DB-724B-8FA252D0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E9083D-18AC-06A6-B0AA-457385C920E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1E6B7-6C76-9CDD-4902-2C9BAD43CB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60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40413-1486-66B5-7113-F03AE1629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6E86C-33F1-0A08-C17E-A95374B75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C3797-26E4-CF29-EB9A-C66D634C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LLMs don’t work directly using the text you provide, instead they use </a:t>
            </a:r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tokens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This means that before being able to understand your request, there’s a processing step that transform the input text into tokens, called </a:t>
            </a:r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tokenization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Here you can see how a piece a code in split into multiple tokens.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Ok, so the text is split in small pieces, but why?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1 token = roughly 4 characters in average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432"/>
                </a:solidFill>
                <a:effectLst/>
                <a:highlight>
                  <a:srgbClr val="FFFFFF"/>
                </a:highlight>
                <a:latin typeface="Archivo"/>
                <a:hlinkClick r:id="rId3"/>
              </a:rPr>
              <a:t>https://platform.openai.com/tokenizer</a:t>
            </a: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E7A448-A316-3B67-CDF9-56CA8D95018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911D-C990-C7CB-313A-55533F4B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A4BE90-236E-28F3-4300-A041CE826CF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DBA50-D904-8E2A-6D55-1E759FC99C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1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653DC-CF5F-1891-BF6F-150C6DBE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32398-6E71-8838-AF9B-EB008DA4C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8CC17-B260-0D27-85E5-751ACE0E3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 are in fact just number, and that’s great because AI models can only work with numbers.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B71B3A4-8646-5360-21B5-59C9324DBF4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609A-9AC4-E28A-7EEA-0400B3F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20B595-D725-157D-DEE0-E3FBEB659AA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4642C-4199-7895-FD52-F1EB6E5D1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9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11F7-D931-F213-433B-3377B8DA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78F123-F9B8-8A55-C34C-A5DCC0CDA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8CA01-9DFE-8047-97E7-6B73F455E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the word “function” correspond to this number here.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the end, every AI models is trained on specific vocabulary of tokens, that they use to understand the input text but also to generate the output.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B72199D-2348-08E7-C0A9-1BD49707E8B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80F7-74A7-2B31-9AD7-F16A1FB2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53E3EF-AAD2-75E4-C354-32DDBA3DF11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3FAE-E4AA-A296-CC37-F86ABE734A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53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C95D-CE4E-5842-9559-948F4C17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23492-433E-CFA1-26A1-B4723D05A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CC7D0-94E2-D3E4-1E7C-4433C3046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Now let’s talk about the limits.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LLMs currently only have a limited amount of tokens that you can use to define the context of your prompts.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This is basically how much text you can use as input.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AI commonly use 2 to 4K tokens, which fits about 3K words or 6 pages of a document.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Newer models can use more than 100K tokens, which can fit entire books!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But the less context you use, the more attention you get which means more accuracy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(context training: O(n^2) complexity)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5FC8F88-2FFB-1374-FEBA-BC0674BF1A2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0353-3365-ABB0-5178-F6385568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FA536E-F516-2714-DB54-BDFEA08D4EC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A6E26-134F-F158-938D-DCFCE3D0F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40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302670"/>
            <a:ext cx="497840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9784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C6B9E508-E424-C5B2-1415-EF47F2ED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6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32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55399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gradFill>
                  <a:gsLst>
                    <a:gs pos="0">
                      <a:srgbClr val="31ACBD"/>
                    </a:gs>
                    <a:gs pos="68000">
                      <a:schemeClr val="tx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100000">
                      <a:srgbClr val="3EA89B"/>
                    </a:gs>
                    <a:gs pos="0">
                      <a:srgbClr val="225B6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 dirty="0">
                <a:gradFill>
                  <a:gsLst>
                    <a:gs pos="0">
                      <a:srgbClr val="F4364C"/>
                    </a:gs>
                    <a:gs pos="68000">
                      <a:srgbClr val="C03BC4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0">
                      <a:srgbClr val="FF9318"/>
                    </a:gs>
                    <a:gs pos="44000">
                      <a:srgbClr val="FF5C39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9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3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7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484179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gradFill flip="none" rotWithShape="1">
            <a:gsLst>
              <a:gs pos="47706">
                <a:schemeClr val="accent1"/>
              </a:gs>
              <a:gs pos="100000">
                <a:schemeClr val="accent3"/>
              </a:gs>
              <a:gs pos="60000">
                <a:schemeClr val="accent1"/>
              </a:gs>
            </a:gsLst>
            <a:lin ang="18900000" scaled="1"/>
            <a:tileRect/>
          </a:grad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92193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94057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76060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B0D12AE-ADCF-1091-117F-BB03F7EC5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3969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91158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E597A-BE1E-6B1F-960D-A90DC954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8983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73228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4692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42093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5961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7461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8819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1"/>
            <a:ext cx="3182027" cy="395921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E50-46CE-0973-AC08-7477BEA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3424D10-01E7-37F9-6091-2C95487D9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DFE8ED1-0EC9-B339-1813-0B4260A0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23006D8-810A-DCBB-7E79-17F6322E2F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AAB847-57CB-2458-2ADA-6D77707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B655A31-FF73-73EA-1EA8-00F13891AB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9634A-80BB-C620-3C16-1EA80A7B1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5E7CC6D-40F5-C58C-FC44-793B1A98A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3ED5-5CA7-C983-373E-E42D7424C7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508975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12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3851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54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907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26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681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20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60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155-47E8-D819-5FA4-748607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22EE65-FBB2-C961-B89F-9DADBDB2DB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27263" y="2199576"/>
            <a:ext cx="3760470" cy="3760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215900" dist="190500" dir="2700000" sx="101000" sy="101000" algn="ctr" rotWithShape="0">
              <a:srgbClr val="000000">
                <a:alpha val="23000"/>
              </a:srgbClr>
            </a:outerShdw>
          </a:effectLst>
        </p:spPr>
        <p:txBody>
          <a:bodyPr vert="horz" wrap="square" lIns="0" tIns="0" rIns="0" bIns="0" rtlCol="0" anchor="ctr" anchorCtr="0">
            <a:normAutofit/>
          </a:bodyPr>
          <a:lstStyle>
            <a:lvl1pPr marL="228600" indent="-228600" algn="ctr">
              <a:buNone/>
              <a:defRPr lang="en-US" sz="1800" b="1">
                <a:solidFill>
                  <a:schemeClr val="tx1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/>
              <a:t>Click to insert photo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878651-6EA0-F1DE-DDB3-D4C07A4E59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5931" y="3206751"/>
            <a:ext cx="2706480" cy="14773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3F807-DEFB-6026-D7BD-82284EB7FB76}"/>
              </a:ext>
            </a:extLst>
          </p:cNvPr>
          <p:cNvSpPr/>
          <p:nvPr/>
        </p:nvSpPr>
        <p:spPr>
          <a:xfrm>
            <a:off x="552732" y="2199576"/>
            <a:ext cx="693200" cy="604267"/>
          </a:xfrm>
          <a:custGeom>
            <a:avLst/>
            <a:gdLst>
              <a:gd name="connsiteX0" fmla="*/ 393237 w 674431"/>
              <a:gd name="connsiteY0" fmla="*/ 0 h 587906"/>
              <a:gd name="connsiteX1" fmla="*/ 616089 w 674431"/>
              <a:gd name="connsiteY1" fmla="*/ 0 h 587906"/>
              <a:gd name="connsiteX2" fmla="*/ 616151 w 674431"/>
              <a:gd name="connsiteY2" fmla="*/ 0 h 587906"/>
              <a:gd name="connsiteX3" fmla="*/ 674431 w 674431"/>
              <a:gd name="connsiteY3" fmla="*/ 58280 h 587906"/>
              <a:gd name="connsiteX4" fmla="*/ 674431 w 674431"/>
              <a:gd name="connsiteY4" fmla="*/ 221738 h 587906"/>
              <a:gd name="connsiteX5" fmla="*/ 597219 w 674431"/>
              <a:gd name="connsiteY5" fmla="*/ 471750 h 587906"/>
              <a:gd name="connsiteX6" fmla="*/ 393361 w 674431"/>
              <a:gd name="connsiteY6" fmla="*/ 587630 h 587906"/>
              <a:gd name="connsiteX7" fmla="*/ 380245 w 674431"/>
              <a:gd name="connsiteY7" fmla="*/ 577174 h 587906"/>
              <a:gd name="connsiteX8" fmla="*/ 380245 w 674431"/>
              <a:gd name="connsiteY8" fmla="*/ 489011 h 587906"/>
              <a:gd name="connsiteX9" fmla="*/ 387484 w 674431"/>
              <a:gd name="connsiteY9" fmla="*/ 478865 h 587906"/>
              <a:gd name="connsiteX10" fmla="*/ 523100 w 674431"/>
              <a:gd name="connsiteY10" fmla="*/ 363541 h 587906"/>
              <a:gd name="connsiteX11" fmla="*/ 540423 w 674431"/>
              <a:gd name="connsiteY11" fmla="*/ 283112 h 587906"/>
              <a:gd name="connsiteX12" fmla="*/ 533308 w 674431"/>
              <a:gd name="connsiteY12" fmla="*/ 276306 h 587906"/>
              <a:gd name="connsiteX13" fmla="*/ 393361 w 674431"/>
              <a:gd name="connsiteY13" fmla="*/ 276306 h 587906"/>
              <a:gd name="connsiteX14" fmla="*/ 374986 w 674431"/>
              <a:gd name="connsiteY14" fmla="*/ 257931 h 587906"/>
              <a:gd name="connsiteX15" fmla="*/ 374986 w 674431"/>
              <a:gd name="connsiteY15" fmla="*/ 18251 h 587906"/>
              <a:gd name="connsiteX16" fmla="*/ 393237 w 674431"/>
              <a:gd name="connsiteY16" fmla="*/ 0 h 587906"/>
              <a:gd name="connsiteX17" fmla="*/ 58466 w 674431"/>
              <a:gd name="connsiteY17" fmla="*/ 0 h 587906"/>
              <a:gd name="connsiteX18" fmla="*/ 281070 w 674431"/>
              <a:gd name="connsiteY18" fmla="*/ 0 h 587906"/>
              <a:gd name="connsiteX19" fmla="*/ 299445 w 674431"/>
              <a:gd name="connsiteY19" fmla="*/ 18375 h 587906"/>
              <a:gd name="connsiteX20" fmla="*/ 299445 w 674431"/>
              <a:gd name="connsiteY20" fmla="*/ 221738 h 587906"/>
              <a:gd name="connsiteX21" fmla="*/ 222233 w 674431"/>
              <a:gd name="connsiteY21" fmla="*/ 471750 h 587906"/>
              <a:gd name="connsiteX22" fmla="*/ 18375 w 674431"/>
              <a:gd name="connsiteY22" fmla="*/ 587630 h 587906"/>
              <a:gd name="connsiteX23" fmla="*/ 5259 w 674431"/>
              <a:gd name="connsiteY23" fmla="*/ 577174 h 587906"/>
              <a:gd name="connsiteX24" fmla="*/ 5259 w 674431"/>
              <a:gd name="connsiteY24" fmla="*/ 489011 h 587906"/>
              <a:gd name="connsiteX25" fmla="*/ 12497 w 674431"/>
              <a:gd name="connsiteY25" fmla="*/ 478865 h 587906"/>
              <a:gd name="connsiteX26" fmla="*/ 148114 w 674431"/>
              <a:gd name="connsiteY26" fmla="*/ 363541 h 587906"/>
              <a:gd name="connsiteX27" fmla="*/ 165437 w 674431"/>
              <a:gd name="connsiteY27" fmla="*/ 283112 h 587906"/>
              <a:gd name="connsiteX28" fmla="*/ 158322 w 674431"/>
              <a:gd name="connsiteY28" fmla="*/ 276306 h 587906"/>
              <a:gd name="connsiteX29" fmla="*/ 18375 w 674431"/>
              <a:gd name="connsiteY29" fmla="*/ 276306 h 587906"/>
              <a:gd name="connsiteX30" fmla="*/ 0 w 674431"/>
              <a:gd name="connsiteY30" fmla="*/ 257931 h 587906"/>
              <a:gd name="connsiteX31" fmla="*/ 0 w 674431"/>
              <a:gd name="connsiteY31" fmla="*/ 58466 h 587906"/>
              <a:gd name="connsiteX32" fmla="*/ 58466 w 674431"/>
              <a:gd name="connsiteY32" fmla="*/ 0 h 5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4431" h="587906">
                <a:moveTo>
                  <a:pt x="393237" y="0"/>
                </a:moveTo>
                <a:lnTo>
                  <a:pt x="616089" y="0"/>
                </a:lnTo>
                <a:lnTo>
                  <a:pt x="616151" y="0"/>
                </a:lnTo>
                <a:cubicBezTo>
                  <a:pt x="648322" y="0"/>
                  <a:pt x="674431" y="26109"/>
                  <a:pt x="674431" y="58280"/>
                </a:cubicBezTo>
                <a:lnTo>
                  <a:pt x="674431" y="221738"/>
                </a:lnTo>
                <a:cubicBezTo>
                  <a:pt x="674431" y="328152"/>
                  <a:pt x="648694" y="411490"/>
                  <a:pt x="597219" y="471750"/>
                </a:cubicBezTo>
                <a:cubicBezTo>
                  <a:pt x="548157" y="529102"/>
                  <a:pt x="480225" y="567770"/>
                  <a:pt x="393361" y="587630"/>
                </a:cubicBezTo>
                <a:cubicBezTo>
                  <a:pt x="386679" y="589177"/>
                  <a:pt x="380245" y="584042"/>
                  <a:pt x="380245" y="577174"/>
                </a:cubicBezTo>
                <a:lnTo>
                  <a:pt x="380245" y="489011"/>
                </a:lnTo>
                <a:cubicBezTo>
                  <a:pt x="380245" y="484433"/>
                  <a:pt x="383153" y="480288"/>
                  <a:pt x="387484" y="478865"/>
                </a:cubicBezTo>
                <a:cubicBezTo>
                  <a:pt x="454240" y="456778"/>
                  <a:pt x="499466" y="418295"/>
                  <a:pt x="523100" y="363541"/>
                </a:cubicBezTo>
                <a:cubicBezTo>
                  <a:pt x="535969" y="335824"/>
                  <a:pt x="541784" y="309035"/>
                  <a:pt x="540423" y="283112"/>
                </a:cubicBezTo>
                <a:cubicBezTo>
                  <a:pt x="540238" y="279276"/>
                  <a:pt x="537082" y="276306"/>
                  <a:pt x="533308" y="276306"/>
                </a:cubicBezTo>
                <a:lnTo>
                  <a:pt x="393361" y="276306"/>
                </a:lnTo>
                <a:cubicBezTo>
                  <a:pt x="383215" y="276306"/>
                  <a:pt x="374986" y="268078"/>
                  <a:pt x="374986" y="257931"/>
                </a:cubicBezTo>
                <a:lnTo>
                  <a:pt x="374986" y="18251"/>
                </a:lnTo>
                <a:cubicBezTo>
                  <a:pt x="374986" y="8167"/>
                  <a:pt x="383153" y="0"/>
                  <a:pt x="393237" y="0"/>
                </a:cubicBezTo>
                <a:close/>
                <a:moveTo>
                  <a:pt x="58466" y="0"/>
                </a:moveTo>
                <a:lnTo>
                  <a:pt x="281070" y="0"/>
                </a:lnTo>
                <a:cubicBezTo>
                  <a:pt x="291216" y="0"/>
                  <a:pt x="299445" y="8229"/>
                  <a:pt x="299445" y="18375"/>
                </a:cubicBezTo>
                <a:lnTo>
                  <a:pt x="299445" y="221738"/>
                </a:lnTo>
                <a:cubicBezTo>
                  <a:pt x="299445" y="328152"/>
                  <a:pt x="273708" y="411490"/>
                  <a:pt x="222233" y="471750"/>
                </a:cubicBezTo>
                <a:cubicBezTo>
                  <a:pt x="173171" y="529102"/>
                  <a:pt x="105239" y="567770"/>
                  <a:pt x="18375" y="587630"/>
                </a:cubicBezTo>
                <a:cubicBezTo>
                  <a:pt x="11631" y="589177"/>
                  <a:pt x="5259" y="584042"/>
                  <a:pt x="5259" y="577174"/>
                </a:cubicBezTo>
                <a:lnTo>
                  <a:pt x="5259" y="489011"/>
                </a:lnTo>
                <a:cubicBezTo>
                  <a:pt x="5259" y="484433"/>
                  <a:pt x="8167" y="480288"/>
                  <a:pt x="12497" y="478865"/>
                </a:cubicBezTo>
                <a:cubicBezTo>
                  <a:pt x="79254" y="456778"/>
                  <a:pt x="124480" y="418295"/>
                  <a:pt x="148114" y="363541"/>
                </a:cubicBezTo>
                <a:cubicBezTo>
                  <a:pt x="160983" y="335824"/>
                  <a:pt x="166798" y="309035"/>
                  <a:pt x="165437" y="283112"/>
                </a:cubicBezTo>
                <a:cubicBezTo>
                  <a:pt x="165252" y="279276"/>
                  <a:pt x="162096" y="276306"/>
                  <a:pt x="158322" y="276306"/>
                </a:cubicBezTo>
                <a:lnTo>
                  <a:pt x="18375" y="276306"/>
                </a:lnTo>
                <a:cubicBezTo>
                  <a:pt x="8229" y="276306"/>
                  <a:pt x="0" y="268078"/>
                  <a:pt x="0" y="257931"/>
                </a:cubicBezTo>
                <a:lnTo>
                  <a:pt x="0" y="58466"/>
                </a:lnTo>
                <a:cubicBezTo>
                  <a:pt x="0" y="26171"/>
                  <a:pt x="26171" y="0"/>
                  <a:pt x="58466" y="0"/>
                </a:cubicBezTo>
                <a:close/>
              </a:path>
            </a:pathLst>
          </a:custGeom>
          <a:solidFill>
            <a:schemeClr val="tx1"/>
          </a:solidFill>
          <a:ln w="6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8F6EDE-3287-C98A-2287-E97E9546E9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931" y="4963876"/>
            <a:ext cx="270648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258980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973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35943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7228114" y="292100"/>
            <a:ext cx="4659086" cy="6272213"/>
          </a:xfrm>
          <a:prstGeom prst="rect">
            <a:avLst/>
          </a:prstGeom>
          <a:gradFill>
            <a:gsLst>
              <a:gs pos="0">
                <a:srgbClr val="FFB3BB"/>
              </a:gs>
              <a:gs pos="100000">
                <a:srgbClr val="FFB900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76380" y="1866864"/>
            <a:ext cx="5544120" cy="312427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020F17E-67BE-FC02-AF7B-709A3923C2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564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304800" y="292100"/>
            <a:ext cx="11582400" cy="6272213"/>
          </a:xfrm>
          <a:prstGeom prst="rect">
            <a:avLst/>
          </a:prstGeom>
          <a:gradFill>
            <a:gsLst>
              <a:gs pos="64000">
                <a:srgbClr val="0D82CB"/>
              </a:gs>
              <a:gs pos="0">
                <a:srgbClr val="7FDE7B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96801"/>
            <a:ext cx="3590037" cy="166199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762" y="1490647"/>
            <a:ext cx="6879337" cy="38767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1097280" rIns="109728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086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9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11411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3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FBB8-E1C1-D5AB-8154-CBA2D9E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7154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7" r:id="rId17"/>
    <p:sldLayoutId id="2147483689" r:id="rId18"/>
    <p:sldLayoutId id="2147483690" r:id="rId19"/>
    <p:sldLayoutId id="2147483691" r:id="rId20"/>
    <p:sldLayoutId id="2147483692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21" r:id="rId39"/>
    <p:sldLayoutId id="2147483722" r:id="rId40"/>
    <p:sldLayoutId id="2147483723" r:id="rId41"/>
    <p:sldLayoutId id="2147483728" r:id="rId42"/>
    <p:sldLayoutId id="2147483729" r:id="rId43"/>
    <p:sldLayoutId id="2147483730" r:id="rId4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ka.ms/RA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nai/responsible-ai" TargetMode="External"/><Relationship Id="rId2" Type="http://schemas.openxmlformats.org/officeDocument/2006/relationships/hyperlink" Target="https://aka.ms/genai/llm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ka.ms/ai/js/azure-quickstart" TargetMode="External"/><Relationship Id="rId4" Type="http://schemas.openxmlformats.org/officeDocument/2006/relationships/hyperlink" Target="https://aka.ms/genai/ra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00D557-17EB-82E0-1FE5-B5AAC825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72" y="3429000"/>
            <a:ext cx="4978400" cy="1231106"/>
          </a:xfrm>
        </p:spPr>
        <p:txBody>
          <a:bodyPr anchor="t"/>
          <a:lstStyle/>
          <a:p>
            <a:r>
              <a:rPr lang="en-US" dirty="0"/>
              <a:t>What you need to know about LLMs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0C44D9-6101-832C-22E2-1F2793B3E232}"/>
              </a:ext>
            </a:extLst>
          </p:cNvPr>
          <p:cNvSpPr txBox="1">
            <a:spLocks/>
          </p:cNvSpPr>
          <p:nvPr/>
        </p:nvSpPr>
        <p:spPr>
          <a:xfrm>
            <a:off x="511772" y="3121223"/>
            <a:ext cx="4978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Generative AI</a:t>
            </a: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5642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944B-F685-A451-6777-ABCB3B7F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30A1E3-E31B-63F1-C78B-42C95BF47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50312" y="0"/>
            <a:ext cx="12914334" cy="6976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8C71-0266-88A8-A82D-376741A1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-5539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FR" dirty="0"/>
              <a:t>Mind the bias</a:t>
            </a:r>
          </a:p>
        </p:txBody>
      </p:sp>
    </p:spTree>
    <p:extLst>
      <p:ext uri="{BB962C8B-B14F-4D97-AF65-F5344CB8AC3E}">
        <p14:creationId xmlns:p14="http://schemas.microsoft.com/office/powerpoint/2010/main" val="874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ABF2B-463C-E9A8-BA97-1A77A747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Bracket 8">
            <a:extLst>
              <a:ext uri="{FF2B5EF4-FFF2-40B4-BE49-F238E27FC236}">
                <a16:creationId xmlns:a16="http://schemas.microsoft.com/office/drawing/2014/main" id="{BE4B8D98-1226-2ACC-9CDF-75D37AAE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16325" y="1503688"/>
            <a:ext cx="959348" cy="8593671"/>
          </a:xfrm>
          <a:prstGeom prst="bracketPair">
            <a:avLst/>
          </a:prstGeom>
          <a:ln w="38100"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2C34-643F-D99A-44F8-F06F7156F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877102" y="5420278"/>
            <a:ext cx="4402602" cy="124007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77759-F239-ADCD-4781-797F53DF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624505" y="4556270"/>
            <a:ext cx="9335769" cy="124007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46908-4BA9-C6FE-3D3E-42E29B2435F7}"/>
              </a:ext>
            </a:extLst>
          </p:cNvPr>
          <p:cNvSpPr txBox="1">
            <a:spLocks/>
          </p:cNvSpPr>
          <p:nvPr/>
        </p:nvSpPr>
        <p:spPr>
          <a:xfrm>
            <a:off x="4064994" y="6045069"/>
            <a:ext cx="40620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800" dirty="0"/>
              <a:t>Learn more at </a:t>
            </a:r>
            <a:r>
              <a:rPr lang="en-FR" sz="2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aka.ms/RAI</a:t>
            </a:r>
            <a:endParaRPr lang="en-FR" sz="2800" dirty="0">
              <a:solidFill>
                <a:schemeClr val="tx2"/>
              </a:solidFill>
            </a:endParaRPr>
          </a:p>
        </p:txBody>
      </p:sp>
      <p:pic>
        <p:nvPicPr>
          <p:cNvPr id="5122" name="Picture 2" descr=" Diagram of the six principles of Microsoft Responsible AI, which encompass fairness, reliability and safety, privacy and security, inclusiveness, transparency, and accountability.">
            <a:extLst>
              <a:ext uri="{FF2B5EF4-FFF2-40B4-BE49-F238E27FC236}">
                <a16:creationId xmlns:a16="http://schemas.microsoft.com/office/drawing/2014/main" id="{C0B49E34-5FB1-680B-A629-441960D8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9164" y="1121950"/>
            <a:ext cx="8593671" cy="48339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50DECC2-BAF4-A56D-C19E-EF56C84A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Responsible AI</a:t>
            </a:r>
          </a:p>
        </p:txBody>
      </p:sp>
    </p:spTree>
    <p:extLst>
      <p:ext uri="{BB962C8B-B14F-4D97-AF65-F5344CB8AC3E}">
        <p14:creationId xmlns:p14="http://schemas.microsoft.com/office/powerpoint/2010/main" val="4416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E89B6-429A-A45F-1D78-9976750C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23112C6-23DA-976F-1815-985A694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76271"/>
            <a:ext cx="4663440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F1C77-68E8-9620-2D5B-E2F7C9CA91BA}"/>
              </a:ext>
            </a:extLst>
          </p:cNvPr>
          <p:cNvSpPr txBox="1">
            <a:spLocks/>
          </p:cNvSpPr>
          <p:nvPr/>
        </p:nvSpPr>
        <p:spPr>
          <a:xfrm>
            <a:off x="584199" y="2782669"/>
            <a:ext cx="4663441" cy="251036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Intro to LLMs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Responsible AI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Azure OpenAI </a:t>
            </a:r>
            <a:r>
              <a:rPr kumimoji="0" lang="en-US" sz="28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1C2EC87-5671-36D3-0286-6C3BD029CDA2}"/>
              </a:ext>
            </a:extLst>
          </p:cNvPr>
          <p:cNvSpPr txBox="1">
            <a:spLocks/>
          </p:cNvSpPr>
          <p:nvPr/>
        </p:nvSpPr>
        <p:spPr>
          <a:xfrm>
            <a:off x="5247640" y="2782669"/>
            <a:ext cx="6360161" cy="18640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2"/>
              </a:rPr>
              <a:t>aka.ms/genai/llms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  <a:hlinkClick r:id="rId3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4"/>
              </a:rPr>
              <a:t>aka.ms/genai/rai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5"/>
              </a:rPr>
              <a:t>aka.ms/ai/js/azure-quickstart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5277-7B31-64D0-1DE0-12950E8D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6E7D06-478A-D459-E2D9-251A475ABA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920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Microsoft Logo</a:t>
            </a:r>
          </a:p>
        </p:txBody>
      </p:sp>
    </p:spTree>
    <p:extLst>
      <p:ext uri="{BB962C8B-B14F-4D97-AF65-F5344CB8AC3E}">
        <p14:creationId xmlns:p14="http://schemas.microsoft.com/office/powerpoint/2010/main" val="2513906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F03C-D6CE-C7D6-7775-D8EAEC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DABF36E-9B94-849A-2E07-3091716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LLM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4F55B-B196-DFF0-64F7-1DE54288C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6A087AA-4C93-FC44-DDDF-358F0C2E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L</a:t>
            </a:r>
            <a:r>
              <a:rPr lang="en-US" sz="6000" dirty="0">
                <a:solidFill>
                  <a:schemeClr val="tx1"/>
                </a:solidFill>
              </a:rPr>
              <a:t>arge</a:t>
            </a:r>
            <a:r>
              <a:rPr lang="en-US" sz="6000" dirty="0"/>
              <a:t> L</a:t>
            </a:r>
            <a:r>
              <a:rPr lang="en-US" sz="6000" dirty="0">
                <a:solidFill>
                  <a:schemeClr val="tx1"/>
                </a:solidFill>
              </a:rPr>
              <a:t>anguage</a:t>
            </a:r>
            <a:r>
              <a:rPr lang="en-US" sz="6000" dirty="0"/>
              <a:t> M</a:t>
            </a:r>
            <a:r>
              <a:rPr lang="en-US" sz="6000" dirty="0">
                <a:solidFill>
                  <a:schemeClr val="tx1"/>
                </a:solidFill>
              </a:rPr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55935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2153F-002E-D896-18EE-9A5B2F83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showing the different stages of AI training:&#10;- pre-training on general web data&#10;- fine-tuning on domain-specific data&#10;- reinforcement learning with human feedback">
            <a:extLst>
              <a:ext uri="{FF2B5EF4-FFF2-40B4-BE49-F238E27FC236}">
                <a16:creationId xmlns:a16="http://schemas.microsoft.com/office/drawing/2014/main" id="{19070E64-0BBE-4275-827A-2856082A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64" y="1179760"/>
            <a:ext cx="9228672" cy="52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E354CD5-8CCC-75B0-AD4E-37DC3912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41076" y="1523999"/>
            <a:ext cx="2701158" cy="2054773"/>
            <a:chOff x="4141076" y="1523999"/>
            <a:chExt cx="2701158" cy="2054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E20F81-173C-445A-CD05-03E1B27665B3}"/>
                </a:ext>
              </a:extLst>
            </p:cNvPr>
            <p:cNvSpPr/>
            <p:nvPr/>
          </p:nvSpPr>
          <p:spPr bwMode="auto">
            <a:xfrm>
              <a:off x="4461641" y="2081048"/>
              <a:ext cx="2380593" cy="1497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50CBFB-577E-E998-9BD0-3316F4EFCA6C}"/>
                </a:ext>
              </a:extLst>
            </p:cNvPr>
            <p:cNvSpPr/>
            <p:nvPr/>
          </p:nvSpPr>
          <p:spPr bwMode="auto">
            <a:xfrm>
              <a:off x="4141076" y="1523999"/>
              <a:ext cx="2380593" cy="1497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F37EE3-F7D2-A8A8-F45B-A61D2C542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656786" y="4409088"/>
            <a:ext cx="3053550" cy="1991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F3180-8FE8-A5CC-F546-60D1BC8CD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842234" y="1179759"/>
            <a:ext cx="4335518" cy="3060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509A1-581A-765B-81F4-248FE3867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08090" y="4133914"/>
            <a:ext cx="4856077" cy="2195942"/>
            <a:chOff x="1408090" y="4133914"/>
            <a:chExt cx="4856077" cy="21959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CDC08F-2215-13B4-7EB4-155AB9843B88}"/>
                </a:ext>
              </a:extLst>
            </p:cNvPr>
            <p:cNvSpPr/>
            <p:nvPr/>
          </p:nvSpPr>
          <p:spPr bwMode="auto">
            <a:xfrm>
              <a:off x="1408090" y="4338145"/>
              <a:ext cx="4724696" cy="199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8C7191-0E25-56AB-9BF5-E16C16D89910}"/>
                </a:ext>
              </a:extLst>
            </p:cNvPr>
            <p:cNvSpPr/>
            <p:nvPr/>
          </p:nvSpPr>
          <p:spPr bwMode="auto">
            <a:xfrm>
              <a:off x="4566747" y="5334000"/>
              <a:ext cx="1697420" cy="57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8AFFC3-9E24-0AB6-9DBB-FC6D277C437F}"/>
                </a:ext>
              </a:extLst>
            </p:cNvPr>
            <p:cNvSpPr/>
            <p:nvPr/>
          </p:nvSpPr>
          <p:spPr bwMode="auto">
            <a:xfrm>
              <a:off x="4519449" y="4133914"/>
              <a:ext cx="1697420" cy="57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4A255-B985-DB26-4D97-78FB95AC7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45928" y="3578772"/>
            <a:ext cx="1694941" cy="275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CE223A3-CCB7-B5C2-C8D9-5C6F328C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37507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EA712-6B4C-C90F-F03B-BECD1463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FFB9086-E34C-5890-0160-8B7C819E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828537" cy="553998"/>
          </a:xfrm>
        </p:spPr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17D45-E547-912F-3028-BC5B2E651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2499146"/>
          </a:xfrm>
        </p:spPr>
        <p:txBody>
          <a:bodyPr/>
          <a:lstStyle/>
          <a:p>
            <a:r>
              <a:rPr lang="en-US" dirty="0"/>
              <a:t>Text completion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Instruction-following (a.k.a. chat models)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735AB-2DDF-E796-8F8C-A252D3510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4200" y="2024062"/>
            <a:ext cx="11132519" cy="82528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These models specialize in text completion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tasks such as question answering, machine translation and summarization.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F2F4D-3200-6070-66A3-DA787D4A1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4199" y="4008656"/>
            <a:ext cx="11132519" cy="2190666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|&gt;system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You are a professional translator&lt;|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|&gt;user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How do I translate "hello" in French?&lt;|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&lt;|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im_start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|&gt;assistant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Bonjour&lt;|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im_end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</a:t>
            </a:r>
          </a:p>
        </p:txBody>
      </p:sp>
    </p:spTree>
    <p:extLst>
      <p:ext uri="{BB962C8B-B14F-4D97-AF65-F5344CB8AC3E}">
        <p14:creationId xmlns:p14="http://schemas.microsoft.com/office/powerpoint/2010/main" val="25177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4606D-5C1A-9E87-A69B-27B22306A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63B20E0-E600-9814-60D8-237997C50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88263" y="588963"/>
            <a:ext cx="4158362" cy="253523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30C44-86A8-A40F-8BD7-E1E6288EB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 wrap="square">
            <a:normAutofit/>
          </a:bodyPr>
          <a:lstStyle/>
          <a:p>
            <a:r>
              <a:rPr lang="en-US" dirty="0"/>
              <a:t>LLM don’t work with words, but with tokens.</a:t>
            </a:r>
          </a:p>
        </p:txBody>
      </p:sp>
      <p:pic>
        <p:nvPicPr>
          <p:cNvPr id="7" name="Picture 6" descr="Screenshot of OpenAI tokenizer showing how a text is split into tokens">
            <a:extLst>
              <a:ext uri="{FF2B5EF4-FFF2-40B4-BE49-F238E27FC236}">
                <a16:creationId xmlns:a16="http://schemas.microsoft.com/office/drawing/2014/main" id="{3112D05B-215E-FAFA-C728-221FD91E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0023"/>
            <a:ext cx="6858000" cy="649795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A8CF6-1777-D1F7-A5C2-73F3081E6F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7086600"/>
            <a:ext cx="1337482" cy="3077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Tokens (1/2)</a:t>
            </a:r>
          </a:p>
        </p:txBody>
      </p:sp>
    </p:spTree>
    <p:extLst>
      <p:ext uri="{BB962C8B-B14F-4D97-AF65-F5344CB8AC3E}">
        <p14:creationId xmlns:p14="http://schemas.microsoft.com/office/powerpoint/2010/main" val="36106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FCEAB-BE52-7793-101D-762E0A69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80772B4-A54B-27F6-AF6A-155728089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88263" y="588963"/>
            <a:ext cx="4158362" cy="253523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CF67-5601-0A58-DCF5-7854AB68A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 wrap="square">
            <a:normAutofit/>
          </a:bodyPr>
          <a:lstStyle/>
          <a:p>
            <a:r>
              <a:rPr lang="en-US" dirty="0"/>
              <a:t>LLM don’t work with words, but with </a:t>
            </a:r>
            <a:r>
              <a:rPr lang="en-US"/>
              <a:t>tokens</a:t>
            </a:r>
            <a:r>
              <a:rPr lang="en-US" dirty="0"/>
              <a:t>.</a:t>
            </a:r>
          </a:p>
        </p:txBody>
      </p:sp>
      <p:pic>
        <p:nvPicPr>
          <p:cNvPr id="7" name="Picture 6" descr="Screenshot of OpenAI tokenizer showing how a text is split into tokens, this time with corresponding numbers">
            <a:extLst>
              <a:ext uri="{FF2B5EF4-FFF2-40B4-BE49-F238E27FC236}">
                <a16:creationId xmlns:a16="http://schemas.microsoft.com/office/drawing/2014/main" id="{26F3DD00-4A55-B2B7-9D90-4EC1EFF14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82217"/>
            <a:ext cx="6858000" cy="649356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4F384-6932-AC5F-E923-55F08304E8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7086600"/>
            <a:ext cx="1377557" cy="3077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Tokens (2/2)</a:t>
            </a:r>
          </a:p>
        </p:txBody>
      </p:sp>
    </p:spTree>
    <p:extLst>
      <p:ext uri="{BB962C8B-B14F-4D97-AF65-F5344CB8AC3E}">
        <p14:creationId xmlns:p14="http://schemas.microsoft.com/office/powerpoint/2010/main" val="353346815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F7D0D-E035-2D41-843B-5A5B921EF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 of OpenAI tokenizer showing how a text is split into tokens. The keyword “function” corresponds to the number “1723”">
            <a:extLst>
              <a:ext uri="{FF2B5EF4-FFF2-40B4-BE49-F238E27FC236}">
                <a16:creationId xmlns:a16="http://schemas.microsoft.com/office/drawing/2014/main" id="{3A226725-9D3F-4582-46C1-889C7B2FE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748" y="-3160437"/>
            <a:ext cx="10388252" cy="9836219"/>
          </a:xfrm>
          <a:prstGeom prst="rect">
            <a:avLst/>
          </a:prstGeom>
          <a:noFill/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2C2B8F0-F43D-D9F9-7C3D-DAE814CF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431344" y="3620454"/>
            <a:ext cx="1038365" cy="450505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AA1EB-13BC-94C2-C874-0DED9FC3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913"/>
          <a:stretch/>
        </p:blipFill>
        <p:spPr>
          <a:xfrm>
            <a:off x="1803748" y="-5139779"/>
            <a:ext cx="10388252" cy="8571907"/>
          </a:xfrm>
          <a:prstGeom prst="rect">
            <a:avLst/>
          </a:prstGeom>
          <a:noFill/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B01FFB-3669-9292-1677-8BF994438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192055" y="1565753"/>
            <a:ext cx="1954060" cy="588724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833D40-B1D6-DCF4-3153-4198A29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2" y="7331863"/>
            <a:ext cx="7755517" cy="369332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FR" sz="2400" dirty="0">
                <a:solidFill>
                  <a:schemeClr val="tx1"/>
                </a:solidFill>
                <a:latin typeface="+mn-lt"/>
              </a:rPr>
              <a:t>Tokens: text vs numbers</a:t>
            </a:r>
          </a:p>
        </p:txBody>
      </p:sp>
    </p:spTree>
    <p:extLst>
      <p:ext uri="{BB962C8B-B14F-4D97-AF65-F5344CB8AC3E}">
        <p14:creationId xmlns:p14="http://schemas.microsoft.com/office/powerpoint/2010/main" val="295005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38361-6416-8D36-6210-16EA5A67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C4AFE34-116E-9F03-6B2E-55F294F2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3182027" cy="56832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Limits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1C377-3B1C-7F1F-1ED1-E6D377CF1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Context window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4K tokens for common models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128K+ tokens for newer models</a:t>
            </a:r>
            <a:br>
              <a:rPr lang="en-US" sz="2800" dirty="0"/>
            </a:br>
            <a:endParaRPr lang="en-US" sz="2800" dirty="0"/>
          </a:p>
          <a:p>
            <a:pPr marL="228600" lvl="1" indent="0">
              <a:buNone/>
            </a:pPr>
            <a:r>
              <a:rPr lang="en-US" sz="2800" b="1" dirty="0"/>
              <a:t>= How much </a:t>
            </a:r>
            <a:r>
              <a:rPr lang="en-US" sz="2800" b="1" dirty="0">
                <a:solidFill>
                  <a:schemeClr val="tx2"/>
                </a:solidFill>
              </a:rPr>
              <a:t>text</a:t>
            </a:r>
            <a:r>
              <a:rPr lang="en-US" sz="2800" b="1" dirty="0"/>
              <a:t> you can use as </a:t>
            </a:r>
            <a:r>
              <a:rPr lang="en-US" sz="2800" b="1" dirty="0">
                <a:solidFill>
                  <a:schemeClr val="tx2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5540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zure 2023 Template">
  <a:themeElements>
    <a:clrScheme name="Custom 4">
      <a:dk1>
        <a:srgbClr val="000000"/>
      </a:dk1>
      <a:lt1>
        <a:srgbClr val="FFFFFF"/>
      </a:lt1>
      <a:dk2>
        <a:srgbClr val="0078D4"/>
      </a:dk2>
      <a:lt2>
        <a:srgbClr val="E8E6DF"/>
      </a:lt2>
      <a:accent1>
        <a:srgbClr val="0078D4"/>
      </a:accent1>
      <a:accent2>
        <a:srgbClr val="2A446F"/>
      </a:accent2>
      <a:accent3>
        <a:srgbClr val="49C5B1"/>
      </a:accent3>
      <a:accent4>
        <a:srgbClr val="8DE971"/>
      </a:accent4>
      <a:accent5>
        <a:srgbClr val="F4364F"/>
      </a:accent5>
      <a:accent6>
        <a:srgbClr val="C03BC4"/>
      </a:accent6>
      <a:hlink>
        <a:srgbClr val="091F2C"/>
      </a:hlink>
      <a:folHlink>
        <a:srgbClr val="091F2C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AzureTemplate_2023_v09" id="{84C66EF3-53A2-9A4F-A8C8-B123E5EB98BF}" vid="{4F8F454D-D741-BE40-A1B6-EA401B48B1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1201</Words>
  <Application>Microsoft Macintosh PowerPoint</Application>
  <PresentationFormat>Widescreen</PresentationFormat>
  <Paragraphs>120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Aptos</vt:lpstr>
      <vt:lpstr>Archivo</vt:lpstr>
      <vt:lpstr>Arial</vt:lpstr>
      <vt:lpstr>Consolas</vt:lpstr>
      <vt:lpstr>Menlo</vt:lpstr>
      <vt:lpstr>Segoe Sans Text</vt:lpstr>
      <vt:lpstr>Segoe Sans Text Semibold</vt:lpstr>
      <vt:lpstr>Segoe UI</vt:lpstr>
      <vt:lpstr>Wingdings</vt:lpstr>
      <vt:lpstr>Azure 2023 Template</vt:lpstr>
      <vt:lpstr>What you need to know about LLMs</vt:lpstr>
      <vt:lpstr>LLM</vt:lpstr>
      <vt:lpstr>Large Language Model</vt:lpstr>
      <vt:lpstr>Training</vt:lpstr>
      <vt:lpstr>Model types</vt:lpstr>
      <vt:lpstr>Tokens (1/2)</vt:lpstr>
      <vt:lpstr>Tokens (2/2)</vt:lpstr>
      <vt:lpstr>Tokens: text vs numbers</vt:lpstr>
      <vt:lpstr>Limits</vt:lpstr>
      <vt:lpstr>Mind the bias</vt:lpstr>
      <vt:lpstr>Responsible AI</vt:lpstr>
      <vt:lpstr>Resources</vt:lpstr>
      <vt:lpstr>Microsoft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White</dc:creator>
  <cp:lastModifiedBy>Yohan Lasorsa</cp:lastModifiedBy>
  <cp:revision>10</cp:revision>
  <dcterms:created xsi:type="dcterms:W3CDTF">2023-10-16T20:09:47Z</dcterms:created>
  <dcterms:modified xsi:type="dcterms:W3CDTF">2024-09-27T13:46:21Z</dcterms:modified>
</cp:coreProperties>
</file>