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147479576" r:id="rId2"/>
    <p:sldId id="2051" r:id="rId3"/>
    <p:sldId id="2147479599" r:id="rId4"/>
    <p:sldId id="2147479583" r:id="rId5"/>
    <p:sldId id="2147479569" r:id="rId6"/>
    <p:sldId id="2147479585" r:id="rId7"/>
    <p:sldId id="2147479586" r:id="rId8"/>
    <p:sldId id="2147479584" r:id="rId9"/>
    <p:sldId id="2147479587" r:id="rId10"/>
    <p:sldId id="2147479588" r:id="rId11"/>
    <p:sldId id="2147479592" r:id="rId12"/>
    <p:sldId id="2147479589" r:id="rId13"/>
    <p:sldId id="2147479590" r:id="rId14"/>
    <p:sldId id="2147479593" r:id="rId15"/>
    <p:sldId id="2147479595" r:id="rId16"/>
    <p:sldId id="2147479596" r:id="rId17"/>
    <p:sldId id="2147479597" r:id="rId18"/>
    <p:sldId id="2147479598" r:id="rId19"/>
    <p:sldId id="2147479594" r:id="rId20"/>
    <p:sldId id="214747952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A057E6E-3280-6271-F722-810AC794E043}" name="Chris Noring" initials="CN" userId="S::chnoring@microsoft.com::928c2804-635a-48d2-ae29-4c71531545db" providerId="AD"/>
  <p188:author id="{0442717F-E45C-6491-0591-11EA5CD2877B}" name="Yohan Lasorsa" initials="" userId="S::yolasors@microsoft.com::b071d4ae-70b5-41a2-b77b-3fb60fe85d6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72ADA7-E09A-6847-A5A9-F4C8E122B6FA}" v="5" dt="2024-09-27T12:49:49.8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55" autoAdjust="0"/>
    <p:restoredTop sz="80068" autoAdjust="0"/>
  </p:normalViewPr>
  <p:slideViewPr>
    <p:cSldViewPr snapToGrid="0">
      <p:cViewPr varScale="1">
        <p:scale>
          <a:sx n="93" d="100"/>
          <a:sy n="93" d="100"/>
        </p:scale>
        <p:origin x="552" y="360"/>
      </p:cViewPr>
      <p:guideLst/>
    </p:cSldViewPr>
  </p:slideViewPr>
  <p:notesTextViewPr>
    <p:cViewPr>
      <p:scale>
        <a:sx n="1" d="1"/>
        <a:sy n="1" d="1"/>
      </p:scale>
      <p:origin x="0" y="0"/>
    </p:cViewPr>
  </p:notesTextViewPr>
  <p:notesViewPr>
    <p:cSldViewPr snapToGrid="0">
      <p:cViewPr varScale="1">
        <p:scale>
          <a:sx n="96" d="100"/>
          <a:sy n="96" d="100"/>
        </p:scale>
        <p:origin x="2944"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9A72ADA7-E09A-6847-A5A9-F4C8E122B6FA}"/>
    <pc:docChg chg="undo custSel addSld delSld modSld delSection">
      <pc:chgData name="Yohan Lasorsa" userId="b071d4ae-70b5-41a2-b77b-3fb60fe85d63" providerId="ADAL" clId="{9A72ADA7-E09A-6847-A5A9-F4C8E122B6FA}" dt="2024-09-27T12:51:03.894" v="172" actId="113"/>
      <pc:docMkLst>
        <pc:docMk/>
      </pc:docMkLst>
      <pc:sldChg chg="del">
        <pc:chgData name="Yohan Lasorsa" userId="b071d4ae-70b5-41a2-b77b-3fb60fe85d63" providerId="ADAL" clId="{9A72ADA7-E09A-6847-A5A9-F4C8E122B6FA}" dt="2024-09-27T12:32:34.733" v="1" actId="2696"/>
        <pc:sldMkLst>
          <pc:docMk/>
          <pc:sldMk cId="1811665972" sldId="1524"/>
        </pc:sldMkLst>
      </pc:sldChg>
      <pc:sldChg chg="del">
        <pc:chgData name="Yohan Lasorsa" userId="b071d4ae-70b5-41a2-b77b-3fb60fe85d63" providerId="ADAL" clId="{9A72ADA7-E09A-6847-A5A9-F4C8E122B6FA}" dt="2024-09-27T12:32:34.733" v="1" actId="2696"/>
        <pc:sldMkLst>
          <pc:docMk/>
          <pc:sldMk cId="3957722359" sldId="1660"/>
        </pc:sldMkLst>
      </pc:sldChg>
      <pc:sldChg chg="del">
        <pc:chgData name="Yohan Lasorsa" userId="b071d4ae-70b5-41a2-b77b-3fb60fe85d63" providerId="ADAL" clId="{9A72ADA7-E09A-6847-A5A9-F4C8E122B6FA}" dt="2024-09-27T12:32:34.733" v="1" actId="2696"/>
        <pc:sldMkLst>
          <pc:docMk/>
          <pc:sldMk cId="1793706927" sldId="1670"/>
        </pc:sldMkLst>
      </pc:sldChg>
      <pc:sldChg chg="del">
        <pc:chgData name="Yohan Lasorsa" userId="b071d4ae-70b5-41a2-b77b-3fb60fe85d63" providerId="ADAL" clId="{9A72ADA7-E09A-6847-A5A9-F4C8E122B6FA}" dt="2024-09-27T12:32:34.733" v="1" actId="2696"/>
        <pc:sldMkLst>
          <pc:docMk/>
          <pc:sldMk cId="1490695021" sldId="1716"/>
        </pc:sldMkLst>
      </pc:sldChg>
      <pc:sldChg chg="del">
        <pc:chgData name="Yohan Lasorsa" userId="b071d4ae-70b5-41a2-b77b-3fb60fe85d63" providerId="ADAL" clId="{9A72ADA7-E09A-6847-A5A9-F4C8E122B6FA}" dt="2024-09-27T12:32:34.733" v="1" actId="2696"/>
        <pc:sldMkLst>
          <pc:docMk/>
          <pc:sldMk cId="4107298689" sldId="1941"/>
        </pc:sldMkLst>
      </pc:sldChg>
      <pc:sldChg chg="del">
        <pc:chgData name="Yohan Lasorsa" userId="b071d4ae-70b5-41a2-b77b-3fb60fe85d63" providerId="ADAL" clId="{9A72ADA7-E09A-6847-A5A9-F4C8E122B6FA}" dt="2024-09-27T12:32:34.733" v="1" actId="2696"/>
        <pc:sldMkLst>
          <pc:docMk/>
          <pc:sldMk cId="458529531" sldId="1995"/>
        </pc:sldMkLst>
      </pc:sldChg>
      <pc:sldChg chg="del">
        <pc:chgData name="Yohan Lasorsa" userId="b071d4ae-70b5-41a2-b77b-3fb60fe85d63" providerId="ADAL" clId="{9A72ADA7-E09A-6847-A5A9-F4C8E122B6FA}" dt="2024-09-27T12:32:34.733" v="1" actId="2696"/>
        <pc:sldMkLst>
          <pc:docMk/>
          <pc:sldMk cId="1122963436" sldId="2046"/>
        </pc:sldMkLst>
      </pc:sldChg>
      <pc:sldChg chg="del">
        <pc:chgData name="Yohan Lasorsa" userId="b071d4ae-70b5-41a2-b77b-3fb60fe85d63" providerId="ADAL" clId="{9A72ADA7-E09A-6847-A5A9-F4C8E122B6FA}" dt="2024-09-27T12:32:34.733" v="1" actId="2696"/>
        <pc:sldMkLst>
          <pc:docMk/>
          <pc:sldMk cId="42370148" sldId="2076137992"/>
        </pc:sldMkLst>
      </pc:sldChg>
      <pc:sldChg chg="del">
        <pc:chgData name="Yohan Lasorsa" userId="b071d4ae-70b5-41a2-b77b-3fb60fe85d63" providerId="ADAL" clId="{9A72ADA7-E09A-6847-A5A9-F4C8E122B6FA}" dt="2024-09-27T12:32:34.733" v="1" actId="2696"/>
        <pc:sldMkLst>
          <pc:docMk/>
          <pc:sldMk cId="510793352" sldId="2076137993"/>
        </pc:sldMkLst>
      </pc:sldChg>
      <pc:sldChg chg="del">
        <pc:chgData name="Yohan Lasorsa" userId="b071d4ae-70b5-41a2-b77b-3fb60fe85d63" providerId="ADAL" clId="{9A72ADA7-E09A-6847-A5A9-F4C8E122B6FA}" dt="2024-09-27T12:32:34.733" v="1" actId="2696"/>
        <pc:sldMkLst>
          <pc:docMk/>
          <pc:sldMk cId="2893538141" sldId="2076137994"/>
        </pc:sldMkLst>
      </pc:sldChg>
      <pc:sldChg chg="del">
        <pc:chgData name="Yohan Lasorsa" userId="b071d4ae-70b5-41a2-b77b-3fb60fe85d63" providerId="ADAL" clId="{9A72ADA7-E09A-6847-A5A9-F4C8E122B6FA}" dt="2024-09-27T12:32:34.733" v="1" actId="2696"/>
        <pc:sldMkLst>
          <pc:docMk/>
          <pc:sldMk cId="4269075036" sldId="2076138187"/>
        </pc:sldMkLst>
      </pc:sldChg>
      <pc:sldChg chg="del">
        <pc:chgData name="Yohan Lasorsa" userId="b071d4ae-70b5-41a2-b77b-3fb60fe85d63" providerId="ADAL" clId="{9A72ADA7-E09A-6847-A5A9-F4C8E122B6FA}" dt="2024-09-27T12:32:34.733" v="1" actId="2696"/>
        <pc:sldMkLst>
          <pc:docMk/>
          <pc:sldMk cId="1237815889" sldId="2076138188"/>
        </pc:sldMkLst>
      </pc:sldChg>
      <pc:sldChg chg="del">
        <pc:chgData name="Yohan Lasorsa" userId="b071d4ae-70b5-41a2-b77b-3fb60fe85d63" providerId="ADAL" clId="{9A72ADA7-E09A-6847-A5A9-F4C8E122B6FA}" dt="2024-09-27T12:32:34.733" v="1" actId="2696"/>
        <pc:sldMkLst>
          <pc:docMk/>
          <pc:sldMk cId="2334745238" sldId="2076138189"/>
        </pc:sldMkLst>
      </pc:sldChg>
      <pc:sldChg chg="del">
        <pc:chgData name="Yohan Lasorsa" userId="b071d4ae-70b5-41a2-b77b-3fb60fe85d63" providerId="ADAL" clId="{9A72ADA7-E09A-6847-A5A9-F4C8E122B6FA}" dt="2024-09-27T12:32:34.733" v="1" actId="2696"/>
        <pc:sldMkLst>
          <pc:docMk/>
          <pc:sldMk cId="991268898" sldId="2147479480"/>
        </pc:sldMkLst>
      </pc:sldChg>
      <pc:sldChg chg="del">
        <pc:chgData name="Yohan Lasorsa" userId="b071d4ae-70b5-41a2-b77b-3fb60fe85d63" providerId="ADAL" clId="{9A72ADA7-E09A-6847-A5A9-F4C8E122B6FA}" dt="2024-09-27T12:32:34.733" v="1" actId="2696"/>
        <pc:sldMkLst>
          <pc:docMk/>
          <pc:sldMk cId="3112756046" sldId="2147479481"/>
        </pc:sldMkLst>
      </pc:sldChg>
      <pc:sldChg chg="del">
        <pc:chgData name="Yohan Lasorsa" userId="b071d4ae-70b5-41a2-b77b-3fb60fe85d63" providerId="ADAL" clId="{9A72ADA7-E09A-6847-A5A9-F4C8E122B6FA}" dt="2024-09-27T12:32:34.733" v="1" actId="2696"/>
        <pc:sldMkLst>
          <pc:docMk/>
          <pc:sldMk cId="349247145" sldId="2147479482"/>
        </pc:sldMkLst>
      </pc:sldChg>
      <pc:sldChg chg="del">
        <pc:chgData name="Yohan Lasorsa" userId="b071d4ae-70b5-41a2-b77b-3fb60fe85d63" providerId="ADAL" clId="{9A72ADA7-E09A-6847-A5A9-F4C8E122B6FA}" dt="2024-09-27T12:32:34.733" v="1" actId="2696"/>
        <pc:sldMkLst>
          <pc:docMk/>
          <pc:sldMk cId="2134538565" sldId="2147479483"/>
        </pc:sldMkLst>
      </pc:sldChg>
      <pc:sldChg chg="del">
        <pc:chgData name="Yohan Lasorsa" userId="b071d4ae-70b5-41a2-b77b-3fb60fe85d63" providerId="ADAL" clId="{9A72ADA7-E09A-6847-A5A9-F4C8E122B6FA}" dt="2024-09-27T12:32:34.733" v="1" actId="2696"/>
        <pc:sldMkLst>
          <pc:docMk/>
          <pc:sldMk cId="175102725" sldId="2147479484"/>
        </pc:sldMkLst>
      </pc:sldChg>
      <pc:sldChg chg="del">
        <pc:chgData name="Yohan Lasorsa" userId="b071d4ae-70b5-41a2-b77b-3fb60fe85d63" providerId="ADAL" clId="{9A72ADA7-E09A-6847-A5A9-F4C8E122B6FA}" dt="2024-09-27T12:32:34.733" v="1" actId="2696"/>
        <pc:sldMkLst>
          <pc:docMk/>
          <pc:sldMk cId="3303156803" sldId="2147479485"/>
        </pc:sldMkLst>
      </pc:sldChg>
      <pc:sldChg chg="del">
        <pc:chgData name="Yohan Lasorsa" userId="b071d4ae-70b5-41a2-b77b-3fb60fe85d63" providerId="ADAL" clId="{9A72ADA7-E09A-6847-A5A9-F4C8E122B6FA}" dt="2024-09-27T12:32:34.733" v="1" actId="2696"/>
        <pc:sldMkLst>
          <pc:docMk/>
          <pc:sldMk cId="2897246103" sldId="2147479538"/>
        </pc:sldMkLst>
      </pc:sldChg>
      <pc:sldChg chg="del">
        <pc:chgData name="Yohan Lasorsa" userId="b071d4ae-70b5-41a2-b77b-3fb60fe85d63" providerId="ADAL" clId="{9A72ADA7-E09A-6847-A5A9-F4C8E122B6FA}" dt="2024-09-27T12:40:49.026" v="9" actId="2696"/>
        <pc:sldMkLst>
          <pc:docMk/>
          <pc:sldMk cId="1439635945" sldId="2147479549"/>
        </pc:sldMkLst>
      </pc:sldChg>
      <pc:sldChg chg="del">
        <pc:chgData name="Yohan Lasorsa" userId="b071d4ae-70b5-41a2-b77b-3fb60fe85d63" providerId="ADAL" clId="{9A72ADA7-E09A-6847-A5A9-F4C8E122B6FA}" dt="2024-09-27T12:32:34.733" v="1" actId="2696"/>
        <pc:sldMkLst>
          <pc:docMk/>
          <pc:sldMk cId="1634728700" sldId="2147479552"/>
        </pc:sldMkLst>
      </pc:sldChg>
      <pc:sldChg chg="del">
        <pc:chgData name="Yohan Lasorsa" userId="b071d4ae-70b5-41a2-b77b-3fb60fe85d63" providerId="ADAL" clId="{9A72ADA7-E09A-6847-A5A9-F4C8E122B6FA}" dt="2024-09-27T12:32:34.733" v="1" actId="2696"/>
        <pc:sldMkLst>
          <pc:docMk/>
          <pc:sldMk cId="3861387004" sldId="2147479553"/>
        </pc:sldMkLst>
      </pc:sldChg>
      <pc:sldChg chg="del">
        <pc:chgData name="Yohan Lasorsa" userId="b071d4ae-70b5-41a2-b77b-3fb60fe85d63" providerId="ADAL" clId="{9A72ADA7-E09A-6847-A5A9-F4C8E122B6FA}" dt="2024-09-27T12:32:34.733" v="1" actId="2696"/>
        <pc:sldMkLst>
          <pc:docMk/>
          <pc:sldMk cId="1027007728" sldId="2147479554"/>
        </pc:sldMkLst>
      </pc:sldChg>
      <pc:sldChg chg="del">
        <pc:chgData name="Yohan Lasorsa" userId="b071d4ae-70b5-41a2-b77b-3fb60fe85d63" providerId="ADAL" clId="{9A72ADA7-E09A-6847-A5A9-F4C8E122B6FA}" dt="2024-09-27T12:32:34.733" v="1" actId="2696"/>
        <pc:sldMkLst>
          <pc:docMk/>
          <pc:sldMk cId="880538977" sldId="2147479555"/>
        </pc:sldMkLst>
      </pc:sldChg>
      <pc:sldChg chg="del">
        <pc:chgData name="Yohan Lasorsa" userId="b071d4ae-70b5-41a2-b77b-3fb60fe85d63" providerId="ADAL" clId="{9A72ADA7-E09A-6847-A5A9-F4C8E122B6FA}" dt="2024-09-27T12:32:34.733" v="1" actId="2696"/>
        <pc:sldMkLst>
          <pc:docMk/>
          <pc:sldMk cId="3571660990" sldId="2147479563"/>
        </pc:sldMkLst>
      </pc:sldChg>
      <pc:sldChg chg="del">
        <pc:chgData name="Yohan Lasorsa" userId="b071d4ae-70b5-41a2-b77b-3fb60fe85d63" providerId="ADAL" clId="{9A72ADA7-E09A-6847-A5A9-F4C8E122B6FA}" dt="2024-09-27T12:32:34.733" v="1" actId="2696"/>
        <pc:sldMkLst>
          <pc:docMk/>
          <pc:sldMk cId="3315155110" sldId="2147479582"/>
        </pc:sldMkLst>
      </pc:sldChg>
      <pc:sldChg chg="modSp mod">
        <pc:chgData name="Yohan Lasorsa" userId="b071d4ae-70b5-41a2-b77b-3fb60fe85d63" providerId="ADAL" clId="{9A72ADA7-E09A-6847-A5A9-F4C8E122B6FA}" dt="2024-09-27T12:51:03.894" v="172" actId="113"/>
        <pc:sldMkLst>
          <pc:docMk/>
          <pc:sldMk cId="1877431467" sldId="2147479583"/>
        </pc:sldMkLst>
        <pc:spChg chg="mod">
          <ac:chgData name="Yohan Lasorsa" userId="b071d4ae-70b5-41a2-b77b-3fb60fe85d63" providerId="ADAL" clId="{9A72ADA7-E09A-6847-A5A9-F4C8E122B6FA}" dt="2024-09-27T12:51:03.894" v="172" actId="113"/>
          <ac:spMkLst>
            <pc:docMk/>
            <pc:sldMk cId="1877431467" sldId="2147479583"/>
            <ac:spMk id="5" creationId="{856881EA-0B91-4897-8A3A-ED859EA8E9F5}"/>
          </ac:spMkLst>
        </pc:spChg>
      </pc:sldChg>
      <pc:sldChg chg="modSp mod">
        <pc:chgData name="Yohan Lasorsa" userId="b071d4ae-70b5-41a2-b77b-3fb60fe85d63" providerId="ADAL" clId="{9A72ADA7-E09A-6847-A5A9-F4C8E122B6FA}" dt="2024-09-27T12:49:53.121" v="134" actId="6549"/>
        <pc:sldMkLst>
          <pc:docMk/>
          <pc:sldMk cId="1906046309" sldId="2147479586"/>
        </pc:sldMkLst>
        <pc:spChg chg="mod">
          <ac:chgData name="Yohan Lasorsa" userId="b071d4ae-70b5-41a2-b77b-3fb60fe85d63" providerId="ADAL" clId="{9A72ADA7-E09A-6847-A5A9-F4C8E122B6FA}" dt="2024-09-27T12:49:53.121" v="134" actId="6549"/>
          <ac:spMkLst>
            <pc:docMk/>
            <pc:sldMk cId="1906046309" sldId="2147479586"/>
            <ac:spMk id="10" creationId="{05DC15E8-1C57-4F92-9C80-0E50727DF9F5}"/>
          </ac:spMkLst>
        </pc:spChg>
      </pc:sldChg>
      <pc:sldChg chg="modSp mod">
        <pc:chgData name="Yohan Lasorsa" userId="b071d4ae-70b5-41a2-b77b-3fb60fe85d63" providerId="ADAL" clId="{9A72ADA7-E09A-6847-A5A9-F4C8E122B6FA}" dt="2024-09-27T12:41:59.873" v="15" actId="20577"/>
        <pc:sldMkLst>
          <pc:docMk/>
          <pc:sldMk cId="2530952217" sldId="2147479593"/>
        </pc:sldMkLst>
        <pc:spChg chg="mod">
          <ac:chgData name="Yohan Lasorsa" userId="b071d4ae-70b5-41a2-b77b-3fb60fe85d63" providerId="ADAL" clId="{9A72ADA7-E09A-6847-A5A9-F4C8E122B6FA}" dt="2024-09-27T12:41:59.873" v="15" actId="20577"/>
          <ac:spMkLst>
            <pc:docMk/>
            <pc:sldMk cId="2530952217" sldId="2147479593"/>
            <ac:spMk id="47" creationId="{1F301958-DE5F-4AB2-97F9-69B1699A128E}"/>
          </ac:spMkLst>
        </pc:spChg>
      </pc:sldChg>
      <pc:sldChg chg="del">
        <pc:chgData name="Yohan Lasorsa" userId="b071d4ae-70b5-41a2-b77b-3fb60fe85d63" providerId="ADAL" clId="{9A72ADA7-E09A-6847-A5A9-F4C8E122B6FA}" dt="2024-09-27T12:32:37.118" v="2" actId="2696"/>
        <pc:sldMkLst>
          <pc:docMk/>
          <pc:sldMk cId="1223730393" sldId="2147479594"/>
        </pc:sldMkLst>
      </pc:sldChg>
      <pc:sldChg chg="modSp add mod">
        <pc:chgData name="Yohan Lasorsa" userId="b071d4ae-70b5-41a2-b77b-3fb60fe85d63" providerId="ADAL" clId="{9A72ADA7-E09A-6847-A5A9-F4C8E122B6FA}" dt="2024-09-27T12:46:22.135" v="122" actId="20577"/>
        <pc:sldMkLst>
          <pc:docMk/>
          <pc:sldMk cId="3637185873" sldId="2147479594"/>
        </pc:sldMkLst>
        <pc:spChg chg="mod">
          <ac:chgData name="Yohan Lasorsa" userId="b071d4ae-70b5-41a2-b77b-3fb60fe85d63" providerId="ADAL" clId="{9A72ADA7-E09A-6847-A5A9-F4C8E122B6FA}" dt="2024-09-27T12:46:08.970" v="104" actId="6549"/>
          <ac:spMkLst>
            <pc:docMk/>
            <pc:sldMk cId="3637185873" sldId="2147479594"/>
            <ac:spMk id="2" creationId="{E1C2EC87-5671-36D3-0286-6C3BD029CDA2}"/>
          </ac:spMkLst>
        </pc:spChg>
        <pc:spChg chg="mod">
          <ac:chgData name="Yohan Lasorsa" userId="b071d4ae-70b5-41a2-b77b-3fb60fe85d63" providerId="ADAL" clId="{9A72ADA7-E09A-6847-A5A9-F4C8E122B6FA}" dt="2024-09-27T12:46:22.135" v="122" actId="20577"/>
          <ac:spMkLst>
            <pc:docMk/>
            <pc:sldMk cId="3637185873" sldId="2147479594"/>
            <ac:spMk id="4" creationId="{723112C6-23DA-976F-1815-985A69473503}"/>
          </ac:spMkLst>
        </pc:spChg>
        <pc:spChg chg="mod">
          <ac:chgData name="Yohan Lasorsa" userId="b071d4ae-70b5-41a2-b77b-3fb60fe85d63" providerId="ADAL" clId="{9A72ADA7-E09A-6847-A5A9-F4C8E122B6FA}" dt="2024-09-27T12:46:17.775" v="121" actId="20577"/>
          <ac:spMkLst>
            <pc:docMk/>
            <pc:sldMk cId="3637185873" sldId="2147479594"/>
            <ac:spMk id="5" creationId="{044F1C77-68E8-9620-2D5B-E2F7C9CA91BA}"/>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C7023FC-EA7D-4FAE-A56E-9990231B91EE}"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20EBDBF1-FA4E-4F4A-B824-15F1BA0E5D40}">
      <dgm:prSet custT="1"/>
      <dgm:spPr/>
      <dgm:t>
        <a:bodyPr/>
        <a:lstStyle/>
        <a:p>
          <a:r>
            <a:rPr lang="en-US" sz="3200"/>
            <a:t>Azure Developer Tools</a:t>
          </a:r>
        </a:p>
      </dgm:t>
    </dgm:pt>
    <dgm:pt modelId="{7287C195-3928-49CA-AD2B-D9B07C2EBFE1}" type="parTrans" cxnId="{080ACB0C-F125-4CB2-BC6C-64C924EAA703}">
      <dgm:prSet/>
      <dgm:spPr/>
      <dgm:t>
        <a:bodyPr/>
        <a:lstStyle/>
        <a:p>
          <a:endParaRPr lang="en-US"/>
        </a:p>
      </dgm:t>
    </dgm:pt>
    <dgm:pt modelId="{F2532474-B97C-426F-A8DE-1CBD9709BE70}" type="sibTrans" cxnId="{080ACB0C-F125-4CB2-BC6C-64C924EAA703}">
      <dgm:prSet/>
      <dgm:spPr/>
      <dgm:t>
        <a:bodyPr/>
        <a:lstStyle/>
        <a:p>
          <a:endParaRPr lang="en-US"/>
        </a:p>
      </dgm:t>
    </dgm:pt>
    <dgm:pt modelId="{0E8C9CA3-AC12-4F31-AE68-FD2873666CAF}">
      <dgm:prSet/>
      <dgm:spPr/>
      <dgm:t>
        <a:bodyPr/>
        <a:lstStyle/>
        <a:p>
          <a:r>
            <a:rPr lang="en-US" b="1"/>
            <a:t>azd</a:t>
          </a:r>
          <a:r>
            <a:rPr lang="en-US"/>
            <a:t> for deploying whole solution</a:t>
          </a:r>
        </a:p>
      </dgm:t>
    </dgm:pt>
    <dgm:pt modelId="{5325ECB2-1DF7-4FBC-93DA-CAC5DB6F07E5}" type="parTrans" cxnId="{93BD6908-4B85-4907-85E1-1492D6712CDC}">
      <dgm:prSet/>
      <dgm:spPr/>
      <dgm:t>
        <a:bodyPr/>
        <a:lstStyle/>
        <a:p>
          <a:endParaRPr lang="en-US"/>
        </a:p>
      </dgm:t>
    </dgm:pt>
    <dgm:pt modelId="{5727B568-2C82-4A1B-BC63-3F0BC55BE056}" type="sibTrans" cxnId="{93BD6908-4B85-4907-85E1-1492D6712CDC}">
      <dgm:prSet/>
      <dgm:spPr/>
      <dgm:t>
        <a:bodyPr/>
        <a:lstStyle/>
        <a:p>
          <a:endParaRPr lang="en-US"/>
        </a:p>
      </dgm:t>
    </dgm:pt>
    <dgm:pt modelId="{5630C891-1414-431D-B83B-90B5F7D6F3D1}">
      <dgm:prSet custT="1"/>
      <dgm:spPr/>
      <dgm:t>
        <a:bodyPr/>
        <a:lstStyle/>
        <a:p>
          <a:r>
            <a:rPr lang="en-US" sz="3200"/>
            <a:t>Select your architecture</a:t>
          </a:r>
        </a:p>
      </dgm:t>
    </dgm:pt>
    <dgm:pt modelId="{979E89FB-211A-46BA-97D1-EEA6436F21FC}" type="parTrans" cxnId="{3BD12CAD-05B4-430F-AFCF-CAB34A3E2302}">
      <dgm:prSet/>
      <dgm:spPr/>
      <dgm:t>
        <a:bodyPr/>
        <a:lstStyle/>
        <a:p>
          <a:endParaRPr lang="en-US"/>
        </a:p>
      </dgm:t>
    </dgm:pt>
    <dgm:pt modelId="{16E350A7-2729-487D-9C9B-D6BAC6389B9F}" type="sibTrans" cxnId="{3BD12CAD-05B4-430F-AFCF-CAB34A3E2302}">
      <dgm:prSet/>
      <dgm:spPr/>
      <dgm:t>
        <a:bodyPr/>
        <a:lstStyle/>
        <a:p>
          <a:endParaRPr lang="en-US"/>
        </a:p>
      </dgm:t>
    </dgm:pt>
    <dgm:pt modelId="{D736CFFF-A361-4038-92CA-1C1EAB714A3B}">
      <dgm:prSet/>
      <dgm:spPr/>
      <dgm:t>
        <a:bodyPr/>
        <a:lstStyle/>
        <a:p>
          <a:r>
            <a:rPr lang="en-US" b="1"/>
            <a:t>Serverless</a:t>
          </a:r>
          <a:r>
            <a:rPr lang="en-US"/>
            <a:t>: Azure Static Web Apps, Azure Functions</a:t>
          </a:r>
        </a:p>
      </dgm:t>
    </dgm:pt>
    <dgm:pt modelId="{B7CDD19B-DED0-4D97-854B-BF437E969211}" type="parTrans" cxnId="{5651FE26-4EA5-4EF3-9570-1D6377DA1855}">
      <dgm:prSet/>
      <dgm:spPr/>
      <dgm:t>
        <a:bodyPr/>
        <a:lstStyle/>
        <a:p>
          <a:endParaRPr lang="en-US"/>
        </a:p>
      </dgm:t>
    </dgm:pt>
    <dgm:pt modelId="{2A7EC249-92D0-4AA3-9F13-25FD3CA132E4}" type="sibTrans" cxnId="{5651FE26-4EA5-4EF3-9570-1D6377DA1855}">
      <dgm:prSet/>
      <dgm:spPr/>
      <dgm:t>
        <a:bodyPr/>
        <a:lstStyle/>
        <a:p>
          <a:endParaRPr lang="en-US"/>
        </a:p>
      </dgm:t>
    </dgm:pt>
    <dgm:pt modelId="{098F7685-250C-4DA9-A599-7775D69294BB}">
      <dgm:prSet/>
      <dgm:spPr/>
      <dgm:t>
        <a:bodyPr/>
        <a:lstStyle/>
        <a:p>
          <a:r>
            <a:rPr lang="en-US" b="1"/>
            <a:t>Container-based</a:t>
          </a:r>
          <a:r>
            <a:rPr lang="en-US"/>
            <a:t>: Azure Containers Apps</a:t>
          </a:r>
        </a:p>
      </dgm:t>
    </dgm:pt>
    <dgm:pt modelId="{05F3F803-BD66-463C-9485-3748CFAF2179}" type="parTrans" cxnId="{D1F48D2D-05FE-41A4-9530-69738FAF51B4}">
      <dgm:prSet/>
      <dgm:spPr/>
      <dgm:t>
        <a:bodyPr/>
        <a:lstStyle/>
        <a:p>
          <a:endParaRPr lang="en-US"/>
        </a:p>
      </dgm:t>
    </dgm:pt>
    <dgm:pt modelId="{DA992FC1-C1FA-480A-A3D8-1B8455FB560A}" type="sibTrans" cxnId="{D1F48D2D-05FE-41A4-9530-69738FAF51B4}">
      <dgm:prSet/>
      <dgm:spPr/>
      <dgm:t>
        <a:bodyPr/>
        <a:lstStyle/>
        <a:p>
          <a:endParaRPr lang="en-US"/>
        </a:p>
      </dgm:t>
    </dgm:pt>
    <dgm:pt modelId="{D053E52A-0F57-4E32-BD6C-3C53D7C50CAF}">
      <dgm:prSet custT="1"/>
      <dgm:spPr/>
      <dgm:t>
        <a:bodyPr/>
        <a:lstStyle/>
        <a:p>
          <a:r>
            <a:rPr lang="en-US" sz="3200"/>
            <a:t>API Management </a:t>
          </a:r>
        </a:p>
      </dgm:t>
    </dgm:pt>
    <dgm:pt modelId="{1B14A093-E1D7-4E68-83CB-22959CE491BB}" type="parTrans" cxnId="{A9CEDC68-EA0F-424C-A504-F57D06B7764A}">
      <dgm:prSet/>
      <dgm:spPr/>
      <dgm:t>
        <a:bodyPr/>
        <a:lstStyle/>
        <a:p>
          <a:endParaRPr lang="en-US"/>
        </a:p>
      </dgm:t>
    </dgm:pt>
    <dgm:pt modelId="{D8BE88B7-2FA3-498A-BCFB-D8D19A78E29D}" type="sibTrans" cxnId="{A9CEDC68-EA0F-424C-A504-F57D06B7764A}">
      <dgm:prSet/>
      <dgm:spPr/>
      <dgm:t>
        <a:bodyPr/>
        <a:lstStyle/>
        <a:p>
          <a:endParaRPr lang="en-US"/>
        </a:p>
      </dgm:t>
    </dgm:pt>
    <dgm:pt modelId="{37DE6EC5-5568-4905-B398-54D4405748EA}">
      <dgm:prSet/>
      <dgm:spPr/>
      <dgm:t>
        <a:bodyPr/>
        <a:lstStyle/>
        <a:p>
          <a:r>
            <a:rPr lang="en-US"/>
            <a:t>Azure API Management (APIM)</a:t>
          </a:r>
        </a:p>
      </dgm:t>
    </dgm:pt>
    <dgm:pt modelId="{48F038CD-DA07-4552-A11F-372C67973F01}" type="parTrans" cxnId="{B4413015-CF60-46ED-ACDD-70405C8BB8C2}">
      <dgm:prSet/>
      <dgm:spPr/>
      <dgm:t>
        <a:bodyPr/>
        <a:lstStyle/>
        <a:p>
          <a:endParaRPr lang="en-US"/>
        </a:p>
      </dgm:t>
    </dgm:pt>
    <dgm:pt modelId="{A47E4734-F08F-41C9-85E1-3C776431006B}" type="sibTrans" cxnId="{B4413015-CF60-46ED-ACDD-70405C8BB8C2}">
      <dgm:prSet/>
      <dgm:spPr/>
      <dgm:t>
        <a:bodyPr/>
        <a:lstStyle/>
        <a:p>
          <a:endParaRPr lang="en-US"/>
        </a:p>
      </dgm:t>
    </dgm:pt>
    <dgm:pt modelId="{EE06EF23-FAD1-479F-9AAC-BB9A9A90C0C5}">
      <dgm:prSet/>
      <dgm:spPr/>
      <dgm:t>
        <a:bodyPr/>
        <a:lstStyle/>
        <a:p>
          <a:r>
            <a:rPr lang="en-US"/>
            <a:t>Use APIM policies to secure, scale and keep track of cost and usage in production </a:t>
          </a:r>
        </a:p>
      </dgm:t>
    </dgm:pt>
    <dgm:pt modelId="{CC06B239-165F-453C-B084-CAA20E29E1F3}" type="parTrans" cxnId="{69BD788E-5409-4C15-BEB8-18E4083977F5}">
      <dgm:prSet/>
      <dgm:spPr/>
      <dgm:t>
        <a:bodyPr/>
        <a:lstStyle/>
        <a:p>
          <a:endParaRPr lang="en-US"/>
        </a:p>
      </dgm:t>
    </dgm:pt>
    <dgm:pt modelId="{9C622458-B1BB-4137-80CB-632257E9CFD2}" type="sibTrans" cxnId="{69BD788E-5409-4C15-BEB8-18E4083977F5}">
      <dgm:prSet/>
      <dgm:spPr/>
      <dgm:t>
        <a:bodyPr/>
        <a:lstStyle/>
        <a:p>
          <a:endParaRPr lang="en-US"/>
        </a:p>
      </dgm:t>
    </dgm:pt>
    <dgm:pt modelId="{59DC4B3E-41BF-0A43-81AF-E444FFAEA9AA}" type="pres">
      <dgm:prSet presAssocID="{AC7023FC-EA7D-4FAE-A56E-9990231B91EE}" presName="Name0" presStyleCnt="0">
        <dgm:presLayoutVars>
          <dgm:dir/>
          <dgm:animLvl val="lvl"/>
          <dgm:resizeHandles val="exact"/>
        </dgm:presLayoutVars>
      </dgm:prSet>
      <dgm:spPr/>
    </dgm:pt>
    <dgm:pt modelId="{11F58495-60DB-B044-B56E-21C7092A9CFE}" type="pres">
      <dgm:prSet presAssocID="{20EBDBF1-FA4E-4F4A-B824-15F1BA0E5D40}" presName="linNode" presStyleCnt="0"/>
      <dgm:spPr/>
    </dgm:pt>
    <dgm:pt modelId="{F6BABF30-2762-B645-A277-BB83044C1326}" type="pres">
      <dgm:prSet presAssocID="{20EBDBF1-FA4E-4F4A-B824-15F1BA0E5D40}" presName="parentText" presStyleLbl="node1" presStyleIdx="0" presStyleCnt="3">
        <dgm:presLayoutVars>
          <dgm:chMax val="1"/>
          <dgm:bulletEnabled val="1"/>
        </dgm:presLayoutVars>
      </dgm:prSet>
      <dgm:spPr/>
    </dgm:pt>
    <dgm:pt modelId="{602F243D-BDA0-984C-8C50-209A52B0ACD0}" type="pres">
      <dgm:prSet presAssocID="{20EBDBF1-FA4E-4F4A-B824-15F1BA0E5D40}" presName="descendantText" presStyleLbl="alignAccFollowNode1" presStyleIdx="0" presStyleCnt="3">
        <dgm:presLayoutVars>
          <dgm:bulletEnabled val="1"/>
        </dgm:presLayoutVars>
      </dgm:prSet>
      <dgm:spPr/>
    </dgm:pt>
    <dgm:pt modelId="{B528D26F-BC22-E345-B044-833640F6393E}" type="pres">
      <dgm:prSet presAssocID="{F2532474-B97C-426F-A8DE-1CBD9709BE70}" presName="sp" presStyleCnt="0"/>
      <dgm:spPr/>
    </dgm:pt>
    <dgm:pt modelId="{8A9CC15E-1266-4840-8642-4C544C6F6546}" type="pres">
      <dgm:prSet presAssocID="{5630C891-1414-431D-B83B-90B5F7D6F3D1}" presName="linNode" presStyleCnt="0"/>
      <dgm:spPr/>
    </dgm:pt>
    <dgm:pt modelId="{FD9228F8-B545-5340-BF86-BEFF15B5F9CC}" type="pres">
      <dgm:prSet presAssocID="{5630C891-1414-431D-B83B-90B5F7D6F3D1}" presName="parentText" presStyleLbl="node1" presStyleIdx="1" presStyleCnt="3">
        <dgm:presLayoutVars>
          <dgm:chMax val="1"/>
          <dgm:bulletEnabled val="1"/>
        </dgm:presLayoutVars>
      </dgm:prSet>
      <dgm:spPr/>
    </dgm:pt>
    <dgm:pt modelId="{E878CDC2-6C75-6F46-AA8F-4E3A70A97FC9}" type="pres">
      <dgm:prSet presAssocID="{5630C891-1414-431D-B83B-90B5F7D6F3D1}" presName="descendantText" presStyleLbl="alignAccFollowNode1" presStyleIdx="1" presStyleCnt="3">
        <dgm:presLayoutVars>
          <dgm:bulletEnabled val="1"/>
        </dgm:presLayoutVars>
      </dgm:prSet>
      <dgm:spPr/>
    </dgm:pt>
    <dgm:pt modelId="{4E65BD2B-56DA-F045-AD55-456269C43F2E}" type="pres">
      <dgm:prSet presAssocID="{16E350A7-2729-487D-9C9B-D6BAC6389B9F}" presName="sp" presStyleCnt="0"/>
      <dgm:spPr/>
    </dgm:pt>
    <dgm:pt modelId="{0FEC0E33-E99A-5148-B2D9-321B3073BE48}" type="pres">
      <dgm:prSet presAssocID="{D053E52A-0F57-4E32-BD6C-3C53D7C50CAF}" presName="linNode" presStyleCnt="0"/>
      <dgm:spPr/>
    </dgm:pt>
    <dgm:pt modelId="{D1C21A5D-7426-4C4F-B923-2C06DAC2C260}" type="pres">
      <dgm:prSet presAssocID="{D053E52A-0F57-4E32-BD6C-3C53D7C50CAF}" presName="parentText" presStyleLbl="node1" presStyleIdx="2" presStyleCnt="3">
        <dgm:presLayoutVars>
          <dgm:chMax val="1"/>
          <dgm:bulletEnabled val="1"/>
        </dgm:presLayoutVars>
      </dgm:prSet>
      <dgm:spPr/>
    </dgm:pt>
    <dgm:pt modelId="{AE7D4971-053F-7C43-83AA-0B57FED8BA41}" type="pres">
      <dgm:prSet presAssocID="{D053E52A-0F57-4E32-BD6C-3C53D7C50CAF}" presName="descendantText" presStyleLbl="alignAccFollowNode1" presStyleIdx="2" presStyleCnt="3">
        <dgm:presLayoutVars>
          <dgm:bulletEnabled val="1"/>
        </dgm:presLayoutVars>
      </dgm:prSet>
      <dgm:spPr/>
    </dgm:pt>
  </dgm:ptLst>
  <dgm:cxnLst>
    <dgm:cxn modelId="{93BD6908-4B85-4907-85E1-1492D6712CDC}" srcId="{20EBDBF1-FA4E-4F4A-B824-15F1BA0E5D40}" destId="{0E8C9CA3-AC12-4F31-AE68-FD2873666CAF}" srcOrd="0" destOrd="0" parTransId="{5325ECB2-1DF7-4FBC-93DA-CAC5DB6F07E5}" sibTransId="{5727B568-2C82-4A1B-BC63-3F0BC55BE056}"/>
    <dgm:cxn modelId="{080ACB0C-F125-4CB2-BC6C-64C924EAA703}" srcId="{AC7023FC-EA7D-4FAE-A56E-9990231B91EE}" destId="{20EBDBF1-FA4E-4F4A-B824-15F1BA0E5D40}" srcOrd="0" destOrd="0" parTransId="{7287C195-3928-49CA-AD2B-D9B07C2EBFE1}" sibTransId="{F2532474-B97C-426F-A8DE-1CBD9709BE70}"/>
    <dgm:cxn modelId="{B4413015-CF60-46ED-ACDD-70405C8BB8C2}" srcId="{D053E52A-0F57-4E32-BD6C-3C53D7C50CAF}" destId="{37DE6EC5-5568-4905-B398-54D4405748EA}" srcOrd="0" destOrd="0" parTransId="{48F038CD-DA07-4552-A11F-372C67973F01}" sibTransId="{A47E4734-F08F-41C9-85E1-3C776431006B}"/>
    <dgm:cxn modelId="{CDA65723-67F8-0C40-884C-5C4533408329}" type="presOf" srcId="{37DE6EC5-5568-4905-B398-54D4405748EA}" destId="{AE7D4971-053F-7C43-83AA-0B57FED8BA41}" srcOrd="0" destOrd="0" presId="urn:microsoft.com/office/officeart/2005/8/layout/vList5"/>
    <dgm:cxn modelId="{5651FE26-4EA5-4EF3-9570-1D6377DA1855}" srcId="{5630C891-1414-431D-B83B-90B5F7D6F3D1}" destId="{D736CFFF-A361-4038-92CA-1C1EAB714A3B}" srcOrd="0" destOrd="0" parTransId="{B7CDD19B-DED0-4D97-854B-BF437E969211}" sibTransId="{2A7EC249-92D0-4AA3-9F13-25FD3CA132E4}"/>
    <dgm:cxn modelId="{66705327-8DA4-2E4C-BD38-E39592803BA7}" type="presOf" srcId="{098F7685-250C-4DA9-A599-7775D69294BB}" destId="{E878CDC2-6C75-6F46-AA8F-4E3A70A97FC9}" srcOrd="0" destOrd="1" presId="urn:microsoft.com/office/officeart/2005/8/layout/vList5"/>
    <dgm:cxn modelId="{DF2F3828-FD23-7F4F-A884-969EDBA2E210}" type="presOf" srcId="{D736CFFF-A361-4038-92CA-1C1EAB714A3B}" destId="{E878CDC2-6C75-6F46-AA8F-4E3A70A97FC9}" srcOrd="0" destOrd="0" presId="urn:microsoft.com/office/officeart/2005/8/layout/vList5"/>
    <dgm:cxn modelId="{D1F48D2D-05FE-41A4-9530-69738FAF51B4}" srcId="{5630C891-1414-431D-B83B-90B5F7D6F3D1}" destId="{098F7685-250C-4DA9-A599-7775D69294BB}" srcOrd="1" destOrd="0" parTransId="{05F3F803-BD66-463C-9485-3748CFAF2179}" sibTransId="{DA992FC1-C1FA-480A-A3D8-1B8455FB560A}"/>
    <dgm:cxn modelId="{E6713C5A-41D7-3147-86CB-43C700B0CD6E}" type="presOf" srcId="{0E8C9CA3-AC12-4F31-AE68-FD2873666CAF}" destId="{602F243D-BDA0-984C-8C50-209A52B0ACD0}" srcOrd="0" destOrd="0" presId="urn:microsoft.com/office/officeart/2005/8/layout/vList5"/>
    <dgm:cxn modelId="{A9CEDC68-EA0F-424C-A504-F57D06B7764A}" srcId="{AC7023FC-EA7D-4FAE-A56E-9990231B91EE}" destId="{D053E52A-0F57-4E32-BD6C-3C53D7C50CAF}" srcOrd="2" destOrd="0" parTransId="{1B14A093-E1D7-4E68-83CB-22959CE491BB}" sibTransId="{D8BE88B7-2FA3-498A-BCFB-D8D19A78E29D}"/>
    <dgm:cxn modelId="{990F797C-A181-7A46-9D09-C0134EFFE658}" type="presOf" srcId="{EE06EF23-FAD1-479F-9AAC-BB9A9A90C0C5}" destId="{AE7D4971-053F-7C43-83AA-0B57FED8BA41}" srcOrd="0" destOrd="1" presId="urn:microsoft.com/office/officeart/2005/8/layout/vList5"/>
    <dgm:cxn modelId="{69BD788E-5409-4C15-BEB8-18E4083977F5}" srcId="{D053E52A-0F57-4E32-BD6C-3C53D7C50CAF}" destId="{EE06EF23-FAD1-479F-9AAC-BB9A9A90C0C5}" srcOrd="1" destOrd="0" parTransId="{CC06B239-165F-453C-B084-CAA20E29E1F3}" sibTransId="{9C622458-B1BB-4137-80CB-632257E9CFD2}"/>
    <dgm:cxn modelId="{000F88A5-1107-5B4F-951A-9F658DDBD35B}" type="presOf" srcId="{20EBDBF1-FA4E-4F4A-B824-15F1BA0E5D40}" destId="{F6BABF30-2762-B645-A277-BB83044C1326}" srcOrd="0" destOrd="0" presId="urn:microsoft.com/office/officeart/2005/8/layout/vList5"/>
    <dgm:cxn modelId="{3BD12CAD-05B4-430F-AFCF-CAB34A3E2302}" srcId="{AC7023FC-EA7D-4FAE-A56E-9990231B91EE}" destId="{5630C891-1414-431D-B83B-90B5F7D6F3D1}" srcOrd="1" destOrd="0" parTransId="{979E89FB-211A-46BA-97D1-EEA6436F21FC}" sibTransId="{16E350A7-2729-487D-9C9B-D6BAC6389B9F}"/>
    <dgm:cxn modelId="{D19472CB-4E1D-A143-A8E1-2D6F741E9753}" type="presOf" srcId="{AC7023FC-EA7D-4FAE-A56E-9990231B91EE}" destId="{59DC4B3E-41BF-0A43-81AF-E444FFAEA9AA}" srcOrd="0" destOrd="0" presId="urn:microsoft.com/office/officeart/2005/8/layout/vList5"/>
    <dgm:cxn modelId="{6896D3DD-B099-E74A-98E4-A986B5BB4849}" type="presOf" srcId="{D053E52A-0F57-4E32-BD6C-3C53D7C50CAF}" destId="{D1C21A5D-7426-4C4F-B923-2C06DAC2C260}" srcOrd="0" destOrd="0" presId="urn:microsoft.com/office/officeart/2005/8/layout/vList5"/>
    <dgm:cxn modelId="{D76AE7EE-219A-1247-BEB4-CC29A42913CB}" type="presOf" srcId="{5630C891-1414-431D-B83B-90B5F7D6F3D1}" destId="{FD9228F8-B545-5340-BF86-BEFF15B5F9CC}" srcOrd="0" destOrd="0" presId="urn:microsoft.com/office/officeart/2005/8/layout/vList5"/>
    <dgm:cxn modelId="{DD6671DE-1F58-284B-B86B-E9DF98D5FC44}" type="presParOf" srcId="{59DC4B3E-41BF-0A43-81AF-E444FFAEA9AA}" destId="{11F58495-60DB-B044-B56E-21C7092A9CFE}" srcOrd="0" destOrd="0" presId="urn:microsoft.com/office/officeart/2005/8/layout/vList5"/>
    <dgm:cxn modelId="{DFB27F87-04DE-2F43-A5F5-F1C249BAB714}" type="presParOf" srcId="{11F58495-60DB-B044-B56E-21C7092A9CFE}" destId="{F6BABF30-2762-B645-A277-BB83044C1326}" srcOrd="0" destOrd="0" presId="urn:microsoft.com/office/officeart/2005/8/layout/vList5"/>
    <dgm:cxn modelId="{F3C37942-54AC-B34E-BF6A-1F4E6A91B535}" type="presParOf" srcId="{11F58495-60DB-B044-B56E-21C7092A9CFE}" destId="{602F243D-BDA0-984C-8C50-209A52B0ACD0}" srcOrd="1" destOrd="0" presId="urn:microsoft.com/office/officeart/2005/8/layout/vList5"/>
    <dgm:cxn modelId="{B57EF683-4F40-B940-B040-BC4EFCA9192D}" type="presParOf" srcId="{59DC4B3E-41BF-0A43-81AF-E444FFAEA9AA}" destId="{B528D26F-BC22-E345-B044-833640F6393E}" srcOrd="1" destOrd="0" presId="urn:microsoft.com/office/officeart/2005/8/layout/vList5"/>
    <dgm:cxn modelId="{7334FED3-438C-C546-9F57-3A21738CA758}" type="presParOf" srcId="{59DC4B3E-41BF-0A43-81AF-E444FFAEA9AA}" destId="{8A9CC15E-1266-4840-8642-4C544C6F6546}" srcOrd="2" destOrd="0" presId="urn:microsoft.com/office/officeart/2005/8/layout/vList5"/>
    <dgm:cxn modelId="{6219E42A-5FDD-E048-AB13-ABADF0B42AF6}" type="presParOf" srcId="{8A9CC15E-1266-4840-8642-4C544C6F6546}" destId="{FD9228F8-B545-5340-BF86-BEFF15B5F9CC}" srcOrd="0" destOrd="0" presId="urn:microsoft.com/office/officeart/2005/8/layout/vList5"/>
    <dgm:cxn modelId="{D53C39D1-4E2F-9C4B-AAC4-39A80FAEDE00}" type="presParOf" srcId="{8A9CC15E-1266-4840-8642-4C544C6F6546}" destId="{E878CDC2-6C75-6F46-AA8F-4E3A70A97FC9}" srcOrd="1" destOrd="0" presId="urn:microsoft.com/office/officeart/2005/8/layout/vList5"/>
    <dgm:cxn modelId="{C07D7E71-DDC0-2B4D-AA78-7A7128139766}" type="presParOf" srcId="{59DC4B3E-41BF-0A43-81AF-E444FFAEA9AA}" destId="{4E65BD2B-56DA-F045-AD55-456269C43F2E}" srcOrd="3" destOrd="0" presId="urn:microsoft.com/office/officeart/2005/8/layout/vList5"/>
    <dgm:cxn modelId="{712A3070-0EF0-4B4B-A070-291D1BADCD83}" type="presParOf" srcId="{59DC4B3E-41BF-0A43-81AF-E444FFAEA9AA}" destId="{0FEC0E33-E99A-5148-B2D9-321B3073BE48}" srcOrd="4" destOrd="0" presId="urn:microsoft.com/office/officeart/2005/8/layout/vList5"/>
    <dgm:cxn modelId="{10C8E07B-9B1C-0C4F-A182-A8A06C03E7F5}" type="presParOf" srcId="{0FEC0E33-E99A-5148-B2D9-321B3073BE48}" destId="{D1C21A5D-7426-4C4F-B923-2C06DAC2C260}" srcOrd="0" destOrd="0" presId="urn:microsoft.com/office/officeart/2005/8/layout/vList5"/>
    <dgm:cxn modelId="{49CFACDB-0B60-6545-9DDC-477C6E468199}" type="presParOf" srcId="{0FEC0E33-E99A-5148-B2D9-321B3073BE48}" destId="{AE7D4971-053F-7C43-83AA-0B57FED8BA4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2F243D-BDA0-984C-8C50-209A52B0ACD0}">
      <dsp:nvSpPr>
        <dsp:cNvPr id="0" name=""/>
        <dsp:cNvSpPr/>
      </dsp:nvSpPr>
      <dsp:spPr>
        <a:xfrm rot="5400000">
          <a:off x="6869685" y="-2744761"/>
          <a:ext cx="1246249" cy="70520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1" kern="1200"/>
            <a:t>azd</a:t>
          </a:r>
          <a:r>
            <a:rPr lang="en-US" sz="2100" kern="1200"/>
            <a:t> for deploying whole solution</a:t>
          </a:r>
        </a:p>
      </dsp:txBody>
      <dsp:txXfrm rot="-5400000">
        <a:off x="3966782" y="218979"/>
        <a:ext cx="6991219" cy="1124575"/>
      </dsp:txXfrm>
    </dsp:sp>
    <dsp:sp modelId="{F6BABF30-2762-B645-A277-BB83044C1326}">
      <dsp:nvSpPr>
        <dsp:cNvPr id="0" name=""/>
        <dsp:cNvSpPr/>
      </dsp:nvSpPr>
      <dsp:spPr>
        <a:xfrm>
          <a:off x="0" y="2360"/>
          <a:ext cx="3966781" cy="1557812"/>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Azure Developer Tools</a:t>
          </a:r>
        </a:p>
      </dsp:txBody>
      <dsp:txXfrm>
        <a:off x="76046" y="78406"/>
        <a:ext cx="3814689" cy="1405720"/>
      </dsp:txXfrm>
    </dsp:sp>
    <dsp:sp modelId="{E878CDC2-6C75-6F46-AA8F-4E3A70A97FC9}">
      <dsp:nvSpPr>
        <dsp:cNvPr id="0" name=""/>
        <dsp:cNvSpPr/>
      </dsp:nvSpPr>
      <dsp:spPr>
        <a:xfrm rot="5400000">
          <a:off x="6869685" y="-1109059"/>
          <a:ext cx="1246249" cy="70520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b="1" kern="1200"/>
            <a:t>Serverless</a:t>
          </a:r>
          <a:r>
            <a:rPr lang="en-US" sz="2100" kern="1200"/>
            <a:t>: Azure Static Web Apps, Azure Functions</a:t>
          </a:r>
        </a:p>
        <a:p>
          <a:pPr marL="228600" lvl="1" indent="-228600" algn="l" defTabSz="933450">
            <a:lnSpc>
              <a:spcPct val="90000"/>
            </a:lnSpc>
            <a:spcBef>
              <a:spcPct val="0"/>
            </a:spcBef>
            <a:spcAft>
              <a:spcPct val="15000"/>
            </a:spcAft>
            <a:buChar char="•"/>
          </a:pPr>
          <a:r>
            <a:rPr lang="en-US" sz="2100" b="1" kern="1200"/>
            <a:t>Container-based</a:t>
          </a:r>
          <a:r>
            <a:rPr lang="en-US" sz="2100" kern="1200"/>
            <a:t>: Azure Containers Apps</a:t>
          </a:r>
        </a:p>
      </dsp:txBody>
      <dsp:txXfrm rot="-5400000">
        <a:off x="3966782" y="1854681"/>
        <a:ext cx="6991219" cy="1124575"/>
      </dsp:txXfrm>
    </dsp:sp>
    <dsp:sp modelId="{FD9228F8-B545-5340-BF86-BEFF15B5F9CC}">
      <dsp:nvSpPr>
        <dsp:cNvPr id="0" name=""/>
        <dsp:cNvSpPr/>
      </dsp:nvSpPr>
      <dsp:spPr>
        <a:xfrm>
          <a:off x="0" y="1638062"/>
          <a:ext cx="3966781" cy="1557812"/>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Select your architecture</a:t>
          </a:r>
        </a:p>
      </dsp:txBody>
      <dsp:txXfrm>
        <a:off x="76046" y="1714108"/>
        <a:ext cx="3814689" cy="1405720"/>
      </dsp:txXfrm>
    </dsp:sp>
    <dsp:sp modelId="{AE7D4971-053F-7C43-83AA-0B57FED8BA41}">
      <dsp:nvSpPr>
        <dsp:cNvPr id="0" name=""/>
        <dsp:cNvSpPr/>
      </dsp:nvSpPr>
      <dsp:spPr>
        <a:xfrm rot="5400000">
          <a:off x="6869685" y="526643"/>
          <a:ext cx="1246249" cy="7052056"/>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a:t>Azure API Management (APIM)</a:t>
          </a:r>
        </a:p>
        <a:p>
          <a:pPr marL="228600" lvl="1" indent="-228600" algn="l" defTabSz="933450">
            <a:lnSpc>
              <a:spcPct val="90000"/>
            </a:lnSpc>
            <a:spcBef>
              <a:spcPct val="0"/>
            </a:spcBef>
            <a:spcAft>
              <a:spcPct val="15000"/>
            </a:spcAft>
            <a:buChar char="•"/>
          </a:pPr>
          <a:r>
            <a:rPr lang="en-US" sz="2100" kern="1200"/>
            <a:t>Use APIM policies to secure, scale and keep track of cost and usage in production </a:t>
          </a:r>
        </a:p>
      </dsp:txBody>
      <dsp:txXfrm rot="-5400000">
        <a:off x="3966782" y="3490384"/>
        <a:ext cx="6991219" cy="1124575"/>
      </dsp:txXfrm>
    </dsp:sp>
    <dsp:sp modelId="{D1C21A5D-7426-4C4F-B923-2C06DAC2C260}">
      <dsp:nvSpPr>
        <dsp:cNvPr id="0" name=""/>
        <dsp:cNvSpPr/>
      </dsp:nvSpPr>
      <dsp:spPr>
        <a:xfrm>
          <a:off x="0" y="3273765"/>
          <a:ext cx="3966781" cy="1557812"/>
        </a:xfrm>
        <a:prstGeom prst="roundRect">
          <a:avLst/>
        </a:prstGeom>
        <a:solidFill>
          <a:schemeClr val="accent1">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API Management </a:t>
          </a:r>
        </a:p>
      </dsp:txBody>
      <dsp:txXfrm>
        <a:off x="76046" y="3349811"/>
        <a:ext cx="3814689" cy="14057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17333D-72E0-312E-BAB6-0676B78C9B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a:extLst>
              <a:ext uri="{FF2B5EF4-FFF2-40B4-BE49-F238E27FC236}">
                <a16:creationId xmlns:a16="http://schemas.microsoft.com/office/drawing/2014/main" id="{3EAD527C-FC99-4B83-82FA-2F364E4C11C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3C7805-122F-F246-B5D3-EE3D5E70DD9D}" type="datetimeFigureOut">
              <a:rPr lang="en-FR" smtClean="0"/>
              <a:t>30/09/2024</a:t>
            </a:fld>
            <a:endParaRPr lang="en-FR"/>
          </a:p>
        </p:txBody>
      </p:sp>
      <p:sp>
        <p:nvSpPr>
          <p:cNvPr id="4" name="Footer Placeholder 3">
            <a:extLst>
              <a:ext uri="{FF2B5EF4-FFF2-40B4-BE49-F238E27FC236}">
                <a16:creationId xmlns:a16="http://schemas.microsoft.com/office/drawing/2014/main" id="{58CACD55-91FB-3E89-C2C1-D59858E99B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5" name="Slide Number Placeholder 4">
            <a:extLst>
              <a:ext uri="{FF2B5EF4-FFF2-40B4-BE49-F238E27FC236}">
                <a16:creationId xmlns:a16="http://schemas.microsoft.com/office/drawing/2014/main" id="{D26F17CB-A14A-9260-1F57-21B7910576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C44D4D6-1ED5-6A4D-8BE3-A9D0ADE361CD}" type="slidenum">
              <a:rPr lang="en-FR" smtClean="0"/>
              <a:t>‹#›</a:t>
            </a:fld>
            <a:endParaRPr lang="en-FR"/>
          </a:p>
        </p:txBody>
      </p:sp>
    </p:spTree>
    <p:extLst>
      <p:ext uri="{BB962C8B-B14F-4D97-AF65-F5344CB8AC3E}">
        <p14:creationId xmlns:p14="http://schemas.microsoft.com/office/powerpoint/2010/main" val="20505374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In this session, we'll cover generative AI with JavaScript. We'll walk through the Azure tools you'll likely need, along with the various Azure services that make sense to use together with your AI, so you can host and store your AI apps. </a:t>
            </a:r>
          </a:p>
          <a:p>
            <a:pPr>
              <a:lnSpc>
                <a:spcPts val="1350"/>
              </a:lnSpc>
            </a:pP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45814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Now that we’ve covered serverless, let’s touch on some key concepts with Azure Functions. A trigger defines when an event happens (like uploading a file to blob storage). Bindings simplify how your function communicates with other Azure services, like inserting data into a database. You can combine Azure Functions with other services, like Azure Container Apps.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For example, a user uploads a file to blob storage. This triggers an Azure Function, which processes the file, then adds data to a queue or sends an email. The point is: an important event occurs, and the function responds.</a:t>
            </a:r>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3674562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Azure Static Apps is another great option, especially if you start with something simple, like an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index.html</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file. As your app grows, Static Apps can support more complex features, including back-end integration with Azure Functions. A great feature of Static Apps is the built-in CICD pipeline with GitHub Actions. Once set up, you can deploy changes through Git and GitHub without needing to interact with Azure again.</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43525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Speaking of combinations, you can combine Azure Functions with Azure OpenAI. Triggers and bindings simplify this process, making it easier to build robust AI-driven solutions.</a:t>
            </a:r>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3006350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Next, let’s talk about Azure Container Apps. This serverless platform allows you to run container-based apps while reducing infrastructure management and saving costs. It’s great for API endpoints, background processing, event-driven processing, and microservices. Container Apps scale automatically based on traffic, CPU, or memory load. </a:t>
            </a:r>
            <a:br>
              <a:rPr lang="en-GB" b="0" dirty="0">
                <a:solidFill>
                  <a:srgbClr val="D4D4D4"/>
                </a:solidFill>
                <a:effectLst/>
                <a:latin typeface="Menlo" panose="020B0609030804020204" pitchFamily="49" charset="0"/>
              </a:rPr>
            </a:br>
            <a:endParaRPr lang="en-GB" b="0" dirty="0">
              <a:solidFill>
                <a:srgbClr val="D4D4D4"/>
              </a:solidFill>
              <a:effectLst/>
              <a:latin typeface="Menlo" panose="020B060903080402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8886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It also supports </a:t>
            </a:r>
            <a:r>
              <a:rPr lang="en-GB" b="0" dirty="0" err="1">
                <a:solidFill>
                  <a:srgbClr val="D4D4D4"/>
                </a:solidFill>
                <a:effectLst/>
                <a:latin typeface="Menlo" panose="020B0609030804020204" pitchFamily="49" charset="0"/>
              </a:rPr>
              <a:t>Dapr</a:t>
            </a:r>
            <a:r>
              <a:rPr lang="en-GB" b="0" dirty="0">
                <a:solidFill>
                  <a:srgbClr val="D4D4D4"/>
                </a:solidFill>
                <a:effectLst/>
                <a:latin typeface="Menlo" panose="020B0609030804020204" pitchFamily="49" charset="0"/>
              </a:rPr>
              <a:t> for microservice communication and provides observability, </a:t>
            </a:r>
            <a:r>
              <a:rPr lang="en-GB" b="0" dirty="0" err="1">
                <a:solidFill>
                  <a:srgbClr val="D4D4D4"/>
                </a:solidFill>
                <a:effectLst/>
                <a:latin typeface="Menlo" panose="020B0609030804020204" pitchFamily="49" charset="0"/>
              </a:rPr>
              <a:t>PubSub</a:t>
            </a:r>
            <a:r>
              <a:rPr lang="en-GB" b="0" dirty="0">
                <a:solidFill>
                  <a:srgbClr val="D4D4D4"/>
                </a:solidFill>
                <a:effectLst/>
                <a:latin typeface="Menlo" panose="020B0609030804020204" pitchFamily="49" charset="0"/>
              </a:rPr>
              <a:t>, and retries. Choose your runtime and language, and Azure Container Apps will handle the rest.</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2:18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31286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wrap up with scaling, monitoring, and protecting your apps.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15</a:t>
            </a:fld>
            <a:endParaRPr lang="en-US"/>
          </a:p>
        </p:txBody>
      </p:sp>
    </p:spTree>
    <p:extLst>
      <p:ext uri="{BB962C8B-B14F-4D97-AF65-F5344CB8AC3E}">
        <p14:creationId xmlns:p14="http://schemas.microsoft.com/office/powerpoint/2010/main" val="283935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Azure API Management is a great solution for managing multiple APIs, providing a gateway between user requests and your API. It allows you to set policies for access control, rate limiting, and scaling.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102709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dirty="0">
                <a:solidFill>
                  <a:srgbClr val="D4D4D4"/>
                </a:solidFill>
                <a:effectLst/>
                <a:latin typeface="Menlo" panose="020B0609030804020204" pitchFamily="49" charset="0"/>
              </a:rPr>
              <a:t>When working with Azure OpenAI, we recommend putting API Management in front of it. This helps enforce token limits, ensures fair resource distribution, and provides metrics for monitoring usage.</a:t>
            </a:r>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52229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To sum up, Azure Developer CLI (AZD) is our top recommendation for deploying entire solutions. Whether you choose serverless (Azure Static Web Apps or Azure Functions) or container-based architecture (Azure Container Apps), you now have a mental model of both options. And once your app is in production, we recommend putting API Management in front of Azure OpenAI to secure it, manage costs, and track usage effectively.</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124210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look at the agenda for this video and presentation. First off, we'll look into AI apps—what they are and the different types of AI apps you can build, because there is more than one. Then we'll talk about tooling, specifically the Azure Developer CLI (AZD), which is our recommended CLI tool. We'll also discuss architecture, as there are a few different choices. We'll go through container-based and serverless options, without taking a strong stance either way, but explaining where one of them may or may not fit your needs.</a:t>
            </a:r>
          </a:p>
          <a:p>
            <a:endParaRPr lang="en-US" dirty="0"/>
          </a:p>
          <a:p>
            <a:pPr>
              <a:lnSpc>
                <a:spcPts val="1350"/>
              </a:lnSpc>
            </a:pPr>
            <a:r>
              <a:rPr lang="en-GB" b="0" dirty="0">
                <a:solidFill>
                  <a:srgbClr val="D4D4D4"/>
                </a:solidFill>
                <a:effectLst/>
                <a:latin typeface="Menlo" panose="020B0609030804020204" pitchFamily="49" charset="0"/>
              </a:rPr>
              <a:t>Then, we'll talk about managing APIs in production. Getting them into production is great, but you need to track them for cost, fair usage, scaling, security, and a lot of other factors, which we’ll explain in this video.</a:t>
            </a:r>
          </a:p>
          <a:p>
            <a:pPr>
              <a:lnSpc>
                <a:spcPts val="1350"/>
              </a:lnSpc>
            </a:pPr>
            <a:endParaRPr lang="en-GB" b="0" dirty="0">
              <a:solidFill>
                <a:srgbClr val="D4D4D4"/>
              </a:solidFill>
              <a:effectLst/>
              <a:latin typeface="Menlo" panose="020B060903080402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21245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Let's dive into AI apps. There are three major types of apps you could be building as an application developer. First, you might be building a chat app, where you integrate OpenAI—or in this case, Azure OpenAI—with your app. You send a prompt, and you get a response. This works for a lot of use cases.</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Often though, you'll want to explore RAG (retrieval augmented generation) apps. This is where you want the ability to interact with your own data and make it searchable. First, you need to identify which part of your data should be searchable, then convert it into vectorized form for search. To handle this, we recommend using Azure AI Search for indexing, Azure Cosmos DB for storing vectorized content, and Azure Blob Storage for your static content like PDFs, Word files, and CSVs. Of course, Azure OpenAI plays a key role in this as well.</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Thirdly, you might be building a more advanced AI app—an assistant or agent. Agents can range from simple to complex, goal-oriented, and autonomous. They combine different AI apps' skills, can run functions on your behalf, and do retrieval-augmented generation (RAG). To implement this, you'll be using services like Azure AI Search, Azure Cosmos DB, Azure Blob Storage, Azure Functions, and perhaps an agent-based framework.</a:t>
            </a:r>
          </a:p>
          <a:p>
            <a:pPr>
              <a:lnSpc>
                <a:spcPts val="1350"/>
              </a:lnSpc>
            </a:pPr>
            <a:endParaRPr lang="en-GB" b="0" dirty="0">
              <a:solidFill>
                <a:srgbClr val="D4D4D4"/>
              </a:solidFill>
              <a:effectLst/>
              <a:latin typeface="Menlo" panose="020B060903080402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23861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Now, taking your AI to production is an interesting conversation. First, you want to deploy your solution to the cloud. Moving from local environment to cloud is a win. We think the Azure Developer CLI (AZD) makes this process nearly frictionless by deploying an entire solution. But architecture is a key consideration because the architecture you select dictates which services you can use. Most services can be combined, but the main choices are serverless or container-based platforms.</a:t>
            </a:r>
          </a:p>
          <a:p>
            <a:pPr>
              <a:lnSpc>
                <a:spcPts val="1350"/>
              </a:lnSpc>
            </a:pPr>
            <a:endParaRPr lang="en-GB" b="0" dirty="0">
              <a:solidFill>
                <a:srgbClr val="D4D4D4"/>
              </a:solidFill>
              <a:effectLst/>
              <a:latin typeface="Menlo" panose="020B0609030804020204" pitchFamily="49" charset="0"/>
            </a:endParaRPr>
          </a:p>
          <a:p>
            <a:pPr>
              <a:lnSpc>
                <a:spcPts val="1350"/>
              </a:lnSpc>
            </a:pPr>
            <a:r>
              <a:rPr lang="en-GB" b="0" dirty="0">
                <a:solidFill>
                  <a:srgbClr val="D4D4D4"/>
                </a:solidFill>
                <a:effectLst/>
                <a:latin typeface="Menlo" panose="020B0609030804020204" pitchFamily="49" charset="0"/>
              </a:rPr>
              <a:t>For those unfamiliar with serverless, think of it as event-driven architecture—code runs in response to something happening. Containers, on the other hand, are lightweight, programmatic environments that ensure a consistent experience across development and production. Containers can reduce the risk of bad surprises in production.</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Next, let's discuss monitoring, scaling, and protecting your APIs. You're doing this as a business, so security matters. We recommend managed identity over API keys, which lack fine-grained control and flexibility. Managed identity allows Azure to manage identity and access for you.</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Scaling is also important, particularly load balancing to ensure the load is distributed evenly. Additionally, you need to plan for resilience. For example, using a circuit breaker pattern can prevent calls to a failing resource for a short period, allowing it to recover.</a:t>
            </a:r>
          </a:p>
          <a:p>
            <a:pPr>
              <a:lnSpc>
                <a:spcPts val="1350"/>
              </a:lnSpc>
            </a:pPr>
            <a:br>
              <a:rPr lang="en-GB" b="0" dirty="0">
                <a:solidFill>
                  <a:srgbClr val="D4D4D4"/>
                </a:solidFill>
                <a:effectLst/>
                <a:latin typeface="Menlo" panose="020B0609030804020204" pitchFamily="49" charset="0"/>
              </a:rPr>
            </a:br>
            <a:r>
              <a:rPr lang="en-GB" b="0" dirty="0">
                <a:solidFill>
                  <a:srgbClr val="D4D4D4"/>
                </a:solidFill>
                <a:effectLst/>
                <a:latin typeface="Menlo" panose="020B0609030804020204" pitchFamily="49" charset="0"/>
              </a:rPr>
              <a:t>Lastly, let's talk about monitoring. Deploying to production is great, but you need to stay on top of things. Monitoring logs, tracking token usage, and ensuring you don't overspend are crucial.</a:t>
            </a:r>
          </a:p>
          <a:p>
            <a:pPr>
              <a:lnSpc>
                <a:spcPts val="1350"/>
              </a:lnSpc>
            </a:pPr>
            <a:endParaRPr lang="en-GB" b="0" dirty="0">
              <a:solidFill>
                <a:srgbClr val="D4D4D4"/>
              </a:solidFill>
              <a:effectLst/>
              <a:latin typeface="Menlo" panose="020B0609030804020204" pitchFamily="49"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168805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revisit tooling.</a:t>
            </a:r>
          </a:p>
          <a:p>
            <a:endParaRPr lang="en-GB" dirty="0"/>
          </a:p>
        </p:txBody>
      </p:sp>
      <p:sp>
        <p:nvSpPr>
          <p:cNvPr id="4" name="Slide Number Placeholder 3"/>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3533805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The Azure Developer CLI (AZD) accelerates your move from local to Azure. It’s an open-source CLI tool that helps you deploy an entire solution—front-end, back-end, storage, and more. It offers developer-friendly commands and support across terminal, editor, and CICD environments.</a:t>
            </a:r>
          </a:p>
          <a:p>
            <a:pPr>
              <a:lnSpc>
                <a:spcPts val="1350"/>
              </a:lnSpc>
            </a:pPr>
            <a:endParaRPr lang="en-GB" b="0" dirty="0">
              <a:solidFill>
                <a:srgbClr val="D4D4D4"/>
              </a:solidFill>
              <a:effectLst/>
              <a:latin typeface="Menlo" panose="020B0609030804020204" pitchFamily="49" charset="0"/>
            </a:endParaRPr>
          </a:p>
          <a:p>
            <a:pPr>
              <a:lnSpc>
                <a:spcPts val="1350"/>
              </a:lnSpc>
            </a:pPr>
            <a:r>
              <a:rPr lang="en-GB" b="0" dirty="0">
                <a:solidFill>
                  <a:srgbClr val="D4D4D4"/>
                </a:solidFill>
                <a:effectLst/>
                <a:latin typeface="Menlo" panose="020B0609030804020204" pitchFamily="49" charset="0"/>
              </a:rPr>
              <a:t>Here’s a basic workflow. First, open your terminal and run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azd</a:t>
            </a:r>
            <a:r>
              <a:rPr lang="en-GB" b="0" dirty="0">
                <a:solidFill>
                  <a:srgbClr val="CE9178"/>
                </a:solidFill>
                <a:effectLst/>
                <a:latin typeface="Menlo" panose="020B0609030804020204" pitchFamily="49" charset="0"/>
              </a:rPr>
              <a:t> </a:t>
            </a:r>
            <a:r>
              <a:rPr lang="en-GB" b="0" dirty="0" err="1">
                <a:solidFill>
                  <a:srgbClr val="CE9178"/>
                </a:solidFill>
                <a:effectLst/>
                <a:latin typeface="Menlo" panose="020B0609030804020204" pitchFamily="49" charset="0"/>
              </a:rPr>
              <a:t>init</a:t>
            </a:r>
            <a:r>
              <a:rPr lang="en-GB" b="0" dirty="0">
                <a:solidFill>
                  <a:srgbClr val="CE9178"/>
                </a:solidFill>
                <a:effectLst/>
                <a:latin typeface="Menlo" panose="020B0609030804020204" pitchFamily="49" charset="0"/>
              </a:rPr>
              <a:t>`</a:t>
            </a:r>
            <a:r>
              <a:rPr lang="en-GB" b="0" dirty="0">
                <a:solidFill>
                  <a:srgbClr val="D4D4D4"/>
                </a:solidFill>
                <a:effectLst/>
                <a:latin typeface="Menlo" panose="020B0609030804020204" pitchFamily="49" charset="0"/>
              </a:rPr>
              <a:t> to scaffold your project. You’ll answer some questions about the project, and infrastructure files will be created for you. Then, run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azd</a:t>
            </a:r>
            <a:r>
              <a:rPr lang="en-GB" b="0" dirty="0">
                <a:solidFill>
                  <a:srgbClr val="CE9178"/>
                </a:solidFill>
                <a:effectLst/>
                <a:latin typeface="Menlo" panose="020B0609030804020204" pitchFamily="49" charset="0"/>
              </a:rPr>
              <a:t> up`</a:t>
            </a:r>
            <a:r>
              <a:rPr lang="en-GB" b="0" dirty="0">
                <a:solidFill>
                  <a:srgbClr val="D4D4D4"/>
                </a:solidFill>
                <a:effectLst/>
                <a:latin typeface="Menlo" panose="020B0609030804020204" pitchFamily="49" charset="0"/>
              </a:rPr>
              <a:t> to package, provision, and deploy your app. Lastly, use </a:t>
            </a:r>
            <a:r>
              <a:rPr lang="en-GB" b="0" dirty="0">
                <a:solidFill>
                  <a:srgbClr val="CE9178"/>
                </a:solidFill>
                <a:effectLst/>
                <a:latin typeface="Menlo" panose="020B0609030804020204" pitchFamily="49" charset="0"/>
              </a:rPr>
              <a:t>`</a:t>
            </a:r>
            <a:r>
              <a:rPr lang="en-GB" b="0" dirty="0" err="1">
                <a:solidFill>
                  <a:srgbClr val="CE9178"/>
                </a:solidFill>
                <a:effectLst/>
                <a:latin typeface="Menlo" panose="020B0609030804020204" pitchFamily="49" charset="0"/>
              </a:rPr>
              <a:t>azd</a:t>
            </a:r>
            <a:r>
              <a:rPr lang="en-GB" b="0" dirty="0">
                <a:solidFill>
                  <a:srgbClr val="CE9178"/>
                </a:solidFill>
                <a:effectLst/>
                <a:latin typeface="Menlo" panose="020B0609030804020204" pitchFamily="49" charset="0"/>
              </a:rPr>
              <a:t> deploy`</a:t>
            </a:r>
            <a:r>
              <a:rPr lang="en-GB" b="0" dirty="0">
                <a:solidFill>
                  <a:srgbClr val="D4D4D4"/>
                </a:solidFill>
                <a:effectLst/>
                <a:latin typeface="Menlo" panose="020B0609030804020204" pitchFamily="49" charset="0"/>
              </a:rPr>
              <a:t> to update code and infrastructure, and deploy those changes live to production.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559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AZD makes it easier to get started by using a template library, so leverage that before doing everything from scratch.</a:t>
            </a:r>
          </a:p>
          <a:p>
            <a:endParaRPr lang="en-GB" dirty="0"/>
          </a:p>
        </p:txBody>
      </p:sp>
      <p:sp>
        <p:nvSpPr>
          <p:cNvPr id="4" name="Slide Number Placeholder 3"/>
          <p:cNvSpPr>
            <a:spLocks noGrp="1"/>
          </p:cNvSpPr>
          <p:nvPr>
            <p:ph type="sldNum" sz="quarter" idx="5"/>
          </p:nvPr>
        </p:nvSpPr>
        <p:spPr/>
        <p:txBody>
          <a:bodyPr/>
          <a:lstStyle/>
          <a:p>
            <a:fld id="{2EC86414-21C5-45A7-8388-0ABFCD8FF16B}" type="slidenum">
              <a:rPr lang="en-US" smtClean="0"/>
              <a:t>7</a:t>
            </a:fld>
            <a:endParaRPr lang="en-US"/>
          </a:p>
        </p:txBody>
      </p:sp>
    </p:spTree>
    <p:extLst>
      <p:ext uri="{BB962C8B-B14F-4D97-AF65-F5344CB8AC3E}">
        <p14:creationId xmlns:p14="http://schemas.microsoft.com/office/powerpoint/2010/main" val="766614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D4D4D4"/>
                </a:solidFill>
                <a:effectLst/>
                <a:latin typeface="Menlo" panose="020B0609030804020204" pitchFamily="49" charset="0"/>
              </a:rPr>
              <a:t>Let’s dive into architecture.</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8</a:t>
            </a:fld>
            <a:endParaRPr lang="en-US"/>
          </a:p>
        </p:txBody>
      </p:sp>
    </p:spTree>
    <p:extLst>
      <p:ext uri="{BB962C8B-B14F-4D97-AF65-F5344CB8AC3E}">
        <p14:creationId xmlns:p14="http://schemas.microsoft.com/office/powerpoint/2010/main" val="383956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350"/>
              </a:lnSpc>
            </a:pPr>
            <a:r>
              <a:rPr lang="en-GB" b="0" dirty="0">
                <a:solidFill>
                  <a:srgbClr val="D4D4D4"/>
                </a:solidFill>
                <a:effectLst/>
                <a:latin typeface="Menlo" panose="020B0609030804020204" pitchFamily="49" charset="0"/>
              </a:rPr>
              <a:t>You have two main options: serverless and container-based. Serverless, like Azure Functions, is event-driven. For example, when you get a new customer, that event might trigger database updates, email notifications, and more. Containers, on the other hand, are programmatic environments that are consistent between development and production. They scale easily, and tools like Azure Kubernetes Service or Azure Container Apps can support millions of users.</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2:22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02687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oto sl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B0FE6-6EE4-72F6-EE0C-E481F72F7DFB}"/>
              </a:ext>
            </a:extLst>
          </p:cNvPr>
          <p:cNvSpPr>
            <a:spLocks noGrp="1"/>
          </p:cNvSpPr>
          <p:nvPr>
            <p:ph type="title"/>
          </p:nvPr>
        </p:nvSpPr>
        <p:spPr>
          <a:xfrm>
            <a:off x="588263" y="457200"/>
            <a:ext cx="4910837" cy="1107996"/>
          </a:xfrm>
        </p:spPr>
        <p:txBody>
          <a:bodyPr/>
          <a:lstStyle>
            <a:lvl1pPr>
              <a:defRPr>
                <a:solidFill>
                  <a:schemeClr val="tx2"/>
                </a:solidFill>
              </a:defRPr>
            </a:lvl1p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DBEC160D-0F95-E237-7287-43174DA4A3F3}"/>
              </a:ext>
            </a:extLst>
          </p:cNvPr>
          <p:cNvSpPr>
            <a:spLocks noGrp="1"/>
          </p:cNvSpPr>
          <p:nvPr>
            <p:ph sz="quarter" idx="12"/>
          </p:nvPr>
        </p:nvSpPr>
        <p:spPr>
          <a:xfrm>
            <a:off x="584201" y="1816100"/>
            <a:ext cx="4910838" cy="161274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15">
            <a:extLst>
              <a:ext uri="{FF2B5EF4-FFF2-40B4-BE49-F238E27FC236}">
                <a16:creationId xmlns:a16="http://schemas.microsoft.com/office/drawing/2014/main" id="{830D09FD-2495-FD73-64EA-14E484039EF8}"/>
              </a:ext>
            </a:extLst>
          </p:cNvPr>
          <p:cNvSpPr>
            <a:spLocks noGrp="1"/>
          </p:cNvSpPr>
          <p:nvPr>
            <p:ph type="pic" sz="quarter" idx="10" hasCustomPrompt="1"/>
          </p:nvPr>
        </p:nvSpPr>
        <p:spPr>
          <a:xfrm>
            <a:off x="6096000" y="0"/>
            <a:ext cx="6096000" cy="6858000"/>
          </a:xfrm>
          <a:blipFill>
            <a:blip r:embed="rId2"/>
            <a:stretch>
              <a:fillRect/>
            </a:stretch>
          </a:blipFill>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7326933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37">
            <a:extLst>
              <a:ext uri="{96DAC541-7B7A-43D3-8B79-37D633B846F1}">
                <asvg:svgBlip xmlns:asvg="http://schemas.microsoft.com/office/drawing/2016/SVG/main" r:embed="rId38"/>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703" r:id="rId21"/>
    <p:sldLayoutId id="2147483704" r:id="rId22"/>
    <p:sldLayoutId id="2147483705" r:id="rId23"/>
    <p:sldLayoutId id="2147483706" r:id="rId24"/>
    <p:sldLayoutId id="2147483707" r:id="rId25"/>
    <p:sldLayoutId id="2147483708" r:id="rId26"/>
    <p:sldLayoutId id="2147483709" r:id="rId27"/>
    <p:sldLayoutId id="2147483710" r:id="rId28"/>
    <p:sldLayoutId id="2147483712" r:id="rId29"/>
    <p:sldLayoutId id="2147483721" r:id="rId30"/>
    <p:sldLayoutId id="2147483722" r:id="rId31"/>
    <p:sldLayoutId id="2147483723" r:id="rId32"/>
    <p:sldLayoutId id="2147483725" r:id="rId33"/>
    <p:sldLayoutId id="2147483728" r:id="rId34"/>
    <p:sldLayoutId id="2147483730" r:id="rId3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0.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34.svg"/></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azure/azure-functions/functions-bindings-openai"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39.sv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image" Target="../media/image45.svg"/><Relationship Id="rId5" Type="http://schemas.openxmlformats.org/officeDocument/2006/relationships/image" Target="../media/image44.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aka.ms/genai/apim-ai-gateway" TargetMode="External"/><Relationship Id="rId2" Type="http://schemas.openxmlformats.org/officeDocument/2006/relationships/hyperlink" Target="https://aka.ms/genai-apim" TargetMode="External"/><Relationship Id="rId1" Type="http://schemas.openxmlformats.org/officeDocument/2006/relationships/slideLayout" Target="../slideLayouts/slideLayout1.xml"/><Relationship Id="rId4" Type="http://schemas.openxmlformats.org/officeDocument/2006/relationships/hyperlink" Target="https://aka.ms/js/azu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24.sv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33.xml"/><Relationship Id="rId4" Type="http://schemas.openxmlformats.org/officeDocument/2006/relationships/hyperlink" Target="https://aka.ms/azd/ai-template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6645274" cy="1846659"/>
          </a:xfrm>
        </p:spPr>
        <p:txBody>
          <a:bodyPr anchor="t"/>
          <a:lstStyle/>
          <a:p>
            <a:r>
              <a:rPr lang="en-GB" dirty="0"/>
              <a:t>Azure tools &amp; services for hosting and storing AI apps</a:t>
            </a:r>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Schema showing files uploaded to blob storage, triggering a function to validate and process the data, and send it to the next system">
            <a:extLst>
              <a:ext uri="{FF2B5EF4-FFF2-40B4-BE49-F238E27FC236}">
                <a16:creationId xmlns:a16="http://schemas.microsoft.com/office/drawing/2014/main" id="{78E039F2-20DD-D6C3-DDE8-4A56A2F9DFB2}"/>
              </a:ext>
            </a:extLst>
          </p:cNvPr>
          <p:cNvPicPr>
            <a:picLocks noChangeAspect="1"/>
          </p:cNvPicPr>
          <p:nvPr/>
        </p:nvPicPr>
        <p:blipFill>
          <a:blip r:embed="rId3"/>
          <a:stretch>
            <a:fillRect/>
          </a:stretch>
        </p:blipFill>
        <p:spPr>
          <a:xfrm>
            <a:off x="6848481" y="1990367"/>
            <a:ext cx="5006658" cy="3627327"/>
          </a:xfrm>
          <a:prstGeom prst="rect">
            <a:avLst/>
          </a:prstGeom>
        </p:spPr>
      </p:pic>
      <p:sp>
        <p:nvSpPr>
          <p:cNvPr id="6" name="Text Placeholder 5">
            <a:extLst>
              <a:ext uri="{FF2B5EF4-FFF2-40B4-BE49-F238E27FC236}">
                <a16:creationId xmlns:a16="http://schemas.microsoft.com/office/drawing/2014/main" id="{EB562F8F-458F-7C1C-7D5E-D3B158DE92BC}"/>
              </a:ext>
            </a:extLst>
          </p:cNvPr>
          <p:cNvSpPr>
            <a:spLocks noGrp="1"/>
          </p:cNvSpPr>
          <p:nvPr>
            <p:ph type="body" sz="quarter" idx="15"/>
          </p:nvPr>
        </p:nvSpPr>
        <p:spPr>
          <a:xfrm>
            <a:off x="585215" y="3630907"/>
            <a:ext cx="5804294" cy="2215991"/>
          </a:xfrm>
        </p:spPr>
        <p:txBody>
          <a:bodyPr/>
          <a:lstStyle/>
          <a:p>
            <a:r>
              <a:rPr lang="en-GB" b="1" i="0" dirty="0">
                <a:solidFill>
                  <a:srgbClr val="242424"/>
                </a:solidFill>
                <a:effectLst/>
                <a:latin typeface="Segoe UI" panose="020B0502040204020203" pitchFamily="34" charset="0"/>
              </a:rPr>
              <a:t>Triggers and bindings</a:t>
            </a:r>
            <a:r>
              <a:rPr lang="en-GB" b="0" i="0" dirty="0">
                <a:solidFill>
                  <a:srgbClr val="242424"/>
                </a:solidFill>
                <a:effectLst/>
                <a:latin typeface="Segoe UI" panose="020B0502040204020203" pitchFamily="34" charset="0"/>
              </a:rPr>
              <a:t> allows easy integration with other services, </a:t>
            </a:r>
            <a:r>
              <a:rPr lang="en-GB" b="0" i="0" dirty="0" err="1">
                <a:solidFill>
                  <a:srgbClr val="242424"/>
                </a:solidFill>
                <a:effectLst/>
                <a:latin typeface="Segoe UI" panose="020B0502040204020203" pitchFamily="34" charset="0"/>
              </a:rPr>
              <a:t>e.g</a:t>
            </a:r>
            <a:r>
              <a:rPr lang="en-GB" b="0" i="0" dirty="0">
                <a:solidFill>
                  <a:srgbClr val="242424"/>
                </a:solidFill>
                <a:effectLst/>
                <a:latin typeface="Segoe UI" panose="020B0502040204020203" pitchFamily="34" charset="0"/>
              </a:rPr>
              <a:t> HTTP triggers, timer triggers, and many more</a:t>
            </a:r>
            <a:endParaRPr lang="en-GB" dirty="0">
              <a:solidFill>
                <a:srgbClr val="242424"/>
              </a:solidFill>
              <a:latin typeface="Segoe UI" panose="020B0502040204020203" pitchFamily="34" charset="0"/>
            </a:endParaRPr>
          </a:p>
          <a:p>
            <a:r>
              <a:rPr lang="en-GB" b="1" dirty="0">
                <a:solidFill>
                  <a:srgbClr val="242424"/>
                </a:solidFill>
                <a:latin typeface="Segoe UI" panose="020B0502040204020203" pitchFamily="34" charset="0"/>
              </a:rPr>
              <a:t>Combine</a:t>
            </a:r>
            <a:r>
              <a:rPr lang="en-GB" b="0" i="0" dirty="0">
                <a:solidFill>
                  <a:srgbClr val="242424"/>
                </a:solidFill>
                <a:effectLst/>
                <a:latin typeface="Segoe UI" panose="020B0502040204020203" pitchFamily="34" charset="0"/>
              </a:rPr>
              <a:t> Azure products </a:t>
            </a:r>
            <a:r>
              <a:rPr lang="en-GB" b="0" i="0" dirty="0" err="1">
                <a:solidFill>
                  <a:srgbClr val="242424"/>
                </a:solidFill>
                <a:effectLst/>
                <a:latin typeface="Segoe UI" panose="020B0502040204020203" pitchFamily="34" charset="0"/>
              </a:rPr>
              <a:t>e.g</a:t>
            </a:r>
            <a:r>
              <a:rPr lang="en-GB" b="0" i="0" dirty="0">
                <a:solidFill>
                  <a:srgbClr val="242424"/>
                </a:solidFill>
                <a:effectLst/>
                <a:latin typeface="Segoe UI" panose="020B0502040204020203" pitchFamily="34" charset="0"/>
              </a:rPr>
              <a:t> Azure Functions with Azure Container Apps to deploy modern apps and microservices using serverless containers</a:t>
            </a:r>
            <a:endParaRPr lang="en-GB" dirty="0"/>
          </a:p>
        </p:txBody>
      </p:sp>
      <p:sp>
        <p:nvSpPr>
          <p:cNvPr id="5" name="Text Placeholder 4">
            <a:extLst>
              <a:ext uri="{FF2B5EF4-FFF2-40B4-BE49-F238E27FC236}">
                <a16:creationId xmlns:a16="http://schemas.microsoft.com/office/drawing/2014/main" id="{CBD97E7E-A82E-65F4-8F6E-FCD60182090A}"/>
              </a:ext>
            </a:extLst>
          </p:cNvPr>
          <p:cNvSpPr>
            <a:spLocks noGrp="1"/>
          </p:cNvSpPr>
          <p:nvPr>
            <p:ph type="body" sz="quarter" idx="17"/>
          </p:nvPr>
        </p:nvSpPr>
        <p:spPr>
          <a:xfrm>
            <a:off x="585216" y="3031179"/>
            <a:ext cx="3264408" cy="338554"/>
          </a:xfrm>
        </p:spPr>
        <p:txBody>
          <a:bodyPr/>
          <a:lstStyle/>
          <a:p>
            <a:r>
              <a:rPr lang="en-GB" dirty="0"/>
              <a:t>Integrate</a:t>
            </a:r>
          </a:p>
        </p:txBody>
      </p:sp>
      <p:sp>
        <p:nvSpPr>
          <p:cNvPr id="4" name="Text Placeholder 3">
            <a:extLst>
              <a:ext uri="{FF2B5EF4-FFF2-40B4-BE49-F238E27FC236}">
                <a16:creationId xmlns:a16="http://schemas.microsoft.com/office/drawing/2014/main" id="{ABC16154-7889-EF3F-DE6F-F6A89249F256}"/>
              </a:ext>
            </a:extLst>
          </p:cNvPr>
          <p:cNvSpPr>
            <a:spLocks noGrp="1"/>
          </p:cNvSpPr>
          <p:nvPr>
            <p:ph type="body" sz="quarter" idx="14"/>
          </p:nvPr>
        </p:nvSpPr>
        <p:spPr>
          <a:xfrm>
            <a:off x="585216" y="1990367"/>
            <a:ext cx="5804293" cy="1600438"/>
          </a:xfrm>
        </p:spPr>
        <p:txBody>
          <a:bodyPr/>
          <a:lstStyle/>
          <a:p>
            <a:r>
              <a:rPr lang="en-GB">
                <a:solidFill>
                  <a:srgbClr val="242424"/>
                </a:solidFill>
                <a:latin typeface="Segoe UI" panose="020B0502040204020203" pitchFamily="34" charset="0"/>
              </a:rPr>
              <a:t>R</a:t>
            </a:r>
            <a:r>
              <a:rPr lang="en-GB" b="0" i="0">
                <a:solidFill>
                  <a:srgbClr val="242424"/>
                </a:solidFill>
                <a:effectLst/>
                <a:latin typeface="Segoe UI" panose="020B0502040204020203" pitchFamily="34" charset="0"/>
              </a:rPr>
              <a:t>un</a:t>
            </a:r>
            <a:r>
              <a:rPr lang="en-GB" b="0" i="0" dirty="0">
                <a:solidFill>
                  <a:srgbClr val="242424"/>
                </a:solidFill>
                <a:effectLst/>
                <a:latin typeface="Segoe UI" panose="020B0502040204020203" pitchFamily="34" charset="0"/>
              </a:rPr>
              <a:t> event-triggered code without having to explicitly provision or manage infrastructure</a:t>
            </a:r>
          </a:p>
          <a:p>
            <a:endParaRPr lang="en-GB" dirty="0"/>
          </a:p>
        </p:txBody>
      </p:sp>
      <p:sp>
        <p:nvSpPr>
          <p:cNvPr id="3" name="Text Placeholder 2">
            <a:extLst>
              <a:ext uri="{FF2B5EF4-FFF2-40B4-BE49-F238E27FC236}">
                <a16:creationId xmlns:a16="http://schemas.microsoft.com/office/drawing/2014/main" id="{46CAE605-3E54-9689-E3D4-853E5FF1156E}"/>
              </a:ext>
            </a:extLst>
          </p:cNvPr>
          <p:cNvSpPr>
            <a:spLocks noGrp="1"/>
          </p:cNvSpPr>
          <p:nvPr>
            <p:ph type="body" sz="quarter" idx="16"/>
          </p:nvPr>
        </p:nvSpPr>
        <p:spPr>
          <a:xfrm>
            <a:off x="585217" y="1438275"/>
            <a:ext cx="3264408" cy="338554"/>
          </a:xfrm>
        </p:spPr>
        <p:txBody>
          <a:bodyPr/>
          <a:lstStyle/>
          <a:p>
            <a:r>
              <a:rPr lang="en-GB" dirty="0"/>
              <a:t>Definition</a:t>
            </a:r>
          </a:p>
        </p:txBody>
      </p:sp>
      <p:sp>
        <p:nvSpPr>
          <p:cNvPr id="2" name="Title 1">
            <a:extLst>
              <a:ext uri="{FF2B5EF4-FFF2-40B4-BE49-F238E27FC236}">
                <a16:creationId xmlns:a16="http://schemas.microsoft.com/office/drawing/2014/main" id="{D8DFC0E3-5C92-EDAC-0CCF-2E93D6D41487}"/>
              </a:ext>
            </a:extLst>
          </p:cNvPr>
          <p:cNvSpPr>
            <a:spLocks noGrp="1"/>
          </p:cNvSpPr>
          <p:nvPr>
            <p:ph type="title"/>
          </p:nvPr>
        </p:nvSpPr>
        <p:spPr/>
        <p:txBody>
          <a:bodyPr/>
          <a:lstStyle/>
          <a:p>
            <a:r>
              <a:rPr lang="en-GB" dirty="0"/>
              <a:t>Serverless</a:t>
            </a:r>
            <a:r>
              <a:rPr lang="en-GB"/>
              <a:t> with</a:t>
            </a:r>
            <a:r>
              <a:rPr lang="en-GB" dirty="0"/>
              <a:t> Azure Functions</a:t>
            </a:r>
          </a:p>
        </p:txBody>
      </p:sp>
    </p:spTree>
    <p:extLst>
      <p:ext uri="{BB962C8B-B14F-4D97-AF65-F5344CB8AC3E}">
        <p14:creationId xmlns:p14="http://schemas.microsoft.com/office/powerpoint/2010/main" val="203895433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6286033" y="1304014"/>
            <a:ext cx="5540207"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5540207"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6499655" y="2295432"/>
            <a:ext cx="5107128" cy="2092881"/>
          </a:xfrm>
        </p:spPr>
        <p:txBody>
          <a:bodyPr/>
          <a:lstStyle/>
          <a:p>
            <a:r>
              <a:rPr lang="en-US"/>
              <a:t>Global hosting</a:t>
            </a:r>
          </a:p>
          <a:p>
            <a:r>
              <a:rPr lang="en-US"/>
              <a:t>API Functions</a:t>
            </a:r>
          </a:p>
          <a:p>
            <a:r>
              <a:rPr lang="en-US"/>
              <a:t>Streamlined build and deployment</a:t>
            </a:r>
          </a:p>
          <a:p>
            <a:r>
              <a:rPr lang="en-US"/>
              <a:t>Seamless staging environments, dev experience and CI/CD</a:t>
            </a:r>
          </a:p>
          <a:p>
            <a:endParaRPr lang="en-US"/>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7421015" y="1547980"/>
            <a:ext cx="3264408" cy="338554"/>
          </a:xfrm>
        </p:spPr>
        <p:txBody>
          <a:bodyPr/>
          <a:lstStyle/>
          <a:p>
            <a:pPr algn="ctr"/>
            <a:r>
              <a:rPr lang="en-US" b="0"/>
              <a:t>Features</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5086534" cy="2769989"/>
          </a:xfrm>
        </p:spPr>
        <p:txBody>
          <a:bodyPr/>
          <a:lstStyle/>
          <a:p>
            <a:r>
              <a:rPr lang="en-GB" b="1" dirty="0">
                <a:solidFill>
                  <a:srgbClr val="242424"/>
                </a:solidFill>
                <a:latin typeface="Segoe UI" panose="020B0502040204020203" pitchFamily="34" charset="0"/>
              </a:rPr>
              <a:t>A</a:t>
            </a:r>
            <a:r>
              <a:rPr lang="en-GB" b="1" i="0" dirty="0">
                <a:solidFill>
                  <a:srgbClr val="242424"/>
                </a:solidFill>
                <a:effectLst/>
                <a:latin typeface="Segoe UI" panose="020B0502040204020203" pitchFamily="34" charset="0"/>
              </a:rPr>
              <a:t>utomatically deploys</a:t>
            </a:r>
            <a:r>
              <a:rPr lang="en-GB" b="0" i="0" dirty="0">
                <a:solidFill>
                  <a:srgbClr val="242424"/>
                </a:solidFill>
                <a:effectLst/>
                <a:latin typeface="Segoe UI" panose="020B0502040204020203" pitchFamily="34" charset="0"/>
              </a:rPr>
              <a:t> full-stack web apps to Azure from a code repository</a:t>
            </a:r>
            <a:endParaRPr lang="en-US" dirty="0"/>
          </a:p>
          <a:p>
            <a:r>
              <a:rPr lang="en-GB" b="1" dirty="0">
                <a:solidFill>
                  <a:srgbClr val="242424"/>
                </a:solidFill>
                <a:latin typeface="Segoe UI" panose="020B0502040204020203" pitchFamily="34" charset="0"/>
              </a:rPr>
              <a:t>T</a:t>
            </a:r>
            <a:r>
              <a:rPr lang="en-GB" b="1" i="0" dirty="0">
                <a:solidFill>
                  <a:srgbClr val="242424"/>
                </a:solidFill>
                <a:effectLst/>
                <a:latin typeface="Segoe UI" panose="020B0502040204020203" pitchFamily="34" charset="0"/>
              </a:rPr>
              <a:t>ailored</a:t>
            </a:r>
            <a:r>
              <a:rPr lang="en-GB" b="0" i="0" dirty="0">
                <a:solidFill>
                  <a:srgbClr val="242424"/>
                </a:solidFill>
                <a:effectLst/>
                <a:latin typeface="Segoe UI" panose="020B0502040204020203" pitchFamily="34" charset="0"/>
              </a:rPr>
              <a:t> to a developer's daily workflow</a:t>
            </a:r>
          </a:p>
          <a:p>
            <a:r>
              <a:rPr lang="en-GB" b="1" i="0" dirty="0">
                <a:solidFill>
                  <a:srgbClr val="242424"/>
                </a:solidFill>
                <a:effectLst/>
                <a:latin typeface="Segoe UI" panose="020B0502040204020203" pitchFamily="34" charset="0"/>
              </a:rPr>
              <a:t>Apps</a:t>
            </a:r>
            <a:r>
              <a:rPr lang="en-GB" b="0" i="0" dirty="0">
                <a:solidFill>
                  <a:srgbClr val="242424"/>
                </a:solidFill>
                <a:effectLst/>
                <a:latin typeface="Segoe UI" panose="020B0502040204020203" pitchFamily="34" charset="0"/>
              </a:rPr>
              <a:t> are built and deployed based on code changes</a:t>
            </a:r>
          </a:p>
          <a:p>
            <a:r>
              <a:rPr lang="en-GB" b="1" dirty="0">
                <a:solidFill>
                  <a:srgbClr val="242424"/>
                </a:solidFill>
                <a:latin typeface="Segoe UI" panose="020B0502040204020203" pitchFamily="34" charset="0"/>
              </a:rPr>
              <a:t>Serverless backend </a:t>
            </a:r>
            <a:r>
              <a:rPr lang="en-GB" dirty="0">
                <a:solidFill>
                  <a:srgbClr val="242424"/>
                </a:solidFill>
                <a:latin typeface="Segoe UI" panose="020B0502040204020203" pitchFamily="34" charset="0"/>
              </a:rPr>
              <a:t>with Azure Functions</a:t>
            </a:r>
            <a:endParaRPr lang="en-GB" b="0" i="0" dirty="0">
              <a:solidFill>
                <a:srgbClr val="242424"/>
              </a:solidFill>
              <a:effectLst/>
              <a:latin typeface="Segoe UI" panose="020B0502040204020203" pitchFamily="34" charset="0"/>
            </a:endParaRPr>
          </a:p>
          <a:p>
            <a:endParaRPr lang="en-US" dirty="0"/>
          </a:p>
          <a:p>
            <a:endParaRPr lang="en-US" dirty="0"/>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1496280" y="1605516"/>
            <a:ext cx="3264408" cy="338554"/>
          </a:xfrm>
        </p:spPr>
        <p:txBody>
          <a:bodyPr/>
          <a:lstStyle/>
          <a:p>
            <a:pPr algn="ctr"/>
            <a:r>
              <a:rPr lang="en-US" b="0"/>
              <a:t>How it works</a:t>
            </a:r>
          </a:p>
        </p:txBody>
      </p:sp>
      <p:pic>
        <p:nvPicPr>
          <p:cNvPr id="3" name="Graphic 2">
            <a:extLst>
              <a:ext uri="{FF2B5EF4-FFF2-40B4-BE49-F238E27FC236}">
                <a16:creationId xmlns:a16="http://schemas.microsoft.com/office/drawing/2014/main" id="{D3866E3E-2CE6-62F6-4F5F-7782F75A458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30148" y="4951143"/>
            <a:ext cx="1004874" cy="1004874"/>
          </a:xfrm>
          <a:prstGeom prst="rect">
            <a:avLst/>
          </a:prstGeom>
        </p:spPr>
      </p:pic>
      <p:pic>
        <p:nvPicPr>
          <p:cNvPr id="10" name="Graphic 9">
            <a:extLst>
              <a:ext uri="{FF2B5EF4-FFF2-40B4-BE49-F238E27FC236}">
                <a16:creationId xmlns:a16="http://schemas.microsoft.com/office/drawing/2014/main" id="{DC3944C7-D090-1D43-C249-4CEF956D0836}"/>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6978" y="4951143"/>
            <a:ext cx="1004874" cy="1004874"/>
          </a:xfrm>
          <a:prstGeom prst="rect">
            <a:avLst/>
          </a:prstGeom>
        </p:spPr>
      </p:pic>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a:t>Azure Static Apps</a:t>
            </a:r>
          </a:p>
        </p:txBody>
      </p:sp>
    </p:spTree>
    <p:extLst>
      <p:ext uri="{BB962C8B-B14F-4D97-AF65-F5344CB8AC3E}">
        <p14:creationId xmlns:p14="http://schemas.microsoft.com/office/powerpoint/2010/main" val="12371077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0254BC87-9DFB-47B1-8020-8A0253743461}"/>
              </a:ext>
            </a:extLst>
          </p:cNvPr>
          <p:cNvSpPr txBox="1"/>
          <p:nvPr/>
        </p:nvSpPr>
        <p:spPr>
          <a:xfrm>
            <a:off x="1732058" y="6216134"/>
            <a:ext cx="8727882" cy="369332"/>
          </a:xfrm>
          <a:prstGeom prst="rect">
            <a:avLst/>
          </a:prstGeom>
          <a:noFill/>
        </p:spPr>
        <p:txBody>
          <a:bodyPr wrap="square">
            <a:spAutoFit/>
          </a:bodyPr>
          <a:lstStyle/>
          <a:p>
            <a:pPr algn="ctr"/>
            <a:r>
              <a:rPr lang="en-GB">
                <a:hlinkClick r:id="rId3"/>
              </a:rPr>
              <a:t>https://learn.microsoft.com/azure/azure-functions/functions-bindings-openai</a:t>
            </a:r>
            <a:endParaRPr lang="en-GB"/>
          </a:p>
        </p:txBody>
      </p:sp>
      <p:pic>
        <p:nvPicPr>
          <p:cNvPr id="4" name="Picture 3" descr="Screenshot of Learn documentation showing possible Azure OpenAI actions and trigger types">
            <a:extLst>
              <a:ext uri="{FF2B5EF4-FFF2-40B4-BE49-F238E27FC236}">
                <a16:creationId xmlns:a16="http://schemas.microsoft.com/office/drawing/2014/main" id="{43694BBF-E766-BD22-972F-67C7C398D061}"/>
              </a:ext>
            </a:extLst>
          </p:cNvPr>
          <p:cNvPicPr>
            <a:picLocks noChangeAspect="1"/>
          </p:cNvPicPr>
          <p:nvPr/>
        </p:nvPicPr>
        <p:blipFill>
          <a:blip r:embed="rId4"/>
          <a:stretch>
            <a:fillRect/>
          </a:stretch>
        </p:blipFill>
        <p:spPr>
          <a:xfrm>
            <a:off x="448227" y="1244057"/>
            <a:ext cx="11295543" cy="4739217"/>
          </a:xfrm>
          <a:prstGeom prst="rect">
            <a:avLst/>
          </a:prstGeom>
        </p:spPr>
      </p:pic>
      <p:sp>
        <p:nvSpPr>
          <p:cNvPr id="2" name="Title 1">
            <a:extLst>
              <a:ext uri="{FF2B5EF4-FFF2-40B4-BE49-F238E27FC236}">
                <a16:creationId xmlns:a16="http://schemas.microsoft.com/office/drawing/2014/main" id="{2B31A1AF-CA75-C63A-8274-733CA985485C}"/>
              </a:ext>
            </a:extLst>
          </p:cNvPr>
          <p:cNvSpPr>
            <a:spLocks noGrp="1"/>
          </p:cNvSpPr>
          <p:nvPr>
            <p:ph type="title"/>
          </p:nvPr>
        </p:nvSpPr>
        <p:spPr>
          <a:xfrm>
            <a:off x="588263" y="457200"/>
            <a:ext cx="11018520" cy="553998"/>
          </a:xfrm>
        </p:spPr>
        <p:txBody>
          <a:bodyPr/>
          <a:lstStyle/>
          <a:p>
            <a:r>
              <a:rPr lang="en-GB" dirty="0"/>
              <a:t>Azure Functions and AI</a:t>
            </a:r>
            <a:r>
              <a:rPr lang="en-GB"/>
              <a:t>   </a:t>
            </a:r>
            <a:r>
              <a:rPr lang="en-GB" sz="2400"/>
              <a:t>Azure Open AI extension for Azure Functions </a:t>
            </a:r>
            <a:endParaRPr lang="en-GB" dirty="0"/>
          </a:p>
        </p:txBody>
      </p:sp>
    </p:spTree>
    <p:extLst>
      <p:ext uri="{BB962C8B-B14F-4D97-AF65-F5344CB8AC3E}">
        <p14:creationId xmlns:p14="http://schemas.microsoft.com/office/powerpoint/2010/main" val="402273755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A53EF2-6A33-530B-5E13-A5906F2A76B1}"/>
              </a:ext>
              <a:ext uri="{C183D7F6-B498-43B3-948B-1728B52AA6E4}">
                <adec:decorative xmlns:adec="http://schemas.microsoft.com/office/drawing/2017/decorative" val="1"/>
              </a:ext>
            </a:extLst>
          </p:cNvPr>
          <p:cNvSpPr/>
          <p:nvPr/>
        </p:nvSpPr>
        <p:spPr bwMode="auto">
          <a:xfrm>
            <a:off x="8189313" y="1304014"/>
            <a:ext cx="3636928"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277536" y="1304014"/>
            <a:ext cx="3636927"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3636927"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5" name="Text Placeholder 14">
            <a:extLst>
              <a:ext uri="{FF2B5EF4-FFF2-40B4-BE49-F238E27FC236}">
                <a16:creationId xmlns:a16="http://schemas.microsoft.com/office/drawing/2014/main" id="{2FF092BA-E74B-41E0-B979-21F5F7022827}"/>
              </a:ext>
            </a:extLst>
          </p:cNvPr>
          <p:cNvSpPr>
            <a:spLocks noGrp="1"/>
          </p:cNvSpPr>
          <p:nvPr>
            <p:ph type="body" sz="quarter" idx="19"/>
          </p:nvPr>
        </p:nvSpPr>
        <p:spPr>
          <a:xfrm>
            <a:off x="8342375" y="2390775"/>
            <a:ext cx="3352914" cy="3213187"/>
          </a:xfrm>
        </p:spPr>
        <p:txBody>
          <a:bodyPr/>
          <a:lstStyle/>
          <a:p>
            <a:r>
              <a:rPr lang="en-US"/>
              <a:t>Automatic scaling based on </a:t>
            </a:r>
          </a:p>
          <a:p>
            <a:pPr lvl="1"/>
            <a:r>
              <a:rPr lang="en-US"/>
              <a:t>HTTP traffic, </a:t>
            </a:r>
          </a:p>
          <a:p>
            <a:pPr lvl="1"/>
            <a:r>
              <a:rPr lang="en-US"/>
              <a:t>Event-driven processing</a:t>
            </a:r>
          </a:p>
          <a:p>
            <a:pPr lvl="1"/>
            <a:r>
              <a:rPr lang="en-US"/>
              <a:t>CPU or memory load</a:t>
            </a:r>
          </a:p>
          <a:p>
            <a:r>
              <a:rPr lang="en-US"/>
              <a:t>Supports continuous deployment, code push, app deploy, image build &amp; push, and revisions (immutable snapshot of container app)</a:t>
            </a:r>
          </a:p>
        </p:txBody>
      </p:sp>
      <p:sp>
        <p:nvSpPr>
          <p:cNvPr id="14" name="Text Placeholder 13">
            <a:extLst>
              <a:ext uri="{FF2B5EF4-FFF2-40B4-BE49-F238E27FC236}">
                <a16:creationId xmlns:a16="http://schemas.microsoft.com/office/drawing/2014/main" id="{12F57858-903C-46A9-9906-73E81D0FC7B7}"/>
              </a:ext>
            </a:extLst>
          </p:cNvPr>
          <p:cNvSpPr>
            <a:spLocks noGrp="1"/>
          </p:cNvSpPr>
          <p:nvPr>
            <p:ph type="body" sz="quarter" idx="18"/>
          </p:nvPr>
        </p:nvSpPr>
        <p:spPr>
          <a:xfrm>
            <a:off x="8386627" y="1438275"/>
            <a:ext cx="3264409" cy="338554"/>
          </a:xfrm>
        </p:spPr>
        <p:txBody>
          <a:bodyPr/>
          <a:lstStyle/>
          <a:p>
            <a:pPr algn="ctr"/>
            <a:r>
              <a:rPr lang="en-US" b="0"/>
              <a:t>Platform</a:t>
            </a: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463796" y="2384135"/>
            <a:ext cx="3264408" cy="1723549"/>
          </a:xfrm>
        </p:spPr>
        <p:txBody>
          <a:bodyPr/>
          <a:lstStyle/>
          <a:p>
            <a:r>
              <a:rPr lang="en-US"/>
              <a:t>API endpoints</a:t>
            </a:r>
          </a:p>
          <a:p>
            <a:r>
              <a:rPr lang="en-US"/>
              <a:t>Background processing jobs</a:t>
            </a:r>
          </a:p>
          <a:p>
            <a:r>
              <a:rPr lang="en-US"/>
              <a:t>Event-driven processing</a:t>
            </a:r>
          </a:p>
          <a:p>
            <a:r>
              <a:rPr lang="en-US"/>
              <a:t>Microservices</a:t>
            </a:r>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463796" y="1438275"/>
            <a:ext cx="3264408" cy="338554"/>
          </a:xfrm>
        </p:spPr>
        <p:txBody>
          <a:bodyPr/>
          <a:lstStyle/>
          <a:p>
            <a:pPr algn="ctr"/>
            <a:r>
              <a:rPr lang="en-US" b="0"/>
              <a:t>Use for</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3264408" cy="984885"/>
          </a:xfrm>
        </p:spPr>
        <p:txBody>
          <a:bodyPr/>
          <a:lstStyle/>
          <a:p>
            <a:r>
              <a:rPr lang="en-US"/>
              <a:t>Maintain less infrastructure</a:t>
            </a:r>
          </a:p>
          <a:p>
            <a:r>
              <a:rPr lang="en-US"/>
              <a:t>Save costs, while running container-based apps</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7" y="1438275"/>
            <a:ext cx="3264408" cy="338554"/>
          </a:xfrm>
        </p:spPr>
        <p:txBody>
          <a:bodyPr/>
          <a:lstStyle/>
          <a:p>
            <a:pPr algn="ctr"/>
            <a:r>
              <a:rPr lang="en-US" b="0"/>
              <a:t>Serverless platform</a:t>
            </a:r>
          </a:p>
        </p:txBody>
      </p:sp>
      <p:pic>
        <p:nvPicPr>
          <p:cNvPr id="3" name="Graphic 2">
            <a:extLst>
              <a:ext uri="{FF2B5EF4-FFF2-40B4-BE49-F238E27FC236}">
                <a16:creationId xmlns:a16="http://schemas.microsoft.com/office/drawing/2014/main" id="{9157CE0B-E32E-777C-9E28-21270D8EACBA}"/>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38799" y="4941711"/>
            <a:ext cx="914400" cy="914400"/>
          </a:xfrm>
          <a:prstGeom prst="rect">
            <a:avLst/>
          </a:prstGeom>
        </p:spPr>
      </p:pic>
      <p:pic>
        <p:nvPicPr>
          <p:cNvPr id="8" name="Graphic 7">
            <a:extLst>
              <a:ext uri="{FF2B5EF4-FFF2-40B4-BE49-F238E27FC236}">
                <a16:creationId xmlns:a16="http://schemas.microsoft.com/office/drawing/2014/main" id="{F24E7265-36FC-B3FA-81C4-19463B99B1D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47837" y="4983339"/>
            <a:ext cx="872772" cy="872772"/>
          </a:xfrm>
          <a:prstGeom prst="rect">
            <a:avLst/>
          </a:prstGeom>
        </p:spPr>
      </p:pic>
      <p:sp>
        <p:nvSpPr>
          <p:cNvPr id="47" name="Title 46">
            <a:extLst>
              <a:ext uri="{FF2B5EF4-FFF2-40B4-BE49-F238E27FC236}">
                <a16:creationId xmlns:a16="http://schemas.microsoft.com/office/drawing/2014/main" id="{1F301958-DE5F-4AB2-97F9-69B1699A128E}"/>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Azure Container Apps</a:t>
            </a:r>
          </a:p>
        </p:txBody>
      </p:sp>
      <p:sp>
        <p:nvSpPr>
          <p:cNvPr id="9" name="Title 8">
            <a:extLst>
              <a:ext uri="{FF2B5EF4-FFF2-40B4-BE49-F238E27FC236}">
                <a16:creationId xmlns:a16="http://schemas.microsoft.com/office/drawing/2014/main" id="{F8B912BC-B36D-C7CB-B5E1-1ADFDDB4C5C1}"/>
              </a:ext>
            </a:extLst>
          </p:cNvPr>
          <p:cNvSpPr txBox="1">
            <a:spLocks noGrp="1"/>
          </p:cNvSpPr>
          <p:nvPr>
            <p:ph type="title" idx="4294967295"/>
          </p:nvPr>
        </p:nvSpPr>
        <p:spPr>
          <a:xfrm>
            <a:off x="0" y="7030075"/>
            <a:ext cx="6816436" cy="369332"/>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chemeClr val="tx1"/>
                </a:solidFill>
                <a:effectLst/>
                <a:uLnTx/>
                <a:uFillTx/>
                <a:latin typeface="+mn-lt"/>
                <a:ea typeface="+mn-ea"/>
                <a:cs typeface="+mn-cs"/>
              </a:rPr>
              <a:t>Azure Container Apps (1/2)</a:t>
            </a:r>
          </a:p>
        </p:txBody>
      </p:sp>
    </p:spTree>
    <p:extLst>
      <p:ext uri="{BB962C8B-B14F-4D97-AF65-F5344CB8AC3E}">
        <p14:creationId xmlns:p14="http://schemas.microsoft.com/office/powerpoint/2010/main" val="382360078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6254044" y="1304014"/>
            <a:ext cx="5572196"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5572196"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6479822" y="2384135"/>
            <a:ext cx="5126961" cy="2523768"/>
          </a:xfrm>
        </p:spPr>
        <p:txBody>
          <a:bodyPr/>
          <a:lstStyle/>
          <a:p>
            <a:r>
              <a:rPr lang="en-GB">
                <a:solidFill>
                  <a:srgbClr val="242424"/>
                </a:solidFill>
                <a:latin typeface="Segoe UI" panose="020B0502040204020203" pitchFamily="34" charset="0"/>
              </a:rPr>
              <a:t>U</a:t>
            </a:r>
            <a:r>
              <a:rPr lang="en-GB" b="0" i="0">
                <a:solidFill>
                  <a:srgbClr val="242424"/>
                </a:solidFill>
                <a:effectLst/>
                <a:latin typeface="Segoe UI" panose="020B0502040204020203" pitchFamily="34" charset="0"/>
              </a:rPr>
              <a:t>se any runtime, programming language, or development stack of your choice with Azure Container Apps. </a:t>
            </a:r>
          </a:p>
          <a:p>
            <a:r>
              <a:rPr lang="en-GB" b="0" i="1">
                <a:solidFill>
                  <a:srgbClr val="242424"/>
                </a:solidFill>
                <a:effectLst/>
                <a:latin typeface="Segoe UI" panose="020B0502040204020203" pitchFamily="34" charset="0"/>
              </a:rPr>
              <a:t>Currently, only Linux-based container images can be used</a:t>
            </a:r>
            <a:endParaRPr lang="en-US" i="1"/>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7407630" y="1438275"/>
            <a:ext cx="3264408" cy="338554"/>
          </a:xfrm>
        </p:spPr>
        <p:txBody>
          <a:bodyPr/>
          <a:lstStyle/>
          <a:p>
            <a:pPr algn="ctr"/>
            <a:r>
              <a:rPr lang="en-US" b="0"/>
              <a:t>Choose your runtime</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6" y="1438275"/>
            <a:ext cx="5104384" cy="338554"/>
          </a:xfrm>
        </p:spPr>
        <p:txBody>
          <a:bodyPr/>
          <a:lstStyle/>
          <a:p>
            <a:pPr algn="ctr"/>
            <a:r>
              <a:rPr lang="en-US" b="0"/>
              <a:t>Integrates with </a:t>
            </a:r>
            <a:r>
              <a:rPr lang="en-US" b="0" err="1"/>
              <a:t>Dapr</a:t>
            </a:r>
            <a:endParaRPr lang="en-US" b="0"/>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6" y="2390775"/>
            <a:ext cx="5104384" cy="2215991"/>
          </a:xfrm>
        </p:spPr>
        <p:txBody>
          <a:bodyPr/>
          <a:lstStyle/>
          <a:p>
            <a:r>
              <a:rPr lang="en-US"/>
              <a:t>Rich microservices programming model </a:t>
            </a:r>
            <a:r>
              <a:rPr lang="en-US" err="1"/>
              <a:t>e.g</a:t>
            </a:r>
            <a:r>
              <a:rPr lang="en-US"/>
              <a:t> Observability, pub/sub, service-to-service invocation with mutual TLS, retries and more</a:t>
            </a:r>
          </a:p>
          <a:p>
            <a:endParaRPr lang="en-US"/>
          </a:p>
        </p:txBody>
      </p:sp>
      <p:pic>
        <p:nvPicPr>
          <p:cNvPr id="17" name="Graphic 16">
            <a:extLst>
              <a:ext uri="{FF2B5EF4-FFF2-40B4-BE49-F238E27FC236}">
                <a16:creationId xmlns:a16="http://schemas.microsoft.com/office/drawing/2014/main" id="{C4E7D56F-4C59-F1F9-B921-8B9E6DB6B2A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29695" y="4606766"/>
            <a:ext cx="1220277" cy="1220277"/>
          </a:xfrm>
          <a:prstGeom prst="rect">
            <a:avLst/>
          </a:prstGeom>
        </p:spPr>
      </p:pic>
      <p:pic>
        <p:nvPicPr>
          <p:cNvPr id="3" name="Graphic 2">
            <a:extLst>
              <a:ext uri="{FF2B5EF4-FFF2-40B4-BE49-F238E27FC236}">
                <a16:creationId xmlns:a16="http://schemas.microsoft.com/office/drawing/2014/main" id="{04D3ECBB-ABA4-CA56-D1C6-D248835DCB2B}"/>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89089" y="4606766"/>
            <a:ext cx="1496638" cy="1496638"/>
          </a:xfrm>
          <a:prstGeom prst="rect">
            <a:avLst/>
          </a:prstGeom>
        </p:spPr>
      </p:pic>
      <p:sp>
        <p:nvSpPr>
          <p:cNvPr id="47" name="Title 46">
            <a:extLst>
              <a:ext uri="{FF2B5EF4-FFF2-40B4-BE49-F238E27FC236}">
                <a16:creationId xmlns:a16="http://schemas.microsoft.com/office/drawing/2014/main" id="{1F301958-DE5F-4AB2-97F9-69B1699A128E}"/>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Azure Container Apps</a:t>
            </a:r>
          </a:p>
        </p:txBody>
      </p:sp>
      <p:sp>
        <p:nvSpPr>
          <p:cNvPr id="8" name="Title 46">
            <a:extLst>
              <a:ext uri="{FF2B5EF4-FFF2-40B4-BE49-F238E27FC236}">
                <a16:creationId xmlns:a16="http://schemas.microsoft.com/office/drawing/2014/main" id="{C4B7CD7B-596C-520C-DB84-D0456BBA3E0E}"/>
              </a:ext>
            </a:extLst>
          </p:cNvPr>
          <p:cNvSpPr txBox="1">
            <a:spLocks noGrp="1"/>
          </p:cNvSpPr>
          <p:nvPr>
            <p:ph type="title" idx="4294967295"/>
          </p:nvPr>
        </p:nvSpPr>
        <p:spPr>
          <a:xfrm>
            <a:off x="180340" y="7057270"/>
            <a:ext cx="11018520"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Azure Container Apps (2/2)</a:t>
            </a:r>
          </a:p>
        </p:txBody>
      </p:sp>
    </p:spTree>
    <p:extLst>
      <p:ext uri="{BB962C8B-B14F-4D97-AF65-F5344CB8AC3E}">
        <p14:creationId xmlns:p14="http://schemas.microsoft.com/office/powerpoint/2010/main" val="253095221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D22-1CC7-670B-F33D-A8CFEA1AE55F}"/>
              </a:ext>
            </a:extLst>
          </p:cNvPr>
          <p:cNvSpPr>
            <a:spLocks noGrp="1"/>
          </p:cNvSpPr>
          <p:nvPr>
            <p:ph type="title"/>
          </p:nvPr>
        </p:nvSpPr>
        <p:spPr>
          <a:xfrm>
            <a:off x="585216" y="2918853"/>
            <a:ext cx="9144000" cy="615553"/>
          </a:xfrm>
        </p:spPr>
        <p:txBody>
          <a:bodyPr/>
          <a:lstStyle/>
          <a:p>
            <a:r>
              <a:rPr lang="en-US" dirty="0"/>
              <a:t>Scale, monitor and protect app</a:t>
            </a:r>
          </a:p>
        </p:txBody>
      </p:sp>
    </p:spTree>
    <p:extLst>
      <p:ext uri="{BB962C8B-B14F-4D97-AF65-F5344CB8AC3E}">
        <p14:creationId xmlns:p14="http://schemas.microsoft.com/office/powerpoint/2010/main" val="631612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A53EF2-6A33-530B-5E13-A5906F2A76B1}"/>
              </a:ext>
              <a:ext uri="{C183D7F6-B498-43B3-948B-1728B52AA6E4}">
                <adec:decorative xmlns:adec="http://schemas.microsoft.com/office/drawing/2017/decorative" val="1"/>
              </a:ext>
            </a:extLst>
          </p:cNvPr>
          <p:cNvSpPr/>
          <p:nvPr/>
        </p:nvSpPr>
        <p:spPr bwMode="auto">
          <a:xfrm>
            <a:off x="8219797" y="1304014"/>
            <a:ext cx="3606443" cy="48025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292778" y="1304014"/>
            <a:ext cx="3606444" cy="48025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3606443" cy="480258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5" name="Text Placeholder 14">
            <a:extLst>
              <a:ext uri="{FF2B5EF4-FFF2-40B4-BE49-F238E27FC236}">
                <a16:creationId xmlns:a16="http://schemas.microsoft.com/office/drawing/2014/main" id="{2FF092BA-E74B-41E0-B979-21F5F7022827}"/>
              </a:ext>
            </a:extLst>
          </p:cNvPr>
          <p:cNvSpPr>
            <a:spLocks noGrp="1"/>
          </p:cNvSpPr>
          <p:nvPr>
            <p:ph type="body" sz="quarter" idx="19"/>
          </p:nvPr>
        </p:nvSpPr>
        <p:spPr>
          <a:xfrm>
            <a:off x="8382528" y="2390775"/>
            <a:ext cx="3264408" cy="3200876"/>
          </a:xfrm>
        </p:spPr>
        <p:txBody>
          <a:bodyPr/>
          <a:lstStyle/>
          <a:p>
            <a:r>
              <a:rPr lang="en-GB" b="1" i="0" dirty="0">
                <a:solidFill>
                  <a:srgbClr val="242424"/>
                </a:solidFill>
                <a:effectLst/>
                <a:latin typeface="Segoe UI" panose="020B0502040204020203" pitchFamily="34" charset="0"/>
              </a:rPr>
              <a:t>Secure</a:t>
            </a:r>
            <a:r>
              <a:rPr lang="en-GB" b="0" i="0" dirty="0">
                <a:solidFill>
                  <a:srgbClr val="242424"/>
                </a:solidFill>
                <a:effectLst/>
                <a:latin typeface="Segoe UI" panose="020B0502040204020203" pitchFamily="34" charset="0"/>
              </a:rPr>
              <a:t>, scalable, and reliable way of publishing, consuming, and managing the execution of APIs over the Azure platform</a:t>
            </a:r>
          </a:p>
          <a:p>
            <a:r>
              <a:rPr lang="en-GB" b="1" dirty="0">
                <a:solidFill>
                  <a:srgbClr val="242424"/>
                </a:solidFill>
                <a:latin typeface="Segoe UI" panose="020B0502040204020203" pitchFamily="34" charset="0"/>
              </a:rPr>
              <a:t>P</a:t>
            </a:r>
            <a:r>
              <a:rPr lang="en-GB" b="1" i="0" dirty="0">
                <a:solidFill>
                  <a:srgbClr val="242424"/>
                </a:solidFill>
                <a:effectLst/>
                <a:latin typeface="Segoe UI" panose="020B0502040204020203" pitchFamily="34" charset="0"/>
              </a:rPr>
              <a:t>rovides</a:t>
            </a:r>
            <a:r>
              <a:rPr lang="en-GB" b="0" i="0" dirty="0">
                <a:solidFill>
                  <a:srgbClr val="242424"/>
                </a:solidFill>
                <a:effectLst/>
                <a:latin typeface="Segoe UI" panose="020B0502040204020203" pitchFamily="34" charset="0"/>
              </a:rPr>
              <a:t> all the important tools essential for the end-to-end management of those APIs</a:t>
            </a:r>
          </a:p>
          <a:p>
            <a:endParaRPr lang="en-US" dirty="0"/>
          </a:p>
        </p:txBody>
      </p:sp>
      <p:sp>
        <p:nvSpPr>
          <p:cNvPr id="14" name="Text Placeholder 13">
            <a:extLst>
              <a:ext uri="{FF2B5EF4-FFF2-40B4-BE49-F238E27FC236}">
                <a16:creationId xmlns:a16="http://schemas.microsoft.com/office/drawing/2014/main" id="{12F57858-903C-46A9-9906-73E81D0FC7B7}"/>
              </a:ext>
            </a:extLst>
          </p:cNvPr>
          <p:cNvSpPr>
            <a:spLocks noGrp="1"/>
          </p:cNvSpPr>
          <p:nvPr>
            <p:ph type="body" sz="quarter" idx="18"/>
          </p:nvPr>
        </p:nvSpPr>
        <p:spPr>
          <a:xfrm>
            <a:off x="8219796" y="1438275"/>
            <a:ext cx="3606443" cy="338554"/>
          </a:xfrm>
        </p:spPr>
        <p:txBody>
          <a:bodyPr/>
          <a:lstStyle/>
          <a:p>
            <a:pPr algn="ctr"/>
            <a:r>
              <a:rPr lang="en-US" b="0"/>
              <a:t>E2E Management</a:t>
            </a: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463796" y="2384135"/>
            <a:ext cx="3264408" cy="2215991"/>
          </a:xfrm>
        </p:spPr>
        <p:txBody>
          <a:bodyPr/>
          <a:lstStyle/>
          <a:p>
            <a:r>
              <a:rPr lang="en-GB" b="1" i="0" dirty="0">
                <a:solidFill>
                  <a:srgbClr val="242424"/>
                </a:solidFill>
                <a:effectLst/>
                <a:latin typeface="Segoe UI" panose="020B0502040204020203" pitchFamily="34" charset="0"/>
              </a:rPr>
              <a:t>Allows</a:t>
            </a:r>
            <a:r>
              <a:rPr lang="en-GB" b="0" i="0" dirty="0">
                <a:solidFill>
                  <a:srgbClr val="242424"/>
                </a:solidFill>
                <a:effectLst/>
                <a:latin typeface="Segoe UI" panose="020B0502040204020203" pitchFamily="34" charset="0"/>
              </a:rPr>
              <a:t> you to quickly create consistent and modern API gateways for existing back-end services hosted anywhere and</a:t>
            </a:r>
          </a:p>
          <a:p>
            <a:r>
              <a:rPr lang="en-GB" b="0" i="0" dirty="0">
                <a:solidFill>
                  <a:srgbClr val="242424"/>
                </a:solidFill>
                <a:effectLst/>
                <a:latin typeface="Segoe UI" panose="020B0502040204020203" pitchFamily="34" charset="0"/>
              </a:rPr>
              <a:t> </a:t>
            </a:r>
            <a:r>
              <a:rPr lang="en-GB" b="1" dirty="0">
                <a:solidFill>
                  <a:srgbClr val="242424"/>
                </a:solidFill>
                <a:latin typeface="Segoe UI" panose="020B0502040204020203" pitchFamily="34" charset="0"/>
              </a:rPr>
              <a:t>A</a:t>
            </a:r>
            <a:r>
              <a:rPr lang="en-GB" b="1" i="0" dirty="0">
                <a:solidFill>
                  <a:srgbClr val="242424"/>
                </a:solidFill>
                <a:effectLst/>
                <a:latin typeface="Segoe UI" panose="020B0502040204020203" pitchFamily="34" charset="0"/>
              </a:rPr>
              <a:t>nalyse and optimise</a:t>
            </a:r>
            <a:r>
              <a:rPr lang="en-GB" b="0" i="0" dirty="0">
                <a:solidFill>
                  <a:srgbClr val="242424"/>
                </a:solidFill>
                <a:effectLst/>
                <a:latin typeface="Segoe UI" panose="020B0502040204020203" pitchFamily="34" charset="0"/>
              </a:rPr>
              <a:t> your APIs</a:t>
            </a:r>
            <a:endParaRPr lang="en-US" dirty="0"/>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463796" y="1438275"/>
            <a:ext cx="3264408" cy="338554"/>
          </a:xfrm>
        </p:spPr>
        <p:txBody>
          <a:bodyPr/>
          <a:lstStyle/>
          <a:p>
            <a:pPr algn="ctr"/>
            <a:r>
              <a:rPr lang="en-US" b="0"/>
              <a:t>API Gateway</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3173983" cy="923330"/>
          </a:xfrm>
        </p:spPr>
        <p:txBody>
          <a:bodyPr/>
          <a:lstStyle/>
          <a:p>
            <a:r>
              <a:rPr lang="en-US" b="1" dirty="0"/>
              <a:t>Turn-key solution </a:t>
            </a:r>
            <a:r>
              <a:rPr lang="en-US" dirty="0"/>
              <a:t>for publishing APIs to external and internal customers</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7" y="1438275"/>
            <a:ext cx="3173983" cy="338554"/>
          </a:xfrm>
        </p:spPr>
        <p:txBody>
          <a:bodyPr/>
          <a:lstStyle/>
          <a:p>
            <a:pPr algn="ctr"/>
            <a:r>
              <a:rPr lang="en-US" b="0"/>
              <a:t>What</a:t>
            </a:r>
          </a:p>
        </p:txBody>
      </p:sp>
      <p:pic>
        <p:nvPicPr>
          <p:cNvPr id="1028" name="Picture 4">
            <a:extLst>
              <a:ext uri="{FF2B5EF4-FFF2-40B4-BE49-F238E27FC236}">
                <a16:creationId xmlns:a16="http://schemas.microsoft.com/office/drawing/2014/main" id="{7CBF1581-B69B-43CE-DDF8-9A63E1BC2299}"/>
              </a:ext>
              <a:ext uri="{C183D7F6-B498-43B3-948B-1728B52AA6E4}">
                <adec:decorative xmlns:adec="http://schemas.microsoft.com/office/drawing/2017/decorative" val="1"/>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000" b="99556" l="3556" r="98667">
                        <a14:foregroundMark x1="25333" y1="41333" x2="19556" y2="44000"/>
                        <a14:foregroundMark x1="51556" y1="8444" x2="51556" y2="8444"/>
                        <a14:foregroundMark x1="55111" y1="20000" x2="55111" y2="20000"/>
                        <a14:foregroundMark x1="49778" y1="15111" x2="49778" y2="15111"/>
                        <a14:foregroundMark x1="48000" y1="14222" x2="53333" y2="14667"/>
                        <a14:foregroundMark x1="44444" y1="16000" x2="41778" y2="20000"/>
                        <a14:foregroundMark x1="48444" y1="4000" x2="50667" y2="4889"/>
                        <a14:foregroundMark x1="92889" y1="53778" x2="92000" y2="49333"/>
                        <a14:foregroundMark x1="50222" y1="94667" x2="42667" y2="94667"/>
                        <a14:foregroundMark x1="94222" y1="51111" x2="98667" y2="51111"/>
                        <a14:foregroundMark x1="49333" y1="92889" x2="50667" y2="99556"/>
                        <a14:foregroundMark x1="12000" y1="48000" x2="3556" y2="50222"/>
                        <a14:foregroundMark x1="49333" y1="25333" x2="53333" y2="28000"/>
                        <a14:foregroundMark x1="42222" y1="35111" x2="47111" y2="36889"/>
                        <a14:foregroundMark x1="36889" y1="28000" x2="37333" y2="26222"/>
                        <a14:backgroundMark x1="19111" y1="91556" x2="19111" y2="91556"/>
                        <a14:backgroundMark x1="13778" y1="89333" x2="10222" y2="84000"/>
                      </a14:backgroundRemoval>
                    </a14:imgEffect>
                  </a14:imgLayer>
                </a14:imgProps>
              </a:ext>
              <a:ext uri="{28A0092B-C50C-407E-A947-70E740481C1C}">
                <a14:useLocalDpi xmlns:a14="http://schemas.microsoft.com/office/drawing/2010/main" val="0"/>
              </a:ext>
            </a:extLst>
          </a:blip>
          <a:srcRect/>
          <a:stretch>
            <a:fillRect/>
          </a:stretch>
        </p:blipFill>
        <p:spPr bwMode="auto">
          <a:xfrm>
            <a:off x="5579050" y="4690482"/>
            <a:ext cx="1033899" cy="1033899"/>
          </a:xfrm>
          <a:prstGeom prst="rect">
            <a:avLst/>
          </a:prstGeom>
          <a:noFill/>
          <a:extLst>
            <a:ext uri="{909E8E84-426E-40DD-AFC4-6F175D3DCCD1}">
              <a14:hiddenFill xmlns:a14="http://schemas.microsoft.com/office/drawing/2010/main">
                <a:solidFill>
                  <a:srgbClr val="FFFFFF"/>
                </a:solidFill>
              </a14:hiddenFill>
            </a:ext>
          </a:extLst>
        </p:spPr>
      </p:pic>
      <p:pic>
        <p:nvPicPr>
          <p:cNvPr id="11" name="Graphic 10">
            <a:extLst>
              <a:ext uri="{FF2B5EF4-FFF2-40B4-BE49-F238E27FC236}">
                <a16:creationId xmlns:a16="http://schemas.microsoft.com/office/drawing/2014/main" id="{0E86E339-EEBB-E7E0-861C-A1711BCF42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52031" y="4690482"/>
            <a:ext cx="1033899" cy="1033899"/>
          </a:xfrm>
          <a:prstGeom prst="rect">
            <a:avLst/>
          </a:prstGeom>
        </p:spPr>
      </p:pic>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a:t>Azure API Management</a:t>
            </a:r>
          </a:p>
        </p:txBody>
      </p:sp>
    </p:spTree>
    <p:extLst>
      <p:ext uri="{BB962C8B-B14F-4D97-AF65-F5344CB8AC3E}">
        <p14:creationId xmlns:p14="http://schemas.microsoft.com/office/powerpoint/2010/main" val="405242366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249590" y="1304014"/>
            <a:ext cx="7576650" cy="50172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3"/>
            <a:ext cx="3664373" cy="501727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dirty="0" err="1">
              <a:solidFill>
                <a:srgbClr val="FFFFFF"/>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425233" y="2010424"/>
            <a:ext cx="7240525" cy="4555093"/>
          </a:xfrm>
        </p:spPr>
        <p:txBody>
          <a:bodyPr/>
          <a:lstStyle/>
          <a:p>
            <a:r>
              <a:rPr lang="en-GB" b="1" i="0" dirty="0">
                <a:solidFill>
                  <a:srgbClr val="242424"/>
                </a:solidFill>
                <a:effectLst/>
                <a:latin typeface="Segoe UI" panose="020B0502040204020203" pitchFamily="34" charset="0"/>
              </a:rPr>
              <a:t>Token limit policy</a:t>
            </a:r>
            <a:r>
              <a:rPr lang="en-GB" b="0" i="0" dirty="0">
                <a:solidFill>
                  <a:srgbClr val="242424"/>
                </a:solidFill>
                <a:effectLst/>
                <a:latin typeface="Segoe UI" panose="020B0502040204020203" pitchFamily="34" charset="0"/>
              </a:rPr>
              <a:t>, manage the token usage across multiple applications. </a:t>
            </a:r>
            <a:r>
              <a:rPr lang="en-GB" dirty="0">
                <a:solidFill>
                  <a:srgbClr val="242424"/>
                </a:solidFill>
                <a:latin typeface="Segoe UI" panose="020B0502040204020203" pitchFamily="34" charset="0"/>
              </a:rPr>
              <a:t>E</a:t>
            </a:r>
            <a:r>
              <a:rPr lang="en-GB" b="0" i="0" dirty="0">
                <a:solidFill>
                  <a:srgbClr val="242424"/>
                </a:solidFill>
                <a:effectLst/>
                <a:latin typeface="Segoe UI" panose="020B0502040204020203" pitchFamily="34" charset="0"/>
              </a:rPr>
              <a:t>nsures that a single application does not consume the entire token quota</a:t>
            </a:r>
          </a:p>
          <a:p>
            <a:r>
              <a:rPr lang="en-GB" b="1" dirty="0">
                <a:solidFill>
                  <a:srgbClr val="242424"/>
                </a:solidFill>
                <a:latin typeface="Segoe UI" panose="020B0502040204020203" pitchFamily="34" charset="0"/>
              </a:rPr>
              <a:t>Emit Token Metric Policy</a:t>
            </a:r>
            <a:r>
              <a:rPr lang="en-GB" dirty="0">
                <a:solidFill>
                  <a:srgbClr val="242424"/>
                </a:solidFill>
                <a:latin typeface="Segoe UI" panose="020B0502040204020203" pitchFamily="34" charset="0"/>
              </a:rPr>
              <a:t>, </a:t>
            </a:r>
            <a:r>
              <a:rPr lang="en-GB" b="0" i="0" dirty="0">
                <a:solidFill>
                  <a:srgbClr val="242424"/>
                </a:solidFill>
                <a:effectLst/>
                <a:latin typeface="Segoe UI" panose="020B0502040204020203" pitchFamily="34" charset="0"/>
              </a:rPr>
              <a:t>track token usage across different applications. </a:t>
            </a:r>
            <a:r>
              <a:rPr lang="en-GB" dirty="0">
                <a:solidFill>
                  <a:srgbClr val="242424"/>
                </a:solidFill>
                <a:latin typeface="Segoe UI" panose="020B0502040204020203" pitchFamily="34" charset="0"/>
              </a:rPr>
              <a:t>H</a:t>
            </a:r>
            <a:r>
              <a:rPr lang="en-GB" b="0" i="0" dirty="0">
                <a:solidFill>
                  <a:srgbClr val="242424"/>
                </a:solidFill>
                <a:effectLst/>
                <a:latin typeface="Segoe UI" panose="020B0502040204020203" pitchFamily="34" charset="0"/>
              </a:rPr>
              <a:t>elps in calculating cross-charges for multiple applications or teams using Azure OpenAI Service models</a:t>
            </a:r>
            <a:endParaRPr lang="en-GB" dirty="0">
              <a:solidFill>
                <a:srgbClr val="242424"/>
              </a:solidFill>
              <a:latin typeface="Segoe UI" panose="020B0502040204020203" pitchFamily="34" charset="0"/>
            </a:endParaRPr>
          </a:p>
          <a:p>
            <a:r>
              <a:rPr lang="en-GB" b="1" dirty="0">
                <a:solidFill>
                  <a:srgbClr val="242424"/>
                </a:solidFill>
                <a:latin typeface="Segoe UI" panose="020B0502040204020203" pitchFamily="34" charset="0"/>
              </a:rPr>
              <a:t>Load balancer and Circuit Breaker</a:t>
            </a:r>
            <a:r>
              <a:rPr lang="en-GB" dirty="0">
                <a:solidFill>
                  <a:srgbClr val="242424"/>
                </a:solidFill>
                <a:latin typeface="Segoe UI" panose="020B0502040204020203" pitchFamily="34" charset="0"/>
              </a:rPr>
              <a:t>, </a:t>
            </a:r>
            <a:r>
              <a:rPr lang="en-GB" b="0" i="0" dirty="0">
                <a:solidFill>
                  <a:srgbClr val="242424"/>
                </a:solidFill>
                <a:effectLst/>
                <a:latin typeface="Segoe UI" panose="020B0502040204020203" pitchFamily="34" charset="0"/>
              </a:rPr>
              <a:t>distribute the load across multiple Azure OpenAI endpoints</a:t>
            </a:r>
            <a:r>
              <a:rPr lang="en-GB" dirty="0">
                <a:solidFill>
                  <a:srgbClr val="242424"/>
                </a:solidFill>
                <a:latin typeface="Segoe UI" panose="020B0502040204020203" pitchFamily="34" charset="0"/>
              </a:rPr>
              <a:t>. E</a:t>
            </a:r>
            <a:r>
              <a:rPr lang="en-GB" b="0" i="0" dirty="0">
                <a:solidFill>
                  <a:srgbClr val="242424"/>
                </a:solidFill>
                <a:effectLst/>
                <a:latin typeface="Segoe UI" panose="020B0502040204020203" pitchFamily="34" charset="0"/>
              </a:rPr>
              <a:t>nsures that the committed capacity in Provisioned Throughput Units (PTUs) is exhausted before falling back to pay-as-you-go instances</a:t>
            </a:r>
            <a:endParaRPr lang="en-GB" dirty="0">
              <a:solidFill>
                <a:srgbClr val="242424"/>
              </a:solidFill>
              <a:latin typeface="Segoe UI" panose="020B0502040204020203" pitchFamily="34" charset="0"/>
            </a:endParaRPr>
          </a:p>
          <a:p>
            <a:r>
              <a:rPr lang="en-GB" b="1" dirty="0">
                <a:solidFill>
                  <a:srgbClr val="242424"/>
                </a:solidFill>
                <a:latin typeface="Segoe UI" panose="020B0502040204020203" pitchFamily="34" charset="0"/>
              </a:rPr>
              <a:t>Semantic Caching Policy</a:t>
            </a:r>
            <a:r>
              <a:rPr lang="en-GB" dirty="0">
                <a:solidFill>
                  <a:srgbClr val="242424"/>
                </a:solidFill>
                <a:latin typeface="Segoe UI" panose="020B0502040204020203" pitchFamily="34" charset="0"/>
              </a:rPr>
              <a:t>, </a:t>
            </a:r>
            <a:r>
              <a:rPr lang="en-GB" b="0" i="0" dirty="0">
                <a:solidFill>
                  <a:srgbClr val="242424"/>
                </a:solidFill>
                <a:effectLst/>
                <a:latin typeface="Segoe UI" panose="020B0502040204020203" pitchFamily="34" charset="0"/>
              </a:rPr>
              <a:t>caches responses from Generative AI models. </a:t>
            </a:r>
            <a:r>
              <a:rPr lang="en-GB" dirty="0">
                <a:solidFill>
                  <a:srgbClr val="242424"/>
                </a:solidFill>
                <a:latin typeface="Segoe UI" panose="020B0502040204020203" pitchFamily="34" charset="0"/>
              </a:rPr>
              <a:t>I</a:t>
            </a:r>
            <a:r>
              <a:rPr lang="en-GB" b="0" i="0" dirty="0">
                <a:solidFill>
                  <a:srgbClr val="242424"/>
                </a:solidFill>
                <a:effectLst/>
                <a:latin typeface="Segoe UI" panose="020B0502040204020203" pitchFamily="34" charset="0"/>
              </a:rPr>
              <a:t>mproves the performance of your applications by reducing the number of calls to the backend services</a:t>
            </a:r>
            <a:endParaRPr lang="en-GB" dirty="0">
              <a:solidFill>
                <a:srgbClr val="242424"/>
              </a:solidFill>
              <a:latin typeface="Segoe UI" panose="020B0502040204020203" pitchFamily="34" charset="0"/>
            </a:endParaRPr>
          </a:p>
          <a:p>
            <a:endParaRPr lang="en-US" dirty="0"/>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463796" y="1438275"/>
            <a:ext cx="3264408" cy="338554"/>
          </a:xfrm>
        </p:spPr>
        <p:txBody>
          <a:bodyPr/>
          <a:lstStyle/>
          <a:p>
            <a:r>
              <a:rPr lang="en-US" b="0" dirty="0"/>
              <a:t>Policies</a:t>
            </a:r>
            <a:endParaRPr lang="en-US" b="0"/>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024241"/>
            <a:ext cx="3264408" cy="2893100"/>
          </a:xfrm>
        </p:spPr>
        <p:txBody>
          <a:bodyPr/>
          <a:lstStyle/>
          <a:p>
            <a:r>
              <a:rPr lang="en-GB" b="0" i="0" dirty="0">
                <a:solidFill>
                  <a:srgbClr val="242424"/>
                </a:solidFill>
                <a:effectLst/>
                <a:latin typeface="Segoe UI" panose="020B0502040204020203" pitchFamily="34" charset="0"/>
              </a:rPr>
              <a:t>Azure API Management can be a great companion service</a:t>
            </a:r>
          </a:p>
          <a:p>
            <a:r>
              <a:rPr lang="en-GB" b="0" i="0" dirty="0">
                <a:solidFill>
                  <a:srgbClr val="242424"/>
                </a:solidFill>
                <a:effectLst/>
                <a:latin typeface="Segoe UI" panose="020B0502040204020203" pitchFamily="34" charset="0"/>
              </a:rPr>
              <a:t>Managing generative APIs means paying attention to </a:t>
            </a:r>
            <a:r>
              <a:rPr lang="en-GB" b="0" i="1" dirty="0">
                <a:solidFill>
                  <a:srgbClr val="242424"/>
                </a:solidFill>
                <a:effectLst/>
                <a:latin typeface="Segoe UI" panose="020B0502040204020203" pitchFamily="34" charset="0"/>
              </a:rPr>
              <a:t>cost, fairness of used resources, security</a:t>
            </a:r>
            <a:r>
              <a:rPr lang="en-GB" b="0" i="0" dirty="0">
                <a:solidFill>
                  <a:srgbClr val="242424"/>
                </a:solidFill>
                <a:effectLst/>
                <a:latin typeface="Segoe UI" panose="020B0502040204020203" pitchFamily="34" charset="0"/>
              </a:rPr>
              <a:t>, and more. </a:t>
            </a:r>
          </a:p>
          <a:p>
            <a:endParaRPr lang="en-US" dirty="0"/>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7" y="1438275"/>
            <a:ext cx="3264408" cy="338554"/>
          </a:xfrm>
        </p:spPr>
        <p:txBody>
          <a:bodyPr/>
          <a:lstStyle/>
          <a:p>
            <a:r>
              <a:rPr lang="en-US" b="0" dirty="0"/>
              <a:t>Companion service</a:t>
            </a:r>
            <a:endParaRPr lang="en-US" b="0"/>
          </a:p>
        </p:txBody>
      </p:sp>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dirty="0"/>
              <a:t>Azure API Management and AI</a:t>
            </a:r>
          </a:p>
        </p:txBody>
      </p:sp>
    </p:spTree>
    <p:extLst>
      <p:ext uri="{BB962C8B-B14F-4D97-AF65-F5344CB8AC3E}">
        <p14:creationId xmlns:p14="http://schemas.microsoft.com/office/powerpoint/2010/main" val="4226149327"/>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ext Placeholder 6">
            <a:extLst>
              <a:ext uri="{FF2B5EF4-FFF2-40B4-BE49-F238E27FC236}">
                <a16:creationId xmlns:a16="http://schemas.microsoft.com/office/drawing/2014/main" id="{FAF4EEE3-95E6-A1A6-4CDF-98A279AC86C7}"/>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954490118"/>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8263" y="457200"/>
            <a:ext cx="11018520" cy="553998"/>
          </a:xfrm>
        </p:spPr>
        <p:txBody>
          <a:bodyPr wrap="square" anchor="t">
            <a:normAutofit/>
          </a:bodyPr>
          <a:lstStyle/>
          <a:p>
            <a:r>
              <a:rPr lang="en-US" dirty="0"/>
              <a:t>Summary</a:t>
            </a:r>
          </a:p>
        </p:txBody>
      </p:sp>
    </p:spTree>
    <p:extLst>
      <p:ext uri="{BB962C8B-B14F-4D97-AF65-F5344CB8AC3E}">
        <p14:creationId xmlns:p14="http://schemas.microsoft.com/office/powerpoint/2010/main" val="16358894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E89B6-429A-A45F-1D78-9976750C8413}"/>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723112C6-23DA-976F-1815-985A69473503}"/>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044F1C77-68E8-9620-2D5B-E2F7C9CA91BA}"/>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APIM with OpenAI sample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err="1">
                <a:solidFill>
                  <a:srgbClr val="000000"/>
                </a:solidFill>
                <a:latin typeface="Segoe Sans Text"/>
              </a:rPr>
              <a:t>GenAI</a:t>
            </a:r>
            <a:r>
              <a:rPr lang="en-US" sz="2800" dirty="0">
                <a:solidFill>
                  <a:srgbClr val="000000"/>
                </a:solidFill>
                <a:latin typeface="Segoe Sans Text"/>
              </a:rPr>
              <a:t> gateway with APIM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Azure for JS developers</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E1C2EC87-5671-36D3-0286-6C3BD029CDA2}"/>
              </a:ext>
            </a:extLst>
          </p:cNvPr>
          <p:cNvSpPr txBox="1">
            <a:spLocks/>
          </p:cNvSpPr>
          <p:nvPr/>
        </p:nvSpPr>
        <p:spPr>
          <a:xfrm>
            <a:off x="5247640" y="2782669"/>
            <a:ext cx="6360161" cy="1864036"/>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aka.ms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2"/>
              </a:rPr>
              <a:t>/</a:t>
            </a: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hlinkClick r:id="rId2"/>
              </a:rPr>
              <a:t>genai-apim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aka.ms/genai/apim-ai-gateway</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aka.ms/js/azure</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3637185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3959225"/>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6100" y="2309812"/>
            <a:ext cx="7253288" cy="4425827"/>
          </a:xfrm>
        </p:spPr>
        <p:txBody>
          <a:bodyPr/>
          <a:lstStyle/>
          <a:p>
            <a:r>
              <a:rPr lang="en-US" dirty="0"/>
              <a:t>AI Apps</a:t>
            </a:r>
          </a:p>
          <a:p>
            <a:r>
              <a:rPr lang="en-US" dirty="0"/>
              <a:t>Tooling, Azure Developer CLI, </a:t>
            </a:r>
            <a:r>
              <a:rPr lang="en-US" dirty="0" err="1"/>
              <a:t>azd</a:t>
            </a:r>
            <a:endParaRPr lang="en-US" dirty="0"/>
          </a:p>
          <a:p>
            <a:r>
              <a:rPr lang="en-US" dirty="0"/>
              <a:t>Architecture, container-based, serverless</a:t>
            </a:r>
          </a:p>
          <a:p>
            <a:r>
              <a:rPr lang="en-US" dirty="0"/>
              <a:t>Manage APIs in production, Azure API Management</a:t>
            </a:r>
          </a:p>
          <a:p>
            <a:endParaRPr lang="en-US" dirty="0"/>
          </a:p>
          <a:p>
            <a:endParaRPr lang="en-US" dirty="0"/>
          </a:p>
          <a:p>
            <a:endParaRPr lang="en-US" dirty="0"/>
          </a:p>
        </p:txBody>
      </p:sp>
    </p:spTree>
    <p:extLst>
      <p:ext uri="{BB962C8B-B14F-4D97-AF65-F5344CB8AC3E}">
        <p14:creationId xmlns:p14="http://schemas.microsoft.com/office/powerpoint/2010/main" val="4178565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0" end="0"/>
                                            </p:txEl>
                                          </p:spTgt>
                                        </p:tgtEl>
                                        <p:attrNameLst>
                                          <p:attrName>ppt_c</p:attrName>
                                        </p:attrNameLst>
                                      </p:cBhvr>
                                      <p:to>
                                        <a:schemeClr val="bg2"/>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1" end="1"/>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7">
                                            <p:txEl>
                                              <p:pRg st="2" end="2"/>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FE083-6F48-97C6-928D-AC622FDA3FA0}"/>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406108203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A53EF2-6A33-530B-5E13-A5906F2A76B1}"/>
              </a:ext>
              <a:ext uri="{C183D7F6-B498-43B3-948B-1728B52AA6E4}">
                <adec:decorative xmlns:adec="http://schemas.microsoft.com/office/drawing/2017/decorative" val="1"/>
              </a:ext>
            </a:extLst>
          </p:cNvPr>
          <p:cNvSpPr/>
          <p:nvPr/>
        </p:nvSpPr>
        <p:spPr bwMode="auto">
          <a:xfrm>
            <a:off x="8143528" y="1304014"/>
            <a:ext cx="3682711"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254644" y="1304014"/>
            <a:ext cx="3682712"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1" y="1304014"/>
            <a:ext cx="3682712"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5" name="Text Placeholder 14">
            <a:extLst>
              <a:ext uri="{FF2B5EF4-FFF2-40B4-BE49-F238E27FC236}">
                <a16:creationId xmlns:a16="http://schemas.microsoft.com/office/drawing/2014/main" id="{2FF092BA-E74B-41E0-B979-21F5F7022827}"/>
              </a:ext>
            </a:extLst>
          </p:cNvPr>
          <p:cNvSpPr>
            <a:spLocks noGrp="1"/>
          </p:cNvSpPr>
          <p:nvPr>
            <p:ph type="body" sz="quarter" idx="19"/>
          </p:nvPr>
        </p:nvSpPr>
        <p:spPr>
          <a:xfrm>
            <a:off x="8342375" y="2390775"/>
            <a:ext cx="3274712" cy="2031325"/>
          </a:xfrm>
        </p:spPr>
        <p:txBody>
          <a:bodyPr/>
          <a:lstStyle/>
          <a:p>
            <a:r>
              <a:rPr lang="en-US"/>
              <a:t>RAG App + Goal oriented</a:t>
            </a:r>
          </a:p>
          <a:p>
            <a:r>
              <a:rPr lang="en-US"/>
              <a:t>Azure AI Search, Azure Cosmos DB, Azure Blob Storage</a:t>
            </a:r>
          </a:p>
          <a:p>
            <a:r>
              <a:rPr lang="en-US"/>
              <a:t>Azure Functions</a:t>
            </a:r>
          </a:p>
          <a:p>
            <a:endParaRPr lang="en-US"/>
          </a:p>
        </p:txBody>
      </p:sp>
      <p:sp>
        <p:nvSpPr>
          <p:cNvPr id="14" name="Text Placeholder 13">
            <a:extLst>
              <a:ext uri="{FF2B5EF4-FFF2-40B4-BE49-F238E27FC236}">
                <a16:creationId xmlns:a16="http://schemas.microsoft.com/office/drawing/2014/main" id="{12F57858-903C-46A9-9906-73E81D0FC7B7}"/>
              </a:ext>
            </a:extLst>
          </p:cNvPr>
          <p:cNvSpPr>
            <a:spLocks noGrp="1"/>
          </p:cNvSpPr>
          <p:nvPr>
            <p:ph type="body" sz="quarter" idx="18"/>
          </p:nvPr>
        </p:nvSpPr>
        <p:spPr>
          <a:xfrm>
            <a:off x="8352679" y="1442748"/>
            <a:ext cx="3264408" cy="338554"/>
          </a:xfrm>
        </p:spPr>
        <p:txBody>
          <a:bodyPr/>
          <a:lstStyle/>
          <a:p>
            <a:pPr algn="ctr"/>
            <a:r>
              <a:rPr lang="en-US" b="0"/>
              <a:t>Assistant/agent apps</a:t>
            </a: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463796" y="2384135"/>
            <a:ext cx="3271134" cy="1415772"/>
          </a:xfrm>
        </p:spPr>
        <p:txBody>
          <a:bodyPr/>
          <a:lstStyle/>
          <a:p>
            <a:r>
              <a:rPr lang="en-US"/>
              <a:t>Azure AI Search</a:t>
            </a:r>
          </a:p>
          <a:p>
            <a:r>
              <a:rPr lang="en-US"/>
              <a:t>Azure Cosmos DB</a:t>
            </a:r>
          </a:p>
          <a:p>
            <a:r>
              <a:rPr lang="en-US"/>
              <a:t>Azure Open AI</a:t>
            </a:r>
          </a:p>
          <a:p>
            <a:r>
              <a:rPr lang="en-US"/>
              <a:t>Azure Blob Storage</a:t>
            </a:r>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470522" y="1454037"/>
            <a:ext cx="3264408" cy="338554"/>
          </a:xfrm>
        </p:spPr>
        <p:txBody>
          <a:bodyPr/>
          <a:lstStyle/>
          <a:p>
            <a:pPr algn="ctr"/>
            <a:r>
              <a:rPr lang="en-US" b="0"/>
              <a:t>RAG Apps</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3254104" cy="615553"/>
          </a:xfrm>
        </p:spPr>
        <p:txBody>
          <a:bodyPr/>
          <a:lstStyle/>
          <a:p>
            <a:r>
              <a:rPr lang="en-US"/>
              <a:t>Create chat apps, integrate Azure Open AI</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74913" y="1445585"/>
            <a:ext cx="3264408" cy="338554"/>
          </a:xfrm>
        </p:spPr>
        <p:txBody>
          <a:bodyPr/>
          <a:lstStyle/>
          <a:p>
            <a:pPr algn="ctr"/>
            <a:r>
              <a:rPr lang="en-US" b="0"/>
              <a:t>Chat apps</a:t>
            </a:r>
          </a:p>
        </p:txBody>
      </p:sp>
      <p:pic>
        <p:nvPicPr>
          <p:cNvPr id="8" name="Graphic 7">
            <a:extLst>
              <a:ext uri="{FF2B5EF4-FFF2-40B4-BE49-F238E27FC236}">
                <a16:creationId xmlns:a16="http://schemas.microsoft.com/office/drawing/2014/main" id="{907219C9-BC4C-5686-5565-4453DA9CC67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221" y="4850295"/>
            <a:ext cx="914400" cy="914400"/>
          </a:xfrm>
          <a:prstGeom prst="rect">
            <a:avLst/>
          </a:prstGeom>
        </p:spPr>
      </p:pic>
      <p:grpSp>
        <p:nvGrpSpPr>
          <p:cNvPr id="2" name="Group 1">
            <a:extLst>
              <a:ext uri="{FF2B5EF4-FFF2-40B4-BE49-F238E27FC236}">
                <a16:creationId xmlns:a16="http://schemas.microsoft.com/office/drawing/2014/main" id="{CA507F6F-063C-BC36-3872-E2A6D56E3DBB}"/>
              </a:ext>
              <a:ext uri="{C183D7F6-B498-43B3-948B-1728B52AA6E4}">
                <adec:decorative xmlns:adec="http://schemas.microsoft.com/office/drawing/2017/decorative" val="1"/>
              </a:ext>
            </a:extLst>
          </p:cNvPr>
          <p:cNvGrpSpPr/>
          <p:nvPr/>
        </p:nvGrpSpPr>
        <p:grpSpPr>
          <a:xfrm>
            <a:off x="5174873" y="4850295"/>
            <a:ext cx="1842253" cy="914400"/>
            <a:chOff x="5277063" y="4850295"/>
            <a:chExt cx="1842253" cy="914400"/>
          </a:xfrm>
        </p:grpSpPr>
        <p:pic>
          <p:nvPicPr>
            <p:cNvPr id="17" name="Graphic 16">
              <a:extLst>
                <a:ext uri="{FF2B5EF4-FFF2-40B4-BE49-F238E27FC236}">
                  <a16:creationId xmlns:a16="http://schemas.microsoft.com/office/drawing/2014/main" id="{725CFC52-42ED-CD13-A21F-46F1F13F428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04916" y="4850295"/>
              <a:ext cx="914400" cy="914400"/>
            </a:xfrm>
            <a:prstGeom prst="rect">
              <a:avLst/>
            </a:prstGeom>
          </p:spPr>
        </p:pic>
        <p:pic>
          <p:nvPicPr>
            <p:cNvPr id="18" name="Graphic 17">
              <a:extLst>
                <a:ext uri="{FF2B5EF4-FFF2-40B4-BE49-F238E27FC236}">
                  <a16:creationId xmlns:a16="http://schemas.microsoft.com/office/drawing/2014/main" id="{D09CFB50-7E0F-6488-6405-86F5B78CCDA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7063" y="4850295"/>
              <a:ext cx="914400" cy="914400"/>
            </a:xfrm>
            <a:prstGeom prst="rect">
              <a:avLst/>
            </a:prstGeom>
          </p:spPr>
        </p:pic>
      </p:grpSp>
      <p:pic>
        <p:nvPicPr>
          <p:cNvPr id="20" name="Graphic 19">
            <a:extLst>
              <a:ext uri="{FF2B5EF4-FFF2-40B4-BE49-F238E27FC236}">
                <a16:creationId xmlns:a16="http://schemas.microsoft.com/office/drawing/2014/main" id="{CD642D4A-871C-D762-7DC1-56FBDCD061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33844" y="4850295"/>
            <a:ext cx="914400" cy="914400"/>
          </a:xfrm>
          <a:prstGeom prst="rect">
            <a:avLst/>
          </a:prstGeom>
        </p:spPr>
      </p:pic>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a:t>AI Apps</a:t>
            </a:r>
          </a:p>
        </p:txBody>
      </p:sp>
    </p:spTree>
    <p:extLst>
      <p:ext uri="{BB962C8B-B14F-4D97-AF65-F5344CB8AC3E}">
        <p14:creationId xmlns:p14="http://schemas.microsoft.com/office/powerpoint/2010/main" val="155704309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A53EF2-6A33-530B-5E13-A5906F2A76B1}"/>
              </a:ext>
              <a:ext uri="{C183D7F6-B498-43B3-948B-1728B52AA6E4}">
                <adec:decorative xmlns:adec="http://schemas.microsoft.com/office/drawing/2017/decorative" val="1"/>
              </a:ext>
            </a:extLst>
          </p:cNvPr>
          <p:cNvSpPr/>
          <p:nvPr/>
        </p:nvSpPr>
        <p:spPr bwMode="auto">
          <a:xfrm>
            <a:off x="8265845" y="1304014"/>
            <a:ext cx="3560395"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222142" y="1304014"/>
            <a:ext cx="3802049"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3606443"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5" name="Text Placeholder 14">
            <a:extLst>
              <a:ext uri="{FF2B5EF4-FFF2-40B4-BE49-F238E27FC236}">
                <a16:creationId xmlns:a16="http://schemas.microsoft.com/office/drawing/2014/main" id="{2FF092BA-E74B-41E0-B979-21F5F7022827}"/>
              </a:ext>
            </a:extLst>
          </p:cNvPr>
          <p:cNvSpPr>
            <a:spLocks noGrp="1"/>
          </p:cNvSpPr>
          <p:nvPr>
            <p:ph type="body" sz="quarter" idx="19"/>
          </p:nvPr>
        </p:nvSpPr>
        <p:spPr>
          <a:xfrm>
            <a:off x="8489243" y="2390775"/>
            <a:ext cx="3117539" cy="2031325"/>
          </a:xfrm>
        </p:spPr>
        <p:txBody>
          <a:bodyPr/>
          <a:lstStyle/>
          <a:p>
            <a:r>
              <a:rPr lang="en-US"/>
              <a:t>Secure, managed identity</a:t>
            </a:r>
          </a:p>
          <a:p>
            <a:r>
              <a:rPr lang="en-US"/>
              <a:t>Scale, load balancing</a:t>
            </a:r>
          </a:p>
          <a:p>
            <a:r>
              <a:rPr lang="en-US"/>
              <a:t>Error management, short circuit patterns and more</a:t>
            </a:r>
          </a:p>
          <a:p>
            <a:r>
              <a:rPr lang="en-US"/>
              <a:t>Monitor, logs, token usage and more</a:t>
            </a:r>
          </a:p>
        </p:txBody>
      </p:sp>
      <p:sp>
        <p:nvSpPr>
          <p:cNvPr id="14" name="Text Placeholder 13">
            <a:extLst>
              <a:ext uri="{FF2B5EF4-FFF2-40B4-BE49-F238E27FC236}">
                <a16:creationId xmlns:a16="http://schemas.microsoft.com/office/drawing/2014/main" id="{12F57858-903C-46A9-9906-73E81D0FC7B7}"/>
              </a:ext>
            </a:extLst>
          </p:cNvPr>
          <p:cNvSpPr>
            <a:spLocks noGrp="1"/>
          </p:cNvSpPr>
          <p:nvPr>
            <p:ph type="body" sz="quarter" idx="18"/>
          </p:nvPr>
        </p:nvSpPr>
        <p:spPr>
          <a:xfrm>
            <a:off x="8489243" y="1438275"/>
            <a:ext cx="3117539" cy="677108"/>
          </a:xfrm>
        </p:spPr>
        <p:txBody>
          <a:bodyPr/>
          <a:lstStyle/>
          <a:p>
            <a:pPr algn="ctr"/>
            <a:r>
              <a:rPr lang="en-US" b="0"/>
              <a:t>Monitor, scale and protect your APIs</a:t>
            </a: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463795" y="2384135"/>
            <a:ext cx="3336827" cy="2031325"/>
          </a:xfrm>
        </p:spPr>
        <p:txBody>
          <a:bodyPr/>
          <a:lstStyle/>
          <a:p>
            <a:r>
              <a:rPr lang="en-US" dirty="0"/>
              <a:t>2 commonly used architectures: </a:t>
            </a:r>
            <a:r>
              <a:rPr lang="en-US" b="1" dirty="0"/>
              <a:t>serverless </a:t>
            </a:r>
            <a:r>
              <a:rPr lang="en-US" dirty="0"/>
              <a:t>or </a:t>
            </a:r>
            <a:r>
              <a:rPr lang="en-US" b="1" dirty="0"/>
              <a:t>container based</a:t>
            </a:r>
          </a:p>
          <a:p>
            <a:r>
              <a:rPr lang="en-US" dirty="0"/>
              <a:t>Azure Functions</a:t>
            </a:r>
          </a:p>
          <a:p>
            <a:r>
              <a:rPr lang="en-US" dirty="0"/>
              <a:t>Azure Static Apps</a:t>
            </a:r>
          </a:p>
          <a:p>
            <a:r>
              <a:rPr lang="en-US" dirty="0"/>
              <a:t>Azure Container Apps</a:t>
            </a:r>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463797" y="1438275"/>
            <a:ext cx="3336826" cy="677108"/>
          </a:xfrm>
        </p:spPr>
        <p:txBody>
          <a:bodyPr/>
          <a:lstStyle/>
          <a:p>
            <a:pPr algn="ctr"/>
            <a:r>
              <a:rPr lang="en-US" b="0"/>
              <a:t>Select architecture for your app</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3140116" cy="923330"/>
          </a:xfrm>
        </p:spPr>
        <p:txBody>
          <a:bodyPr/>
          <a:lstStyle/>
          <a:p>
            <a:r>
              <a:rPr lang="en-US"/>
              <a:t>A tool like Azure Developer CLI helps you deploy a whole solution</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7" y="1438275"/>
            <a:ext cx="3140116" cy="677108"/>
          </a:xfrm>
        </p:spPr>
        <p:txBody>
          <a:bodyPr/>
          <a:lstStyle/>
          <a:p>
            <a:pPr algn="ctr"/>
            <a:r>
              <a:rPr lang="en-US" b="0"/>
              <a:t>Deploy whole solutions to the cloud</a:t>
            </a:r>
          </a:p>
        </p:txBody>
      </p:sp>
      <p:pic>
        <p:nvPicPr>
          <p:cNvPr id="3" name="Graphic 2">
            <a:extLst>
              <a:ext uri="{FF2B5EF4-FFF2-40B4-BE49-F238E27FC236}">
                <a16:creationId xmlns:a16="http://schemas.microsoft.com/office/drawing/2014/main" id="{FA8840A9-37AF-C560-F45F-0F650951107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8075" y="4863954"/>
            <a:ext cx="914400" cy="914400"/>
          </a:xfrm>
          <a:prstGeom prst="rect">
            <a:avLst/>
          </a:prstGeom>
        </p:spPr>
      </p:pic>
      <p:pic>
        <p:nvPicPr>
          <p:cNvPr id="9" name="Graphic 8">
            <a:extLst>
              <a:ext uri="{FF2B5EF4-FFF2-40B4-BE49-F238E27FC236}">
                <a16:creationId xmlns:a16="http://schemas.microsoft.com/office/drawing/2014/main" id="{209F2EAE-5EAC-9816-3317-F0989C925F84}"/>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75008" y="4863954"/>
            <a:ext cx="914400" cy="914400"/>
          </a:xfrm>
          <a:prstGeom prst="rect">
            <a:avLst/>
          </a:prstGeom>
        </p:spPr>
      </p:pic>
      <p:pic>
        <p:nvPicPr>
          <p:cNvPr id="11" name="Graphic 10">
            <a:extLst>
              <a:ext uri="{FF2B5EF4-FFF2-40B4-BE49-F238E27FC236}">
                <a16:creationId xmlns:a16="http://schemas.microsoft.com/office/drawing/2014/main" id="{7247A9B2-37A4-ACBA-5F63-DC9266291FBF}"/>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88842" y="4863954"/>
            <a:ext cx="914400" cy="914400"/>
          </a:xfrm>
          <a:prstGeom prst="rect">
            <a:avLst/>
          </a:prstGeom>
        </p:spPr>
      </p:pic>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a:t>Taking your AI to production</a:t>
            </a:r>
          </a:p>
        </p:txBody>
      </p:sp>
    </p:spTree>
    <p:extLst>
      <p:ext uri="{BB962C8B-B14F-4D97-AF65-F5344CB8AC3E}">
        <p14:creationId xmlns:p14="http://schemas.microsoft.com/office/powerpoint/2010/main" val="187743146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D22-1CC7-670B-F33D-A8CFEA1AE55F}"/>
              </a:ext>
            </a:extLst>
          </p:cNvPr>
          <p:cNvSpPr>
            <a:spLocks noGrp="1"/>
          </p:cNvSpPr>
          <p:nvPr>
            <p:ph type="title"/>
          </p:nvPr>
        </p:nvSpPr>
        <p:spPr>
          <a:xfrm>
            <a:off x="585216" y="2918853"/>
            <a:ext cx="9144000" cy="615553"/>
          </a:xfrm>
        </p:spPr>
        <p:txBody>
          <a:bodyPr/>
          <a:lstStyle/>
          <a:p>
            <a:r>
              <a:rPr lang="en-US" dirty="0"/>
              <a:t>Tooling</a:t>
            </a:r>
          </a:p>
        </p:txBody>
      </p:sp>
    </p:spTree>
    <p:extLst>
      <p:ext uri="{BB962C8B-B14F-4D97-AF65-F5344CB8AC3E}">
        <p14:creationId xmlns:p14="http://schemas.microsoft.com/office/powerpoint/2010/main" val="359746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A53EF2-6A33-530B-5E13-A5906F2A76B1}"/>
              </a:ext>
              <a:ext uri="{C183D7F6-B498-43B3-948B-1728B52AA6E4}">
                <adec:decorative xmlns:adec="http://schemas.microsoft.com/office/drawing/2017/decorative" val="1"/>
              </a:ext>
            </a:extLst>
          </p:cNvPr>
          <p:cNvSpPr/>
          <p:nvPr/>
        </p:nvSpPr>
        <p:spPr bwMode="auto">
          <a:xfrm>
            <a:off x="8122919" y="1304014"/>
            <a:ext cx="3703321" cy="50848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4179899" y="1315972"/>
            <a:ext cx="3703320" cy="50848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3574440" cy="508482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5" name="Text Placeholder 14">
            <a:extLst>
              <a:ext uri="{FF2B5EF4-FFF2-40B4-BE49-F238E27FC236}">
                <a16:creationId xmlns:a16="http://schemas.microsoft.com/office/drawing/2014/main" id="{2FF092BA-E74B-41E0-B979-21F5F7022827}"/>
              </a:ext>
            </a:extLst>
          </p:cNvPr>
          <p:cNvSpPr>
            <a:spLocks noGrp="1"/>
          </p:cNvSpPr>
          <p:nvPr>
            <p:ph type="body" sz="quarter" idx="19"/>
          </p:nvPr>
        </p:nvSpPr>
        <p:spPr>
          <a:xfrm>
            <a:off x="8342375" y="2390775"/>
            <a:ext cx="3264408" cy="2339102"/>
          </a:xfrm>
        </p:spPr>
        <p:txBody>
          <a:bodyPr/>
          <a:lstStyle/>
          <a:p>
            <a:r>
              <a:rPr lang="en-US" b="1" dirty="0"/>
              <a:t>Select</a:t>
            </a:r>
            <a:r>
              <a:rPr lang="en-US" dirty="0"/>
              <a:t> Azure Developer CLI Template</a:t>
            </a:r>
          </a:p>
          <a:p>
            <a:r>
              <a:rPr lang="en-US" b="1" dirty="0" err="1"/>
              <a:t>azd</a:t>
            </a:r>
            <a:r>
              <a:rPr lang="en-US" b="1" dirty="0"/>
              <a:t> </a:t>
            </a:r>
            <a:r>
              <a:rPr lang="en-US" b="1" dirty="0" err="1"/>
              <a:t>init</a:t>
            </a:r>
            <a:r>
              <a:rPr lang="en-US" b="1" dirty="0"/>
              <a:t> : </a:t>
            </a:r>
            <a:r>
              <a:rPr lang="en-US" dirty="0" err="1"/>
              <a:t>init</a:t>
            </a:r>
            <a:r>
              <a:rPr lang="en-US" dirty="0"/>
              <a:t> project</a:t>
            </a:r>
            <a:endParaRPr lang="en-US" b="1" dirty="0"/>
          </a:p>
          <a:p>
            <a:r>
              <a:rPr lang="en-US" b="1" dirty="0" err="1"/>
              <a:t>azd</a:t>
            </a:r>
            <a:r>
              <a:rPr lang="en-US" b="1" dirty="0"/>
              <a:t> up: </a:t>
            </a:r>
            <a:r>
              <a:rPr lang="en-US" dirty="0"/>
              <a:t>package, provision and deploy app</a:t>
            </a:r>
            <a:endParaRPr lang="en-US" b="1" dirty="0"/>
          </a:p>
          <a:p>
            <a:r>
              <a:rPr lang="en-US" b="1" dirty="0" err="1"/>
              <a:t>azd</a:t>
            </a:r>
            <a:r>
              <a:rPr lang="en-US" b="1" dirty="0"/>
              <a:t> deploy:</a:t>
            </a:r>
            <a:r>
              <a:rPr lang="en-US" dirty="0"/>
              <a:t> update code or infra, deploy changes</a:t>
            </a:r>
            <a:endParaRPr lang="en-US" b="1" dirty="0"/>
          </a:p>
        </p:txBody>
      </p:sp>
      <p:sp>
        <p:nvSpPr>
          <p:cNvPr id="14" name="Text Placeholder 13">
            <a:extLst>
              <a:ext uri="{FF2B5EF4-FFF2-40B4-BE49-F238E27FC236}">
                <a16:creationId xmlns:a16="http://schemas.microsoft.com/office/drawing/2014/main" id="{12F57858-903C-46A9-9906-73E81D0FC7B7}"/>
              </a:ext>
            </a:extLst>
          </p:cNvPr>
          <p:cNvSpPr>
            <a:spLocks noGrp="1"/>
          </p:cNvSpPr>
          <p:nvPr>
            <p:ph type="body" sz="quarter" idx="18"/>
          </p:nvPr>
        </p:nvSpPr>
        <p:spPr>
          <a:xfrm>
            <a:off x="8342375" y="1438275"/>
            <a:ext cx="3264408" cy="338554"/>
          </a:xfrm>
        </p:spPr>
        <p:txBody>
          <a:bodyPr/>
          <a:lstStyle/>
          <a:p>
            <a:pPr algn="ctr"/>
            <a:r>
              <a:rPr lang="en-US" b="0"/>
              <a:t>Workflow</a:t>
            </a: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4357512" y="2384135"/>
            <a:ext cx="3307644" cy="1292662"/>
          </a:xfrm>
        </p:spPr>
        <p:txBody>
          <a:bodyPr/>
          <a:lstStyle/>
          <a:p>
            <a:r>
              <a:rPr lang="en-US"/>
              <a:t>Developer friendly commands</a:t>
            </a:r>
          </a:p>
          <a:p>
            <a:r>
              <a:rPr lang="en-US"/>
              <a:t>Support in terminal, editor IDE and CI/CD</a:t>
            </a:r>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4357511" y="1438275"/>
            <a:ext cx="3307645" cy="338554"/>
          </a:xfrm>
        </p:spPr>
        <p:txBody>
          <a:bodyPr/>
          <a:lstStyle/>
          <a:p>
            <a:pPr algn="ctr"/>
            <a:r>
              <a:rPr lang="en-US" b="0"/>
              <a:t>Provides</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7" y="2390775"/>
            <a:ext cx="3117539" cy="984885"/>
          </a:xfrm>
        </p:spPr>
        <p:txBody>
          <a:bodyPr/>
          <a:lstStyle/>
          <a:p>
            <a:r>
              <a:rPr lang="en-US"/>
              <a:t>Open source CLI tool</a:t>
            </a:r>
          </a:p>
          <a:p>
            <a:r>
              <a:rPr lang="en-US"/>
              <a:t>Helps you deploy a whole solution</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7" y="1438275"/>
            <a:ext cx="3117540" cy="677108"/>
          </a:xfrm>
        </p:spPr>
        <p:txBody>
          <a:bodyPr/>
          <a:lstStyle/>
          <a:p>
            <a:pPr algn="ctr"/>
            <a:r>
              <a:rPr lang="en-US" b="0"/>
              <a:t>Accelerate process: </a:t>
            </a:r>
            <a:br>
              <a:rPr lang="en-US" b="0"/>
            </a:br>
            <a:r>
              <a:rPr lang="en-US" b="0"/>
              <a:t>from local env to Azure</a:t>
            </a:r>
          </a:p>
        </p:txBody>
      </p:sp>
      <p:pic>
        <p:nvPicPr>
          <p:cNvPr id="11" name="Graphic 10">
            <a:extLst>
              <a:ext uri="{FF2B5EF4-FFF2-40B4-BE49-F238E27FC236}">
                <a16:creationId xmlns:a16="http://schemas.microsoft.com/office/drawing/2014/main" id="{7247A9B2-37A4-ACBA-5F63-DC9266291FBF}"/>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1820" y="5154938"/>
            <a:ext cx="914400" cy="914400"/>
          </a:xfrm>
          <a:prstGeom prst="rect">
            <a:avLst/>
          </a:prstGeom>
        </p:spPr>
      </p:pic>
      <p:pic>
        <p:nvPicPr>
          <p:cNvPr id="8" name="Graphic 7">
            <a:extLst>
              <a:ext uri="{FF2B5EF4-FFF2-40B4-BE49-F238E27FC236}">
                <a16:creationId xmlns:a16="http://schemas.microsoft.com/office/drawing/2014/main" id="{89CDFEB5-CE0C-8D69-F9DC-1FFC58D203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5154938"/>
            <a:ext cx="914400" cy="914400"/>
          </a:xfrm>
          <a:prstGeom prst="rect">
            <a:avLst/>
          </a:prstGeom>
        </p:spPr>
      </p:pic>
      <p:sp>
        <p:nvSpPr>
          <p:cNvPr id="47" name="Title 46">
            <a:extLst>
              <a:ext uri="{FF2B5EF4-FFF2-40B4-BE49-F238E27FC236}">
                <a16:creationId xmlns:a16="http://schemas.microsoft.com/office/drawing/2014/main" id="{1F301958-DE5F-4AB2-97F9-69B1699A128E}"/>
              </a:ext>
            </a:extLst>
          </p:cNvPr>
          <p:cNvSpPr>
            <a:spLocks noGrp="1"/>
          </p:cNvSpPr>
          <p:nvPr>
            <p:ph type="title"/>
          </p:nvPr>
        </p:nvSpPr>
        <p:spPr/>
        <p:txBody>
          <a:bodyPr/>
          <a:lstStyle/>
          <a:p>
            <a:r>
              <a:rPr lang="en-US"/>
              <a:t>Azure Developer CLI (</a:t>
            </a:r>
            <a:r>
              <a:rPr lang="en-US" err="1"/>
              <a:t>azd</a:t>
            </a:r>
            <a:r>
              <a:rPr lang="en-US"/>
              <a:t>)</a:t>
            </a:r>
          </a:p>
        </p:txBody>
      </p:sp>
      <p:pic>
        <p:nvPicPr>
          <p:cNvPr id="3" name="Graphic 2">
            <a:extLst>
              <a:ext uri="{FF2B5EF4-FFF2-40B4-BE49-F238E27FC236}">
                <a16:creationId xmlns:a16="http://schemas.microsoft.com/office/drawing/2014/main" id="{FA8840A9-37AF-C560-F45F-0F6509511077}"/>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95780" y="5154938"/>
            <a:ext cx="914400" cy="914400"/>
          </a:xfrm>
          <a:prstGeom prst="rect">
            <a:avLst/>
          </a:prstGeom>
        </p:spPr>
      </p:pic>
    </p:spTree>
    <p:extLst>
      <p:ext uri="{BB962C8B-B14F-4D97-AF65-F5344CB8AC3E}">
        <p14:creationId xmlns:p14="http://schemas.microsoft.com/office/powerpoint/2010/main" val="13861551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Screenshot of the AZD template gallery website">
            <a:extLst>
              <a:ext uri="{FF2B5EF4-FFF2-40B4-BE49-F238E27FC236}">
                <a16:creationId xmlns:a16="http://schemas.microsoft.com/office/drawing/2014/main" id="{BDDBB727-7DC8-DA84-9CAD-DD7E96E500FE}"/>
              </a:ext>
            </a:extLst>
          </p:cNvPr>
          <p:cNvPicPr>
            <a:picLocks noChangeAspect="1"/>
          </p:cNvPicPr>
          <p:nvPr/>
        </p:nvPicPr>
        <p:blipFill>
          <a:blip r:embed="rId3"/>
          <a:stretch>
            <a:fillRect/>
          </a:stretch>
        </p:blipFill>
        <p:spPr>
          <a:xfrm>
            <a:off x="5832388" y="518554"/>
            <a:ext cx="5928189" cy="5993027"/>
          </a:xfrm>
          <a:prstGeom prst="rect">
            <a:avLst/>
          </a:prstGeom>
          <a:noFill/>
          <a:effectLst/>
        </p:spPr>
      </p:pic>
      <p:sp>
        <p:nvSpPr>
          <p:cNvPr id="14" name="TextBox 13">
            <a:extLst>
              <a:ext uri="{FF2B5EF4-FFF2-40B4-BE49-F238E27FC236}">
                <a16:creationId xmlns:a16="http://schemas.microsoft.com/office/drawing/2014/main" id="{53B30FAC-AE28-9A72-225C-7B924BCB9513}"/>
              </a:ext>
            </a:extLst>
          </p:cNvPr>
          <p:cNvSpPr txBox="1"/>
          <p:nvPr/>
        </p:nvSpPr>
        <p:spPr>
          <a:xfrm>
            <a:off x="584200" y="3515067"/>
            <a:ext cx="4910137" cy="707886"/>
          </a:xfrm>
          <a:prstGeom prst="rect">
            <a:avLst/>
          </a:prstGeom>
          <a:solidFill>
            <a:schemeClr val="tx1"/>
          </a:solidFill>
        </p:spPr>
        <p:txBody>
          <a:bodyPr wrap="square">
            <a:spAutoFit/>
          </a:bodyPr>
          <a:lstStyle/>
          <a:p>
            <a:r>
              <a:rPr lang="en-GB" sz="2000">
                <a:solidFill>
                  <a:schemeClr val="bg1"/>
                </a:solidFill>
                <a:latin typeface="Consolas" panose="020B0609020204030204" pitchFamily="49" charset="0"/>
                <a:cs typeface="Cascadia Code" panose="020B0609020000020004" pitchFamily="49" charset="0"/>
              </a:rPr>
              <a:t>&gt; </a:t>
            </a:r>
            <a:r>
              <a:rPr lang="en-GB" sz="2000" err="1">
                <a:solidFill>
                  <a:schemeClr val="bg1"/>
                </a:solidFill>
                <a:latin typeface="Consolas" panose="020B0609020204030204" pitchFamily="49" charset="0"/>
                <a:cs typeface="Cascadia Code" panose="020B0609020000020004" pitchFamily="49" charset="0"/>
              </a:rPr>
              <a:t>azd</a:t>
            </a:r>
            <a:r>
              <a:rPr lang="en-GB" sz="2000">
                <a:solidFill>
                  <a:schemeClr val="bg1"/>
                </a:solidFill>
                <a:latin typeface="Consolas" panose="020B0609020204030204" pitchFamily="49" charset="0"/>
                <a:cs typeface="Cascadia Code" panose="020B0609020000020004" pitchFamily="49" charset="0"/>
              </a:rPr>
              <a:t> </a:t>
            </a:r>
            <a:r>
              <a:rPr lang="en-GB" sz="2000" err="1">
                <a:solidFill>
                  <a:schemeClr val="bg1"/>
                </a:solidFill>
                <a:latin typeface="Consolas" panose="020B0609020204030204" pitchFamily="49" charset="0"/>
                <a:cs typeface="Cascadia Code" panose="020B0609020000020004" pitchFamily="49" charset="0"/>
              </a:rPr>
              <a:t>init</a:t>
            </a:r>
            <a:r>
              <a:rPr lang="en-GB" sz="2000">
                <a:solidFill>
                  <a:schemeClr val="bg1"/>
                </a:solidFill>
                <a:latin typeface="Consolas" panose="020B0609020204030204" pitchFamily="49" charset="0"/>
                <a:cs typeface="Cascadia Code" panose="020B0609020000020004" pitchFamily="49" charset="0"/>
              </a:rPr>
              <a:t> -t </a:t>
            </a:r>
            <a:r>
              <a:rPr lang="en-GB" sz="2000" err="1">
                <a:solidFill>
                  <a:schemeClr val="bg1"/>
                </a:solidFill>
                <a:latin typeface="Consolas" panose="020B0609020204030204" pitchFamily="49" charset="0"/>
                <a:cs typeface="Cascadia Code" panose="020B0609020000020004" pitchFamily="49" charset="0"/>
              </a:rPr>
              <a:t>microsoft</a:t>
            </a:r>
            <a:r>
              <a:rPr lang="en-GB" sz="2000">
                <a:solidFill>
                  <a:schemeClr val="bg1"/>
                </a:solidFill>
                <a:latin typeface="Consolas" panose="020B0609020204030204" pitchFamily="49" charset="0"/>
                <a:cs typeface="Cascadia Code" panose="020B0609020000020004" pitchFamily="49" charset="0"/>
              </a:rPr>
              <a:t>/</a:t>
            </a:r>
            <a:r>
              <a:rPr lang="en-GB" sz="2000" err="1">
                <a:solidFill>
                  <a:schemeClr val="bg1"/>
                </a:solidFill>
                <a:latin typeface="Consolas" panose="020B0609020204030204" pitchFamily="49" charset="0"/>
                <a:cs typeface="Cascadia Code" panose="020B0609020000020004" pitchFamily="49" charset="0"/>
              </a:rPr>
              <a:t>aoai</a:t>
            </a:r>
            <a:r>
              <a:rPr lang="en-GB" sz="2000">
                <a:solidFill>
                  <a:schemeClr val="bg1"/>
                </a:solidFill>
                <a:latin typeface="Consolas" panose="020B0609020204030204" pitchFamily="49" charset="0"/>
                <a:cs typeface="Cascadia Code" panose="020B0609020000020004" pitchFamily="49" charset="0"/>
              </a:rPr>
              <a:t>-logging-with-</a:t>
            </a:r>
            <a:r>
              <a:rPr lang="en-GB" sz="2000" err="1">
                <a:solidFill>
                  <a:schemeClr val="bg1"/>
                </a:solidFill>
                <a:latin typeface="Consolas" panose="020B0609020204030204" pitchFamily="49" charset="0"/>
                <a:cs typeface="Cascadia Code" panose="020B0609020000020004" pitchFamily="49" charset="0"/>
              </a:rPr>
              <a:t>apim</a:t>
            </a:r>
            <a:endParaRPr lang="en-GB" sz="2000">
              <a:solidFill>
                <a:schemeClr val="bg1"/>
              </a:solidFill>
              <a:latin typeface="Consolas" panose="020B0609020204030204" pitchFamily="49" charset="0"/>
              <a:cs typeface="Cascadia Code" panose="020B0609020000020004" pitchFamily="49" charset="0"/>
            </a:endParaRPr>
          </a:p>
        </p:txBody>
      </p:sp>
      <p:sp>
        <p:nvSpPr>
          <p:cNvPr id="10" name="TextBox 9">
            <a:extLst>
              <a:ext uri="{FF2B5EF4-FFF2-40B4-BE49-F238E27FC236}">
                <a16:creationId xmlns:a16="http://schemas.microsoft.com/office/drawing/2014/main" id="{05DC15E8-1C57-4F92-9C80-0E50727DF9F5}"/>
              </a:ext>
            </a:extLst>
          </p:cNvPr>
          <p:cNvSpPr txBox="1"/>
          <p:nvPr/>
        </p:nvSpPr>
        <p:spPr>
          <a:xfrm>
            <a:off x="584201" y="1816100"/>
            <a:ext cx="4910138" cy="3670300"/>
          </a:xfrm>
          <a:prstGeom prst="rect">
            <a:avLst/>
          </a:prstGeom>
        </p:spPr>
        <p:txBody>
          <a:bodyPr vert="horz" wrap="square" lIns="0" tIns="0" rIns="0" bIns="0" rtlCol="0">
            <a:normAutofit/>
          </a:bodyPr>
          <a:lstStyle/>
          <a:p>
            <a:pPr defTabSz="932742">
              <a:spcBef>
                <a:spcPct val="20000"/>
              </a:spcBef>
              <a:buSzPct val="90000"/>
            </a:pPr>
            <a:r>
              <a:rPr lang="en-US" sz="2800" dirty="0"/>
              <a:t>Find a template:</a:t>
            </a:r>
          </a:p>
          <a:p>
            <a:pPr marL="342900" indent="-342900" defTabSz="932742">
              <a:spcBef>
                <a:spcPct val="20000"/>
              </a:spcBef>
              <a:buSzPct val="90000"/>
              <a:buFont typeface="Arial" panose="020B0604020202020204" pitchFamily="34" charset="0"/>
              <a:buChar char="•"/>
            </a:pPr>
            <a:r>
              <a:rPr lang="en-US" sz="2400" dirty="0">
                <a:hlinkClick r:id="rId4"/>
              </a:rPr>
              <a:t>aka.ms/azd/ai-templates</a:t>
            </a:r>
            <a:endParaRPr lang="en-US" sz="2400" dirty="0"/>
          </a:p>
        </p:txBody>
      </p:sp>
      <p:sp>
        <p:nvSpPr>
          <p:cNvPr id="2" name="Title 1">
            <a:extLst>
              <a:ext uri="{FF2B5EF4-FFF2-40B4-BE49-F238E27FC236}">
                <a16:creationId xmlns:a16="http://schemas.microsoft.com/office/drawing/2014/main" id="{4EA8891B-3B05-D37D-C06E-7CC00CECE7E7}"/>
              </a:ext>
            </a:extLst>
          </p:cNvPr>
          <p:cNvSpPr>
            <a:spLocks noGrp="1"/>
          </p:cNvSpPr>
          <p:nvPr>
            <p:ph type="title"/>
          </p:nvPr>
        </p:nvSpPr>
        <p:spPr>
          <a:xfrm>
            <a:off x="588263" y="457200"/>
            <a:ext cx="4910837" cy="1107996"/>
          </a:xfrm>
        </p:spPr>
        <p:txBody>
          <a:bodyPr vert="horz" wrap="square" lIns="0" tIns="0" rIns="0" bIns="0" rtlCol="0" anchor="t">
            <a:normAutofit/>
          </a:bodyPr>
          <a:lstStyle/>
          <a:p>
            <a:r>
              <a:rPr lang="en-US" b="0" kern="1200" cap="none" spc="-50" baseline="0">
                <a:ln w="3175">
                  <a:noFill/>
                </a:ln>
                <a:effectLst/>
                <a:latin typeface="+mj-lt"/>
                <a:ea typeface="+mn-ea"/>
                <a:cs typeface="Segoe UI" pitchFamily="34" charset="0"/>
              </a:rPr>
              <a:t>Get started with </a:t>
            </a:r>
            <a:r>
              <a:rPr lang="en-US" b="0" kern="1200" cap="none" spc="-50" baseline="0" err="1">
                <a:ln w="3175">
                  <a:noFill/>
                </a:ln>
                <a:effectLst/>
                <a:latin typeface="+mj-lt"/>
                <a:ea typeface="+mn-ea"/>
                <a:cs typeface="Segoe UI" pitchFamily="34" charset="0"/>
              </a:rPr>
              <a:t>azd</a:t>
            </a:r>
            <a:endParaRPr lang="en-US" b="0" kern="1200" cap="none" spc="-50" baseline="0">
              <a:ln w="3175">
                <a:noFill/>
              </a:ln>
              <a:effectLst/>
              <a:latin typeface="+mj-lt"/>
              <a:ea typeface="+mn-ea"/>
              <a:cs typeface="Segoe UI" pitchFamily="34" charset="0"/>
            </a:endParaRPr>
          </a:p>
        </p:txBody>
      </p:sp>
    </p:spTree>
    <p:extLst>
      <p:ext uri="{BB962C8B-B14F-4D97-AF65-F5344CB8AC3E}">
        <p14:creationId xmlns:p14="http://schemas.microsoft.com/office/powerpoint/2010/main" val="190604630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A4D22-1CC7-670B-F33D-A8CFEA1AE55F}"/>
              </a:ext>
              <a:ext uri="{C183D7F6-B498-43B3-948B-1728B52AA6E4}">
                <adec:decorative xmlns:adec="http://schemas.microsoft.com/office/drawing/2017/decorative" val="0"/>
              </a:ext>
            </a:extLst>
          </p:cNvPr>
          <p:cNvSpPr>
            <a:spLocks noGrp="1"/>
          </p:cNvSpPr>
          <p:nvPr>
            <p:ph type="title" idx="4294967295"/>
          </p:nvPr>
        </p:nvSpPr>
        <p:spPr>
          <a:xfrm>
            <a:off x="585216" y="2918853"/>
            <a:ext cx="9144000" cy="615553"/>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50" normalizeH="0" baseline="0" noProof="0" dirty="0">
                <a:ln w="3175">
                  <a:noFill/>
                </a:ln>
                <a:solidFill>
                  <a:schemeClr val="bg1"/>
                </a:solidFill>
                <a:effectLst/>
                <a:uLnTx/>
                <a:uFillTx/>
                <a:latin typeface="+mj-lt"/>
                <a:ea typeface="+mn-ea"/>
                <a:cs typeface="Segoe UI" pitchFamily="34" charset="0"/>
              </a:rPr>
              <a:t>Architecture</a:t>
            </a:r>
          </a:p>
        </p:txBody>
      </p:sp>
    </p:spTree>
    <p:extLst>
      <p:ext uri="{BB962C8B-B14F-4D97-AF65-F5344CB8AC3E}">
        <p14:creationId xmlns:p14="http://schemas.microsoft.com/office/powerpoint/2010/main" val="3206971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C2D3CDA-DE5D-252C-7784-96D780D989F3}"/>
              </a:ext>
              <a:ext uri="{C183D7F6-B498-43B3-948B-1728B52AA6E4}">
                <adec:decorative xmlns:adec="http://schemas.microsoft.com/office/drawing/2017/decorative" val="1"/>
              </a:ext>
            </a:extLst>
          </p:cNvPr>
          <p:cNvSpPr/>
          <p:nvPr/>
        </p:nvSpPr>
        <p:spPr bwMode="auto">
          <a:xfrm>
            <a:off x="6371645" y="1304014"/>
            <a:ext cx="5454595"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876C520E-E56C-0473-5AAC-4497FF430973}"/>
              </a:ext>
              <a:ext uri="{C183D7F6-B498-43B3-948B-1728B52AA6E4}">
                <adec:decorative xmlns:adec="http://schemas.microsoft.com/office/drawing/2017/decorative" val="1"/>
              </a:ext>
            </a:extLst>
          </p:cNvPr>
          <p:cNvSpPr/>
          <p:nvPr/>
        </p:nvSpPr>
        <p:spPr bwMode="auto">
          <a:xfrm>
            <a:off x="365760" y="1304014"/>
            <a:ext cx="5454595" cy="509678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GB" sz="2000" err="1">
              <a:solidFill>
                <a:srgbClr val="FFFFFF"/>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856881EA-0B91-4897-8A3A-ED859EA8E9F5}"/>
              </a:ext>
            </a:extLst>
          </p:cNvPr>
          <p:cNvSpPr>
            <a:spLocks noGrp="1"/>
          </p:cNvSpPr>
          <p:nvPr>
            <p:ph type="body" sz="quarter" idx="15"/>
          </p:nvPr>
        </p:nvSpPr>
        <p:spPr>
          <a:xfrm>
            <a:off x="6592711" y="2365827"/>
            <a:ext cx="5014072" cy="1292662"/>
          </a:xfrm>
        </p:spPr>
        <p:txBody>
          <a:bodyPr/>
          <a:lstStyle/>
          <a:p>
            <a:r>
              <a:rPr lang="en-US"/>
              <a:t>Scale from a few to millions of users in the cloud</a:t>
            </a:r>
          </a:p>
          <a:p>
            <a:r>
              <a:rPr lang="en-US"/>
              <a:t>Containers runs the same in your local environment as in production</a:t>
            </a:r>
          </a:p>
        </p:txBody>
      </p:sp>
      <p:sp>
        <p:nvSpPr>
          <p:cNvPr id="7" name="Text Placeholder 6">
            <a:extLst>
              <a:ext uri="{FF2B5EF4-FFF2-40B4-BE49-F238E27FC236}">
                <a16:creationId xmlns:a16="http://schemas.microsoft.com/office/drawing/2014/main" id="{72586467-7936-4E76-9180-189FF966B546}"/>
              </a:ext>
            </a:extLst>
          </p:cNvPr>
          <p:cNvSpPr>
            <a:spLocks noGrp="1"/>
          </p:cNvSpPr>
          <p:nvPr>
            <p:ph type="body" sz="quarter" idx="17"/>
          </p:nvPr>
        </p:nvSpPr>
        <p:spPr>
          <a:xfrm>
            <a:off x="6371645" y="1654632"/>
            <a:ext cx="5454595" cy="338554"/>
          </a:xfrm>
        </p:spPr>
        <p:txBody>
          <a:bodyPr/>
          <a:lstStyle/>
          <a:p>
            <a:pPr algn="ctr"/>
            <a:r>
              <a:rPr lang="en-US" b="0"/>
              <a:t>Container-based</a:t>
            </a:r>
          </a:p>
        </p:txBody>
      </p:sp>
      <p:sp>
        <p:nvSpPr>
          <p:cNvPr id="4" name="Text Placeholder 3">
            <a:extLst>
              <a:ext uri="{FF2B5EF4-FFF2-40B4-BE49-F238E27FC236}">
                <a16:creationId xmlns:a16="http://schemas.microsoft.com/office/drawing/2014/main" id="{C48A2588-DEEF-4466-B489-C48555FD0A80}"/>
              </a:ext>
            </a:extLst>
          </p:cNvPr>
          <p:cNvSpPr>
            <a:spLocks noGrp="1"/>
          </p:cNvSpPr>
          <p:nvPr>
            <p:ph type="body" sz="quarter" idx="14"/>
          </p:nvPr>
        </p:nvSpPr>
        <p:spPr>
          <a:xfrm>
            <a:off x="585216" y="2390775"/>
            <a:ext cx="4980205" cy="1354217"/>
          </a:xfrm>
        </p:spPr>
        <p:txBody>
          <a:bodyPr/>
          <a:lstStyle/>
          <a:p>
            <a:r>
              <a:rPr lang="en-US" b="1"/>
              <a:t>Event-driven: </a:t>
            </a:r>
            <a:r>
              <a:rPr lang="en-US"/>
              <a:t>code that runs when something important happens</a:t>
            </a:r>
          </a:p>
          <a:p>
            <a:r>
              <a:rPr lang="en-US"/>
              <a:t>Azure Functions</a:t>
            </a:r>
          </a:p>
          <a:p>
            <a:r>
              <a:rPr lang="en-US"/>
              <a:t>Host Static Apps with serverless backend</a:t>
            </a:r>
          </a:p>
        </p:txBody>
      </p:sp>
      <p:sp>
        <p:nvSpPr>
          <p:cNvPr id="6" name="Text Placeholder 5">
            <a:extLst>
              <a:ext uri="{FF2B5EF4-FFF2-40B4-BE49-F238E27FC236}">
                <a16:creationId xmlns:a16="http://schemas.microsoft.com/office/drawing/2014/main" id="{7FADB5E4-83CF-47EF-AC04-3689C7951EBE}"/>
              </a:ext>
            </a:extLst>
          </p:cNvPr>
          <p:cNvSpPr>
            <a:spLocks noGrp="1"/>
          </p:cNvSpPr>
          <p:nvPr>
            <p:ph type="body" sz="quarter" idx="16"/>
          </p:nvPr>
        </p:nvSpPr>
        <p:spPr>
          <a:xfrm>
            <a:off x="585215" y="1654632"/>
            <a:ext cx="4980205" cy="338554"/>
          </a:xfrm>
        </p:spPr>
        <p:txBody>
          <a:bodyPr/>
          <a:lstStyle/>
          <a:p>
            <a:pPr algn="ctr"/>
            <a:r>
              <a:rPr lang="en-US" b="0"/>
              <a:t>Serverless</a:t>
            </a:r>
          </a:p>
        </p:txBody>
      </p:sp>
      <p:pic>
        <p:nvPicPr>
          <p:cNvPr id="3" name="Graphic 2">
            <a:extLst>
              <a:ext uri="{FF2B5EF4-FFF2-40B4-BE49-F238E27FC236}">
                <a16:creationId xmlns:a16="http://schemas.microsoft.com/office/drawing/2014/main" id="{50F72197-3676-3067-2932-2C579512E30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9261" y="4806724"/>
            <a:ext cx="927592" cy="927592"/>
          </a:xfrm>
          <a:prstGeom prst="rect">
            <a:avLst/>
          </a:prstGeom>
        </p:spPr>
      </p:pic>
      <p:pic>
        <p:nvPicPr>
          <p:cNvPr id="14" name="Graphic 13">
            <a:extLst>
              <a:ext uri="{FF2B5EF4-FFF2-40B4-BE49-F238E27FC236}">
                <a16:creationId xmlns:a16="http://schemas.microsoft.com/office/drawing/2014/main" id="{CB2AB312-6D1E-60B7-4D76-EFF6EECB7632}"/>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5962" y="4805914"/>
            <a:ext cx="885959" cy="885959"/>
          </a:xfrm>
          <a:prstGeom prst="rect">
            <a:avLst/>
          </a:prstGeom>
        </p:spPr>
      </p:pic>
      <p:sp>
        <p:nvSpPr>
          <p:cNvPr id="47" name="Title 46">
            <a:extLst>
              <a:ext uri="{FF2B5EF4-FFF2-40B4-BE49-F238E27FC236}">
                <a16:creationId xmlns:a16="http://schemas.microsoft.com/office/drawing/2014/main" id="{1F301958-DE5F-4AB2-97F9-69B1699A128E}"/>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Architecture</a:t>
            </a:r>
          </a:p>
        </p:txBody>
      </p:sp>
      <p:sp>
        <p:nvSpPr>
          <p:cNvPr id="2" name="Title 1">
            <a:extLst>
              <a:ext uri="{FF2B5EF4-FFF2-40B4-BE49-F238E27FC236}">
                <a16:creationId xmlns:a16="http://schemas.microsoft.com/office/drawing/2014/main" id="{06730614-6817-A836-647D-8E056D37AF09}"/>
              </a:ext>
            </a:extLst>
          </p:cNvPr>
          <p:cNvSpPr txBox="1">
            <a:spLocks noGrp="1"/>
          </p:cNvSpPr>
          <p:nvPr>
            <p:ph type="title" idx="4294967295"/>
          </p:nvPr>
        </p:nvSpPr>
        <p:spPr>
          <a:xfrm>
            <a:off x="141872" y="7027325"/>
            <a:ext cx="9144000" cy="276999"/>
          </a:xfrm>
          <a:prstGeom prst="rect">
            <a:avLst/>
          </a:prstGeom>
          <a:noFill/>
          <a:ln>
            <a:noFill/>
            <a:prstDash/>
          </a:ln>
          <a:effectLst/>
        </p:spPr>
        <p:txBody>
          <a:bodyPr rot="0" spcFirstLastPara="0" vertOverflow="overflow" horzOverflow="overflow" vert="horz" wrap="square" lIns="0" tIns="0" rIns="0" bIns="0" numCol="1" spcCol="0" rtlCol="0" fromWordArt="0" anchor="b" anchorCtr="0" forceAA="0" compatLnSpc="1">
            <a:prstTxWarp prst="textNoShape">
              <a:avLst/>
            </a:prstTxWarp>
            <a:spAutoFit/>
          </a:bodyPr>
          <a:lstStyle>
            <a:lvl1pPr algn="l" defTabSz="932742" rtl="0" eaLnBrk="1" latinLnBrk="0" hangingPunct="1">
              <a:lnSpc>
                <a:spcPct val="100000"/>
              </a:lnSpc>
              <a:spcBef>
                <a:spcPct val="0"/>
              </a:spcBef>
              <a:buNone/>
              <a:defRPr lang="en-US" sz="4000" b="0" kern="1200" cap="none" spc="-50" baseline="0" dirty="0">
                <a:ln w="3175">
                  <a:noFill/>
                </a:ln>
                <a:solidFill>
                  <a:schemeClr val="bg1"/>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1800" b="0" i="0" u="none" strike="noStrike" kern="1200" cap="none" spc="-50" normalizeH="0" baseline="0" noProof="0" dirty="0">
                <a:ln w="3175">
                  <a:noFill/>
                </a:ln>
                <a:solidFill>
                  <a:schemeClr val="bg1"/>
                </a:solidFill>
                <a:effectLst/>
                <a:uLnTx/>
                <a:uFillTx/>
                <a:latin typeface="+mn-lt"/>
                <a:ea typeface="+mn-ea"/>
                <a:cs typeface="Segoe UI" pitchFamily="34" charset="0"/>
              </a:rPr>
              <a:t>Architecture choices</a:t>
            </a:r>
          </a:p>
        </p:txBody>
      </p:sp>
    </p:spTree>
    <p:extLst>
      <p:ext uri="{BB962C8B-B14F-4D97-AF65-F5344CB8AC3E}">
        <p14:creationId xmlns:p14="http://schemas.microsoft.com/office/powerpoint/2010/main" val="1043707004"/>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3350</TotalTime>
  <Words>2671</Words>
  <Application>Microsoft Macintosh PowerPoint</Application>
  <PresentationFormat>Widescreen</PresentationFormat>
  <Paragraphs>209</Paragraphs>
  <Slides>20</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Aptos</vt:lpstr>
      <vt:lpstr>Arial</vt:lpstr>
      <vt:lpstr>Consolas</vt:lpstr>
      <vt:lpstr>Menlo</vt:lpstr>
      <vt:lpstr>Segoe Sans Text</vt:lpstr>
      <vt:lpstr>Segoe Sans Text Semibold</vt:lpstr>
      <vt:lpstr>Segoe UI</vt:lpstr>
      <vt:lpstr>Wingdings</vt:lpstr>
      <vt:lpstr>Azure 2023 Template</vt:lpstr>
      <vt:lpstr>Azure tools &amp; services for hosting and storing AI apps</vt:lpstr>
      <vt:lpstr>Agenda</vt:lpstr>
      <vt:lpstr>AI Apps</vt:lpstr>
      <vt:lpstr>Taking your AI to production</vt:lpstr>
      <vt:lpstr>Tooling</vt:lpstr>
      <vt:lpstr>Azure Developer CLI (azd)</vt:lpstr>
      <vt:lpstr>Get started with azd</vt:lpstr>
      <vt:lpstr>Architecture</vt:lpstr>
      <vt:lpstr>Architecture choices</vt:lpstr>
      <vt:lpstr>Serverless with Azure Functions</vt:lpstr>
      <vt:lpstr>Azure Static Apps</vt:lpstr>
      <vt:lpstr>Azure Functions and AI   Azure Open AI extension for Azure Functions </vt:lpstr>
      <vt:lpstr>Azure Container Apps (1/2)</vt:lpstr>
      <vt:lpstr>Azure Container Apps (2/2)</vt:lpstr>
      <vt:lpstr>Scale, monitor and protect app</vt:lpstr>
      <vt:lpstr>Azure API Management</vt:lpstr>
      <vt:lpstr>Azure API Management and AI</vt:lpstr>
      <vt:lpstr>Summary</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9</cp:revision>
  <dcterms:created xsi:type="dcterms:W3CDTF">2023-10-16T20:09:47Z</dcterms:created>
  <dcterms:modified xsi:type="dcterms:W3CDTF">2024-09-30T12:37:22Z</dcterms:modified>
</cp:coreProperties>
</file>