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3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(1).csv]Sheet4!PivotTable2</c:name>
    <c:fmtId val="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9D5-4201-B8F7-8C440B899033}"/>
            </c:ext>
          </c:extLst>
        </c:ser>
        <c:ser>
          <c:idx val="1"/>
          <c:order val="1"/>
          <c:tx>
            <c:strRef>
              <c:f>Sheet4!$C$3:$C$4</c:f>
              <c:strCache>
                <c:ptCount val="1"/>
                <c:pt idx="0">
                  <c:v>LOW</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59D5-4201-B8F7-8C440B899033}"/>
            </c:ext>
          </c:extLst>
        </c:ser>
        <c:ser>
          <c:idx val="2"/>
          <c:order val="2"/>
          <c:tx>
            <c:strRef>
              <c:f>Sheet4!$D$3:$D$4</c:f>
              <c:strCache>
                <c:ptCount val="1"/>
                <c:pt idx="0">
                  <c:v>MED</c:v>
                </c:pt>
              </c:strCache>
            </c:strRef>
          </c:tx>
          <c:spPr>
            <a:solidFill>
              <a:schemeClr val="accent6"/>
            </a:solidFill>
            <a:ln>
              <a:noFill/>
            </a:ln>
            <a:effectLst/>
          </c:spPr>
          <c:invertIfNegative val="0"/>
          <c:trendline>
            <c:spPr>
              <a:ln w="19050" cap="rnd">
                <a:solidFill>
                  <a:schemeClr val="accent6"/>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59D5-4201-B8F7-8C440B899033}"/>
            </c:ext>
          </c:extLst>
        </c:ser>
        <c:ser>
          <c:idx val="3"/>
          <c:order val="3"/>
          <c:tx>
            <c:strRef>
              <c:f>Sheet4!$E$3:$E$4</c:f>
              <c:strCache>
                <c:ptCount val="1"/>
                <c:pt idx="0">
                  <c:v>VERY HIGH</c:v>
                </c:pt>
              </c:strCache>
            </c:strRef>
          </c:tx>
          <c:spPr>
            <a:solidFill>
              <a:schemeClr val="accent2">
                <a:lumMod val="60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59D5-4201-B8F7-8C440B899033}"/>
            </c:ext>
          </c:extLst>
        </c:ser>
        <c:dLbls>
          <c:showLegendKey val="0"/>
          <c:showVal val="0"/>
          <c:showCatName val="0"/>
          <c:showSerName val="0"/>
          <c:showPercent val="0"/>
          <c:showBubbleSize val="0"/>
        </c:dLbls>
        <c:gapWidth val="219"/>
        <c:overlap val="-27"/>
        <c:axId val="109762703"/>
        <c:axId val="109772783"/>
      </c:barChart>
      <c:catAx>
        <c:axId val="109762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772783"/>
        <c:crosses val="autoZero"/>
        <c:auto val="1"/>
        <c:lblAlgn val="ctr"/>
        <c:lblOffset val="100"/>
        <c:noMultiLvlLbl val="0"/>
      </c:catAx>
      <c:valAx>
        <c:axId val="109772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762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06476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Angelin</a:t>
            </a:r>
            <a:r>
              <a:rPr lang="en-US" sz="2400" dirty="0"/>
              <a:t> </a:t>
            </a:r>
            <a:r>
              <a:rPr lang="en-US" sz="2400" dirty="0" err="1"/>
              <a:t>Deepam</a:t>
            </a:r>
            <a:r>
              <a:rPr lang="en-US" sz="2400" dirty="0"/>
              <a:t>. J</a:t>
            </a:r>
          </a:p>
          <a:p>
            <a:r>
              <a:rPr lang="en-US" sz="2400" dirty="0"/>
              <a:t>REGISTER </a:t>
            </a:r>
            <a:r>
              <a:rPr lang="en-US" sz="2400"/>
              <a:t>NO:122203801 ,asunm1621122203801</a:t>
            </a:r>
            <a:endParaRPr lang="en-US" sz="2400" dirty="0"/>
          </a:p>
          <a:p>
            <a:r>
              <a:rPr lang="en-US" sz="2400" dirty="0"/>
              <a:t>DEPARTMENT: B.com corporate secretaryship</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DBC0302-5FAA-1913-FC77-9B00EE5C85E8}"/>
              </a:ext>
            </a:extLst>
          </p:cNvPr>
          <p:cNvSpPr txBox="1"/>
          <p:nvPr/>
        </p:nvSpPr>
        <p:spPr>
          <a:xfrm>
            <a:off x="1200149" y="1564358"/>
            <a:ext cx="8243888" cy="4524315"/>
          </a:xfrm>
          <a:prstGeom prst="rect">
            <a:avLst/>
          </a:prstGeom>
          <a:noFill/>
        </p:spPr>
        <p:txBody>
          <a:bodyPr wrap="square" rtlCol="0">
            <a:spAutoFit/>
          </a:bodyPr>
          <a:lstStyle/>
          <a:p>
            <a:pPr algn="just"/>
            <a:r>
              <a:rPr lang="en-IN" b="1" dirty="0"/>
              <a:t>Data collection:</a:t>
            </a:r>
          </a:p>
          <a:p>
            <a:pPr algn="just"/>
            <a:r>
              <a:rPr lang="en-IN" b="1" dirty="0"/>
              <a:t>1)</a:t>
            </a:r>
            <a:r>
              <a:rPr lang="en-IN" dirty="0"/>
              <a:t> Go to Kaggle website</a:t>
            </a:r>
          </a:p>
          <a:p>
            <a:pPr algn="just"/>
            <a:r>
              <a:rPr lang="en-IN" b="1" dirty="0"/>
              <a:t>2)</a:t>
            </a:r>
            <a:r>
              <a:rPr lang="en-IN" dirty="0"/>
              <a:t> Download employee data in </a:t>
            </a:r>
            <a:r>
              <a:rPr lang="en-IN" dirty="0" err="1"/>
              <a:t>kaggle</a:t>
            </a:r>
            <a:endParaRPr lang="en-IN" dirty="0"/>
          </a:p>
          <a:p>
            <a:pPr algn="just"/>
            <a:endParaRPr lang="en-IN" b="1" dirty="0"/>
          </a:p>
          <a:p>
            <a:pPr algn="just"/>
            <a:r>
              <a:rPr lang="en-IN" b="1" dirty="0"/>
              <a:t>Feature collection: </a:t>
            </a:r>
          </a:p>
          <a:p>
            <a:pPr algn="just"/>
            <a:r>
              <a:rPr lang="en-IN" dirty="0"/>
              <a:t>Collecting employee data to analysis they are;</a:t>
            </a:r>
          </a:p>
          <a:p>
            <a:pPr algn="just"/>
            <a:r>
              <a:rPr lang="en-IN" b="1" dirty="0"/>
              <a:t>1) </a:t>
            </a:r>
            <a:r>
              <a:rPr lang="en-IN" sz="1800" b="0" i="0" u="none" strike="noStrike" dirty="0">
                <a:effectLst/>
                <a:latin typeface="Calibri" panose="020F0502020204030204" pitchFamily="34" charset="0"/>
              </a:rPr>
              <a:t>Emp ID</a:t>
            </a:r>
            <a:r>
              <a:rPr lang="en-IN" dirty="0"/>
              <a:t> </a:t>
            </a:r>
            <a:endParaRPr lang="en-IN" b="1" dirty="0"/>
          </a:p>
          <a:p>
            <a:pPr algn="just"/>
            <a:r>
              <a:rPr lang="en-IN" b="1" dirty="0"/>
              <a:t>2)</a:t>
            </a:r>
            <a:r>
              <a:rPr lang="en-IN" sz="1800" b="0" i="0" u="none" strike="noStrike" dirty="0">
                <a:effectLst/>
                <a:latin typeface="Calibri" panose="020F0502020204030204" pitchFamily="34" charset="0"/>
              </a:rPr>
              <a:t> FirstName</a:t>
            </a:r>
            <a:r>
              <a:rPr lang="en-IN" dirty="0"/>
              <a:t> </a:t>
            </a:r>
          </a:p>
          <a:p>
            <a:pPr algn="just"/>
            <a:r>
              <a:rPr lang="en-IN" b="1" dirty="0"/>
              <a:t>3)</a:t>
            </a:r>
            <a:r>
              <a:rPr lang="en-IN" sz="1800" b="0" i="0" u="none" strike="noStrike" dirty="0">
                <a:effectLst/>
                <a:latin typeface="Calibri" panose="020F0502020204030204" pitchFamily="34" charset="0"/>
              </a:rPr>
              <a:t> Last Name</a:t>
            </a:r>
            <a:r>
              <a:rPr lang="en-IN" dirty="0"/>
              <a:t> </a:t>
            </a:r>
            <a:endParaRPr lang="en-IN" b="1" dirty="0"/>
          </a:p>
          <a:p>
            <a:pPr algn="just"/>
            <a:r>
              <a:rPr lang="en-IN" b="1" dirty="0"/>
              <a:t>4)</a:t>
            </a:r>
            <a:r>
              <a:rPr lang="en-IN" sz="1800" b="0" i="0" u="none" strike="noStrike" dirty="0">
                <a:effectLst/>
                <a:latin typeface="Calibri" panose="020F0502020204030204" pitchFamily="34" charset="0"/>
              </a:rPr>
              <a:t> Business Unit</a:t>
            </a:r>
            <a:r>
              <a:rPr lang="en-IN" dirty="0"/>
              <a:t> </a:t>
            </a:r>
            <a:endParaRPr lang="en-IN" b="1" dirty="0"/>
          </a:p>
          <a:p>
            <a:pPr algn="just"/>
            <a:r>
              <a:rPr lang="en-IN" b="1" dirty="0"/>
              <a:t>5)</a:t>
            </a:r>
            <a:r>
              <a:rPr lang="en-IN" sz="1800" b="0" i="0" u="none" strike="noStrike" dirty="0">
                <a:effectLst/>
                <a:latin typeface="Calibri" panose="020F0502020204030204" pitchFamily="34" charset="0"/>
              </a:rPr>
              <a:t> Employee Status</a:t>
            </a:r>
            <a:r>
              <a:rPr lang="en-IN" dirty="0"/>
              <a:t> </a:t>
            </a:r>
            <a:endParaRPr lang="en-IN" b="1" dirty="0"/>
          </a:p>
          <a:p>
            <a:pPr algn="just"/>
            <a:endParaRPr lang="en-IN" b="1" dirty="0"/>
          </a:p>
          <a:p>
            <a:pPr algn="just"/>
            <a:r>
              <a:rPr lang="en-IN" b="1" dirty="0"/>
              <a:t>Data</a:t>
            </a:r>
            <a:r>
              <a:rPr lang="en-IN" dirty="0"/>
              <a:t> </a:t>
            </a:r>
            <a:r>
              <a:rPr lang="en-IN" b="1" dirty="0"/>
              <a:t>cleaning:</a:t>
            </a:r>
          </a:p>
          <a:p>
            <a:pPr algn="just"/>
            <a:r>
              <a:rPr lang="en-IN" b="1" dirty="0"/>
              <a:t>1) </a:t>
            </a:r>
            <a:r>
              <a:rPr lang="en-IN" dirty="0"/>
              <a:t>Identifying the missing value</a:t>
            </a:r>
          </a:p>
          <a:p>
            <a:pPr algn="just"/>
            <a:r>
              <a:rPr lang="en-IN" b="1" dirty="0"/>
              <a:t>2) </a:t>
            </a:r>
            <a:r>
              <a:rPr lang="en-IN" dirty="0"/>
              <a:t>Filltering out the missing value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57820-7482-7545-B8F7-F97DF705F521}"/>
              </a:ext>
            </a:extLst>
          </p:cNvPr>
          <p:cNvSpPr>
            <a:spLocks noGrp="1"/>
          </p:cNvSpPr>
          <p:nvPr>
            <p:ph type="body" idx="1"/>
          </p:nvPr>
        </p:nvSpPr>
        <p:spPr>
          <a:xfrm>
            <a:off x="953966" y="1351508"/>
            <a:ext cx="7620000" cy="4154984"/>
          </a:xfrm>
        </p:spPr>
        <p:txBody>
          <a:bodyPr/>
          <a:lstStyle/>
          <a:p>
            <a:r>
              <a:rPr lang="en-IN" dirty="0"/>
              <a:t> </a:t>
            </a:r>
            <a:r>
              <a:rPr lang="en-IN" b="1" dirty="0"/>
              <a:t>Performance level</a:t>
            </a:r>
          </a:p>
          <a:p>
            <a:r>
              <a:rPr lang="en-IN" b="1" dirty="0"/>
              <a:t>1) </a:t>
            </a:r>
            <a:r>
              <a:rPr lang="en-IN" dirty="0">
                <a:solidFill>
                  <a:schemeClr val="tx1"/>
                </a:solidFill>
              </a:rPr>
              <a:t>By using the </a:t>
            </a:r>
            <a:r>
              <a:rPr lang="en-IN" sz="1800" b="0" i="0" u="none" strike="noStrike" dirty="0">
                <a:solidFill>
                  <a:srgbClr val="000000"/>
                </a:solidFill>
                <a:effectLst/>
                <a:latin typeface="Calibri" panose="020F0502020204030204" pitchFamily="34" charset="0"/>
              </a:rPr>
              <a:t>Current Employee Rating</a:t>
            </a:r>
            <a:r>
              <a:rPr lang="en-IN" dirty="0"/>
              <a:t> data we can find the performance level</a:t>
            </a:r>
            <a:endParaRPr lang="en-IN" b="1" dirty="0"/>
          </a:p>
          <a:p>
            <a:r>
              <a:rPr lang="en-IN" b="1" dirty="0"/>
              <a:t>2) </a:t>
            </a:r>
            <a:r>
              <a:rPr lang="en-IN" dirty="0"/>
              <a:t>Enter the IFS formula then performance level will be calculated</a:t>
            </a:r>
          </a:p>
          <a:p>
            <a:endParaRPr lang="en-IN" b="1" dirty="0"/>
          </a:p>
          <a:p>
            <a:r>
              <a:rPr lang="en-IN" b="1" dirty="0"/>
              <a:t>Summary</a:t>
            </a:r>
          </a:p>
          <a:p>
            <a:r>
              <a:rPr lang="en-IN" b="1" dirty="0"/>
              <a:t>1) </a:t>
            </a:r>
            <a:r>
              <a:rPr lang="en-IN" dirty="0"/>
              <a:t>To make summary use pivot table</a:t>
            </a:r>
          </a:p>
          <a:p>
            <a:r>
              <a:rPr lang="en-IN" b="1" dirty="0"/>
              <a:t>2) </a:t>
            </a:r>
            <a:r>
              <a:rPr lang="en-IN" dirty="0"/>
              <a:t>In that select data and create table to analysis the data</a:t>
            </a:r>
          </a:p>
          <a:p>
            <a:r>
              <a:rPr lang="en-IN" b="1" dirty="0"/>
              <a:t>3) </a:t>
            </a:r>
            <a:r>
              <a:rPr lang="en-IN" dirty="0"/>
              <a:t>Use slicer option to check employee type and other data</a:t>
            </a:r>
          </a:p>
          <a:p>
            <a:endParaRPr lang="en-IN" dirty="0"/>
          </a:p>
          <a:p>
            <a:endParaRPr lang="en-IN" b="1" dirty="0"/>
          </a:p>
          <a:p>
            <a:r>
              <a:rPr lang="en-IN" b="1" dirty="0"/>
              <a:t>Visualization</a:t>
            </a:r>
          </a:p>
          <a:p>
            <a:r>
              <a:rPr lang="en-IN" b="1" dirty="0"/>
              <a:t>1) </a:t>
            </a:r>
            <a:r>
              <a:rPr lang="en-IN" dirty="0"/>
              <a:t>In this select the data and </a:t>
            </a:r>
            <a:r>
              <a:rPr lang="en-IN" dirty="0" err="1"/>
              <a:t>creat</a:t>
            </a:r>
            <a:r>
              <a:rPr lang="en-IN" dirty="0"/>
              <a:t> a graph</a:t>
            </a:r>
          </a:p>
          <a:p>
            <a:r>
              <a:rPr lang="en-IN" b="1" dirty="0"/>
              <a:t>2) </a:t>
            </a:r>
            <a:r>
              <a:rPr lang="en-IN" dirty="0"/>
              <a:t>In this go to &gt; insert &gt; recommended chart &gt; </a:t>
            </a:r>
            <a:r>
              <a:rPr lang="en-IN" dirty="0" err="1"/>
              <a:t>creat</a:t>
            </a:r>
            <a:r>
              <a:rPr lang="en-IN" dirty="0"/>
              <a:t> chart.</a:t>
            </a:r>
          </a:p>
          <a:p>
            <a:r>
              <a:rPr lang="en-IN" b="1" dirty="0"/>
              <a:t>3) </a:t>
            </a:r>
            <a:r>
              <a:rPr lang="en-IN" dirty="0"/>
              <a:t>There are type charts like pie, column, bar, line etc…</a:t>
            </a:r>
          </a:p>
          <a:p>
            <a:endParaRPr lang="en-IN" dirty="0"/>
          </a:p>
        </p:txBody>
      </p:sp>
    </p:spTree>
    <p:extLst>
      <p:ext uri="{BB962C8B-B14F-4D97-AF65-F5344CB8AC3E}">
        <p14:creationId xmlns:p14="http://schemas.microsoft.com/office/powerpoint/2010/main" val="184089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8A11E2C-AF5A-AAA2-2F38-31A814AF99B3}"/>
              </a:ext>
            </a:extLst>
          </p:cNvPr>
          <p:cNvGraphicFramePr>
            <a:graphicFrameLocks/>
          </p:cNvGraphicFramePr>
          <p:nvPr>
            <p:extLst>
              <p:ext uri="{D42A27DB-BD31-4B8C-83A1-F6EECF244321}">
                <p14:modId xmlns:p14="http://schemas.microsoft.com/office/powerpoint/2010/main" val="2448082115"/>
              </p:ext>
            </p:extLst>
          </p:nvPr>
        </p:nvGraphicFramePr>
        <p:xfrm>
          <a:off x="1371600" y="1695450"/>
          <a:ext cx="7162800" cy="3867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F7BFC4-0241-A434-D49B-633BF0FB0077}"/>
              </a:ext>
            </a:extLst>
          </p:cNvPr>
          <p:cNvSpPr txBox="1"/>
          <p:nvPr/>
        </p:nvSpPr>
        <p:spPr>
          <a:xfrm>
            <a:off x="990600" y="1524000"/>
            <a:ext cx="8001000" cy="2585323"/>
          </a:xfrm>
          <a:prstGeom prst="rect">
            <a:avLst/>
          </a:prstGeom>
          <a:noFill/>
        </p:spPr>
        <p:txBody>
          <a:bodyPr wrap="square" rtlCol="0">
            <a:spAutoFit/>
          </a:bodyPr>
          <a:lstStyle/>
          <a:p>
            <a:pPr algn="just" fontAlgn="ctr"/>
            <a:r>
              <a:rPr lang="en-IN" dirty="0"/>
              <a:t>So , while comparing the performance of employee average level is higher in number in an organization we should motivate the employee by giving them different levels of task based on their performance .</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05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E3FF5C1-96C5-8B02-6E27-D7D92F04B2E4}"/>
              </a:ext>
            </a:extLst>
          </p:cNvPr>
          <p:cNvSpPr txBox="1"/>
          <p:nvPr/>
        </p:nvSpPr>
        <p:spPr>
          <a:xfrm>
            <a:off x="812301" y="2000250"/>
            <a:ext cx="6400800" cy="2031325"/>
          </a:xfrm>
          <a:prstGeom prst="rect">
            <a:avLst/>
          </a:prstGeom>
          <a:noFill/>
        </p:spPr>
        <p:txBody>
          <a:bodyPr wrap="square" rtlCol="0">
            <a:spAutoFit/>
          </a:bodyPr>
          <a:lstStyle/>
          <a:p>
            <a:pPr algn="just"/>
            <a:r>
              <a:rPr lang="en-US" b="0" i="0" dirty="0">
                <a:solidFill>
                  <a:srgbClr val="202124"/>
                </a:solidFill>
                <a:effectLst/>
                <a:latin typeface="Google Sans"/>
              </a:rPr>
              <a:t>Through the analysis of data, organizations can improve processes and strategies. Workforce analytics enhances recruitment, training, performance management, and retention. It enables organizations to find out the areas that need improvement and implement targeted interventions. </a:t>
            </a:r>
            <a:r>
              <a:rPr lang="en-US" b="0" i="0" dirty="0">
                <a:solidFill>
                  <a:srgbClr val="001D35"/>
                </a:solidFill>
                <a:effectLst/>
                <a:latin typeface="Google Sans"/>
              </a:rPr>
              <a:t>Organizations analyze employee data </a:t>
            </a:r>
            <a:r>
              <a:rPr lang="en-US" dirty="0"/>
              <a:t>to gain a better understanding of their workforce and make informed decisions</a:t>
            </a:r>
            <a:r>
              <a:rPr lang="en-US" b="0" i="0" dirty="0">
                <a:solidFill>
                  <a:srgbClr val="001D35"/>
                </a:solidFill>
                <a:effectLst/>
                <a:latin typeface="Google Sans"/>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20193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DC4FB6-1876-75FA-1274-FDE73C49083F}"/>
              </a:ext>
            </a:extLst>
          </p:cNvPr>
          <p:cNvSpPr txBox="1"/>
          <p:nvPr/>
        </p:nvSpPr>
        <p:spPr>
          <a:xfrm>
            <a:off x="1219200" y="2549098"/>
            <a:ext cx="6629400" cy="2308324"/>
          </a:xfrm>
          <a:prstGeom prst="rect">
            <a:avLst/>
          </a:prstGeom>
          <a:noFill/>
        </p:spPr>
        <p:txBody>
          <a:bodyPr wrap="square" rtlCol="0">
            <a:spAutoFit/>
          </a:bodyPr>
          <a:lstStyle/>
          <a:p>
            <a:pPr algn="just"/>
            <a:r>
              <a:rPr lang="en-US" b="0" i="0" dirty="0">
                <a:effectLst/>
                <a:latin typeface="Google Sans"/>
              </a:rPr>
              <a:t>Employee performance analytics is the act of analyzing HR data to measure how your employees are performing against KPIs. Data Analysis is the process of systematically applying statistical and/or logical techniques to describe and illustrate, condense and recap, and evaluate data. Analysis the performance of the employee by considering various factors like gender, performance score rating, achievement </a:t>
            </a:r>
            <a:r>
              <a:rPr lang="en-US" b="0" i="0" dirty="0" err="1">
                <a:effectLst/>
                <a:latin typeface="Google Sans"/>
              </a:rPr>
              <a:t>analysing</a:t>
            </a:r>
            <a:r>
              <a:rPr lang="en-US" b="0" i="0" dirty="0">
                <a:effectLst/>
                <a:latin typeface="Google Sans"/>
              </a:rPr>
              <a:t>, etc.. Based on this data analysis will be calculated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409B510-383F-5223-D2A8-1831C0173FA1}"/>
              </a:ext>
            </a:extLst>
          </p:cNvPr>
          <p:cNvSpPr txBox="1"/>
          <p:nvPr/>
        </p:nvSpPr>
        <p:spPr>
          <a:xfrm>
            <a:off x="1744661" y="2217890"/>
            <a:ext cx="2181225"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Employee</a:t>
            </a:r>
          </a:p>
          <a:p>
            <a:pPr marL="342900" indent="-342900">
              <a:buFont typeface="Wingdings" panose="05000000000000000000" pitchFamily="2" charset="2"/>
              <a:buChar char="q"/>
            </a:pPr>
            <a:r>
              <a:rPr lang="en-US" sz="2000" dirty="0"/>
              <a:t>Employer</a:t>
            </a:r>
          </a:p>
          <a:p>
            <a:pPr marL="342900" indent="-342900">
              <a:buFont typeface="Wingdings" panose="05000000000000000000" pitchFamily="2" charset="2"/>
              <a:buChar char="q"/>
            </a:pPr>
            <a:r>
              <a:rPr lang="en-US" sz="2000" dirty="0"/>
              <a:t>Managers</a:t>
            </a:r>
          </a:p>
          <a:p>
            <a:pPr marL="342900" indent="-342900">
              <a:buFont typeface="Wingdings" panose="05000000000000000000" pitchFamily="2" charset="2"/>
              <a:buChar char="q"/>
            </a:pPr>
            <a:r>
              <a:rPr lang="en-US" sz="2000" dirty="0"/>
              <a:t>IT Sectors</a:t>
            </a:r>
            <a:endParaRPr lang="en-IN" sz="2000" dirty="0"/>
          </a:p>
        </p:txBody>
      </p:sp>
      <p:pic>
        <p:nvPicPr>
          <p:cNvPr id="9" name="Picture 8">
            <a:extLst>
              <a:ext uri="{FF2B5EF4-FFF2-40B4-BE49-F238E27FC236}">
                <a16:creationId xmlns:a16="http://schemas.microsoft.com/office/drawing/2014/main" id="{13076303-87F4-D581-C9BF-793E0D2D5D05}"/>
              </a:ext>
            </a:extLst>
          </p:cNvPr>
          <p:cNvPicPr>
            <a:picLocks noChangeAspect="1"/>
          </p:cNvPicPr>
          <p:nvPr/>
        </p:nvPicPr>
        <p:blipFill>
          <a:blip r:embed="rId3"/>
          <a:stretch>
            <a:fillRect/>
          </a:stretch>
        </p:blipFill>
        <p:spPr>
          <a:xfrm>
            <a:off x="6468838" y="1876425"/>
            <a:ext cx="1943100" cy="1828800"/>
          </a:xfrm>
          <a:prstGeom prst="rect">
            <a:avLst/>
          </a:prstGeom>
        </p:spPr>
      </p:pic>
      <p:pic>
        <p:nvPicPr>
          <p:cNvPr id="10" name="Picture 9">
            <a:extLst>
              <a:ext uri="{FF2B5EF4-FFF2-40B4-BE49-F238E27FC236}">
                <a16:creationId xmlns:a16="http://schemas.microsoft.com/office/drawing/2014/main" id="{ABC6180A-9CF9-7235-0CB2-3961C82FA6F2}"/>
              </a:ext>
            </a:extLst>
          </p:cNvPr>
          <p:cNvPicPr>
            <a:picLocks noChangeAspect="1"/>
          </p:cNvPicPr>
          <p:nvPr/>
        </p:nvPicPr>
        <p:blipFill>
          <a:blip r:embed="rId4"/>
          <a:stretch>
            <a:fillRect/>
          </a:stretch>
        </p:blipFill>
        <p:spPr>
          <a:xfrm>
            <a:off x="6324600" y="3907971"/>
            <a:ext cx="1943100" cy="1828800"/>
          </a:xfrm>
          <a:prstGeom prst="rect">
            <a:avLst/>
          </a:prstGeom>
        </p:spPr>
      </p:pic>
      <p:pic>
        <p:nvPicPr>
          <p:cNvPr id="11" name="Picture 10">
            <a:extLst>
              <a:ext uri="{FF2B5EF4-FFF2-40B4-BE49-F238E27FC236}">
                <a16:creationId xmlns:a16="http://schemas.microsoft.com/office/drawing/2014/main" id="{8F407C39-4520-DD60-218D-E43DFF9892E3}"/>
              </a:ext>
            </a:extLst>
          </p:cNvPr>
          <p:cNvPicPr>
            <a:picLocks noChangeAspect="1"/>
          </p:cNvPicPr>
          <p:nvPr/>
        </p:nvPicPr>
        <p:blipFill>
          <a:blip r:embed="rId5"/>
          <a:stretch>
            <a:fillRect/>
          </a:stretch>
        </p:blipFill>
        <p:spPr>
          <a:xfrm>
            <a:off x="2286000" y="4143375"/>
            <a:ext cx="2733675" cy="167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EA33C62-F352-0380-B8A8-4C9E57BEA4A6}"/>
              </a:ext>
            </a:extLst>
          </p:cNvPr>
          <p:cNvSpPr txBox="1"/>
          <p:nvPr/>
        </p:nvSpPr>
        <p:spPr>
          <a:xfrm>
            <a:off x="3276600" y="2473007"/>
            <a:ext cx="6686550" cy="1477328"/>
          </a:xfrm>
          <a:prstGeom prst="rect">
            <a:avLst/>
          </a:prstGeom>
          <a:noFill/>
        </p:spPr>
        <p:txBody>
          <a:bodyPr wrap="square" rtlCol="0">
            <a:spAutoFit/>
          </a:bodyPr>
          <a:lstStyle/>
          <a:p>
            <a:r>
              <a:rPr lang="en-US" dirty="0"/>
              <a:t>Conditional formatting – missing value highlight</a:t>
            </a:r>
          </a:p>
          <a:p>
            <a:r>
              <a:rPr lang="en-US" dirty="0"/>
              <a:t>Filter – remove</a:t>
            </a:r>
          </a:p>
          <a:p>
            <a:r>
              <a:rPr lang="en-US" dirty="0"/>
              <a:t>Formula –</a:t>
            </a:r>
            <a:r>
              <a:rPr lang="en-IN" dirty="0"/>
              <a:t> performance level</a:t>
            </a:r>
          </a:p>
          <a:p>
            <a:r>
              <a:rPr lang="en-IN" dirty="0"/>
              <a:t>Pivot – summary </a:t>
            </a:r>
          </a:p>
          <a:p>
            <a:r>
              <a:rPr lang="en-IN"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6CEEB-76DB-8F1F-5962-151C481C9C72}"/>
              </a:ext>
            </a:extLst>
          </p:cNvPr>
          <p:cNvSpPr txBox="1"/>
          <p:nvPr/>
        </p:nvSpPr>
        <p:spPr>
          <a:xfrm>
            <a:off x="1371600" y="1752600"/>
            <a:ext cx="5105400" cy="2585323"/>
          </a:xfrm>
          <a:prstGeom prst="rect">
            <a:avLst/>
          </a:prstGeom>
          <a:noFill/>
        </p:spPr>
        <p:txBody>
          <a:bodyPr wrap="square" rtlCol="0">
            <a:spAutoFit/>
          </a:bodyPr>
          <a:lstStyle/>
          <a:p>
            <a:pPr marL="285750" indent="-285750">
              <a:buFont typeface="Wingdings" panose="05000000000000000000" pitchFamily="2" charset="2"/>
              <a:buChar char="v"/>
            </a:pPr>
            <a:r>
              <a:rPr lang="en-IN" dirty="0"/>
              <a:t>Employee – Kaggle</a:t>
            </a:r>
          </a:p>
          <a:p>
            <a:pPr marL="285750" indent="-285750">
              <a:buFont typeface="Wingdings" panose="05000000000000000000" pitchFamily="2" charset="2"/>
              <a:buChar char="v"/>
            </a:pPr>
            <a:r>
              <a:rPr lang="en-IN" dirty="0"/>
              <a:t>26-features</a:t>
            </a:r>
          </a:p>
          <a:p>
            <a:pPr marL="285750" indent="-285750">
              <a:buFont typeface="Wingdings" panose="05000000000000000000" pitchFamily="2" charset="2"/>
              <a:buChar char="v"/>
            </a:pPr>
            <a:r>
              <a:rPr lang="en-IN" dirty="0"/>
              <a:t>9-features</a:t>
            </a:r>
          </a:p>
          <a:p>
            <a:pPr marL="285750" indent="-285750">
              <a:buFont typeface="Wingdings" panose="05000000000000000000" pitchFamily="2" charset="2"/>
              <a:buChar char="v"/>
            </a:pPr>
            <a:r>
              <a:rPr lang="en-IN" dirty="0"/>
              <a:t>Emp id – number</a:t>
            </a:r>
          </a:p>
          <a:p>
            <a:pPr marL="285750" indent="-285750">
              <a:buFont typeface="Wingdings" panose="05000000000000000000" pitchFamily="2" charset="2"/>
              <a:buChar char="v"/>
            </a:pPr>
            <a:r>
              <a:rPr lang="en-IN" dirty="0"/>
              <a:t>Name – text</a:t>
            </a:r>
          </a:p>
          <a:p>
            <a:pPr marL="285750" indent="-285750">
              <a:buFont typeface="Wingdings" panose="05000000000000000000" pitchFamily="2" charset="2"/>
              <a:buChar char="v"/>
            </a:pPr>
            <a:r>
              <a:rPr lang="en-IN" dirty="0"/>
              <a:t>Emp – type</a:t>
            </a:r>
          </a:p>
          <a:p>
            <a:pPr marL="285750" indent="-285750">
              <a:buFont typeface="Wingdings" panose="05000000000000000000" pitchFamily="2" charset="2"/>
              <a:buChar char="v"/>
            </a:pPr>
            <a:r>
              <a:rPr lang="en-IN" dirty="0"/>
              <a:t>Performance level</a:t>
            </a:r>
          </a:p>
          <a:p>
            <a:pPr marL="285750" indent="-285750">
              <a:buFont typeface="Wingdings" panose="05000000000000000000" pitchFamily="2" charset="2"/>
              <a:buChar char="v"/>
            </a:pPr>
            <a:r>
              <a:rPr lang="en-IN" dirty="0"/>
              <a:t>Gender – male , female</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340" y="2095500"/>
            <a:ext cx="8991410" cy="954107"/>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608</TotalTime>
  <Words>630</Words>
  <Application>Microsoft Office PowerPoint</Application>
  <PresentationFormat>Widescreen</PresentationFormat>
  <Paragraphs>105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917305673509</cp:lastModifiedBy>
  <cp:revision>21</cp:revision>
  <dcterms:created xsi:type="dcterms:W3CDTF">2024-03-29T15:07:22Z</dcterms:created>
  <dcterms:modified xsi:type="dcterms:W3CDTF">2024-09-28T14:57:10Z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