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9" r:id="rId6"/>
    <p:sldId id="270" r:id="rId7"/>
    <p:sldId id="259" r:id="rId8"/>
    <p:sldId id="260" r:id="rId9"/>
    <p:sldId id="261" r:id="rId10"/>
    <p:sldId id="27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95" d="100"/>
          <a:sy n="95" d="100"/>
        </p:scale>
        <p:origin x="-178" y="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12/10/2023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jana.in/papers/59.pdf" TargetMode="External"/><Relationship Id="rId2" Type="http://schemas.openxmlformats.org/officeDocument/2006/relationships/hyperlink" Target="http://www.researchgate.net/" TargetMode="External"/><Relationship Id="rId1" Type="http://schemas.openxmlformats.org/officeDocument/2006/relationships/slideLayout" Target="../slideLayouts/slideLayout2.xml"/><Relationship Id="rId5" Type="http://schemas.openxmlformats.org/officeDocument/2006/relationships/hyperlink" Target="https://turcomat.org/index.php/turkbilmat/article/view/4677" TargetMode="External"/><Relationship Id="rId4" Type="http://schemas.openxmlformats.org/officeDocument/2006/relationships/hyperlink" Target="https://www.govinfo.gov/content/pkg/GPO-CRPT-99hrpt1016/pdf/GPO-CRPT-99hrpt1016.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15710396"/>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algn="ctr"/>
                      <a:r>
                        <a:rPr lang="en-GB" dirty="0" smtClean="0"/>
                        <a:t>20201ISE076</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Angeline Stanley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algn="ctr"/>
                      <a:r>
                        <a:rPr lang="en-GB" dirty="0" smtClean="0"/>
                        <a:t>20201ISE082</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smtClean="0"/>
                        <a:t>Sakshi</a:t>
                      </a:r>
                      <a:r>
                        <a:rPr lang="en-GB" dirty="0" smtClean="0"/>
                        <a:t> </a:t>
                      </a:r>
                      <a:r>
                        <a:rPr lang="en-GB" dirty="0" err="1" smtClean="0"/>
                        <a:t>Oswal</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pPr algn="ctr"/>
                      <a:r>
                        <a:rPr lang="en-GB" dirty="0" smtClean="0"/>
                        <a:t> 20201ISE0048</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      </a:t>
                      </a:r>
                      <a:r>
                        <a:rPr lang="en-GB" dirty="0" err="1" smtClean="0"/>
                        <a:t>Grantha</a:t>
                      </a:r>
                      <a:r>
                        <a:rPr lang="en-GB" dirty="0" smtClean="0"/>
                        <a:t> </a:t>
                      </a:r>
                      <a:r>
                        <a:rPr lang="en-GB" dirty="0" err="1" smtClean="0"/>
                        <a:t>Kushalappa</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pPr algn="ctr"/>
                      <a:r>
                        <a:rPr lang="en-GB" dirty="0"/>
                        <a:t>20201ISE0071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  Berlin </a:t>
                      </a:r>
                      <a:r>
                        <a:rPr lang="en-GB" dirty="0" err="1" smtClean="0"/>
                        <a:t>Gangamma</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smtClean="0"/>
              <a:t>Mrs.</a:t>
            </a:r>
            <a:r>
              <a:rPr lang="en-GB" sz="1700" dirty="0" smtClean="0"/>
              <a:t> </a:t>
            </a:r>
            <a:r>
              <a:rPr lang="en-GB" sz="1700" dirty="0" err="1" smtClean="0"/>
              <a:t>Pushpalatha</a:t>
            </a:r>
            <a:endParaRPr lang="en-GB" sz="1700" dirty="0"/>
          </a:p>
          <a:p>
            <a:pPr algn="l"/>
            <a:r>
              <a:rPr lang="en-GB" sz="1700" dirty="0" smtClean="0"/>
              <a:t>Associate Professor</a:t>
            </a:r>
            <a:endParaRPr lang="en-GB" sz="1700" dirty="0"/>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pic>
        <p:nvPicPr>
          <p:cNvPr id="4" name="Content Placeholder 3">
            <a:extLst>
              <a:ext uri="{FF2B5EF4-FFF2-40B4-BE49-F238E27FC236}">
                <a16:creationId xmlns="" xmlns:a16="http://schemas.microsoft.com/office/drawing/2014/main" xmlns:lc="http://schemas.openxmlformats.org/drawingml/2006/lockedCanvas" id="{ACA4ADED-5457-CB47-A7E1-CA510D582D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687" y="1143000"/>
            <a:ext cx="7982226" cy="4953000"/>
          </a:xfrm>
          <a:prstGeom prst="rect">
            <a:avLst/>
          </a:prstGeom>
        </p:spPr>
      </p:pic>
    </p:spTree>
    <p:extLst>
      <p:ext uri="{BB962C8B-B14F-4D97-AF65-F5344CB8AC3E}">
        <p14:creationId xmlns:p14="http://schemas.microsoft.com/office/powerpoint/2010/main" val="8881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40000" lnSpcReduction="20000"/>
          </a:bodyPr>
          <a:lstStyle/>
          <a:p>
            <a:r>
              <a:rPr lang="en-US" b="1" dirty="0"/>
              <a:t>Improved Accident Data Collection</a:t>
            </a:r>
            <a:r>
              <a:rPr lang="en-US" b="1" dirty="0" smtClean="0"/>
              <a:t>:</a:t>
            </a:r>
            <a:r>
              <a:rPr lang="en-US" dirty="0" smtClean="0"/>
              <a:t> </a:t>
            </a:r>
            <a:r>
              <a:rPr lang="en-US" dirty="0"/>
              <a:t>The system would enhance the quality and quantity of accident data collected, leading to better analysis and understanding of the causes and trends related to road accidents</a:t>
            </a:r>
            <a:r>
              <a:rPr lang="en-US" dirty="0" smtClean="0"/>
              <a:t>.</a:t>
            </a:r>
          </a:p>
          <a:p>
            <a:endParaRPr lang="en-US" dirty="0"/>
          </a:p>
          <a:p>
            <a:r>
              <a:rPr lang="en-US" b="1" dirty="0" smtClean="0"/>
              <a:t>Faster </a:t>
            </a:r>
            <a:r>
              <a:rPr lang="en-US" b="1" dirty="0"/>
              <a:t>Response and Emergency Services</a:t>
            </a:r>
            <a:r>
              <a:rPr lang="en-US" b="1" dirty="0" smtClean="0"/>
              <a:t>:</a:t>
            </a:r>
            <a:r>
              <a:rPr lang="en-US" dirty="0" smtClean="0"/>
              <a:t> </a:t>
            </a:r>
            <a:r>
              <a:rPr lang="en-US" dirty="0"/>
              <a:t>Real-time data collection would help emergency services respond more effectively to accidents by providing them with immediate information on the scene's condition, including the number of injuries and fatalities</a:t>
            </a:r>
            <a:r>
              <a:rPr lang="en-US" dirty="0" smtClean="0"/>
              <a:t>.</a:t>
            </a:r>
          </a:p>
          <a:p>
            <a:endParaRPr lang="en-US" dirty="0"/>
          </a:p>
          <a:p>
            <a:r>
              <a:rPr lang="en-US" b="1" dirty="0" smtClean="0"/>
              <a:t>Enhanced </a:t>
            </a:r>
            <a:r>
              <a:rPr lang="en-US" b="1" dirty="0"/>
              <a:t>Safety Measures:</a:t>
            </a:r>
            <a:r>
              <a:rPr lang="en-US" dirty="0"/>
              <a:t> </a:t>
            </a:r>
            <a:r>
              <a:rPr lang="en-US" dirty="0" smtClean="0"/>
              <a:t>The </a:t>
            </a:r>
            <a:r>
              <a:rPr lang="en-US" dirty="0"/>
              <a:t>data collected can be used to identify high-risk areas and implement safety measures, such as road improvements, increased policing, or better signage</a:t>
            </a:r>
            <a:r>
              <a:rPr lang="en-US" dirty="0" smtClean="0"/>
              <a:t>.</a:t>
            </a:r>
          </a:p>
          <a:p>
            <a:endParaRPr lang="en-US" dirty="0"/>
          </a:p>
          <a:p>
            <a:r>
              <a:rPr lang="en-US" b="1" dirty="0"/>
              <a:t>Faster Claims Processing:</a:t>
            </a:r>
            <a:r>
              <a:rPr lang="en-US" dirty="0"/>
              <a:t> The provision to submit/exchange insurance details would expedite the claims process, reducing disputes and delays in compensation for accident victims</a:t>
            </a:r>
            <a:r>
              <a:rPr lang="en-US" dirty="0" smtClean="0"/>
              <a:t>.</a:t>
            </a:r>
          </a:p>
          <a:p>
            <a:endParaRPr lang="en-US" dirty="0"/>
          </a:p>
          <a:p>
            <a:r>
              <a:rPr lang="en-US" b="1" dirty="0"/>
              <a:t>Accurate Accident Investigation:</a:t>
            </a:r>
            <a:r>
              <a:rPr lang="en-US" dirty="0"/>
              <a:t> The system would provide valuable evidence for accident investigations, helping law enforcement agencies establish the cause of accidents and determine fault</a:t>
            </a:r>
            <a:r>
              <a:rPr lang="en-US" dirty="0" smtClean="0"/>
              <a:t>.</a:t>
            </a:r>
          </a:p>
          <a:p>
            <a:endParaRPr lang="en-US" dirty="0"/>
          </a:p>
          <a:p>
            <a:r>
              <a:rPr lang="en-US" b="1" dirty="0"/>
              <a:t>Behavioral Changes:</a:t>
            </a:r>
            <a:r>
              <a:rPr lang="en-US" dirty="0"/>
              <a:t> The knowledge that data is being collected and shared may encourage safer driving behavior among motorists, leading to a reduction in accidents</a:t>
            </a:r>
            <a:r>
              <a:rPr lang="en-US" dirty="0" smtClean="0"/>
              <a:t>.</a:t>
            </a:r>
          </a:p>
          <a:p>
            <a:endParaRPr lang="en-US" dirty="0"/>
          </a:p>
          <a:p>
            <a:r>
              <a:rPr lang="en-US" b="1" dirty="0"/>
              <a:t>Citizen Involvement:</a:t>
            </a:r>
            <a:r>
              <a:rPr lang="en-US" dirty="0"/>
              <a:t> Involving ordinary citizens as volunteers can foster a sense of community responsibility and engagement in road safety</a:t>
            </a:r>
            <a:r>
              <a:rPr lang="en-US" dirty="0" smtClean="0"/>
              <a:t>.</a:t>
            </a:r>
          </a:p>
          <a:p>
            <a:endParaRPr lang="en-US" dirty="0"/>
          </a:p>
          <a:p>
            <a:r>
              <a:rPr lang="en-US" b="1" dirty="0"/>
              <a:t>Centralized Database:</a:t>
            </a:r>
            <a:r>
              <a:rPr lang="en-US" dirty="0"/>
              <a:t> A centralized database ensures that all relevant agencies have access to the same information, reducing redundancy and improving collaboration among different stakeholders</a:t>
            </a:r>
            <a:r>
              <a:rPr lang="en-US" dirty="0" smtClean="0"/>
              <a:t>.</a:t>
            </a:r>
          </a:p>
          <a:p>
            <a:endParaRPr lang="en-US" dirty="0"/>
          </a:p>
          <a:p>
            <a:r>
              <a:rPr lang="en-US" b="1" dirty="0"/>
              <a:t>Trend Analysis and Prediction:</a:t>
            </a:r>
            <a:r>
              <a:rPr lang="en-US" dirty="0"/>
              <a:t> Over time, the collected data can be used for trend analysis, which can inform road safety policies and predict accident hotspots</a:t>
            </a:r>
            <a:r>
              <a:rPr lang="en-US" dirty="0" smtClean="0"/>
              <a:t>.</a:t>
            </a:r>
          </a:p>
          <a:p>
            <a:endParaRPr lang="en-US" dirty="0"/>
          </a:p>
          <a:p>
            <a:r>
              <a:rPr lang="en-US" b="1" dirty="0"/>
              <a:t>Public Awareness:</a:t>
            </a:r>
            <a:r>
              <a:rPr lang="en-US" dirty="0"/>
              <a:t> The existence of such a system can raise awareness about the importance of road safety, leading to more responsible driving and reduced accidents</a:t>
            </a:r>
            <a:r>
              <a:rPr lang="en-US" dirty="0" smtClean="0"/>
              <a:t>.</a:t>
            </a:r>
          </a:p>
          <a:p>
            <a:endParaRPr lang="en-US" dirty="0"/>
          </a:p>
          <a:p>
            <a:r>
              <a:rPr lang="en-US" b="1" dirty="0"/>
              <a:t>Legal Accountability:</a:t>
            </a:r>
            <a:r>
              <a:rPr lang="en-US" dirty="0"/>
              <a:t> Accurate data and witness interviews can help in establishing legal accountability, facilitating fair and just resolution of disputes</a:t>
            </a:r>
            <a:r>
              <a:rPr lang="en-US" dirty="0" smtClean="0"/>
              <a:t>.</a:t>
            </a:r>
          </a:p>
          <a:p>
            <a:endParaRPr lang="en-US" dirty="0"/>
          </a:p>
          <a:p>
            <a:r>
              <a:rPr lang="en-US" b="1" dirty="0"/>
              <a:t>Feedback Loop for Improvements:</a:t>
            </a:r>
            <a:r>
              <a:rPr lang="en-US" dirty="0"/>
              <a:t> The data can be used as a feedback loop for authorities to continually improve road infrastructure and safety measures based on real-world accident scenarios.</a:t>
            </a: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latin typeface="Adobe Devanagari" pitchFamily="18" charset="0"/>
                <a:cs typeface="Adobe Devanagari" pitchFamily="18" charset="0"/>
              </a:rPr>
              <a:t>It is concluded that the system is to provide emergency service to get the accident information and reach in time. </a:t>
            </a:r>
            <a:endParaRPr lang="en-US" b="0" i="0" dirty="0" smtClean="0">
              <a:solidFill>
                <a:schemeClr val="tx1">
                  <a:lumMod val="95000"/>
                  <a:lumOff val="5000"/>
                </a:schemeClr>
              </a:solidFill>
              <a:effectLst/>
              <a:latin typeface="Adobe Devanagari" pitchFamily="18" charset="0"/>
              <a:cs typeface="Adobe Devanagari" pitchFamily="18" charset="0"/>
            </a:endParaRPr>
          </a:p>
          <a:p>
            <a:pPr algn="l">
              <a:buFont typeface="Arial" panose="020B0604020202020204" pitchFamily="34" charset="0"/>
              <a:buChar char="•"/>
            </a:pPr>
            <a:r>
              <a:rPr lang="en-US" b="0" i="0" dirty="0" smtClean="0">
                <a:solidFill>
                  <a:schemeClr val="tx1">
                    <a:lumMod val="95000"/>
                    <a:lumOff val="5000"/>
                  </a:schemeClr>
                </a:solidFill>
                <a:effectLst/>
                <a:latin typeface="Adobe Devanagari" pitchFamily="18" charset="0"/>
                <a:cs typeface="Adobe Devanagari" pitchFamily="18" charset="0"/>
              </a:rPr>
              <a:t>Concludes </a:t>
            </a:r>
            <a:r>
              <a:rPr lang="en-US" b="0" i="0" dirty="0">
                <a:solidFill>
                  <a:schemeClr val="tx1">
                    <a:lumMod val="95000"/>
                    <a:lumOff val="5000"/>
                  </a:schemeClr>
                </a:solidFill>
                <a:effectLst/>
                <a:latin typeface="Adobe Devanagari" pitchFamily="18" charset="0"/>
                <a:cs typeface="Adobe Devanagari" pitchFamily="18" charset="0"/>
              </a:rPr>
              <a:t>that the system enhances the timeliness of accident reporting, encourages prompt investigation, and contributes to injury prevention.</a:t>
            </a:r>
          </a:p>
          <a:p>
            <a:pPr algn="l">
              <a:buFont typeface="Arial" panose="020B0604020202020204" pitchFamily="34" charset="0"/>
              <a:buChar char="•"/>
            </a:pPr>
            <a:r>
              <a:rPr lang="en-US" b="0" i="0" dirty="0">
                <a:solidFill>
                  <a:schemeClr val="tx1">
                    <a:lumMod val="95000"/>
                    <a:lumOff val="5000"/>
                  </a:schemeClr>
                </a:solidFill>
                <a:effectLst/>
                <a:latin typeface="Adobe Devanagari" pitchFamily="18" charset="0"/>
                <a:cs typeface="Adobe Devanagari" pitchFamily="18" charset="0"/>
              </a:rPr>
              <a:t>Stresses that the application contains essential details for summarizing accident reports</a:t>
            </a:r>
            <a:r>
              <a:rPr lang="en-US" b="0" i="0" dirty="0" smtClean="0">
                <a:solidFill>
                  <a:schemeClr val="tx1">
                    <a:lumMod val="95000"/>
                    <a:lumOff val="5000"/>
                  </a:schemeClr>
                </a:solidFill>
                <a:effectLst/>
                <a:latin typeface="Adobe Devanagari" pitchFamily="18" charset="0"/>
                <a:cs typeface="Adobe Devanagari" pitchFamily="18" charset="0"/>
              </a:rPr>
              <a:t>.</a:t>
            </a:r>
          </a:p>
          <a:p>
            <a:r>
              <a:rPr lang="en-US" dirty="0">
                <a:latin typeface="Adobe Devanagari" pitchFamily="18" charset="0"/>
                <a:cs typeface="Adobe Devanagari" pitchFamily="18" charset="0"/>
              </a:rPr>
              <a:t>In essence, the implementation of such a system not only promotes transparency and accountability but also encourages a collaborative effort among different parties involved in accident response and resolution</a:t>
            </a:r>
            <a:endParaRPr lang="en-US" b="0" i="0" dirty="0">
              <a:solidFill>
                <a:schemeClr val="tx1">
                  <a:lumMod val="95000"/>
                  <a:lumOff val="5000"/>
                </a:schemeClr>
              </a:solidFill>
              <a:effectLst/>
              <a:latin typeface="Adobe Devanagari" pitchFamily="18" charset="0"/>
              <a:cs typeface="Adobe Devanagari" pitchFamily="18"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IN" dirty="0">
                <a:solidFill>
                  <a:srgbClr val="9AA0A6"/>
                </a:solidFill>
                <a:latin typeface="Segoe UI" panose="020B0502040204020203" pitchFamily="34" charset="0"/>
                <a:hlinkClick r:id="rId2"/>
              </a:rPr>
              <a:t>www.researchgate.net</a:t>
            </a:r>
            <a:endParaRPr lang="en-IN" dirty="0">
              <a:solidFill>
                <a:srgbClr val="9AA0A6"/>
              </a:solidFill>
              <a:latin typeface="Segoe UI" panose="020B0502040204020203" pitchFamily="34" charset="0"/>
            </a:endParaRPr>
          </a:p>
          <a:p>
            <a:r>
              <a:rPr lang="en-IN" dirty="0" smtClean="0">
                <a:solidFill>
                  <a:srgbClr val="9AA0A6"/>
                </a:solidFill>
                <a:latin typeface="Segoe UI" panose="020B0502040204020203" pitchFamily="34" charset="0"/>
              </a:rPr>
              <a:t>webarchive.nationalarchives.gov.uk</a:t>
            </a:r>
          </a:p>
          <a:p>
            <a:r>
              <a:rPr lang="en-GB" dirty="0">
                <a:hlinkClick r:id="rId3"/>
              </a:rPr>
              <a:t>https://</a:t>
            </a:r>
            <a:r>
              <a:rPr lang="en-GB" dirty="0" smtClean="0">
                <a:hlinkClick r:id="rId3"/>
              </a:rPr>
              <a:t>www.ijana.in/papers/59.pdf</a:t>
            </a:r>
            <a:endParaRPr lang="en-GB" dirty="0" smtClean="0"/>
          </a:p>
          <a:p>
            <a:r>
              <a:rPr lang="en-GB" dirty="0">
                <a:hlinkClick r:id="rId4"/>
              </a:rPr>
              <a:t>https://</a:t>
            </a:r>
            <a:r>
              <a:rPr lang="en-GB" dirty="0" smtClean="0">
                <a:hlinkClick r:id="rId4"/>
              </a:rPr>
              <a:t>www.govinfo.gov/content/pkg/GPO-CRPT-99hrpt1016/pdf/GPO-CRPT-99hrpt1016.pdf</a:t>
            </a:r>
            <a:endParaRPr lang="en-GB" dirty="0" smtClean="0"/>
          </a:p>
          <a:p>
            <a:r>
              <a:rPr lang="en-GB" dirty="0">
                <a:hlinkClick r:id="rId5"/>
              </a:rPr>
              <a:t>https://</a:t>
            </a:r>
            <a:r>
              <a:rPr lang="en-GB" dirty="0" smtClean="0">
                <a:hlinkClick r:id="rId5"/>
              </a:rPr>
              <a:t>turcomat.org/index.php/turkbilmat/article/view/4677</a:t>
            </a:r>
            <a:endParaRPr lang="en-GB" dirty="0" smtClean="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endParaRPr lang="en-IN" dirty="0"/>
          </a:p>
          <a:p>
            <a:pPr marL="0" indent="0">
              <a:buNone/>
            </a:pPr>
            <a:r>
              <a:rPr lang="en-US" sz="2800" dirty="0" smtClean="0">
                <a:latin typeface="Adobe Devanagari" pitchFamily="18" charset="0"/>
                <a:cs typeface="Adobe Devanagari" pitchFamily="18" charset="0"/>
              </a:rPr>
              <a:t>This is a </a:t>
            </a:r>
            <a:r>
              <a:rPr lang="en-US" sz="2800" dirty="0">
                <a:latin typeface="Adobe Devanagari" pitchFamily="18" charset="0"/>
                <a:cs typeface="Adobe Devanagari" pitchFamily="18" charset="0"/>
              </a:rPr>
              <a:t>system/portal </a:t>
            </a:r>
            <a:r>
              <a:rPr lang="en-US" sz="2800" dirty="0" smtClean="0">
                <a:latin typeface="Adobe Devanagari" pitchFamily="18" charset="0"/>
                <a:cs typeface="Adobe Devanagari" pitchFamily="18" charset="0"/>
              </a:rPr>
              <a:t>for gathering </a:t>
            </a:r>
            <a:r>
              <a:rPr lang="en-US" sz="2800" dirty="0">
                <a:latin typeface="Adobe Devanagari" pitchFamily="18" charset="0"/>
                <a:cs typeface="Adobe Devanagari" pitchFamily="18" charset="0"/>
              </a:rPr>
              <a:t>on the spot information during </a:t>
            </a:r>
            <a:r>
              <a:rPr lang="en-US" sz="2800" dirty="0" smtClean="0">
                <a:latin typeface="Adobe Devanagari" pitchFamily="18" charset="0"/>
                <a:cs typeface="Adobe Devanagari" pitchFamily="18" charset="0"/>
              </a:rPr>
              <a:t>road accidents</a:t>
            </a:r>
            <a:r>
              <a:rPr lang="en-US" sz="2800" dirty="0">
                <a:latin typeface="Adobe Devanagari" pitchFamily="18" charset="0"/>
                <a:cs typeface="Adobe Devanagari" pitchFamily="18" charset="0"/>
              </a:rPr>
              <a:t>. This </a:t>
            </a:r>
            <a:r>
              <a:rPr lang="en-US" sz="2800" dirty="0" smtClean="0">
                <a:latin typeface="Adobe Devanagari" pitchFamily="18" charset="0"/>
                <a:cs typeface="Adobe Devanagari" pitchFamily="18" charset="0"/>
              </a:rPr>
              <a:t>information includes </a:t>
            </a:r>
            <a:r>
              <a:rPr lang="en-US" sz="2800" dirty="0">
                <a:latin typeface="Adobe Devanagari" pitchFamily="18" charset="0"/>
                <a:cs typeface="Adobe Devanagari" pitchFamily="18" charset="0"/>
              </a:rPr>
              <a:t>photos </a:t>
            </a:r>
            <a:r>
              <a:rPr lang="en-US" sz="2800" dirty="0" smtClean="0">
                <a:latin typeface="Adobe Devanagari" pitchFamily="18" charset="0"/>
                <a:cs typeface="Adobe Devanagari" pitchFamily="18" charset="0"/>
              </a:rPr>
              <a:t>of the </a:t>
            </a:r>
            <a:r>
              <a:rPr lang="en-US" sz="2800" dirty="0">
                <a:latin typeface="Adobe Devanagari" pitchFamily="18" charset="0"/>
                <a:cs typeface="Adobe Devanagari" pitchFamily="18" charset="0"/>
              </a:rPr>
              <a:t>site, interviews with eyewitnesses, </a:t>
            </a:r>
            <a:r>
              <a:rPr lang="en-US" sz="2800" dirty="0" smtClean="0">
                <a:latin typeface="Adobe Devanagari" pitchFamily="18" charset="0"/>
                <a:cs typeface="Adobe Devanagari" pitchFamily="18" charset="0"/>
              </a:rPr>
              <a:t>information on </a:t>
            </a:r>
            <a:r>
              <a:rPr lang="en-US" sz="2800" dirty="0">
                <a:latin typeface="Adobe Devanagari" pitchFamily="18" charset="0"/>
                <a:cs typeface="Adobe Devanagari" pitchFamily="18" charset="0"/>
              </a:rPr>
              <a:t>injuries and fatalities, reason for accident, speed ,road condition on relative basis, etc. All this data </a:t>
            </a:r>
            <a:r>
              <a:rPr lang="en-US" sz="2800" dirty="0" smtClean="0">
                <a:latin typeface="Adobe Devanagari" pitchFamily="18" charset="0"/>
                <a:cs typeface="Adobe Devanagari" pitchFamily="18" charset="0"/>
              </a:rPr>
              <a:t>can go </a:t>
            </a:r>
            <a:r>
              <a:rPr lang="en-US" sz="2800" dirty="0">
                <a:latin typeface="Adobe Devanagari" pitchFamily="18" charset="0"/>
                <a:cs typeface="Adobe Devanagari" pitchFamily="18" charset="0"/>
              </a:rPr>
              <a:t>into a central database. This responsibility </a:t>
            </a:r>
            <a:r>
              <a:rPr lang="en-US" sz="2800" dirty="0" smtClean="0">
                <a:latin typeface="Adobe Devanagari" pitchFamily="18" charset="0"/>
                <a:cs typeface="Adobe Devanagari" pitchFamily="18" charset="0"/>
              </a:rPr>
              <a:t>for collecting </a:t>
            </a:r>
            <a:r>
              <a:rPr lang="en-US" sz="2800" dirty="0">
                <a:latin typeface="Adobe Devanagari" pitchFamily="18" charset="0"/>
                <a:cs typeface="Adobe Devanagari" pitchFamily="18" charset="0"/>
              </a:rPr>
              <a:t>the data could be given either to police, transport authority, ambulance or even </a:t>
            </a:r>
            <a:r>
              <a:rPr lang="en-US" sz="2800" dirty="0" smtClean="0">
                <a:latin typeface="Adobe Devanagari" pitchFamily="18" charset="0"/>
                <a:cs typeface="Adobe Devanagari" pitchFamily="18" charset="0"/>
              </a:rPr>
              <a:t>ordinary citizens </a:t>
            </a:r>
            <a:r>
              <a:rPr lang="en-US" sz="2800" dirty="0">
                <a:latin typeface="Adobe Devanagari" pitchFamily="18" charset="0"/>
                <a:cs typeface="Adobe Devanagari" pitchFamily="18" charset="0"/>
              </a:rPr>
              <a:t>who volunteer for the same. In the </a:t>
            </a:r>
            <a:r>
              <a:rPr lang="en-US" sz="2800" dirty="0" smtClean="0">
                <a:latin typeface="Adobe Devanagari" pitchFamily="18" charset="0"/>
                <a:cs typeface="Adobe Devanagari" pitchFamily="18" charset="0"/>
              </a:rPr>
              <a:t>same system</a:t>
            </a:r>
            <a:r>
              <a:rPr lang="en-US" sz="2800" dirty="0">
                <a:latin typeface="Adobe Devanagari" pitchFamily="18" charset="0"/>
                <a:cs typeface="Adobe Devanagari" pitchFamily="18" charset="0"/>
              </a:rPr>
              <a:t>, there </a:t>
            </a:r>
            <a:r>
              <a:rPr lang="en-US" sz="2800" dirty="0" smtClean="0">
                <a:latin typeface="Adobe Devanagari" pitchFamily="18" charset="0"/>
                <a:cs typeface="Adobe Devanagari" pitchFamily="18" charset="0"/>
              </a:rPr>
              <a:t>is also </a:t>
            </a:r>
            <a:r>
              <a:rPr lang="en-US" sz="2800" dirty="0">
                <a:latin typeface="Adobe Devanagari" pitchFamily="18" charset="0"/>
                <a:cs typeface="Adobe Devanagari" pitchFamily="18" charset="0"/>
              </a:rPr>
              <a:t>a provision to submit/exchange insurance numbers/ details in order </a:t>
            </a:r>
            <a:r>
              <a:rPr lang="en-US" sz="2800" dirty="0" smtClean="0">
                <a:latin typeface="Adobe Devanagari" pitchFamily="18" charset="0"/>
                <a:cs typeface="Adobe Devanagari" pitchFamily="18" charset="0"/>
              </a:rPr>
              <a:t>to settle </a:t>
            </a:r>
            <a:r>
              <a:rPr lang="en-US" sz="2800" dirty="0">
                <a:latin typeface="Adobe Devanagari" pitchFamily="18" charset="0"/>
                <a:cs typeface="Adobe Devanagari" pitchFamily="18" charset="0"/>
              </a:rPr>
              <a:t>the dispute if any arising out of the accident. </a:t>
            </a:r>
            <a:endParaRPr lang="en-GB" sz="2800" dirty="0">
              <a:latin typeface="Adobe Devanagari" pitchFamily="18" charset="0"/>
              <a:cs typeface="Adobe Devanagari"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IN" b="1" dirty="0">
                <a:latin typeface="Adobe Devanagari" pitchFamily="18" charset="0"/>
                <a:cs typeface="Adobe Devanagari" pitchFamily="18" charset="0"/>
              </a:rPr>
              <a:t>The existing fraudster detection </a:t>
            </a:r>
            <a:r>
              <a:rPr lang="en-IN" b="1" dirty="0" err="1" smtClean="0">
                <a:latin typeface="Adobe Devanagari" pitchFamily="18" charset="0"/>
                <a:cs typeface="Adobe Devanagari" pitchFamily="18" charset="0"/>
              </a:rPr>
              <a:t>methodsal</a:t>
            </a:r>
            <a:r>
              <a:rPr lang="en-IN" b="1" dirty="0" smtClean="0">
                <a:latin typeface="Adobe Devanagari" pitchFamily="18" charset="0"/>
                <a:cs typeface="Adobe Devanagari" pitchFamily="18" charset="0"/>
              </a:rPr>
              <a:t> ways </a:t>
            </a:r>
            <a:r>
              <a:rPr lang="en-IN" b="1" dirty="0">
                <a:latin typeface="Adobe Devanagari" pitchFamily="18" charset="0"/>
                <a:cs typeface="Adobe Devanagari" pitchFamily="18" charset="0"/>
              </a:rPr>
              <a:t>consider people who violate normal </a:t>
            </a:r>
            <a:r>
              <a:rPr lang="en-IN" b="1" dirty="0" smtClean="0">
                <a:latin typeface="Adobe Devanagari" pitchFamily="18" charset="0"/>
                <a:cs typeface="Adobe Devanagari" pitchFamily="18" charset="0"/>
              </a:rPr>
              <a:t>behaviour patterns </a:t>
            </a:r>
            <a:r>
              <a:rPr lang="en-IN" b="1" dirty="0">
                <a:latin typeface="Adobe Devanagari" pitchFamily="18" charset="0"/>
                <a:cs typeface="Adobe Devanagari" pitchFamily="18" charset="0"/>
              </a:rPr>
              <a:t>as fraudsters. However, fraudsters can </a:t>
            </a:r>
            <a:r>
              <a:rPr lang="en-IN" b="1" dirty="0" smtClean="0">
                <a:latin typeface="Adobe Devanagari" pitchFamily="18" charset="0"/>
                <a:cs typeface="Adobe Devanagari" pitchFamily="18" charset="0"/>
              </a:rPr>
              <a:t>evade these </a:t>
            </a:r>
            <a:r>
              <a:rPr lang="en-IN" b="1" dirty="0">
                <a:latin typeface="Adobe Devanagari" pitchFamily="18" charset="0"/>
                <a:cs typeface="Adobe Devanagari" pitchFamily="18" charset="0"/>
              </a:rPr>
              <a:t>monitors by camouflage, by adding </a:t>
            </a:r>
            <a:r>
              <a:rPr lang="en-IN" b="1" dirty="0" smtClean="0">
                <a:latin typeface="Adobe Devanagari" pitchFamily="18" charset="0"/>
                <a:cs typeface="Adobe Devanagari" pitchFamily="18" charset="0"/>
              </a:rPr>
              <a:t>normal behaviours </a:t>
            </a:r>
            <a:r>
              <a:rPr lang="en-IN" b="1" dirty="0">
                <a:latin typeface="Adobe Devanagari" pitchFamily="18" charset="0"/>
                <a:cs typeface="Adobe Devanagari" pitchFamily="18" charset="0"/>
              </a:rPr>
              <a:t>so that they look ‘‘normal.’’ Our focus </a:t>
            </a:r>
            <a:r>
              <a:rPr lang="en-IN" b="1" dirty="0" smtClean="0">
                <a:latin typeface="Adobe Devanagari" pitchFamily="18" charset="0"/>
                <a:cs typeface="Adobe Devanagari" pitchFamily="18" charset="0"/>
              </a:rPr>
              <a:t>is to </a:t>
            </a:r>
            <a:r>
              <a:rPr lang="en-IN" b="1" dirty="0">
                <a:latin typeface="Adobe Devanagari" pitchFamily="18" charset="0"/>
                <a:cs typeface="Adobe Devanagari" pitchFamily="18" charset="0"/>
              </a:rPr>
              <a:t>spot healthcare insurance patient fraudsters in </a:t>
            </a:r>
            <a:r>
              <a:rPr lang="en-IN" b="1" dirty="0" smtClean="0">
                <a:latin typeface="Adobe Devanagari" pitchFamily="18" charset="0"/>
                <a:cs typeface="Adobe Devanagari" pitchFamily="18" charset="0"/>
              </a:rPr>
              <a:t>the presence </a:t>
            </a:r>
            <a:r>
              <a:rPr lang="en-IN" b="1" dirty="0">
                <a:latin typeface="Adobe Devanagari" pitchFamily="18" charset="0"/>
                <a:cs typeface="Adobe Devanagari" pitchFamily="18" charset="0"/>
              </a:rPr>
              <a:t>of camouflage. Although camouflage </a:t>
            </a:r>
            <a:r>
              <a:rPr lang="en-IN" b="1" dirty="0" smtClean="0">
                <a:latin typeface="Adobe Devanagari" pitchFamily="18" charset="0"/>
                <a:cs typeface="Adobe Devanagari" pitchFamily="18" charset="0"/>
              </a:rPr>
              <a:t>may hinder </a:t>
            </a:r>
            <a:r>
              <a:rPr lang="en-IN" b="1" dirty="0">
                <a:latin typeface="Adobe Devanagari" pitchFamily="18" charset="0"/>
                <a:cs typeface="Adobe Devanagari" pitchFamily="18" charset="0"/>
              </a:rPr>
              <a:t>fraudster detection to some extent, we </a:t>
            </a:r>
            <a:r>
              <a:rPr lang="en-IN" b="1" dirty="0" smtClean="0">
                <a:latin typeface="Adobe Devanagari" pitchFamily="18" charset="0"/>
                <a:cs typeface="Adobe Devanagari" pitchFamily="18" charset="0"/>
              </a:rPr>
              <a:t>find that </a:t>
            </a:r>
            <a:r>
              <a:rPr lang="en-IN" b="1" dirty="0">
                <a:latin typeface="Adobe Devanagari" pitchFamily="18" charset="0"/>
                <a:cs typeface="Adobe Devanagari" pitchFamily="18" charset="0"/>
              </a:rPr>
              <a:t>camouflage </a:t>
            </a:r>
            <a:r>
              <a:rPr lang="en-IN" b="1" dirty="0" smtClean="0">
                <a:latin typeface="Adobe Devanagari" pitchFamily="18" charset="0"/>
                <a:cs typeface="Adobe Devanagari" pitchFamily="18" charset="0"/>
              </a:rPr>
              <a:t>behaviours </a:t>
            </a:r>
            <a:r>
              <a:rPr lang="en-IN" b="1" dirty="0">
                <a:latin typeface="Adobe Devanagari" pitchFamily="18" charset="0"/>
                <a:cs typeface="Adobe Devanagari" pitchFamily="18" charset="0"/>
              </a:rPr>
              <a:t>always sustain in a </a:t>
            </a:r>
            <a:r>
              <a:rPr lang="en-IN" b="1" dirty="0" smtClean="0">
                <a:latin typeface="Adobe Devanagari" pitchFamily="18" charset="0"/>
                <a:cs typeface="Adobe Devanagari" pitchFamily="18" charset="0"/>
              </a:rPr>
              <a:t>short period </a:t>
            </a:r>
            <a:r>
              <a:rPr lang="en-IN" b="1" dirty="0">
                <a:latin typeface="Adobe Devanagari" pitchFamily="18" charset="0"/>
                <a:cs typeface="Adobe Devanagari" pitchFamily="18" charset="0"/>
              </a:rPr>
              <a:t>when the fraudster is conducting fraud</a:t>
            </a:r>
            <a:r>
              <a:rPr lang="en-IN" b="1" dirty="0" smtClean="0">
                <a:latin typeface="Adobe Devanagari" pitchFamily="18" charset="0"/>
                <a:cs typeface="Adobe Devanagari" pitchFamily="18" charset="0"/>
              </a:rPr>
              <a:t>.</a:t>
            </a:r>
          </a:p>
          <a:p>
            <a:endParaRPr lang="en-IN" b="1" dirty="0" smtClean="0">
              <a:latin typeface="Adobe Devanagari" pitchFamily="18" charset="0"/>
              <a:cs typeface="Adobe Devanagari" pitchFamily="18" charset="0"/>
            </a:endParaRPr>
          </a:p>
          <a:p>
            <a:r>
              <a:rPr lang="en-US" b="1" dirty="0">
                <a:latin typeface="Adobe Devanagari" pitchFamily="18" charset="0"/>
                <a:cs typeface="Adobe Devanagari" pitchFamily="18" charset="0"/>
              </a:rPr>
              <a:t>The claim is the first step toward being compensated for medical expenses, lost wages, or other damages resulting from the accident. The insurance company will then open an investigation of the claim and victims may be asked to submit the accident report or independent medical examination by a doctor</a:t>
            </a:r>
            <a:r>
              <a:rPr lang="en-US" sz="2000" b="1" dirty="0"/>
              <a:t>. </a:t>
            </a:r>
            <a:endParaRPr lang="en-GB" sz="2000" b="1"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0800000" flipH="1" flipV="1">
            <a:off x="842211" y="1366703"/>
            <a:ext cx="10836441" cy="3139321"/>
          </a:xfrm>
          <a:prstGeom prst="rect">
            <a:avLst/>
          </a:prstGeom>
          <a:noFill/>
        </p:spPr>
        <p:txBody>
          <a:bodyPr wrap="square" rtlCol="0">
            <a:spAutoFit/>
          </a:bodyPr>
          <a:lstStyle/>
          <a:p>
            <a:r>
              <a:rPr lang="en-US" b="1" dirty="0">
                <a:solidFill>
                  <a:schemeClr val="tx2">
                    <a:lumMod val="60000"/>
                    <a:lumOff val="40000"/>
                  </a:schemeClr>
                </a:solidFill>
              </a:rPr>
              <a:t>Machine Learning Approaches to Traffic Accident Analysis and Hotspot </a:t>
            </a:r>
            <a:r>
              <a:rPr lang="en-US" b="1" dirty="0" smtClean="0">
                <a:solidFill>
                  <a:schemeClr val="tx2">
                    <a:lumMod val="60000"/>
                    <a:lumOff val="40000"/>
                  </a:schemeClr>
                </a:solidFill>
              </a:rPr>
              <a:t>Prediction</a:t>
            </a:r>
          </a:p>
          <a:p>
            <a:endParaRPr lang="en-US" b="1" dirty="0" smtClean="0">
              <a:solidFill>
                <a:schemeClr val="tx2">
                  <a:lumMod val="60000"/>
                  <a:lumOff val="40000"/>
                </a:schemeClr>
              </a:solidFill>
            </a:endParaRPr>
          </a:p>
          <a:p>
            <a:r>
              <a:rPr lang="en-US" dirty="0"/>
              <a:t>Traffic accidents are one of the most important concerns of the world, since they result in numerous casualties, injuries, and fatalities each year, as well as significant economic losses. There are many factors that are responsible for causing road accidents. If these factors can be better understood and predicted, it might be possible to take measures to mitigate the damages and its severity. The purpose of this work is to identify these factors using accident data from 2016 to 2019 from the district of </a:t>
            </a:r>
            <a:r>
              <a:rPr lang="en-US" dirty="0" err="1"/>
              <a:t>Setúbal</a:t>
            </a:r>
            <a:r>
              <a:rPr lang="en-US" dirty="0"/>
              <a:t>, Portugal. This work aims at developing models that can select a set of influential factors that may be used to classify the severity of an accident, supporting an analysis on the accident data. In addition, this study also proposes a predictive model for future road accidents based on past data. </a:t>
            </a:r>
            <a:endParaRPr lang="en-US" b="1" dirty="0"/>
          </a:p>
        </p:txBody>
      </p:sp>
      <p:sp>
        <p:nvSpPr>
          <p:cNvPr id="5" name="TextBox 4"/>
          <p:cNvSpPr txBox="1"/>
          <p:nvPr/>
        </p:nvSpPr>
        <p:spPr>
          <a:xfrm>
            <a:off x="842211" y="257396"/>
            <a:ext cx="4852736" cy="523220"/>
          </a:xfrm>
          <a:prstGeom prst="rect">
            <a:avLst/>
          </a:prstGeom>
          <a:noFill/>
        </p:spPr>
        <p:txBody>
          <a:bodyPr wrap="square" rtlCol="0">
            <a:spAutoFit/>
          </a:bodyPr>
          <a:lstStyle/>
          <a:p>
            <a:r>
              <a:rPr lang="en-GB" sz="2800" b="1" dirty="0" smtClean="0">
                <a:solidFill>
                  <a:schemeClr val="tx2">
                    <a:lumMod val="75000"/>
                  </a:schemeClr>
                </a:solidFill>
                <a:latin typeface="Verdana" pitchFamily="34" charset="0"/>
                <a:ea typeface="Verdana" pitchFamily="34" charset="0"/>
              </a:rPr>
              <a:t>Literature</a:t>
            </a:r>
            <a:r>
              <a:rPr lang="en-GB" sz="2800" b="1" dirty="0" smtClean="0">
                <a:latin typeface="Verdana" pitchFamily="34" charset="0"/>
                <a:ea typeface="Verdana" pitchFamily="34" charset="0"/>
              </a:rPr>
              <a:t> </a:t>
            </a:r>
            <a:r>
              <a:rPr lang="en-GB" sz="2800" b="1" dirty="0" smtClean="0">
                <a:solidFill>
                  <a:schemeClr val="tx2">
                    <a:lumMod val="75000"/>
                  </a:schemeClr>
                </a:solidFill>
                <a:latin typeface="Verdana" pitchFamily="34" charset="0"/>
                <a:ea typeface="Verdana" pitchFamily="34" charset="0"/>
              </a:rPr>
              <a:t>Review</a:t>
            </a:r>
            <a:endParaRPr lang="en-IN" sz="2800" b="1" dirty="0">
              <a:solidFill>
                <a:schemeClr val="tx2">
                  <a:lumMod val="75000"/>
                </a:schemeClr>
              </a:solidFill>
              <a:latin typeface="Verdana" pitchFamily="34" charset="0"/>
              <a:ea typeface="Verdana" pitchFamily="34" charset="0"/>
            </a:endParaRPr>
          </a:p>
        </p:txBody>
      </p:sp>
    </p:spTree>
    <p:extLst>
      <p:ext uri="{BB962C8B-B14F-4D97-AF65-F5344CB8AC3E}">
        <p14:creationId xmlns:p14="http://schemas.microsoft.com/office/powerpoint/2010/main" val="381910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6063" y="1058779"/>
            <a:ext cx="10611853" cy="3416320"/>
          </a:xfrm>
          <a:prstGeom prst="rect">
            <a:avLst/>
          </a:prstGeom>
          <a:noFill/>
        </p:spPr>
        <p:txBody>
          <a:bodyPr wrap="square" rtlCol="0">
            <a:spAutoFit/>
          </a:bodyPr>
          <a:lstStyle/>
          <a:p>
            <a:r>
              <a:rPr lang="en-IN" b="1" cap="all" dirty="0">
                <a:solidFill>
                  <a:schemeClr val="tx2">
                    <a:lumMod val="60000"/>
                    <a:lumOff val="40000"/>
                  </a:schemeClr>
                </a:solidFill>
              </a:rPr>
              <a:t>The research article titled "On The Spot (</a:t>
            </a:r>
            <a:r>
              <a:rPr lang="en-IN" b="1" cap="all" dirty="0" smtClean="0">
                <a:solidFill>
                  <a:schemeClr val="tx2">
                    <a:lumMod val="60000"/>
                    <a:lumOff val="40000"/>
                  </a:schemeClr>
                </a:solidFill>
              </a:rPr>
              <a:t>Real time</a:t>
            </a:r>
            <a:r>
              <a:rPr lang="en-IN" b="1" cap="all" dirty="0">
                <a:solidFill>
                  <a:schemeClr val="tx2">
                    <a:lumMod val="60000"/>
                    <a:lumOff val="40000"/>
                  </a:schemeClr>
                </a:solidFill>
              </a:rPr>
              <a:t>) Accident Information &amp; Insurance Dispute Resolution," published in the Turkish Journal of Computer and Mathematics Education in 2021, addresses the need for a system or portal to collect real-time information during road accidents</a:t>
            </a:r>
            <a:r>
              <a:rPr lang="en-IN" b="1" cap="all" dirty="0" smtClean="0">
                <a:solidFill>
                  <a:schemeClr val="tx2">
                    <a:lumMod val="60000"/>
                    <a:lumOff val="40000"/>
                  </a:schemeClr>
                </a:solidFill>
              </a:rPr>
              <a:t>.</a:t>
            </a:r>
          </a:p>
          <a:p>
            <a:endParaRPr lang="en-IN" b="1" cap="all" dirty="0">
              <a:solidFill>
                <a:schemeClr val="tx2">
                  <a:lumMod val="60000"/>
                  <a:lumOff val="40000"/>
                </a:schemeClr>
              </a:solidFill>
            </a:endParaRPr>
          </a:p>
          <a:p>
            <a:r>
              <a:rPr lang="en-IN" dirty="0" smtClean="0">
                <a:solidFill>
                  <a:schemeClr val="tx2">
                    <a:lumMod val="60000"/>
                    <a:lumOff val="40000"/>
                  </a:schemeClr>
                </a:solidFill>
              </a:rPr>
              <a:t> </a:t>
            </a:r>
            <a:r>
              <a:rPr lang="en-IN" b="1" dirty="0">
                <a:latin typeface="Adobe Devanagari" pitchFamily="18" charset="0"/>
                <a:cs typeface="Adobe Devanagari" pitchFamily="18" charset="0"/>
              </a:rPr>
              <a:t>The research article discusses the need for a system to collect real-time information during road accidents. This system would gather data like accident scene photos, eyewitness interviews, injury and fatality details, accident causes, and road conditions. The information would be stored in a central database. Additionally, the system allows for the exchange of insurance information to resolve accident-related disputes. The objective is to improve emergency services and contribute to injury prevention by facilitating better decision-making through data integration. The article mentions the use of specific technologies like </a:t>
            </a:r>
            <a:r>
              <a:rPr lang="en-IN" b="1" dirty="0" smtClean="0">
                <a:latin typeface="Adobe Devanagari" pitchFamily="18" charset="0"/>
                <a:cs typeface="Adobe Devanagari" pitchFamily="18" charset="0"/>
              </a:rPr>
              <a:t>Net Beans</a:t>
            </a:r>
            <a:r>
              <a:rPr lang="en-IN" b="1" dirty="0">
                <a:latin typeface="Adobe Devanagari" pitchFamily="18" charset="0"/>
                <a:cs typeface="Adobe Devanagari" pitchFamily="18" charset="0"/>
              </a:rPr>
              <a:t>, JDBC, and J2EE in implementing this system.</a:t>
            </a:r>
            <a:endParaRPr lang="en-IN" dirty="0">
              <a:latin typeface="Adobe Devanagari" pitchFamily="18" charset="0"/>
              <a:cs typeface="Adobe Devanagari" pitchFamily="18" charset="0"/>
            </a:endParaRPr>
          </a:p>
        </p:txBody>
      </p:sp>
      <p:sp>
        <p:nvSpPr>
          <p:cNvPr id="3" name="TextBox 2"/>
          <p:cNvSpPr txBox="1"/>
          <p:nvPr/>
        </p:nvSpPr>
        <p:spPr>
          <a:xfrm flipH="1">
            <a:off x="850231" y="275802"/>
            <a:ext cx="4387516" cy="523220"/>
          </a:xfrm>
          <a:prstGeom prst="rect">
            <a:avLst/>
          </a:prstGeom>
          <a:noFill/>
        </p:spPr>
        <p:txBody>
          <a:bodyPr wrap="square" rtlCol="0">
            <a:spAutoFit/>
          </a:bodyPr>
          <a:lstStyle/>
          <a:p>
            <a:r>
              <a:rPr lang="en-GB" sz="2800" b="1" dirty="0">
                <a:solidFill>
                  <a:schemeClr val="tx2">
                    <a:lumMod val="75000"/>
                  </a:schemeClr>
                </a:solidFill>
                <a:latin typeface="Verdana" pitchFamily="34" charset="0"/>
                <a:ea typeface="Verdana" pitchFamily="34" charset="0"/>
              </a:rPr>
              <a:t>Literature</a:t>
            </a:r>
            <a:r>
              <a:rPr lang="en-GB" b="1" dirty="0">
                <a:latin typeface="Verdana" pitchFamily="34" charset="0"/>
                <a:ea typeface="Verdana" pitchFamily="34" charset="0"/>
              </a:rPr>
              <a:t> </a:t>
            </a:r>
            <a:r>
              <a:rPr lang="en-GB" sz="2800" b="1" dirty="0">
                <a:solidFill>
                  <a:schemeClr val="tx2">
                    <a:lumMod val="75000"/>
                  </a:schemeClr>
                </a:solidFill>
                <a:latin typeface="Verdana" pitchFamily="34" charset="0"/>
                <a:ea typeface="Verdana" pitchFamily="34" charset="0"/>
              </a:rPr>
              <a:t>Review</a:t>
            </a:r>
            <a:endParaRPr lang="en-IN" sz="2800" b="1" dirty="0">
              <a:solidFill>
                <a:schemeClr val="tx2">
                  <a:lumMod val="75000"/>
                </a:schemeClr>
              </a:solidFill>
              <a:latin typeface="Verdana" pitchFamily="34" charset="0"/>
              <a:ea typeface="Verdana" pitchFamily="34" charset="0"/>
            </a:endParaRPr>
          </a:p>
        </p:txBody>
      </p:sp>
    </p:spTree>
    <p:extLst>
      <p:ext uri="{BB962C8B-B14F-4D97-AF65-F5344CB8AC3E}">
        <p14:creationId xmlns:p14="http://schemas.microsoft.com/office/powerpoint/2010/main" val="31198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flipV="1">
            <a:off x="986587" y="1347537"/>
            <a:ext cx="10659980" cy="3577388"/>
          </a:xfrm>
          <a:prstGeom prst="rect">
            <a:avLst/>
          </a:prstGeom>
          <a:noFill/>
        </p:spPr>
        <p:txBody>
          <a:bodyPr wrap="square" rtlCol="0">
            <a:spAutoFit/>
          </a:bodyPr>
          <a:lstStyle/>
          <a:p>
            <a:endParaRPr lang="en-IN"/>
          </a:p>
        </p:txBody>
      </p:sp>
      <p:sp>
        <p:nvSpPr>
          <p:cNvPr id="4" name="TextBox 3"/>
          <p:cNvSpPr txBox="1"/>
          <p:nvPr/>
        </p:nvSpPr>
        <p:spPr>
          <a:xfrm rot="10800000" flipH="1" flipV="1">
            <a:off x="834187" y="1261912"/>
            <a:ext cx="10964780" cy="3231654"/>
          </a:xfrm>
          <a:prstGeom prst="rect">
            <a:avLst/>
          </a:prstGeom>
          <a:noFill/>
        </p:spPr>
        <p:txBody>
          <a:bodyPr wrap="square" rtlCol="0">
            <a:spAutoFit/>
          </a:bodyPr>
          <a:lstStyle/>
          <a:p>
            <a:r>
              <a:rPr lang="en-IN" b="1" cap="all" dirty="0" smtClean="0">
                <a:solidFill>
                  <a:schemeClr val="tx2">
                    <a:lumMod val="60000"/>
                    <a:lumOff val="40000"/>
                  </a:schemeClr>
                </a:solidFill>
              </a:rPr>
              <a:t>Using </a:t>
            </a:r>
            <a:r>
              <a:rPr lang="en-IN" b="1" cap="all" dirty="0">
                <a:solidFill>
                  <a:schemeClr val="tx2">
                    <a:lumMod val="60000"/>
                    <a:lumOff val="40000"/>
                  </a:schemeClr>
                </a:solidFill>
              </a:rPr>
              <a:t>Real-Time Road Traffic Data to Evaluate </a:t>
            </a:r>
            <a:r>
              <a:rPr lang="en-IN" b="1" cap="all" dirty="0" smtClean="0">
                <a:solidFill>
                  <a:schemeClr val="tx2">
                    <a:lumMod val="60000"/>
                    <a:lumOff val="40000"/>
                  </a:schemeClr>
                </a:solidFill>
              </a:rPr>
              <a:t>Congestion</a:t>
            </a:r>
          </a:p>
          <a:p>
            <a:endParaRPr lang="en-IN" b="1" cap="all" dirty="0">
              <a:solidFill>
                <a:schemeClr val="tx2">
                  <a:lumMod val="60000"/>
                  <a:lumOff val="40000"/>
                </a:schemeClr>
              </a:solidFill>
            </a:endParaRPr>
          </a:p>
          <a:p>
            <a:r>
              <a:rPr lang="en-IN" sz="2400" b="1" dirty="0">
                <a:latin typeface="Adobe Devanagari" pitchFamily="18" charset="0"/>
                <a:cs typeface="Adobe Devanagari" pitchFamily="18" charset="0"/>
              </a:rPr>
              <a:t>D</a:t>
            </a:r>
            <a:r>
              <a:rPr lang="en-IN" sz="2400" b="1" dirty="0" smtClean="0">
                <a:latin typeface="Adobe Devanagari" pitchFamily="18" charset="0"/>
                <a:cs typeface="Adobe Devanagari" pitchFamily="18" charset="0"/>
              </a:rPr>
              <a:t>iscusses </a:t>
            </a:r>
            <a:r>
              <a:rPr lang="en-IN" sz="2400" b="1" dirty="0">
                <a:latin typeface="Adobe Devanagari" pitchFamily="18" charset="0"/>
                <a:cs typeface="Adobe Devanagari" pitchFamily="18" charset="0"/>
              </a:rPr>
              <a:t>the use of real-time road traffic data to assess and alleviate congestion, with a focus on urban areas. It highlights the importance of providing accurate information to </a:t>
            </a:r>
            <a:r>
              <a:rPr lang="en-IN" sz="2400" b="1" dirty="0" err="1">
                <a:latin typeface="Adobe Devanagari" pitchFamily="18" charset="0"/>
                <a:cs typeface="Adobe Devanagari" pitchFamily="18" charset="0"/>
              </a:rPr>
              <a:t>travelers</a:t>
            </a:r>
            <a:r>
              <a:rPr lang="en-IN" sz="2400" b="1" dirty="0">
                <a:latin typeface="Adobe Devanagari" pitchFamily="18" charset="0"/>
                <a:cs typeface="Adobe Devanagari" pitchFamily="18" charset="0"/>
              </a:rPr>
              <a:t> to encourage alternative modes of transport and manage congestion. The use of road-user pricing and the role of vehicle data, particularly from public transport buses, are explored. The data from buses can be repurposed for broader traffic network analysis, providing valuable insights into traffic </a:t>
            </a:r>
            <a:r>
              <a:rPr lang="en-IN" sz="2400" b="1" dirty="0" smtClean="0">
                <a:latin typeface="Adobe Devanagari" pitchFamily="18" charset="0"/>
                <a:cs typeface="Adobe Devanagari" pitchFamily="18" charset="0"/>
              </a:rPr>
              <a:t>behaviour </a:t>
            </a:r>
            <a:r>
              <a:rPr lang="en-IN" sz="2400" b="1" dirty="0">
                <a:latin typeface="Adobe Devanagari" pitchFamily="18" charset="0"/>
                <a:cs typeface="Adobe Devanagari" pitchFamily="18" charset="0"/>
              </a:rPr>
              <a:t>under different conditions. This analysis helps in offering more reliable and accurate real-time information to </a:t>
            </a:r>
            <a:r>
              <a:rPr lang="en-IN" sz="2400" b="1" dirty="0" err="1" smtClean="0">
                <a:latin typeface="Adobe Devanagari" pitchFamily="18" charset="0"/>
                <a:cs typeface="Adobe Devanagari" pitchFamily="18" charset="0"/>
              </a:rPr>
              <a:t>travelers</a:t>
            </a:r>
            <a:r>
              <a:rPr lang="en-IN" sz="2400" b="1" dirty="0" smtClean="0">
                <a:latin typeface="Adobe Devanagari" pitchFamily="18" charset="0"/>
                <a:cs typeface="Adobe Devanagari" pitchFamily="18" charset="0"/>
              </a:rPr>
              <a:t> </a:t>
            </a:r>
            <a:r>
              <a:rPr lang="en-IN" sz="2400" b="1" dirty="0">
                <a:latin typeface="Adobe Devanagari" pitchFamily="18" charset="0"/>
                <a:cs typeface="Adobe Devanagari" pitchFamily="18" charset="0"/>
              </a:rPr>
              <a:t>to reduce congestion.</a:t>
            </a:r>
            <a:endParaRPr lang="en-IN" sz="2400" dirty="0">
              <a:latin typeface="Adobe Devanagari" pitchFamily="18" charset="0"/>
              <a:cs typeface="Adobe Devanagari" pitchFamily="18" charset="0"/>
            </a:endParaRPr>
          </a:p>
        </p:txBody>
      </p:sp>
      <p:sp>
        <p:nvSpPr>
          <p:cNvPr id="5" name="TextBox 4"/>
          <p:cNvSpPr txBox="1"/>
          <p:nvPr/>
        </p:nvSpPr>
        <p:spPr>
          <a:xfrm>
            <a:off x="838195" y="291843"/>
            <a:ext cx="4034589" cy="523220"/>
          </a:xfrm>
          <a:prstGeom prst="rect">
            <a:avLst/>
          </a:prstGeom>
          <a:noFill/>
        </p:spPr>
        <p:txBody>
          <a:bodyPr wrap="square" rtlCol="0">
            <a:spAutoFit/>
          </a:bodyPr>
          <a:lstStyle/>
          <a:p>
            <a:r>
              <a:rPr lang="en-GB" sz="2800" b="1" dirty="0">
                <a:solidFill>
                  <a:schemeClr val="tx2">
                    <a:lumMod val="75000"/>
                  </a:schemeClr>
                </a:solidFill>
                <a:latin typeface="Verdana" pitchFamily="34" charset="0"/>
                <a:ea typeface="Verdana" pitchFamily="34" charset="0"/>
              </a:rPr>
              <a:t>Literature</a:t>
            </a:r>
            <a:r>
              <a:rPr lang="en-GB" sz="2800" b="1" dirty="0">
                <a:latin typeface="Verdana" pitchFamily="34" charset="0"/>
                <a:ea typeface="Verdana" pitchFamily="34" charset="0"/>
              </a:rPr>
              <a:t> </a:t>
            </a:r>
            <a:r>
              <a:rPr lang="en-GB" sz="2800" b="1" dirty="0">
                <a:solidFill>
                  <a:schemeClr val="tx2">
                    <a:lumMod val="75000"/>
                  </a:schemeClr>
                </a:solidFill>
                <a:latin typeface="Verdana" pitchFamily="34" charset="0"/>
                <a:ea typeface="Verdana" pitchFamily="34" charset="0"/>
              </a:rPr>
              <a:t>Review</a:t>
            </a:r>
            <a:endParaRPr lang="en-IN" sz="2800" b="1" dirty="0">
              <a:solidFill>
                <a:schemeClr val="tx2">
                  <a:lumMod val="75000"/>
                </a:schemeClr>
              </a:solidFill>
              <a:latin typeface="Verdana" pitchFamily="34" charset="0"/>
              <a:ea typeface="Verdana" pitchFamily="34" charset="0"/>
            </a:endParaRPr>
          </a:p>
        </p:txBody>
      </p:sp>
    </p:spTree>
    <p:extLst>
      <p:ext uri="{BB962C8B-B14F-4D97-AF65-F5344CB8AC3E}">
        <p14:creationId xmlns:p14="http://schemas.microsoft.com/office/powerpoint/2010/main" val="352923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dirty="0">
                <a:latin typeface="Adobe Devanagari" pitchFamily="18" charset="0"/>
                <a:cs typeface="Adobe Devanagari" pitchFamily="18" charset="0"/>
              </a:rPr>
              <a:t>The centralized server or database is maintained to store all the information about the accident as the doctor can also upload their information about </a:t>
            </a:r>
            <a:r>
              <a:rPr lang="en-US" dirty="0" smtClean="0">
                <a:latin typeface="Adobe Devanagari" pitchFamily="18" charset="0"/>
                <a:cs typeface="Adobe Devanagari" pitchFamily="18" charset="0"/>
              </a:rPr>
              <a:t>the accident </a:t>
            </a:r>
            <a:r>
              <a:rPr lang="en-US" dirty="0">
                <a:latin typeface="Adobe Devanagari" pitchFamily="18" charset="0"/>
                <a:cs typeface="Adobe Devanagari" pitchFamily="18" charset="0"/>
              </a:rPr>
              <a:t>it will store in the server. This duty regarding gathering the information could </a:t>
            </a:r>
            <a:r>
              <a:rPr lang="en-US" dirty="0" smtClean="0">
                <a:latin typeface="Adobe Devanagari" pitchFamily="18" charset="0"/>
                <a:cs typeface="Adobe Devanagari" pitchFamily="18" charset="0"/>
              </a:rPr>
              <a:t>be offered </a:t>
            </a:r>
            <a:r>
              <a:rPr lang="en-US" dirty="0">
                <a:latin typeface="Adobe Devanagari" pitchFamily="18" charset="0"/>
                <a:cs typeface="Adobe Devanagari" pitchFamily="18" charset="0"/>
              </a:rPr>
              <a:t>either to police, transport experts, rescue vehicles or even customary subjects </a:t>
            </a:r>
            <a:r>
              <a:rPr lang="en-US" dirty="0" smtClean="0">
                <a:latin typeface="Adobe Devanagari" pitchFamily="18" charset="0"/>
                <a:cs typeface="Adobe Devanagari" pitchFamily="18" charset="0"/>
              </a:rPr>
              <a:t>who volunteer </a:t>
            </a:r>
            <a:r>
              <a:rPr lang="en-US" dirty="0">
                <a:latin typeface="Adobe Devanagari" pitchFamily="18" charset="0"/>
                <a:cs typeface="Adobe Devanagari" pitchFamily="18" charset="0"/>
              </a:rPr>
              <a:t>for the equivalent. Then the user will request the doctor and police for the </a:t>
            </a:r>
            <a:r>
              <a:rPr lang="en-US" dirty="0" smtClean="0">
                <a:latin typeface="Adobe Devanagari" pitchFamily="18" charset="0"/>
                <a:cs typeface="Adobe Devanagari" pitchFamily="18" charset="0"/>
              </a:rPr>
              <a:t>report to </a:t>
            </a:r>
            <a:r>
              <a:rPr lang="en-US" dirty="0">
                <a:latin typeface="Adobe Devanagari" pitchFamily="18" charset="0"/>
                <a:cs typeface="Adobe Devanagari" pitchFamily="18" charset="0"/>
              </a:rPr>
              <a:t>claim the insurance. </a:t>
            </a:r>
            <a:endParaRPr lang="en-US" dirty="0" smtClean="0">
              <a:latin typeface="Adobe Devanagari" pitchFamily="18" charset="0"/>
              <a:cs typeface="Adobe Devanagari" pitchFamily="18" charset="0"/>
            </a:endParaRPr>
          </a:p>
          <a:p>
            <a:r>
              <a:rPr lang="en-US" dirty="0">
                <a:latin typeface="Adobe Devanagari" pitchFamily="18" charset="0"/>
                <a:cs typeface="Adobe Devanagari" pitchFamily="18" charset="0"/>
              </a:rPr>
              <a:t>A system used for pre-generating insurance claims, accident data associated with a vehicle accident involving a driver may be collected. The accident data may be analyzed, and a likely severity of the vehicle accident may be determined based upon the analysis of the accident data. An estimated insurance claim may be generated based upon the determined likely severity of the vehicle accident, and transmitted, via wireless communication, from one or more remote servers to a mobile device associated with the driver to facilitate presenting all, or a portion of, the estimated insurance claim to the driver or the insured.</a:t>
            </a:r>
            <a:endParaRPr lang="en-GB" dirty="0">
              <a:latin typeface="Adobe Devanagari" pitchFamily="18" charset="0"/>
              <a:cs typeface="Adobe Devanagari"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 xmlns:a16="http://schemas.microsoft.com/office/drawing/2014/main" id="{04584B0B-4848-51F1-5190-059BF8302AA0}"/>
              </a:ext>
            </a:extLst>
          </p:cNvPr>
          <p:cNvSpPr>
            <a:spLocks noGrp="1" noChangeArrowheads="1"/>
          </p:cNvSpPr>
          <p:nvPr>
            <p:ph idx="1"/>
          </p:nvPr>
        </p:nvSpPr>
        <p:spPr bwMode="auto">
          <a:xfrm>
            <a:off x="826169" y="943250"/>
            <a:ext cx="1056640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r>
              <a:rPr lang="en-US" sz="1600" dirty="0">
                <a:solidFill>
                  <a:schemeClr val="tx1">
                    <a:lumMod val="95000"/>
                    <a:lumOff val="5000"/>
                  </a:schemeClr>
                </a:solidFill>
                <a:latin typeface="Söhne"/>
              </a:rPr>
              <a:t>The objectives of the "On-Spot Accident Information and Insurance Dispute Resolution" system can be summarized as follows</a:t>
            </a:r>
            <a:r>
              <a:rPr lang="en-US" sz="1600" dirty="0" smtClean="0">
                <a:solidFill>
                  <a:schemeClr val="tx1">
                    <a:lumMod val="95000"/>
                    <a:lumOff val="5000"/>
                  </a:schemeClr>
                </a:solidFill>
                <a:latin typeface="Söhne"/>
              </a:rPr>
              <a:t>:</a:t>
            </a:r>
          </a:p>
          <a:p>
            <a:endParaRPr lang="en-US" sz="1600" dirty="0">
              <a:solidFill>
                <a:schemeClr val="tx1">
                  <a:lumMod val="95000"/>
                  <a:lumOff val="5000"/>
                </a:schemeClr>
              </a:solidFill>
              <a:latin typeface="Söhne"/>
            </a:endParaRPr>
          </a:p>
          <a:p>
            <a:pPr>
              <a:buFont typeface="+mj-lt"/>
              <a:buAutoNum type="arabicPeriod"/>
            </a:pPr>
            <a:r>
              <a:rPr lang="en-US" sz="1600" b="1" dirty="0">
                <a:solidFill>
                  <a:schemeClr val="tx1">
                    <a:lumMod val="95000"/>
                    <a:lumOff val="5000"/>
                  </a:schemeClr>
                </a:solidFill>
                <a:latin typeface="Söhne"/>
              </a:rPr>
              <a:t>Efficient Accident Reporting</a:t>
            </a:r>
            <a:r>
              <a:rPr lang="en-US" sz="1600" dirty="0">
                <a:solidFill>
                  <a:schemeClr val="tx1">
                    <a:lumMod val="95000"/>
                    <a:lumOff val="5000"/>
                  </a:schemeClr>
                </a:solidFill>
                <a:latin typeface="Söhne"/>
              </a:rPr>
              <a:t>: To establish an efficient system for reporting accidents by collecting on-the-spot information, including accident site photos, eyewitness accounts, injury details, and accident causes.</a:t>
            </a:r>
          </a:p>
          <a:p>
            <a:pPr>
              <a:buFont typeface="+mj-lt"/>
              <a:buAutoNum type="arabicPeriod"/>
            </a:pPr>
            <a:r>
              <a:rPr lang="en-US" sz="1600" b="1" dirty="0">
                <a:solidFill>
                  <a:schemeClr val="tx1">
                    <a:lumMod val="95000"/>
                    <a:lumOff val="5000"/>
                  </a:schemeClr>
                </a:solidFill>
                <a:latin typeface="Söhne"/>
              </a:rPr>
              <a:t>Streamlined Medical Reporting</a:t>
            </a:r>
            <a:r>
              <a:rPr lang="en-US" sz="1600" dirty="0">
                <a:solidFill>
                  <a:schemeClr val="tx1">
                    <a:lumMod val="95000"/>
                    <a:lumOff val="5000"/>
                  </a:schemeClr>
                </a:solidFill>
                <a:latin typeface="Söhne"/>
              </a:rPr>
              <a:t>: To streamline the reporting of accident-related medical information, including documenting client movements upon impact, tracking symptoms, treatments, and medical reviews.</a:t>
            </a:r>
          </a:p>
          <a:p>
            <a:pPr>
              <a:buFont typeface="+mj-lt"/>
              <a:buAutoNum type="arabicPeriod"/>
            </a:pPr>
            <a:r>
              <a:rPr lang="en-US" sz="1600" b="1" dirty="0">
                <a:solidFill>
                  <a:schemeClr val="tx1">
                    <a:lumMod val="95000"/>
                    <a:lumOff val="5000"/>
                  </a:schemeClr>
                </a:solidFill>
                <a:latin typeface="Söhne"/>
              </a:rPr>
              <a:t>Accurate Matching of Casualty Records</a:t>
            </a:r>
            <a:r>
              <a:rPr lang="en-US" sz="1600" dirty="0">
                <a:solidFill>
                  <a:schemeClr val="tx1">
                    <a:lumMod val="95000"/>
                    <a:lumOff val="5000"/>
                  </a:schemeClr>
                </a:solidFill>
                <a:latin typeface="Söhne"/>
              </a:rPr>
              <a:t>: To accurately match individual accident casualty reports by collecting and updating data from both police and hospital records, along with vehicle and location-based information.</a:t>
            </a:r>
          </a:p>
          <a:p>
            <a:pPr>
              <a:buFont typeface="+mj-lt"/>
              <a:buAutoNum type="arabicPeriod"/>
            </a:pPr>
            <a:r>
              <a:rPr lang="en-US" sz="1600" b="1" dirty="0">
                <a:solidFill>
                  <a:schemeClr val="tx1">
                    <a:lumMod val="95000"/>
                    <a:lumOff val="5000"/>
                  </a:schemeClr>
                </a:solidFill>
                <a:latin typeface="Söhne"/>
              </a:rPr>
              <a:t>Simplified Insurance Claims Process</a:t>
            </a:r>
            <a:r>
              <a:rPr lang="en-US" sz="1600" dirty="0">
                <a:solidFill>
                  <a:schemeClr val="tx1">
                    <a:lumMod val="95000"/>
                    <a:lumOff val="5000"/>
                  </a:schemeClr>
                </a:solidFill>
                <a:latin typeface="Söhne"/>
              </a:rPr>
              <a:t>: To simplify the insurance claims process for accident compensation by facilitating the investigation of claims and ensuring that accident reports and medical examinations are efficiently submitted and processed.</a:t>
            </a:r>
          </a:p>
          <a:p>
            <a:pPr>
              <a:buFont typeface="+mj-lt"/>
              <a:buAutoNum type="arabicPeriod"/>
            </a:pPr>
            <a:r>
              <a:rPr lang="en-US" sz="1600" b="1" dirty="0">
                <a:solidFill>
                  <a:schemeClr val="tx1">
                    <a:lumMod val="95000"/>
                    <a:lumOff val="5000"/>
                  </a:schemeClr>
                </a:solidFill>
                <a:latin typeface="Söhne"/>
              </a:rPr>
              <a:t>Timely Emergency Services</a:t>
            </a:r>
            <a:r>
              <a:rPr lang="en-US" sz="1600" dirty="0">
                <a:solidFill>
                  <a:schemeClr val="tx1">
                    <a:lumMod val="95000"/>
                    <a:lumOff val="5000"/>
                  </a:schemeClr>
                </a:solidFill>
                <a:latin typeface="Söhne"/>
              </a:rPr>
              <a:t>: To provide timely emergency services, encouraging prompt reporting and investigation of accidents, ultimately contributing to injury prevention</a:t>
            </a:r>
            <a:r>
              <a:rPr lang="en-US" sz="1600" dirty="0" smtClean="0">
                <a:solidFill>
                  <a:schemeClr val="tx1">
                    <a:lumMod val="95000"/>
                    <a:lumOff val="5000"/>
                  </a:schemeClr>
                </a:solidFill>
                <a:latin typeface="Söhne"/>
              </a:rPr>
              <a:t>.</a:t>
            </a:r>
          </a:p>
          <a:p>
            <a:pPr>
              <a:buFont typeface="+mj-lt"/>
              <a:buAutoNum type="arabicPeriod"/>
            </a:pPr>
            <a:endParaRPr lang="en-US" sz="1600" dirty="0">
              <a:solidFill>
                <a:schemeClr val="tx1">
                  <a:lumMod val="95000"/>
                  <a:lumOff val="5000"/>
                </a:schemeClr>
              </a:solidFill>
              <a:latin typeface="Söhne"/>
            </a:endParaRPr>
          </a:p>
          <a:p>
            <a:r>
              <a:rPr lang="en-US" sz="1600" dirty="0">
                <a:solidFill>
                  <a:schemeClr val="tx1">
                    <a:lumMod val="95000"/>
                    <a:lumOff val="5000"/>
                  </a:schemeClr>
                </a:solidFill>
                <a:latin typeface="Söhne"/>
              </a:rPr>
              <a:t>These objectives aim to improve the overall process of accident reporting, medical information collection, insurance claims, and emergency services, with the ultimate goal of reducing delays, ensuring quick responses, and enhancing the accuracy of accident-related data.</a:t>
            </a:r>
          </a:p>
          <a:p>
            <a:pPr marL="0" lvl="0" indent="0">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The methodology involves collecting accident data from various sources, including eyewitnesses, hospitals, and police departments. This data includes accident site photos, injury details, and accident causes. Medical reports are updated, and casualty reports are matched to victim records. The system also helps with insurance claims. The goal is to improve the timeliness of accident reporting and injury prevention, with potential future enhancements in prediction techniques.</a:t>
            </a:r>
          </a:p>
          <a:p>
            <a:endParaRPr lang="en-US" dirty="0"/>
          </a:p>
          <a:p>
            <a:r>
              <a:rPr lang="en-US" dirty="0"/>
              <a:t>Accident Data Collection   </a:t>
            </a:r>
          </a:p>
          <a:p>
            <a:r>
              <a:rPr lang="en-US" dirty="0"/>
              <a:t>Accident Medical Reports</a:t>
            </a:r>
          </a:p>
          <a:p>
            <a:r>
              <a:rPr lang="en-US" dirty="0"/>
              <a:t>Individual Accident Casualty Report Matching</a:t>
            </a:r>
          </a:p>
          <a:p>
            <a:r>
              <a:rPr lang="en-US" dirty="0"/>
              <a:t>Insurance Claim for Accident Compensation</a:t>
            </a:r>
          </a:p>
          <a:p>
            <a:r>
              <a:rPr lang="en-US" dirty="0"/>
              <a:t>Software Tools</a:t>
            </a:r>
          </a:p>
          <a:p>
            <a:endParaRPr lang="en-US" dirty="0"/>
          </a:p>
          <a:p>
            <a:pPr>
              <a:buFont typeface="Wingdings" panose="05000000000000000000" pitchFamily="2" charset="2"/>
              <a:buChar char="Ø"/>
            </a:pPr>
            <a:r>
              <a:rPr lang="en-US" dirty="0"/>
              <a:t>The next slide shows the considerations used to develop the framework from developing the testing methodologies.</a:t>
            </a:r>
            <a:endParaRPr lang="en-GB"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264</TotalTime>
  <Words>1690</Words>
  <Application>Microsoft Office PowerPoint</Application>
  <PresentationFormat>Custom</PresentationFormat>
  <Paragraphs>102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Bioinformatics</vt:lpstr>
      <vt:lpstr>PROJECT TITLE</vt:lpstr>
      <vt:lpstr>Introduction</vt:lpstr>
      <vt:lpstr>Literature Review</vt:lpstr>
      <vt:lpstr>PowerPoint Presentation</vt:lpstr>
      <vt:lpstr>PowerPoint Presentation</vt:lpstr>
      <vt:lpstr>PowerPoint Presentation</vt:lpstr>
      <vt:lpstr>Proposed Method</vt:lpstr>
      <vt:lpstr>Objectives</vt:lpstr>
      <vt:lpstr>Methodology</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26</cp:revision>
  <dcterms:created xsi:type="dcterms:W3CDTF">2023-03-16T03:26:27Z</dcterms:created>
  <dcterms:modified xsi:type="dcterms:W3CDTF">2023-10-12T18:17:22Z</dcterms:modified>
</cp:coreProperties>
</file>