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76" r:id="rId3"/>
    <p:sldId id="272" r:id="rId4"/>
    <p:sldId id="257" r:id="rId5"/>
    <p:sldId id="273" r:id="rId6"/>
    <p:sldId id="274" r:id="rId7"/>
    <p:sldId id="277" r:id="rId8"/>
  </p:sldIdLst>
  <p:sldSz cx="12192000" cy="6858000"/>
  <p:notesSz cx="6858000" cy="9144000"/>
  <p:embeddedFontLst>
    <p:embeddedFont>
      <p:font typeface="Gill Sans" panose="020B0502020104020203" pitchFamily="34" charset="-79"/>
      <p:regular r:id="rId10"/>
      <p:bold r:id="rId11"/>
    </p:embeddedFont>
    <p:embeddedFont>
      <p:font typeface="Gill Sans MT" panose="020B0502020104020203" pitchFamily="34" charset="77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AE238E7-DAE0-4191-933E-C08D22B65156}">
  <a:tblStyle styleId="{EAE238E7-DAE0-4191-933E-C08D22B65156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6E6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6E6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Arial"/>
          <a:ea typeface="Arial"/>
          <a:cs typeface="Arial"/>
        </a:font>
        <a:schemeClr val="dk1"/>
      </a:tcTxStyle>
      <a:tcStyle>
        <a:tcBdr/>
      </a:tcStyle>
    </a:seCell>
    <a:swCell>
      <a:tcTxStyle b="on" i="off">
        <a:font>
          <a:latin typeface="Arial"/>
          <a:ea typeface="Arial"/>
          <a:cs typeface="Arial"/>
        </a:font>
        <a:schemeClr val="dk1"/>
      </a:tcTxStyle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4"/>
  </p:normalViewPr>
  <p:slideViewPr>
    <p:cSldViewPr snapToGrid="0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5272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4857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2921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4941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6448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 b="0" cap="none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3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4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58AC"/>
              </a:buClr>
              <a:buSzPts val="2000"/>
              <a:buFont typeface="Gill Sans"/>
              <a:buNone/>
              <a:defRPr sz="2000" b="0">
                <a:solidFill>
                  <a:srgbClr val="2D58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1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2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sz="2400" b="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>
            <a:spLocks noGrp="1"/>
          </p:cNvSpPr>
          <p:nvPr>
            <p:ph type="pic" idx="2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0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body" idx="1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2207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marL="1371600" lvl="2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marL="1828800" lvl="3" indent="-29870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marL="2286000" lvl="4" indent="-29870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 txBox="1">
            <a:spLocks noGrp="1"/>
          </p:cNvSpPr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body" idx="1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dt" idx="10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ftr" idx="11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sldNum" idx="12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sz="2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375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2207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1038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9870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87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987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87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870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98703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581191" y="457201"/>
            <a:ext cx="1106164" cy="58597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1784420" y="457200"/>
            <a:ext cx="6248454" cy="58597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 txBox="1">
            <a:spLocks noGrp="1"/>
          </p:cNvSpPr>
          <p:nvPr>
            <p:ph type="ctrTitle"/>
          </p:nvPr>
        </p:nvSpPr>
        <p:spPr>
          <a:xfrm>
            <a:off x="2156346" y="849745"/>
            <a:ext cx="5526993" cy="4745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Gill Sans"/>
              <a:buNone/>
            </a:pPr>
            <a:r>
              <a:rPr lang="es-PE" sz="5400" dirty="0">
                <a:solidFill>
                  <a:srgbClr val="FFFFFF"/>
                </a:solidFill>
              </a:rPr>
              <a:t> SEMINARIO DE TESIS 2</a:t>
            </a:r>
            <a:endParaRPr sz="5400" dirty="0">
              <a:solidFill>
                <a:srgbClr val="FFFFFF"/>
              </a:solidFill>
            </a:endParaRPr>
          </a:p>
        </p:txBody>
      </p:sp>
      <p:sp>
        <p:nvSpPr>
          <p:cNvPr id="100" name="Google Shape;100;p13"/>
          <p:cNvSpPr/>
          <p:nvPr/>
        </p:nvSpPr>
        <p:spPr>
          <a:xfrm>
            <a:off x="8129872" y="453642"/>
            <a:ext cx="3615595" cy="5863293"/>
          </a:xfrm>
          <a:prstGeom prst="rect">
            <a:avLst/>
          </a:prstGeom>
          <a:solidFill>
            <a:srgbClr val="6C77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"/>
          </p:nvPr>
        </p:nvSpPr>
        <p:spPr>
          <a:xfrm>
            <a:off x="8317076" y="1243495"/>
            <a:ext cx="3428391" cy="2760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2000"/>
              <a:buNone/>
            </a:pPr>
            <a:r>
              <a:rPr lang="es-PE" sz="3600" dirty="0">
                <a:solidFill>
                  <a:srgbClr val="FFFFFF"/>
                </a:solidFill>
              </a:rPr>
              <a:t>CLAUDIA CHOQUENEIRA</a:t>
            </a:r>
            <a:endParaRPr sz="3600" dirty="0">
              <a:solidFill>
                <a:srgbClr val="FFFFFF"/>
              </a:solidFill>
            </a:endParaRPr>
          </a:p>
        </p:txBody>
      </p:sp>
      <p:pic>
        <p:nvPicPr>
          <p:cNvPr id="102" name="Google Shape;10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80517" y="4234375"/>
            <a:ext cx="3718857" cy="2082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>
            <a:spLocks noGrp="1"/>
          </p:cNvSpPr>
          <p:nvPr>
            <p:ph type="title"/>
          </p:nvPr>
        </p:nvSpPr>
        <p:spPr>
          <a:xfrm>
            <a:off x="581191" y="4982949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just">
              <a:buSzPct val="129032"/>
            </a:pPr>
            <a:br>
              <a:rPr lang="es-PE" sz="2200" dirty="0">
                <a:effectLst/>
                <a:latin typeface="Gill Sans Ultra Bold" panose="020B0A02020104020203" pitchFamily="34" charset="77"/>
              </a:rPr>
            </a:br>
            <a:br>
              <a:rPr lang="es-PE" sz="2200" dirty="0">
                <a:effectLst/>
                <a:latin typeface="Gill Sans Ultra Bold" panose="020B0A02020104020203" pitchFamily="34" charset="77"/>
              </a:rPr>
            </a:br>
            <a:r>
              <a:rPr lang="es-PE" sz="2200" dirty="0">
                <a:effectLst/>
                <a:latin typeface="Gill Sans MT" panose="020B0502020104020203" pitchFamily="34" charset="77"/>
              </a:rPr>
              <a:t>Licenciada en Economía por la Pontificia Universidad Católica del Perú, con estudios de posgrado en Gestión Pública y Libre Competencia por la Pontificia Universidad Católica de Chile. Actualmente, se desempeña en la Dirección Nacional de Investigación y Promoción de la Libre Competencia del Indecopi, donde ha participado del desarrollo de estudios de mercado y formulación de herramientas para la detección de carteles. Previamente, laboró en el Ministerio de Economía y Finanzas del Perú. Asimismo, es colaboradora del Programa de Libre Competencia de la Pontificia Universidad Católica de Chile, donde ha contribuido con diversos estudios y artículos de investigación en su área de expertise. Entre sus áreas de interés se encuentran los siguientes temas: libre competencia, regulación de servicios públicos, gestión de finanzas e inversión pública. </a:t>
            </a:r>
            <a:br>
              <a:rPr lang="es-PE" sz="2200" dirty="0">
                <a:effectLst/>
                <a:latin typeface="Gill Sans MT" panose="020B0502020104020203" pitchFamily="34" charset="77"/>
              </a:rPr>
            </a:br>
            <a:br>
              <a:rPr lang="es-PE" sz="2200" dirty="0">
                <a:latin typeface="Gill Sans MT" panose="020B0502020104020203" pitchFamily="34" charset="77"/>
              </a:rPr>
            </a:br>
            <a:br>
              <a:rPr lang="es-PE" sz="2200" dirty="0">
                <a:latin typeface="Gill Sans" panose="020B0604020202020204" charset="0"/>
              </a:rPr>
            </a:br>
            <a:br>
              <a:rPr lang="es-PE" sz="2200" dirty="0">
                <a:latin typeface="Gill Sans" panose="020B0604020202020204" charset="0"/>
              </a:rPr>
            </a:br>
            <a:br>
              <a:rPr lang="es-PE" sz="2200" dirty="0">
                <a:latin typeface="Gill Sans" panose="020B0604020202020204" charset="0"/>
              </a:rPr>
            </a:br>
            <a:endParaRPr sz="2200" dirty="0">
              <a:latin typeface="Gill Sans" panose="020B0604020202020204" charset="0"/>
            </a:endParaRPr>
          </a:p>
        </p:txBody>
      </p:sp>
      <p:sp>
        <p:nvSpPr>
          <p:cNvPr id="2" name="Google Shape;107;p14">
            <a:extLst>
              <a:ext uri="{FF2B5EF4-FFF2-40B4-BE49-F238E27FC236}">
                <a16:creationId xmlns:a16="http://schemas.microsoft.com/office/drawing/2014/main" id="{B734DDB8-8FE1-F734-020C-5C7D7D3013DF}"/>
              </a:ext>
            </a:extLst>
          </p:cNvPr>
          <p:cNvSpPr txBox="1">
            <a:spLocks/>
          </p:cNvSpPr>
          <p:nvPr/>
        </p:nvSpPr>
        <p:spPr>
          <a:xfrm>
            <a:off x="766723" y="5479133"/>
            <a:ext cx="11029615" cy="580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129032"/>
            </a:pPr>
            <a:r>
              <a:rPr lang="es-MX" sz="3100" dirty="0">
                <a:solidFill>
                  <a:schemeClr val="bg1"/>
                </a:solidFill>
                <a:latin typeface="Gill Sans" panose="020B0604020202020204" charset="0"/>
              </a:rPr>
              <a:t>PRESENTACIÓN</a:t>
            </a:r>
            <a:endParaRPr lang="es-PE" sz="3100" dirty="0">
              <a:solidFill>
                <a:schemeClr val="bg1"/>
              </a:solidFill>
              <a:latin typeface="Gill Sans" panose="020B0604020202020204" charset="0"/>
            </a:endParaRPr>
          </a:p>
        </p:txBody>
      </p:sp>
      <p:sp>
        <p:nvSpPr>
          <p:cNvPr id="3" name="Google Shape;107;p14">
            <a:extLst>
              <a:ext uri="{FF2B5EF4-FFF2-40B4-BE49-F238E27FC236}">
                <a16:creationId xmlns:a16="http://schemas.microsoft.com/office/drawing/2014/main" id="{8E8B98D0-662D-CCCF-27BA-D905E8D70F73}"/>
              </a:ext>
            </a:extLst>
          </p:cNvPr>
          <p:cNvSpPr txBox="1">
            <a:spLocks/>
          </p:cNvSpPr>
          <p:nvPr/>
        </p:nvSpPr>
        <p:spPr>
          <a:xfrm>
            <a:off x="581191" y="278499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129032"/>
            </a:pPr>
            <a:r>
              <a:rPr lang="es-PE" sz="2800" b="1" dirty="0">
                <a:latin typeface="Gill Sans MT" panose="020B0502020104020203" pitchFamily="34" charset="77"/>
              </a:rPr>
              <a:t>Claudia Choqueneira</a:t>
            </a:r>
            <a:br>
              <a:rPr lang="es-PE" sz="1800" dirty="0">
                <a:latin typeface="Gill Sans MT" panose="020B0502020104020203" pitchFamily="34" charset="77"/>
              </a:rPr>
            </a:br>
            <a:endParaRPr lang="es-PE" sz="30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23581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>
            <a:spLocks noGrp="1"/>
          </p:cNvSpPr>
          <p:nvPr>
            <p:ph type="title"/>
          </p:nvPr>
        </p:nvSpPr>
        <p:spPr>
          <a:xfrm>
            <a:off x="581192" y="5310594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SzPct val="129032"/>
            </a:pPr>
            <a:r>
              <a:rPr lang="es-PE" sz="3000" b="1" dirty="0">
                <a:latin typeface="Gill Sans" panose="020B0604020202020204" charset="0"/>
              </a:rPr>
              <a:t>¿Qué esperar?</a:t>
            </a:r>
            <a:br>
              <a:rPr lang="es-PE" sz="3000" dirty="0">
                <a:latin typeface="Gill Sans" panose="020B0604020202020204" charset="0"/>
              </a:rPr>
            </a:br>
            <a:r>
              <a:rPr lang="es-PE" sz="3000" dirty="0">
                <a:latin typeface="Gill Sans" panose="020B0604020202020204" charset="0"/>
              </a:rPr>
              <a:t>Asesoría individualizada en revisión de la literatura, marco teórico, manejo de bases de datos y métodos cuantitativos.</a:t>
            </a:r>
            <a:br>
              <a:rPr lang="es-PE" sz="3000" dirty="0">
                <a:latin typeface="Gill Sans" panose="020B0604020202020204" charset="0"/>
              </a:rPr>
            </a:br>
            <a:br>
              <a:rPr lang="es-PE" sz="3000" dirty="0">
                <a:latin typeface="Gill Sans" panose="020B0604020202020204" charset="0"/>
              </a:rPr>
            </a:br>
            <a:r>
              <a:rPr lang="es-PE" sz="3000" b="1" dirty="0">
                <a:latin typeface="Gill Sans" panose="020B0604020202020204" charset="0"/>
              </a:rPr>
              <a:t>¿Qué no esperar?</a:t>
            </a:r>
            <a:br>
              <a:rPr lang="es-PE" sz="3000" dirty="0">
                <a:latin typeface="Gill Sans" panose="020B0604020202020204" charset="0"/>
              </a:rPr>
            </a:br>
            <a:r>
              <a:rPr lang="es-PE" sz="3000" dirty="0">
                <a:latin typeface="Gill Sans" panose="020B0604020202020204" charset="0"/>
              </a:rPr>
              <a:t>- Revisión de documentos completos de entregas parciales y finales.</a:t>
            </a:r>
            <a:br>
              <a:rPr lang="es-PE" sz="3000" dirty="0">
                <a:latin typeface="Gill Sans" panose="020B0604020202020204" charset="0"/>
              </a:rPr>
            </a:br>
            <a:r>
              <a:rPr lang="es-PE" sz="3000" dirty="0">
                <a:latin typeface="Gill Sans" panose="020B0604020202020204" charset="0"/>
              </a:rPr>
              <a:t>- Ideas que potencialmente invaliden las recomendaciones del asesor o asesora.</a:t>
            </a:r>
            <a:br>
              <a:rPr lang="es-PE" sz="3000" dirty="0">
                <a:latin typeface="Gill Sans" panose="020B0604020202020204" charset="0"/>
              </a:rPr>
            </a:br>
            <a:br>
              <a:rPr lang="es-PE" sz="3000" dirty="0">
                <a:latin typeface="Gill Sans" panose="020B0604020202020204" charset="0"/>
              </a:rPr>
            </a:br>
            <a:br>
              <a:rPr lang="es-PE" sz="3000" dirty="0">
                <a:latin typeface="Gill Sans" panose="020B0604020202020204" charset="0"/>
              </a:rPr>
            </a:br>
            <a:br>
              <a:rPr lang="es-PE" sz="3000" dirty="0">
                <a:latin typeface="Gill Sans" panose="020B0604020202020204" charset="0"/>
              </a:rPr>
            </a:br>
            <a:endParaRPr sz="3000" dirty="0">
              <a:latin typeface="Gill Sans" panose="020B0604020202020204" charset="0"/>
            </a:endParaRPr>
          </a:p>
        </p:txBody>
      </p:sp>
      <p:sp>
        <p:nvSpPr>
          <p:cNvPr id="2" name="Google Shape;107;p14">
            <a:extLst>
              <a:ext uri="{FF2B5EF4-FFF2-40B4-BE49-F238E27FC236}">
                <a16:creationId xmlns:a16="http://schemas.microsoft.com/office/drawing/2014/main" id="{B734DDB8-8FE1-F734-020C-5C7D7D3013DF}"/>
              </a:ext>
            </a:extLst>
          </p:cNvPr>
          <p:cNvSpPr txBox="1">
            <a:spLocks/>
          </p:cNvSpPr>
          <p:nvPr/>
        </p:nvSpPr>
        <p:spPr>
          <a:xfrm>
            <a:off x="766723" y="5479133"/>
            <a:ext cx="11029615" cy="580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129032"/>
            </a:pPr>
            <a:r>
              <a:rPr lang="es-MX" sz="3100" dirty="0">
                <a:solidFill>
                  <a:schemeClr val="bg1"/>
                </a:solidFill>
                <a:latin typeface="Gill Sans" panose="020B0604020202020204" charset="0"/>
              </a:rPr>
              <a:t>OBJETIVOS DEL CURSO</a:t>
            </a:r>
            <a:endParaRPr lang="es-PE" sz="3100" dirty="0">
              <a:solidFill>
                <a:schemeClr val="bg1"/>
              </a:solidFill>
              <a:latin typeface="Gill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967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>
            <a:spLocks noGrp="1"/>
          </p:cNvSpPr>
          <p:nvPr>
            <p:ph type="title"/>
          </p:nvPr>
        </p:nvSpPr>
        <p:spPr>
          <a:xfrm>
            <a:off x="581192" y="4271733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lvl="0">
              <a:buSzPct val="129032"/>
            </a:pPr>
            <a:r>
              <a:rPr lang="es-PE" dirty="0">
                <a:latin typeface="Gill Sans" panose="020B0604020202020204" charset="0"/>
              </a:rPr>
              <a:t>- Se programará una sesión de 15 minutos cada dos semanas, según cronograma en Drive.</a:t>
            </a:r>
            <a:br>
              <a:rPr lang="es-PE" dirty="0">
                <a:latin typeface="Gill Sans" panose="020B0604020202020204" charset="0"/>
              </a:rPr>
            </a:br>
            <a:br>
              <a:rPr lang="es-PE" dirty="0">
                <a:latin typeface="Gill Sans" panose="020B0604020202020204" charset="0"/>
              </a:rPr>
            </a:br>
            <a:r>
              <a:rPr lang="es-PE" dirty="0">
                <a:latin typeface="Gill Sans" panose="020B0604020202020204" charset="0"/>
              </a:rPr>
              <a:t>- Este espacio de asesoría es opcional. Deberán consignar su requerimiento de asesoría en Drive. </a:t>
            </a:r>
            <a:br>
              <a:rPr lang="es-PE" dirty="0">
                <a:latin typeface="Gill Sans" panose="020B0604020202020204" charset="0"/>
              </a:rPr>
            </a:br>
            <a:br>
              <a:rPr lang="es-PE" dirty="0">
                <a:latin typeface="Gill Sans" panose="020B0604020202020204" charset="0"/>
              </a:rPr>
            </a:br>
            <a:br>
              <a:rPr lang="es-PE" dirty="0">
                <a:latin typeface="Gill Sans" panose="020B0604020202020204" charset="0"/>
              </a:rPr>
            </a:br>
            <a:endParaRPr sz="3100" dirty="0">
              <a:latin typeface="Gill Sans" panose="020B0604020202020204" charset="0"/>
            </a:endParaRPr>
          </a:p>
        </p:txBody>
      </p:sp>
      <p:sp>
        <p:nvSpPr>
          <p:cNvPr id="2" name="Google Shape;107;p14">
            <a:extLst>
              <a:ext uri="{FF2B5EF4-FFF2-40B4-BE49-F238E27FC236}">
                <a16:creationId xmlns:a16="http://schemas.microsoft.com/office/drawing/2014/main" id="{B734DDB8-8FE1-F734-020C-5C7D7D3013DF}"/>
              </a:ext>
            </a:extLst>
          </p:cNvPr>
          <p:cNvSpPr txBox="1">
            <a:spLocks/>
          </p:cNvSpPr>
          <p:nvPr/>
        </p:nvSpPr>
        <p:spPr>
          <a:xfrm>
            <a:off x="766723" y="5479133"/>
            <a:ext cx="11029615" cy="580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129032"/>
            </a:pPr>
            <a:r>
              <a:rPr lang="es-MX" sz="3100" dirty="0">
                <a:solidFill>
                  <a:schemeClr val="bg1"/>
                </a:solidFill>
                <a:latin typeface="Gill Sans" panose="020B0604020202020204" charset="0"/>
              </a:rPr>
              <a:t>DINÁMICA DEL CURSO</a:t>
            </a:r>
            <a:endParaRPr lang="es-PE" sz="3100" dirty="0">
              <a:solidFill>
                <a:schemeClr val="bg1"/>
              </a:solidFill>
              <a:latin typeface="Gill Sans" panose="020B06040202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>
            <a:spLocks noGrp="1"/>
          </p:cNvSpPr>
          <p:nvPr>
            <p:ph type="title"/>
          </p:nvPr>
        </p:nvSpPr>
        <p:spPr>
          <a:xfrm>
            <a:off x="581192" y="4730379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lvl="0">
              <a:buSzPct val="129032"/>
            </a:pPr>
            <a:br>
              <a:rPr lang="es-PE" dirty="0">
                <a:latin typeface="Gill Sans" panose="020B0604020202020204" charset="0"/>
              </a:rPr>
            </a:br>
            <a:br>
              <a:rPr lang="es-PE" dirty="0">
                <a:latin typeface="Gill Sans" panose="020B0604020202020204" charset="0"/>
              </a:rPr>
            </a:br>
            <a:br>
              <a:rPr lang="es-PE" dirty="0">
                <a:latin typeface="Gill Sans" panose="020B0604020202020204" charset="0"/>
              </a:rPr>
            </a:br>
            <a:br>
              <a:rPr lang="es-PE" dirty="0">
                <a:latin typeface="Gill Sans" panose="020B0604020202020204" charset="0"/>
              </a:rPr>
            </a:br>
            <a:endParaRPr sz="3100" dirty="0">
              <a:latin typeface="Gill Sans" panose="020B0604020202020204" charset="0"/>
            </a:endParaRPr>
          </a:p>
        </p:txBody>
      </p:sp>
      <p:sp>
        <p:nvSpPr>
          <p:cNvPr id="2" name="Google Shape;107;p14">
            <a:extLst>
              <a:ext uri="{FF2B5EF4-FFF2-40B4-BE49-F238E27FC236}">
                <a16:creationId xmlns:a16="http://schemas.microsoft.com/office/drawing/2014/main" id="{B734DDB8-8FE1-F734-020C-5C7D7D3013DF}"/>
              </a:ext>
            </a:extLst>
          </p:cNvPr>
          <p:cNvSpPr txBox="1">
            <a:spLocks/>
          </p:cNvSpPr>
          <p:nvPr/>
        </p:nvSpPr>
        <p:spPr>
          <a:xfrm>
            <a:off x="766723" y="5479133"/>
            <a:ext cx="11029615" cy="580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129032"/>
            </a:pPr>
            <a:r>
              <a:rPr lang="es-MX" sz="3100" dirty="0">
                <a:solidFill>
                  <a:schemeClr val="bg1"/>
                </a:solidFill>
                <a:latin typeface="Gill Sans" panose="020B0604020202020204" charset="0"/>
              </a:rPr>
              <a:t>DINÁMICA DEL CURSO</a:t>
            </a:r>
            <a:endParaRPr lang="es-PE" sz="3100" dirty="0">
              <a:solidFill>
                <a:schemeClr val="bg1"/>
              </a:solidFill>
              <a:latin typeface="Gill Sans" panose="020B0604020202020204" charset="0"/>
            </a:endParaRPr>
          </a:p>
        </p:txBody>
      </p:sp>
      <p:sp>
        <p:nvSpPr>
          <p:cNvPr id="8" name="Google Shape;107;p14">
            <a:extLst>
              <a:ext uri="{FF2B5EF4-FFF2-40B4-BE49-F238E27FC236}">
                <a16:creationId xmlns:a16="http://schemas.microsoft.com/office/drawing/2014/main" id="{4C8D1E6F-0F7C-3830-95E7-01D1128ACA1E}"/>
              </a:ext>
            </a:extLst>
          </p:cNvPr>
          <p:cNvSpPr txBox="1">
            <a:spLocks/>
          </p:cNvSpPr>
          <p:nvPr/>
        </p:nvSpPr>
        <p:spPr>
          <a:xfrm>
            <a:off x="2829810" y="449449"/>
            <a:ext cx="11029615" cy="580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129032"/>
            </a:pPr>
            <a:r>
              <a:rPr lang="es-MX" sz="2500" u="sng" dirty="0">
                <a:solidFill>
                  <a:srgbClr val="002060"/>
                </a:solidFill>
                <a:latin typeface="Gill Sans" panose="020B0604020202020204" charset="0"/>
              </a:rPr>
              <a:t>GRUPO 1</a:t>
            </a:r>
            <a:endParaRPr lang="es-PE" sz="2500" u="sng" dirty="0">
              <a:solidFill>
                <a:srgbClr val="002060"/>
              </a:solidFill>
              <a:latin typeface="Gill Sans" panose="020B0604020202020204" charset="0"/>
            </a:endParaRPr>
          </a:p>
        </p:txBody>
      </p:sp>
      <p:sp>
        <p:nvSpPr>
          <p:cNvPr id="10" name="Google Shape;107;p14">
            <a:extLst>
              <a:ext uri="{FF2B5EF4-FFF2-40B4-BE49-F238E27FC236}">
                <a16:creationId xmlns:a16="http://schemas.microsoft.com/office/drawing/2014/main" id="{F831F061-78F0-E37A-6B1D-A0DA0F0CDD38}"/>
              </a:ext>
            </a:extLst>
          </p:cNvPr>
          <p:cNvSpPr txBox="1">
            <a:spLocks/>
          </p:cNvSpPr>
          <p:nvPr/>
        </p:nvSpPr>
        <p:spPr>
          <a:xfrm>
            <a:off x="8336472" y="449449"/>
            <a:ext cx="11029615" cy="580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129032"/>
            </a:pPr>
            <a:r>
              <a:rPr lang="es-MX" sz="2500" u="sng" dirty="0">
                <a:solidFill>
                  <a:srgbClr val="002060"/>
                </a:solidFill>
                <a:latin typeface="Gill Sans" panose="020B0604020202020204" charset="0"/>
              </a:rPr>
              <a:t>GRUPO 2</a:t>
            </a:r>
            <a:endParaRPr lang="es-PE" sz="2500" u="sng" dirty="0">
              <a:solidFill>
                <a:srgbClr val="002060"/>
              </a:solidFill>
              <a:latin typeface="Gill Sans" panose="020B0604020202020204" charset="0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EB95FE79-EAAC-E5A6-B479-45ADD9EBC6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874131"/>
              </p:ext>
            </p:extLst>
          </p:nvPr>
        </p:nvGraphicFramePr>
        <p:xfrm>
          <a:off x="1038728" y="1463670"/>
          <a:ext cx="4767011" cy="2626945"/>
        </p:xfrm>
        <a:graphic>
          <a:graphicData uri="http://schemas.openxmlformats.org/drawingml/2006/table">
            <a:tbl>
              <a:tblPr/>
              <a:tblGrid>
                <a:gridCol w="815138">
                  <a:extLst>
                    <a:ext uri="{9D8B030D-6E8A-4147-A177-3AD203B41FA5}">
                      <a16:colId xmlns:a16="http://schemas.microsoft.com/office/drawing/2014/main" val="3048031628"/>
                    </a:ext>
                  </a:extLst>
                </a:gridCol>
                <a:gridCol w="815138">
                  <a:extLst>
                    <a:ext uri="{9D8B030D-6E8A-4147-A177-3AD203B41FA5}">
                      <a16:colId xmlns:a16="http://schemas.microsoft.com/office/drawing/2014/main" val="1526341091"/>
                    </a:ext>
                  </a:extLst>
                </a:gridCol>
                <a:gridCol w="3136735">
                  <a:extLst>
                    <a:ext uri="{9D8B030D-6E8A-4147-A177-3AD203B41FA5}">
                      <a16:colId xmlns:a16="http://schemas.microsoft.com/office/drawing/2014/main" val="980157085"/>
                    </a:ext>
                  </a:extLst>
                </a:gridCol>
              </a:tblGrid>
              <a:tr h="4157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N°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386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CÓDIGO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386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APELLIDOS Y NOMBRES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38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576948"/>
                  </a:ext>
                </a:extLst>
              </a:tr>
              <a:tr h="2207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>
                          <a:effectLst/>
                        </a:rPr>
                        <a:t>1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0">
                          <a:effectLst/>
                          <a:latin typeface="Arial" panose="020B0604020202020204" pitchFamily="34" charset="0"/>
                        </a:rPr>
                        <a:t>20182478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0">
                          <a:effectLst/>
                          <a:latin typeface="Arial" panose="020B0604020202020204" pitchFamily="34" charset="0"/>
                        </a:rPr>
                        <a:t>PEIRANO PACHECO, DIEGO RODOLFO ATILIO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541699"/>
                  </a:ext>
                </a:extLst>
              </a:tr>
              <a:tr h="2249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>
                          <a:effectLst/>
                        </a:rPr>
                        <a:t>2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0">
                          <a:effectLst/>
                          <a:latin typeface="Arial" panose="020B0604020202020204" pitchFamily="34" charset="0"/>
                        </a:rPr>
                        <a:t>20181375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0" dirty="0">
                          <a:effectLst/>
                          <a:latin typeface="Arial" panose="020B0604020202020204" pitchFamily="34" charset="0"/>
                        </a:rPr>
                        <a:t>MELGAREJO ZEVALLOS, RODRIGO FERNANDO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156896"/>
                  </a:ext>
                </a:extLst>
              </a:tr>
              <a:tr h="2207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>
                          <a:effectLst/>
                        </a:rPr>
                        <a:t>3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0">
                          <a:effectLst/>
                          <a:latin typeface="Arial" panose="020B0604020202020204" pitchFamily="34" charset="0"/>
                        </a:rPr>
                        <a:t>20175463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0">
                          <a:effectLst/>
                          <a:latin typeface="Arial" panose="020B0604020202020204" pitchFamily="34" charset="0"/>
                        </a:rPr>
                        <a:t>PANTA PHANG, SOFIA DANIELA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994117"/>
                  </a:ext>
                </a:extLst>
              </a:tr>
              <a:tr h="2207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>
                          <a:effectLst/>
                        </a:rPr>
                        <a:t>4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0">
                          <a:effectLst/>
                          <a:latin typeface="Arial" panose="020B0604020202020204" pitchFamily="34" charset="0"/>
                        </a:rPr>
                        <a:t>20183220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0">
                          <a:effectLst/>
                          <a:latin typeface="Arial" panose="020B0604020202020204" pitchFamily="34" charset="0"/>
                        </a:rPr>
                        <a:t>FALCON COLLAS, ALDAIR EMERSON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006192"/>
                  </a:ext>
                </a:extLst>
              </a:tr>
              <a:tr h="2207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>
                          <a:effectLst/>
                        </a:rPr>
                        <a:t>5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0">
                          <a:effectLst/>
                          <a:latin typeface="Arial" panose="020B0604020202020204" pitchFamily="34" charset="0"/>
                        </a:rPr>
                        <a:t>20167358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0">
                          <a:effectLst/>
                          <a:latin typeface="Arial" panose="020B0604020202020204" pitchFamily="34" charset="0"/>
                        </a:rPr>
                        <a:t>RIOS SERRANO, DANIEL ENRIQUE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118813"/>
                  </a:ext>
                </a:extLst>
              </a:tr>
              <a:tr h="2207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>
                          <a:effectLst/>
                        </a:rPr>
                        <a:t>6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0">
                          <a:effectLst/>
                          <a:latin typeface="Arial" panose="020B0604020202020204" pitchFamily="34" charset="0"/>
                        </a:rPr>
                        <a:t>20172297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0">
                          <a:effectLst/>
                          <a:latin typeface="Arial" panose="020B0604020202020204" pitchFamily="34" charset="0"/>
                        </a:rPr>
                        <a:t>PAREDES VICENTE, LILI MELANIE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233139"/>
                  </a:ext>
                </a:extLst>
              </a:tr>
              <a:tr h="2207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>
                          <a:effectLst/>
                        </a:rPr>
                        <a:t>7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0">
                          <a:effectLst/>
                          <a:latin typeface="Arial" panose="020B0604020202020204" pitchFamily="34" charset="0"/>
                        </a:rPr>
                        <a:t>20181361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0">
                          <a:effectLst/>
                          <a:latin typeface="Arial" panose="020B0604020202020204" pitchFamily="34" charset="0"/>
                        </a:rPr>
                        <a:t>COELLO HUAMANI, DANNA BRITHANY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113289"/>
                  </a:ext>
                </a:extLst>
              </a:tr>
              <a:tr h="2207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>
                          <a:effectLst/>
                        </a:rPr>
                        <a:t>8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0">
                          <a:effectLst/>
                          <a:latin typeface="Arial" panose="020B0604020202020204" pitchFamily="34" charset="0"/>
                        </a:rPr>
                        <a:t>20176084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0">
                          <a:effectLst/>
                          <a:latin typeface="Arial" panose="020B0604020202020204" pitchFamily="34" charset="0"/>
                        </a:rPr>
                        <a:t>CHARA VILLEGAS, ESTEFANY JANISSE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34111"/>
                  </a:ext>
                </a:extLst>
              </a:tr>
              <a:tr h="2207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>
                          <a:effectLst/>
                        </a:rPr>
                        <a:t>9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0">
                          <a:effectLst/>
                          <a:latin typeface="Arial" panose="020B0604020202020204" pitchFamily="34" charset="0"/>
                        </a:rPr>
                        <a:t>20181331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0">
                          <a:effectLst/>
                          <a:latin typeface="Arial" panose="020B0604020202020204" pitchFamily="34" charset="0"/>
                        </a:rPr>
                        <a:t>TRUJILLO ARIAS, ANGELA KARINA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159182"/>
                  </a:ext>
                </a:extLst>
              </a:tr>
              <a:tr h="2207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>
                          <a:effectLst/>
                        </a:rPr>
                        <a:t>10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0">
                          <a:effectLst/>
                          <a:latin typeface="Arial" panose="020B0604020202020204" pitchFamily="34" charset="0"/>
                        </a:rPr>
                        <a:t>20182031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0" dirty="0">
                          <a:effectLst/>
                          <a:latin typeface="Arial" panose="020B0604020202020204" pitchFamily="34" charset="0"/>
                        </a:rPr>
                        <a:t>MARTINEZ GUERRERO, KEVIN LUIS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024209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76C170F-095D-D604-7DE5-F11AD66E74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287291"/>
              </p:ext>
            </p:extLst>
          </p:nvPr>
        </p:nvGraphicFramePr>
        <p:xfrm>
          <a:off x="6506577" y="1445608"/>
          <a:ext cx="4767011" cy="2626944"/>
        </p:xfrm>
        <a:graphic>
          <a:graphicData uri="http://schemas.openxmlformats.org/drawingml/2006/table">
            <a:tbl>
              <a:tblPr/>
              <a:tblGrid>
                <a:gridCol w="815138">
                  <a:extLst>
                    <a:ext uri="{9D8B030D-6E8A-4147-A177-3AD203B41FA5}">
                      <a16:colId xmlns:a16="http://schemas.microsoft.com/office/drawing/2014/main" val="3282773574"/>
                    </a:ext>
                  </a:extLst>
                </a:gridCol>
                <a:gridCol w="815138">
                  <a:extLst>
                    <a:ext uri="{9D8B030D-6E8A-4147-A177-3AD203B41FA5}">
                      <a16:colId xmlns:a16="http://schemas.microsoft.com/office/drawing/2014/main" val="1447730100"/>
                    </a:ext>
                  </a:extLst>
                </a:gridCol>
                <a:gridCol w="3136735">
                  <a:extLst>
                    <a:ext uri="{9D8B030D-6E8A-4147-A177-3AD203B41FA5}">
                      <a16:colId xmlns:a16="http://schemas.microsoft.com/office/drawing/2014/main" val="1702808173"/>
                    </a:ext>
                  </a:extLst>
                </a:gridCol>
              </a:tblGrid>
              <a:tr h="2153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N°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386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CÓDIGO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386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APELLIDOS Y NOMBRES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38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334140"/>
                  </a:ext>
                </a:extLst>
              </a:tr>
              <a:tr h="24116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>
                          <a:effectLst/>
                        </a:rPr>
                        <a:t>1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0">
                          <a:effectLst/>
                          <a:latin typeface="Arial" panose="020B0604020202020204" pitchFamily="34" charset="0"/>
                        </a:rPr>
                        <a:t>20181850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0">
                          <a:effectLst/>
                          <a:latin typeface="Arial" panose="020B0604020202020204" pitchFamily="34" charset="0"/>
                        </a:rPr>
                        <a:t>ENCALADA CONDEZO, ELVIS SEBASTIAN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670510"/>
                  </a:ext>
                </a:extLst>
              </a:tr>
              <a:tr h="24116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>
                          <a:effectLst/>
                        </a:rPr>
                        <a:t>2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0">
                          <a:effectLst/>
                          <a:latin typeface="Arial" panose="020B0604020202020204" pitchFamily="34" charset="0"/>
                        </a:rPr>
                        <a:t>20185619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0">
                          <a:effectLst/>
                          <a:latin typeface="Arial" panose="020B0604020202020204" pitchFamily="34" charset="0"/>
                        </a:rPr>
                        <a:t>AJALCRIÑA DIAZ, MAURICIO GERARDO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732637"/>
                  </a:ext>
                </a:extLst>
              </a:tr>
              <a:tr h="24116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>
                          <a:effectLst/>
                        </a:rPr>
                        <a:t>3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0">
                          <a:effectLst/>
                          <a:latin typeface="Arial" panose="020B0604020202020204" pitchFamily="34" charset="0"/>
                        </a:rPr>
                        <a:t>20181417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0">
                          <a:effectLst/>
                          <a:latin typeface="Arial" panose="020B0604020202020204" pitchFamily="34" charset="0"/>
                        </a:rPr>
                        <a:t>CHUQUIPOMA PALOMINO, BRIGITTE ROSSI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679562"/>
                  </a:ext>
                </a:extLst>
              </a:tr>
              <a:tr h="24116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>
                          <a:effectLst/>
                        </a:rPr>
                        <a:t>4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0">
                          <a:effectLst/>
                          <a:latin typeface="Arial" panose="020B0604020202020204" pitchFamily="34" charset="0"/>
                        </a:rPr>
                        <a:t>20175468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0">
                          <a:effectLst/>
                          <a:latin typeface="Arial" panose="020B0604020202020204" pitchFamily="34" charset="0"/>
                        </a:rPr>
                        <a:t>PAZ MEDINA, CAROLINA FIORELLA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480505"/>
                  </a:ext>
                </a:extLst>
              </a:tr>
              <a:tr h="24116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>
                          <a:effectLst/>
                        </a:rPr>
                        <a:t>5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0">
                          <a:effectLst/>
                          <a:latin typeface="Arial" panose="020B0604020202020204" pitchFamily="34" charset="0"/>
                        </a:rPr>
                        <a:t>20185919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0">
                          <a:effectLst/>
                          <a:latin typeface="Arial" panose="020B0604020202020204" pitchFamily="34" charset="0"/>
                        </a:rPr>
                        <a:t>ASENCIO GAMBOA, CHRISTIAN DEL PIERO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005744"/>
                  </a:ext>
                </a:extLst>
              </a:tr>
              <a:tr h="24116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>
                          <a:effectLst/>
                        </a:rPr>
                        <a:t>6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0">
                          <a:effectLst/>
                          <a:latin typeface="Arial" panose="020B0604020202020204" pitchFamily="34" charset="0"/>
                        </a:rPr>
                        <a:t>20172151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0">
                          <a:effectLst/>
                          <a:latin typeface="Arial" panose="020B0604020202020204" pitchFamily="34" charset="0"/>
                        </a:rPr>
                        <a:t>VARGAS ROSAS, EDGAR JASHIR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374947"/>
                  </a:ext>
                </a:extLst>
              </a:tr>
              <a:tr h="24116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>
                          <a:effectLst/>
                        </a:rPr>
                        <a:t>7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0">
                          <a:effectLst/>
                          <a:latin typeface="Arial" panose="020B0604020202020204" pitchFamily="34" charset="0"/>
                        </a:rPr>
                        <a:t>20191179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0">
                          <a:effectLst/>
                          <a:latin typeface="Arial" panose="020B0604020202020204" pitchFamily="34" charset="0"/>
                        </a:rPr>
                        <a:t>YUPANQUI GRAJEDA, MAGDYEL PALOMA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816030"/>
                  </a:ext>
                </a:extLst>
              </a:tr>
              <a:tr h="24116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>
                          <a:effectLst/>
                        </a:rPr>
                        <a:t>8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0">
                          <a:effectLst/>
                          <a:latin typeface="Arial" panose="020B0604020202020204" pitchFamily="34" charset="0"/>
                        </a:rPr>
                        <a:t>20192068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0">
                          <a:effectLst/>
                          <a:latin typeface="Arial" panose="020B0604020202020204" pitchFamily="34" charset="0"/>
                        </a:rPr>
                        <a:t>CAHUANA BAUTISTA, LUIS ANGEL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62649"/>
                  </a:ext>
                </a:extLst>
              </a:tr>
              <a:tr h="24116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>
                          <a:effectLst/>
                        </a:rPr>
                        <a:t>9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0">
                          <a:effectLst/>
                          <a:latin typeface="Arial" panose="020B0604020202020204" pitchFamily="34" charset="0"/>
                        </a:rPr>
                        <a:t>20155466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0">
                          <a:effectLst/>
                          <a:latin typeface="Arial" panose="020B0604020202020204" pitchFamily="34" charset="0"/>
                        </a:rPr>
                        <a:t>NIMBOMA DE LA CRUZ, LUIS ANDRES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032188"/>
                  </a:ext>
                </a:extLst>
              </a:tr>
              <a:tr h="24116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>
                          <a:effectLst/>
                        </a:rPr>
                        <a:t>10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0">
                          <a:effectLst/>
                          <a:latin typeface="Arial" panose="020B0604020202020204" pitchFamily="34" charset="0"/>
                        </a:rPr>
                        <a:t>20185621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0" dirty="0">
                          <a:effectLst/>
                          <a:latin typeface="Arial" panose="020B0604020202020204" pitchFamily="34" charset="0"/>
                        </a:rPr>
                        <a:t>SORIA PIMENTEL, MERY MERCEDES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887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2153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>
            <a:spLocks noGrp="1"/>
          </p:cNvSpPr>
          <p:nvPr>
            <p:ph type="title"/>
          </p:nvPr>
        </p:nvSpPr>
        <p:spPr>
          <a:xfrm>
            <a:off x="581192" y="4730379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lvl="0">
              <a:buSzPct val="129032"/>
            </a:pPr>
            <a:br>
              <a:rPr lang="es-PE" dirty="0">
                <a:latin typeface="Gill Sans" panose="020B0604020202020204" charset="0"/>
              </a:rPr>
            </a:br>
            <a:br>
              <a:rPr lang="es-PE" dirty="0">
                <a:latin typeface="Gill Sans" panose="020B0604020202020204" charset="0"/>
              </a:rPr>
            </a:br>
            <a:br>
              <a:rPr lang="es-PE" dirty="0">
                <a:latin typeface="Gill Sans" panose="020B0604020202020204" charset="0"/>
              </a:rPr>
            </a:br>
            <a:br>
              <a:rPr lang="es-PE" dirty="0">
                <a:latin typeface="Gill Sans" panose="020B0604020202020204" charset="0"/>
              </a:rPr>
            </a:br>
            <a:endParaRPr sz="3100" dirty="0">
              <a:latin typeface="Gill Sans" panose="020B0604020202020204" charset="0"/>
            </a:endParaRPr>
          </a:p>
        </p:txBody>
      </p:sp>
      <p:sp>
        <p:nvSpPr>
          <p:cNvPr id="2" name="Google Shape;107;p14">
            <a:extLst>
              <a:ext uri="{FF2B5EF4-FFF2-40B4-BE49-F238E27FC236}">
                <a16:creationId xmlns:a16="http://schemas.microsoft.com/office/drawing/2014/main" id="{B734DDB8-8FE1-F734-020C-5C7D7D3013DF}"/>
              </a:ext>
            </a:extLst>
          </p:cNvPr>
          <p:cNvSpPr txBox="1">
            <a:spLocks/>
          </p:cNvSpPr>
          <p:nvPr/>
        </p:nvSpPr>
        <p:spPr>
          <a:xfrm>
            <a:off x="766723" y="5479133"/>
            <a:ext cx="11029615" cy="580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129032"/>
            </a:pPr>
            <a:r>
              <a:rPr lang="es-MX" sz="3100" dirty="0">
                <a:solidFill>
                  <a:schemeClr val="bg1"/>
                </a:solidFill>
                <a:latin typeface="Gill Sans" panose="020B0604020202020204" charset="0"/>
              </a:rPr>
              <a:t>DINÁMICA DEL CURSO</a:t>
            </a:r>
            <a:endParaRPr lang="es-PE" sz="3100" dirty="0">
              <a:solidFill>
                <a:schemeClr val="bg1"/>
              </a:solidFill>
              <a:latin typeface="Gill Sans" panose="020B0604020202020204" charset="0"/>
            </a:endParaRPr>
          </a:p>
        </p:txBody>
      </p:sp>
      <p:sp>
        <p:nvSpPr>
          <p:cNvPr id="8" name="Google Shape;107;p14">
            <a:extLst>
              <a:ext uri="{FF2B5EF4-FFF2-40B4-BE49-F238E27FC236}">
                <a16:creationId xmlns:a16="http://schemas.microsoft.com/office/drawing/2014/main" id="{4C8D1E6F-0F7C-3830-95E7-01D1128ACA1E}"/>
              </a:ext>
            </a:extLst>
          </p:cNvPr>
          <p:cNvSpPr txBox="1">
            <a:spLocks/>
          </p:cNvSpPr>
          <p:nvPr/>
        </p:nvSpPr>
        <p:spPr>
          <a:xfrm>
            <a:off x="4372007" y="449449"/>
            <a:ext cx="11029615" cy="580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129032"/>
            </a:pPr>
            <a:r>
              <a:rPr lang="es-MX" sz="2500" u="sng" dirty="0">
                <a:solidFill>
                  <a:srgbClr val="002060"/>
                </a:solidFill>
                <a:latin typeface="Gill Sans" panose="020B0604020202020204" charset="0"/>
              </a:rPr>
              <a:t>VISTA CARPETA DE DRIVE</a:t>
            </a:r>
            <a:endParaRPr lang="es-PE" sz="2500" u="sng" dirty="0">
              <a:solidFill>
                <a:srgbClr val="002060"/>
              </a:solidFill>
              <a:latin typeface="Gill Sans" panose="020B0604020202020204" charset="0"/>
            </a:endParaRPr>
          </a:p>
        </p:txBody>
      </p:sp>
      <p:sp>
        <p:nvSpPr>
          <p:cNvPr id="6" name="Google Shape;107;p14">
            <a:extLst>
              <a:ext uri="{FF2B5EF4-FFF2-40B4-BE49-F238E27FC236}">
                <a16:creationId xmlns:a16="http://schemas.microsoft.com/office/drawing/2014/main" id="{57D79C35-658B-183C-A24D-6278C9773C6E}"/>
              </a:ext>
            </a:extLst>
          </p:cNvPr>
          <p:cNvSpPr txBox="1">
            <a:spLocks/>
          </p:cNvSpPr>
          <p:nvPr/>
        </p:nvSpPr>
        <p:spPr>
          <a:xfrm>
            <a:off x="1409867" y="2400300"/>
            <a:ext cx="9105734" cy="11584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anchor="b" anchorCtr="0">
            <a:normAutofit fontScale="8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129032"/>
            </a:pPr>
            <a:r>
              <a:rPr lang="es-MX" sz="3100" dirty="0">
                <a:solidFill>
                  <a:srgbClr val="002060"/>
                </a:solidFill>
                <a:latin typeface="Gill Sans" panose="020B0604020202020204" charset="0"/>
              </a:rPr>
              <a:t>https://docs.google.com/spreadsheets/d/1EHEvC4QrPC2MOYcy8OFvQwqmggTkkO5m/edit?usp=sharing&amp;ouid=104891599458542928702&amp;rtpof=true&amp;sd=true</a:t>
            </a:r>
          </a:p>
        </p:txBody>
      </p:sp>
    </p:spTree>
    <p:extLst>
      <p:ext uri="{BB962C8B-B14F-4D97-AF65-F5344CB8AC3E}">
        <p14:creationId xmlns:p14="http://schemas.microsoft.com/office/powerpoint/2010/main" val="3698505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>
            <a:spLocks noGrp="1"/>
          </p:cNvSpPr>
          <p:nvPr>
            <p:ph type="title"/>
          </p:nvPr>
        </p:nvSpPr>
        <p:spPr>
          <a:xfrm>
            <a:off x="581192" y="4730379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lvl="0">
              <a:buSzPct val="129032"/>
            </a:pPr>
            <a:br>
              <a:rPr lang="es-PE" dirty="0">
                <a:latin typeface="Gill Sans" panose="020B0604020202020204" charset="0"/>
              </a:rPr>
            </a:br>
            <a:br>
              <a:rPr lang="es-PE" dirty="0">
                <a:latin typeface="Gill Sans" panose="020B0604020202020204" charset="0"/>
              </a:rPr>
            </a:br>
            <a:br>
              <a:rPr lang="es-PE" dirty="0">
                <a:latin typeface="Gill Sans" panose="020B0604020202020204" charset="0"/>
              </a:rPr>
            </a:br>
            <a:br>
              <a:rPr lang="es-PE" dirty="0">
                <a:latin typeface="Gill Sans" panose="020B0604020202020204" charset="0"/>
              </a:rPr>
            </a:br>
            <a:endParaRPr sz="3100" dirty="0">
              <a:latin typeface="Gill Sans" panose="020B0604020202020204" charset="0"/>
            </a:endParaRPr>
          </a:p>
        </p:txBody>
      </p:sp>
      <p:sp>
        <p:nvSpPr>
          <p:cNvPr id="2" name="Google Shape;107;p14">
            <a:extLst>
              <a:ext uri="{FF2B5EF4-FFF2-40B4-BE49-F238E27FC236}">
                <a16:creationId xmlns:a16="http://schemas.microsoft.com/office/drawing/2014/main" id="{B734DDB8-8FE1-F734-020C-5C7D7D3013DF}"/>
              </a:ext>
            </a:extLst>
          </p:cNvPr>
          <p:cNvSpPr txBox="1">
            <a:spLocks/>
          </p:cNvSpPr>
          <p:nvPr/>
        </p:nvSpPr>
        <p:spPr>
          <a:xfrm>
            <a:off x="766723" y="5479133"/>
            <a:ext cx="11029615" cy="580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129032"/>
            </a:pPr>
            <a:r>
              <a:rPr lang="es-MX" sz="3100" dirty="0">
                <a:solidFill>
                  <a:schemeClr val="bg1"/>
                </a:solidFill>
                <a:latin typeface="Gill Sans" panose="020B0604020202020204" charset="0"/>
              </a:rPr>
              <a:t>RECOMENDACIONES</a:t>
            </a:r>
            <a:endParaRPr lang="es-PE" sz="3100" dirty="0">
              <a:solidFill>
                <a:schemeClr val="bg1"/>
              </a:solidFill>
              <a:latin typeface="Gill Sans" panose="020B0604020202020204" charset="0"/>
            </a:endParaRPr>
          </a:p>
        </p:txBody>
      </p:sp>
      <p:sp>
        <p:nvSpPr>
          <p:cNvPr id="4" name="Google Shape;107;p14">
            <a:extLst>
              <a:ext uri="{FF2B5EF4-FFF2-40B4-BE49-F238E27FC236}">
                <a16:creationId xmlns:a16="http://schemas.microsoft.com/office/drawing/2014/main" id="{B222D896-228F-DD70-99E3-6285C39EC4A8}"/>
              </a:ext>
            </a:extLst>
          </p:cNvPr>
          <p:cNvSpPr txBox="1">
            <a:spLocks/>
          </p:cNvSpPr>
          <p:nvPr/>
        </p:nvSpPr>
        <p:spPr>
          <a:xfrm>
            <a:off x="581191" y="1114173"/>
            <a:ext cx="11029615" cy="3746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71500" indent="-571500">
              <a:buSzPct val="129032"/>
              <a:buFontTx/>
              <a:buChar char="-"/>
            </a:pPr>
            <a:r>
              <a:rPr lang="es-PE" dirty="0">
                <a:latin typeface="Gill Sans" panose="020B0604020202020204" charset="0"/>
              </a:rPr>
              <a:t>Trabajo proactivo, con el asesor y jefa de prácticas.</a:t>
            </a:r>
          </a:p>
          <a:p>
            <a:pPr marL="571500" indent="-571500">
              <a:buSzPct val="129032"/>
              <a:buFontTx/>
              <a:buChar char="-"/>
            </a:pPr>
            <a:endParaRPr lang="es-PE" dirty="0">
              <a:latin typeface="Gill Sans" panose="020B0604020202020204" charset="0"/>
            </a:endParaRPr>
          </a:p>
          <a:p>
            <a:pPr marL="571500" indent="-571500">
              <a:buSzPct val="129032"/>
              <a:buFontTx/>
              <a:buChar char="-"/>
            </a:pPr>
            <a:r>
              <a:rPr lang="es-PE" dirty="0">
                <a:latin typeface="Gill Sans" panose="020B0604020202020204" charset="0"/>
              </a:rPr>
              <a:t>Tener claridad respecto a deadlines y entregas parcial y final.</a:t>
            </a:r>
          </a:p>
          <a:p>
            <a:pPr marL="571500" indent="-571500">
              <a:buSzPct val="129032"/>
              <a:buFontTx/>
              <a:buChar char="-"/>
            </a:pPr>
            <a:endParaRPr lang="es-PE" dirty="0">
              <a:latin typeface="Gill Sans" panose="020B0604020202020204" charset="0"/>
            </a:endParaRPr>
          </a:p>
          <a:p>
            <a:pPr marL="571500" indent="-571500">
              <a:buSzPct val="129032"/>
              <a:buFontTx/>
              <a:buChar char="-"/>
            </a:pPr>
            <a:r>
              <a:rPr lang="es-PE" dirty="0">
                <a:latin typeface="Gill Sans" panose="020B0604020202020204" charset="0"/>
              </a:rPr>
              <a:t>Avanzar de manera progresiva. No procastinar.</a:t>
            </a:r>
          </a:p>
          <a:p>
            <a:pPr marL="571500" indent="-571500">
              <a:buSzPct val="129032"/>
              <a:buFontTx/>
              <a:buChar char="-"/>
            </a:pPr>
            <a:endParaRPr lang="es-PE" dirty="0">
              <a:latin typeface="Gill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86200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o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507</Words>
  <Application>Microsoft Macintosh PowerPoint</Application>
  <PresentationFormat>Panorámica</PresentationFormat>
  <Paragraphs>90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Gill Sans MT</vt:lpstr>
      <vt:lpstr>Gill Sans</vt:lpstr>
      <vt:lpstr>Gill Sans Ultra Bold</vt:lpstr>
      <vt:lpstr>Arial</vt:lpstr>
      <vt:lpstr>Noto Sans Symbols</vt:lpstr>
      <vt:lpstr>Dividendo</vt:lpstr>
      <vt:lpstr> SEMINARIO DE TESIS 2</vt:lpstr>
      <vt:lpstr>  Licenciada en Economía por la Pontificia Universidad Católica del Perú, con estudios de posgrado en Gestión Pública y Libre Competencia por la Pontificia Universidad Católica de Chile. Actualmente, se desempeña en la Dirección Nacional de Investigación y Promoción de la Libre Competencia del Indecopi, donde ha participado del desarrollo de estudios de mercado y formulación de herramientas para la detección de carteles. Previamente, laboró en el Ministerio de Economía y Finanzas del Perú. Asimismo, es colaboradora del Programa de Libre Competencia de la Pontificia Universidad Católica de Chile, donde ha contribuido con diversos estudios y artículos de investigación en su área de expertise. Entre sus áreas de interés se encuentran los siguientes temas: libre competencia, regulación de servicios públicos, gestión de finanzas e inversión pública.      </vt:lpstr>
      <vt:lpstr>¿Qué esperar? Asesoría individualizada en revisión de la literatura, marco teórico, manejo de bases de datos y métodos cuantitativos.  ¿Qué no esperar? - Revisión de documentos completos de entregas parciales y finales. - Ideas que potencialmente invaliden las recomendaciones del asesor o asesora.    </vt:lpstr>
      <vt:lpstr>- Se programará una sesión de 15 minutos cada dos semanas, según cronograma en Drive.  - Este espacio de asesoría es opcional. Deberán consignar su requerimiento de asesoría en Drive.    </vt:lpstr>
      <vt:lpstr>    </vt:lpstr>
      <vt:lpstr>    </vt:lpstr>
      <vt:lpstr>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HISTORIA ECONÓMICA DEL PERÚ</dc:title>
  <dc:creator>toshiba</dc:creator>
  <cp:lastModifiedBy>Claudia Laleshka Choqueneira Torres</cp:lastModifiedBy>
  <cp:revision>42</cp:revision>
  <dcterms:modified xsi:type="dcterms:W3CDTF">2023-09-02T18:08:56Z</dcterms:modified>
</cp:coreProperties>
</file>