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75" r:id="rId8"/>
    <p:sldId id="284" r:id="rId9"/>
    <p:sldId id="282" r:id="rId10"/>
    <p:sldId id="283" r:id="rId11"/>
    <p:sldId id="261" r:id="rId12"/>
    <p:sldId id="277" r:id="rId13"/>
  </p:sldIdLst>
  <p:sldSz cx="12192000" cy="6858000"/>
  <p:notesSz cx="6858000" cy="9144000"/>
  <p:embeddedFontLst>
    <p:embeddedFont>
      <p:font typeface="Abril Fatface" panose="02000503000000020003" pitchFamily="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Mono" panose="020B0604020202020204" charset="0"/>
      <p:regular r:id="rId20"/>
      <p:bold r:id="rId21"/>
      <p:italic r:id="rId22"/>
      <p:boldItalic r:id="rId23"/>
    </p:embeddedFont>
    <p:embeddedFont>
      <p:font typeface="Roboto Mono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0" autoAdjust="0"/>
    <p:restoredTop sz="86386" autoAdjust="0"/>
  </p:normalViewPr>
  <p:slideViewPr>
    <p:cSldViewPr snapToGrid="0">
      <p:cViewPr varScale="1">
        <p:scale>
          <a:sx n="75" d="100"/>
          <a:sy n="75" d="100"/>
        </p:scale>
        <p:origin x="715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77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2c1e80e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2c1e80e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6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4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4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4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4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4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3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4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5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6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7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 idx="8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9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3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14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 idx="15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88" name="Google Shape;88;p6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6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6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6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6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6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873360" y="17375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ubTitle" idx="2"/>
          </p:nvPr>
        </p:nvSpPr>
        <p:spPr>
          <a:xfrm>
            <a:off x="6464155" y="17375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73350" y="7601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3"/>
          </p:nvPr>
        </p:nvSpPr>
        <p:spPr>
          <a:xfrm>
            <a:off x="873350" y="2674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4"/>
          </p:nvPr>
        </p:nvSpPr>
        <p:spPr>
          <a:xfrm>
            <a:off x="6464146" y="2662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10732250" y="566525"/>
            <a:ext cx="737725" cy="887475"/>
            <a:chOff x="4038950" y="1664675"/>
            <a:chExt cx="737725" cy="887475"/>
          </a:xfrm>
        </p:grpSpPr>
        <p:sp>
          <p:nvSpPr>
            <p:cNvPr id="116" name="Google Shape;116;p7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25" name="Google Shape;125;p8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8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8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5" name="Google Shape;395;p2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2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2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2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2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6" name="Google Shape;406;p2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407" name="Google Shape;407;p20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20"/>
          <p:cNvSpPr txBox="1">
            <a:spLocks noGrp="1"/>
          </p:cNvSpPr>
          <p:nvPr>
            <p:ph type="subTitle" idx="1"/>
          </p:nvPr>
        </p:nvSpPr>
        <p:spPr>
          <a:xfrm>
            <a:off x="608700" y="3389100"/>
            <a:ext cx="731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title"/>
          </p:nvPr>
        </p:nvSpPr>
        <p:spPr>
          <a:xfrm>
            <a:off x="608700" y="2456250"/>
            <a:ext cx="7311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08766" y="4253900"/>
            <a:ext cx="73119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016 Title and text lef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/>
          <p:nvPr/>
        </p:nvSpPr>
        <p:spPr>
          <a:xfrm>
            <a:off x="101701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101701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5" name="Google Shape;355;p18"/>
          <p:cNvCxnSpPr/>
          <p:nvPr/>
        </p:nvCxnSpPr>
        <p:spPr>
          <a:xfrm rot="10800000">
            <a:off x="107433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18"/>
          <p:cNvSpPr/>
          <p:nvPr/>
        </p:nvSpPr>
        <p:spPr>
          <a:xfrm>
            <a:off x="102463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102463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8" name="Google Shape;358;p18"/>
          <p:cNvCxnSpPr/>
          <p:nvPr/>
        </p:nvCxnSpPr>
        <p:spPr>
          <a:xfrm>
            <a:off x="11630525" y="5106200"/>
            <a:ext cx="486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18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18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18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10338575" y="246050"/>
            <a:ext cx="737725" cy="887475"/>
            <a:chOff x="4038950" y="1664675"/>
            <a:chExt cx="737725" cy="887475"/>
          </a:xfrm>
        </p:grpSpPr>
        <p:sp>
          <p:nvSpPr>
            <p:cNvPr id="367" name="Google Shape;367;p18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19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6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Xây dựng ứng dụng thể hiện </a:t>
            </a:r>
            <a:r>
              <a:rPr lang="en" dirty="0">
                <a:solidFill>
                  <a:schemeClr val="lt2"/>
                </a:solidFill>
                <a:highlight>
                  <a:schemeClr val="dk1"/>
                </a:highlight>
              </a:rPr>
              <a:t>tam giác Pascal.</a:t>
            </a:r>
            <a:endParaRPr dirty="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sz="19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1" name="Google Shape;471;p24">
            <a:extLst>
              <a:ext uri="{FF2B5EF4-FFF2-40B4-BE49-F238E27FC236}">
                <a16:creationId xmlns:a16="http://schemas.microsoft.com/office/drawing/2014/main" id="{CC4DE0D0-076C-73F9-037A-95AF19E82722}"/>
              </a:ext>
            </a:extLst>
          </p:cNvPr>
          <p:cNvSpPr txBox="1">
            <a:spLocks/>
          </p:cNvSpPr>
          <p:nvPr/>
        </p:nvSpPr>
        <p:spPr>
          <a:xfrm>
            <a:off x="1656080" y="5730240"/>
            <a:ext cx="7650479" cy="60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None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None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None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None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None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None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None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None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None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/>
            <a:r>
              <a:rPr lang="en-US" sz="3200" dirty="0"/>
              <a:t>PBL: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4612640" y="1139188"/>
            <a:ext cx="775208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>
                <a:solidFill>
                  <a:schemeClr val="lt2"/>
                </a:solidFill>
                <a:highlight>
                  <a:schemeClr val="accent3"/>
                </a:highlight>
              </a:rPr>
              <a:t>phát</a:t>
            </a:r>
            <a:r>
              <a:rPr lang="en-US" dirty="0">
                <a:solidFill>
                  <a:schemeClr val="lt2"/>
                </a:solidFill>
                <a:highlight>
                  <a:schemeClr val="accent3"/>
                </a:highlight>
              </a:rPr>
              <a:t> </a:t>
            </a:r>
            <a:r>
              <a:rPr lang="en-US" dirty="0" err="1">
                <a:solidFill>
                  <a:schemeClr val="lt2"/>
                </a:solidFill>
                <a:highlight>
                  <a:schemeClr val="accent3"/>
                </a:highlight>
              </a:rPr>
              <a:t>triển</a:t>
            </a:r>
            <a:endParaRPr lang="en-US" dirty="0"/>
          </a:p>
        </p:txBody>
      </p:sp>
      <p:sp>
        <p:nvSpPr>
          <p:cNvPr id="501" name="Google Shape;501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134023" y="1280261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256166" y="1139188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26"/>
          <p:cNvSpPr/>
          <p:nvPr/>
        </p:nvSpPr>
        <p:spPr>
          <a:xfrm>
            <a:off x="1720410" y="1934290"/>
            <a:ext cx="222061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05</a:t>
            </a:r>
            <a:endParaRPr b="1" i="0" dirty="0">
              <a:ln>
                <a:noFill/>
              </a:ln>
              <a:solidFill>
                <a:schemeClr val="dk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38850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8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522" name="Google Shape;522;p28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28"/>
          <p:cNvGrpSpPr/>
          <p:nvPr/>
        </p:nvGrpSpPr>
        <p:grpSpPr>
          <a:xfrm>
            <a:off x="873399" y="1799041"/>
            <a:ext cx="4808308" cy="702986"/>
            <a:chOff x="873411" y="1813775"/>
            <a:chExt cx="4808308" cy="521812"/>
          </a:xfrm>
        </p:grpSpPr>
        <p:sp>
          <p:nvSpPr>
            <p:cNvPr id="525" name="Google Shape;525;p28"/>
            <p:cNvSpPr/>
            <p:nvPr/>
          </p:nvSpPr>
          <p:spPr>
            <a:xfrm>
              <a:off x="873411" y="19035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920119" y="18137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highlight>
                  <a:schemeClr val="accent3"/>
                </a:highlight>
              </a:rPr>
              <a:t>Kết luận và hướng phát triển</a:t>
            </a:r>
            <a:endParaRPr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body" idx="3"/>
          </p:nvPr>
        </p:nvSpPr>
        <p:spPr>
          <a:xfrm>
            <a:off x="910787" y="2551941"/>
            <a:ext cx="4960800" cy="38227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err="1"/>
              <a:t>chúng</a:t>
            </a:r>
            <a:r>
              <a:rPr lang="vi-VN" sz="2000" dirty="0"/>
              <a:t> em </a:t>
            </a:r>
            <a:r>
              <a:rPr lang="vi-VN" sz="2000" dirty="0" err="1"/>
              <a:t>đã</a:t>
            </a:r>
            <a:r>
              <a:rPr lang="vi-VN" sz="2000" dirty="0"/>
              <a:t> </a:t>
            </a:r>
            <a:r>
              <a:rPr lang="vi-VN" sz="2000" dirty="0" err="1"/>
              <a:t>đạt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kiến</a:t>
            </a:r>
            <a:r>
              <a:rPr lang="vi-VN" sz="2000" dirty="0"/>
              <a:t> </a:t>
            </a:r>
            <a:r>
              <a:rPr lang="vi-VN" sz="2000" dirty="0" err="1"/>
              <a:t>thức</a:t>
            </a:r>
            <a:r>
              <a:rPr lang="en-US" sz="2000" dirty="0"/>
              <a:t> </a:t>
            </a:r>
            <a:r>
              <a:rPr lang="vi-VN" sz="2000" dirty="0"/>
              <a:t>như</a:t>
            </a:r>
            <a:r>
              <a:rPr lang="en-US" sz="2000" dirty="0"/>
              <a:t>: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2000" dirty="0" err="1"/>
              <a:t>Nắm</a:t>
            </a:r>
            <a:r>
              <a:rPr lang="vi-VN" sz="2000" dirty="0"/>
              <a:t> </a:t>
            </a:r>
            <a:r>
              <a:rPr lang="vi-VN" sz="2000" dirty="0" err="1"/>
              <a:t>bắt</a:t>
            </a:r>
            <a:r>
              <a:rPr lang="vi-VN" sz="2000" dirty="0"/>
              <a:t> </a:t>
            </a:r>
            <a:r>
              <a:rPr lang="vi-VN" sz="2000" dirty="0" err="1"/>
              <a:t>rõ</a:t>
            </a:r>
            <a:r>
              <a:rPr lang="vi-VN" sz="2000" dirty="0"/>
              <a:t> </a:t>
            </a:r>
            <a:r>
              <a:rPr lang="vi-VN" sz="2000" dirty="0" err="1"/>
              <a:t>ràng</a:t>
            </a:r>
            <a:r>
              <a:rPr lang="vi-VN" sz="2000" dirty="0"/>
              <a:t>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1 chương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chạy</a:t>
            </a:r>
            <a:r>
              <a:rPr lang="vi-VN" sz="2000" dirty="0"/>
              <a:t> trên Terminal </a:t>
            </a: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2000" dirty="0" err="1"/>
              <a:t>Có</a:t>
            </a:r>
            <a:r>
              <a:rPr lang="vi-VN" sz="2000" dirty="0"/>
              <a:t> thêm kinh </a:t>
            </a:r>
            <a:r>
              <a:rPr lang="vi-VN" sz="2000" dirty="0" err="1"/>
              <a:t>nghiệm</a:t>
            </a:r>
            <a:r>
              <a:rPr lang="vi-VN" sz="2000" dirty="0"/>
              <a:t> trong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làm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nhóm</a:t>
            </a:r>
            <a:r>
              <a:rPr lang="vi-VN" sz="2000" dirty="0"/>
              <a:t> </a:t>
            </a: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2000" dirty="0"/>
              <a:t>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kĩ</a:t>
            </a:r>
            <a:r>
              <a:rPr lang="vi-VN" sz="2000" dirty="0"/>
              <a:t> năng </a:t>
            </a:r>
            <a:r>
              <a:rPr lang="vi-VN" sz="2000" dirty="0" err="1"/>
              <a:t>giải</a:t>
            </a:r>
            <a:r>
              <a:rPr lang="vi-VN" sz="2000" dirty="0"/>
              <a:t> </a:t>
            </a:r>
            <a:r>
              <a:rPr lang="vi-VN" sz="2000" dirty="0" err="1"/>
              <a:t>quyết</a:t>
            </a:r>
            <a:r>
              <a:rPr lang="vi-VN" sz="2000" dirty="0"/>
              <a:t> </a:t>
            </a:r>
            <a:r>
              <a:rPr lang="vi-VN" sz="2000" dirty="0" err="1"/>
              <a:t>vấn</a:t>
            </a:r>
            <a:r>
              <a:rPr lang="vi-VN" sz="2000" dirty="0"/>
              <a:t> </a:t>
            </a:r>
            <a:r>
              <a:rPr lang="vi-VN" sz="2000" dirty="0" err="1"/>
              <a:t>đề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đặt</a:t>
            </a:r>
            <a:r>
              <a:rPr lang="vi-VN" sz="2000" dirty="0"/>
              <a:t> ra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531" name="Google Shape;531;p28"/>
          <p:cNvSpPr txBox="1">
            <a:spLocks noGrp="1"/>
          </p:cNvSpPr>
          <p:nvPr>
            <p:ph type="subTitle" idx="2"/>
          </p:nvPr>
        </p:nvSpPr>
        <p:spPr>
          <a:xfrm>
            <a:off x="6692751" y="1744475"/>
            <a:ext cx="4053600" cy="70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Hướng phát triển</a:t>
            </a:r>
            <a:endParaRPr dirty="0"/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533" name="Google Shape;533;p28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531;p28">
            <a:extLst>
              <a:ext uri="{FF2B5EF4-FFF2-40B4-BE49-F238E27FC236}">
                <a16:creationId xmlns:a16="http://schemas.microsoft.com/office/drawing/2014/main" id="{B5CD5771-91A7-F5B5-9719-7BD9078ADCC3}"/>
              </a:ext>
            </a:extLst>
          </p:cNvPr>
          <p:cNvSpPr txBox="1">
            <a:spLocks/>
          </p:cNvSpPr>
          <p:nvPr/>
        </p:nvSpPr>
        <p:spPr>
          <a:xfrm>
            <a:off x="920107" y="1744475"/>
            <a:ext cx="4053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</a:t>
            </a:r>
          </a:p>
        </p:txBody>
      </p:sp>
      <p:sp>
        <p:nvSpPr>
          <p:cNvPr id="18" name="Google Shape;529;p28">
            <a:extLst>
              <a:ext uri="{FF2B5EF4-FFF2-40B4-BE49-F238E27FC236}">
                <a16:creationId xmlns:a16="http://schemas.microsoft.com/office/drawing/2014/main" id="{39036E8A-4CB5-AA48-8EE4-696B7229FB8C}"/>
              </a:ext>
            </a:extLst>
          </p:cNvPr>
          <p:cNvSpPr txBox="1">
            <a:spLocks/>
          </p:cNvSpPr>
          <p:nvPr/>
        </p:nvSpPr>
        <p:spPr>
          <a:xfrm>
            <a:off x="6581332" y="2448575"/>
            <a:ext cx="4960800" cy="38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-457200">
              <a:buFont typeface="Roboto Mono"/>
              <a:buAutoNum type="arabicPeriod"/>
            </a:pPr>
            <a:r>
              <a:rPr lang="en-US" sz="2000" dirty="0" err="1"/>
              <a:t>Cải</a:t>
            </a:r>
            <a:r>
              <a:rPr lang="en-US" sz="2000" dirty="0"/>
              <a:t> </a:t>
            </a:r>
            <a:r>
              <a:rPr lang="en-US" sz="2000" dirty="0" err="1"/>
              <a:t>thiện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vi-VN" sz="2000" dirty="0"/>
              <a:t> </a:t>
            </a:r>
          </a:p>
          <a:p>
            <a:pPr indent="-457200">
              <a:buFont typeface="Roboto Mono"/>
              <a:buAutoNum type="arabicPeriod"/>
            </a:pPr>
            <a:r>
              <a:rPr lang="vi-VN" sz="2000" dirty="0" err="1"/>
              <a:t>Hoàn</a:t>
            </a:r>
            <a:r>
              <a:rPr lang="vi-VN" sz="2000" dirty="0"/>
              <a:t> </a:t>
            </a:r>
            <a:r>
              <a:rPr lang="vi-VN" sz="2000" dirty="0" err="1"/>
              <a:t>thiện</a:t>
            </a:r>
            <a:r>
              <a:rPr lang="vi-VN" sz="2000" dirty="0"/>
              <a:t> hơn </a:t>
            </a:r>
            <a:r>
              <a:rPr lang="vi-VN" sz="2000" dirty="0" err="1"/>
              <a:t>về</a:t>
            </a:r>
            <a:r>
              <a:rPr lang="vi-VN" sz="2000" dirty="0"/>
              <a:t> </a:t>
            </a:r>
            <a:r>
              <a:rPr lang="vi-VN" sz="2000" dirty="0" err="1"/>
              <a:t>mặt</a:t>
            </a:r>
            <a:r>
              <a:rPr lang="vi-VN" sz="2000" dirty="0"/>
              <a:t> giao </a:t>
            </a:r>
            <a:r>
              <a:rPr lang="vi-VN" sz="2000" dirty="0" err="1"/>
              <a:t>diện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sắp</a:t>
            </a:r>
            <a:r>
              <a:rPr lang="vi-VN" sz="2000" dirty="0"/>
              <a:t> </a:t>
            </a:r>
            <a:r>
              <a:rPr lang="vi-VN" sz="2000" dirty="0" err="1"/>
              <a:t>xếp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hàm</a:t>
            </a:r>
            <a:endParaRPr lang="en-US" sz="2000" dirty="0"/>
          </a:p>
          <a:p>
            <a:pPr indent="-457200">
              <a:buFont typeface="Roboto Mono"/>
              <a:buAutoNum type="arabicPeriod"/>
            </a:pPr>
            <a:r>
              <a:rPr lang="vi-VN" sz="2000" dirty="0" err="1"/>
              <a:t>Lượt</a:t>
            </a:r>
            <a:r>
              <a:rPr lang="vi-VN" sz="2000" dirty="0"/>
              <a:t> </a:t>
            </a:r>
            <a:r>
              <a:rPr lang="vi-VN" sz="2000" dirty="0" err="1"/>
              <a:t>bỏ</a:t>
            </a:r>
            <a:r>
              <a:rPr lang="vi-VN" sz="2000" dirty="0"/>
              <a:t>, </a:t>
            </a:r>
            <a:r>
              <a:rPr lang="vi-VN" sz="2000" dirty="0" err="1"/>
              <a:t>làm</a:t>
            </a:r>
            <a:r>
              <a:rPr lang="vi-VN" sz="2000" dirty="0"/>
              <a:t> </a:t>
            </a:r>
            <a:r>
              <a:rPr lang="vi-VN" sz="2000" dirty="0" err="1"/>
              <a:t>gọn</a:t>
            </a:r>
            <a:r>
              <a:rPr lang="vi-VN" sz="2000" dirty="0"/>
              <a:t>, đơn </a:t>
            </a:r>
            <a:r>
              <a:rPr lang="vi-VN" sz="2000" dirty="0" err="1"/>
              <a:t>giản</a:t>
            </a:r>
            <a:r>
              <a:rPr lang="vi-VN" sz="2000" dirty="0"/>
              <a:t> </a:t>
            </a:r>
            <a:r>
              <a:rPr lang="vi-VN" sz="2000" dirty="0" err="1"/>
              <a:t>hóa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chức</a:t>
            </a:r>
            <a:r>
              <a:rPr lang="vi-VN" sz="2000" dirty="0"/>
              <a:t> năng </a:t>
            </a:r>
            <a:endParaRPr lang="vi-VN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 txBox="1">
            <a:spLocks noGrp="1"/>
          </p:cNvSpPr>
          <p:nvPr>
            <p:ph type="title"/>
          </p:nvPr>
        </p:nvSpPr>
        <p:spPr>
          <a:xfrm>
            <a:off x="730905" y="2267959"/>
            <a:ext cx="6308400" cy="232208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for </a:t>
            </a:r>
            <a:r>
              <a:rPr lang="en" dirty="0">
                <a:solidFill>
                  <a:schemeClr val="lt2"/>
                </a:solidFill>
                <a:highlight>
                  <a:schemeClr val="accent3"/>
                </a:highlight>
              </a:rPr>
              <a:t>listening!</a:t>
            </a:r>
            <a:endParaRPr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1048" name="Google Shape;1048;p44"/>
          <p:cNvSpPr/>
          <p:nvPr/>
        </p:nvSpPr>
        <p:spPr>
          <a:xfrm>
            <a:off x="1491640" y="5687478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9" name="Google Shape;1049;p44"/>
          <p:cNvGrpSpPr/>
          <p:nvPr/>
        </p:nvGrpSpPr>
        <p:grpSpPr>
          <a:xfrm>
            <a:off x="1829068" y="5677814"/>
            <a:ext cx="411849" cy="411917"/>
            <a:chOff x="5162200" y="4097750"/>
            <a:chExt cx="338385" cy="338414"/>
          </a:xfrm>
        </p:grpSpPr>
        <p:sp>
          <p:nvSpPr>
            <p:cNvPr id="1050" name="Google Shape;1050;p44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3" name="Google Shape;1053;p44"/>
          <p:cNvSpPr/>
          <p:nvPr/>
        </p:nvSpPr>
        <p:spPr>
          <a:xfrm>
            <a:off x="954425" y="5728861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56" name="Google Shape;1056;p44"/>
          <p:cNvSpPr/>
          <p:nvPr/>
        </p:nvSpPr>
        <p:spPr>
          <a:xfrm rot="5400000">
            <a:off x="7387300" y="290713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4"/>
          <p:cNvSpPr/>
          <p:nvPr/>
        </p:nvSpPr>
        <p:spPr>
          <a:xfrm rot="5400000">
            <a:off x="7520650" y="280610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4"/>
          <p:cNvSpPr txBox="1"/>
          <p:nvPr/>
        </p:nvSpPr>
        <p:spPr>
          <a:xfrm>
            <a:off x="9013375" y="1506800"/>
            <a:ext cx="3228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THANK</a:t>
            </a:r>
            <a:endParaRPr sz="1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endParaRPr sz="1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/>
          <p:nvPr/>
        </p:nvSpPr>
        <p:spPr>
          <a:xfrm>
            <a:off x="1159850" y="217894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1281994" y="20378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69" name="Google Shape;469;p24"/>
          <p:cNvSpPr/>
          <p:nvPr/>
        </p:nvSpPr>
        <p:spPr>
          <a:xfrm>
            <a:off x="5050200" y="2013350"/>
            <a:ext cx="6244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4"/>
          <p:cNvSpPr txBox="1">
            <a:spLocks noGrp="1"/>
          </p:cNvSpPr>
          <p:nvPr>
            <p:ph type="title"/>
          </p:nvPr>
        </p:nvSpPr>
        <p:spPr>
          <a:xfrm>
            <a:off x="5481025" y="1885475"/>
            <a:ext cx="5322600" cy="8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Nhóm 15</a:t>
            </a:r>
            <a:endParaRPr dirty="0"/>
          </a:p>
        </p:txBody>
      </p:sp>
      <p:sp>
        <p:nvSpPr>
          <p:cNvPr id="471" name="Google Shape;471;p24"/>
          <p:cNvSpPr txBox="1">
            <a:spLocks noGrp="1"/>
          </p:cNvSpPr>
          <p:nvPr>
            <p:ph type="body" idx="1"/>
          </p:nvPr>
        </p:nvSpPr>
        <p:spPr>
          <a:xfrm>
            <a:off x="5050200" y="3057875"/>
            <a:ext cx="62442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2"/>
                </a:solidFill>
                <a:highlight>
                  <a:schemeClr val="accent3"/>
                </a:highlight>
              </a:rPr>
              <a:t>Thành</a:t>
            </a:r>
            <a:r>
              <a:rPr lang="en-US" sz="3200" dirty="0">
                <a:solidFill>
                  <a:schemeClr val="lt2"/>
                </a:solidFill>
                <a:highlight>
                  <a:schemeClr val="accent3"/>
                </a:highlight>
              </a:rPr>
              <a:t> </a:t>
            </a:r>
            <a:r>
              <a:rPr lang="en-US" sz="3200" dirty="0" err="1">
                <a:solidFill>
                  <a:schemeClr val="lt2"/>
                </a:solidFill>
                <a:highlight>
                  <a:schemeClr val="accent3"/>
                </a:highlight>
              </a:rPr>
              <a:t>viên</a:t>
            </a:r>
            <a:r>
              <a:rPr lang="en-US" sz="3200" dirty="0">
                <a:solidFill>
                  <a:schemeClr val="lt2"/>
                </a:solidFill>
                <a:highlight>
                  <a:schemeClr val="accent3"/>
                </a:highlight>
              </a:rPr>
              <a:t>:</a:t>
            </a:r>
            <a:endParaRPr sz="3200" dirty="0">
              <a:solidFill>
                <a:schemeClr val="lt2"/>
              </a:solidFill>
              <a:highlight>
                <a:schemeClr val="accent3"/>
              </a:highlight>
            </a:endParaRPr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3200" dirty="0"/>
              <a:t>1. Nguyễn Hữu Tùng</a:t>
            </a:r>
            <a:br>
              <a:rPr lang="en" sz="3200" dirty="0"/>
            </a:br>
            <a:r>
              <a:rPr lang="en" sz="3200" dirty="0"/>
              <a:t>2. Nguyễn Ngọc Tiệp</a:t>
            </a:r>
          </a:p>
        </p:txBody>
      </p:sp>
      <p:grpSp>
        <p:nvGrpSpPr>
          <p:cNvPr id="472" name="Google Shape;472;p24"/>
          <p:cNvGrpSpPr/>
          <p:nvPr/>
        </p:nvGrpSpPr>
        <p:grpSpPr>
          <a:xfrm>
            <a:off x="4075525" y="1568350"/>
            <a:ext cx="737725" cy="887475"/>
            <a:chOff x="4038950" y="1664675"/>
            <a:chExt cx="737725" cy="887475"/>
          </a:xfrm>
        </p:grpSpPr>
        <p:sp>
          <p:nvSpPr>
            <p:cNvPr id="473" name="Google Shape;473;p24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C122B-D15B-C7B3-B80F-02C28C06D4E0}"/>
              </a:ext>
            </a:extLst>
          </p:cNvPr>
          <p:cNvSpPr txBox="1"/>
          <p:nvPr/>
        </p:nvSpPr>
        <p:spPr>
          <a:xfrm>
            <a:off x="1827625" y="2095571"/>
            <a:ext cx="17571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0"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</a:t>
            </a:r>
            <a:endParaRPr lang="en-US" sz="2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Contents.</a:t>
            </a:r>
            <a:endParaRPr dirty="0"/>
          </a:p>
        </p:txBody>
      </p:sp>
      <p:sp>
        <p:nvSpPr>
          <p:cNvPr id="486" name="Google Shape;486;p25"/>
          <p:cNvSpPr txBox="1">
            <a:spLocks noGrp="1"/>
          </p:cNvSpPr>
          <p:nvPr>
            <p:ph type="title" idx="5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01. Vấn đề</a:t>
            </a:r>
            <a:br>
              <a:rPr lang="en" sz="2800" dirty="0"/>
            </a:br>
            <a:endParaRPr sz="2800" dirty="0"/>
          </a:p>
        </p:txBody>
      </p:sp>
      <p:sp>
        <p:nvSpPr>
          <p:cNvPr id="487" name="Google Shape;487;p25"/>
          <p:cNvSpPr txBox="1">
            <a:spLocks noGrp="1"/>
          </p:cNvSpPr>
          <p:nvPr>
            <p:ph type="title" idx="6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02. Lý thyết sử dụng</a:t>
            </a:r>
            <a:endParaRPr sz="2800" dirty="0"/>
          </a:p>
        </p:txBody>
      </p:sp>
      <p:sp>
        <p:nvSpPr>
          <p:cNvPr id="488" name="Google Shape;488;p25"/>
          <p:cNvSpPr txBox="1">
            <a:spLocks noGrp="1"/>
          </p:cNvSpPr>
          <p:nvPr>
            <p:ph type="title" idx="7"/>
          </p:nvPr>
        </p:nvSpPr>
        <p:spPr>
          <a:xfrm>
            <a:off x="710250" y="3455887"/>
            <a:ext cx="342487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03.a. Đánh giá độ phức tạp </a:t>
            </a:r>
            <a:endParaRPr sz="2800" dirty="0"/>
          </a:p>
        </p:txBody>
      </p:sp>
      <p:sp>
        <p:nvSpPr>
          <p:cNvPr id="489" name="Google Shape;489;p25"/>
          <p:cNvSpPr txBox="1">
            <a:spLocks noGrp="1"/>
          </p:cNvSpPr>
          <p:nvPr>
            <p:ph type="title" idx="8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04. Ngẫu sinh</a:t>
            </a:r>
            <a:endParaRPr sz="2800" dirty="0"/>
          </a:p>
        </p:txBody>
      </p:sp>
      <p:sp>
        <p:nvSpPr>
          <p:cNvPr id="492" name="Google Shape;492;p25"/>
          <p:cNvSpPr txBox="1">
            <a:spLocks noGrp="1"/>
          </p:cNvSpPr>
          <p:nvPr>
            <p:ph type="title" idx="14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03. Phân tích thuật toán</a:t>
            </a:r>
            <a:endParaRPr sz="2800" dirty="0"/>
          </a:p>
        </p:txBody>
      </p:sp>
      <p:sp>
        <p:nvSpPr>
          <p:cNvPr id="493" name="Google Shape;493;p25"/>
          <p:cNvSpPr txBox="1">
            <a:spLocks noGrp="1"/>
          </p:cNvSpPr>
          <p:nvPr>
            <p:ph type="title" idx="15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05. Kết luận và hướng phát triển</a:t>
            </a:r>
            <a:endParaRPr sz="2800" dirty="0"/>
          </a:p>
        </p:txBody>
      </p:sp>
      <p:sp>
        <p:nvSpPr>
          <p:cNvPr id="494" name="Google Shape;494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4897138" y="1700638"/>
            <a:ext cx="7111982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Vấn đề cần giải quyết: </a:t>
            </a:r>
            <a:r>
              <a:rPr lang="en" dirty="0">
                <a:solidFill>
                  <a:schemeClr val="lt2"/>
                </a:solidFill>
                <a:highlight>
                  <a:schemeClr val="accent3"/>
                </a:highlight>
              </a:rPr>
              <a:t>tam giác Pascal</a:t>
            </a:r>
            <a:endParaRPr dirty="0"/>
          </a:p>
        </p:txBody>
      </p:sp>
      <p:sp>
        <p:nvSpPr>
          <p:cNvPr id="501" name="Google Shape;501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1710250" y="2559075"/>
            <a:ext cx="222061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</a:t>
            </a:r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2D1432-8B0E-FDCC-6C0E-317F29727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386" y="3628639"/>
            <a:ext cx="2415564" cy="222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2"/>
          <p:cNvSpPr txBox="1">
            <a:spLocks noGrp="1"/>
          </p:cNvSpPr>
          <p:nvPr>
            <p:ph type="body" idx="1"/>
          </p:nvPr>
        </p:nvSpPr>
        <p:spPr>
          <a:xfrm>
            <a:off x="5057598" y="3047250"/>
            <a:ext cx="1527897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4000" dirty="0"/>
              <a:t>1.</a:t>
            </a:r>
            <a:endParaRPr sz="4000" dirty="0"/>
          </a:p>
        </p:txBody>
      </p:sp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4897138" y="1292373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thuyết áp dụng:</a:t>
            </a:r>
            <a:endParaRPr dirty="0"/>
          </a:p>
        </p:txBody>
      </p:sp>
      <p:sp>
        <p:nvSpPr>
          <p:cNvPr id="570" name="Google Shape;570;p3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1123863" y="150880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1246006" y="136773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2"/>
          <p:cNvSpPr/>
          <p:nvPr/>
        </p:nvSpPr>
        <p:spPr>
          <a:xfrm>
            <a:off x="1634050" y="2162835"/>
            <a:ext cx="253478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02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028618BD-1A8D-9CCF-65CF-9B22A25AF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803" y="2162835"/>
            <a:ext cx="4408767" cy="32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/>
          <p:nvPr/>
        </p:nvSpPr>
        <p:spPr>
          <a:xfrm>
            <a:off x="2364400" y="1674088"/>
            <a:ext cx="6244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title"/>
          </p:nvPr>
        </p:nvSpPr>
        <p:spPr>
          <a:xfrm>
            <a:off x="2593000" y="1602675"/>
            <a:ext cx="574836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2.Đệ quy</a:t>
            </a:r>
            <a:endParaRPr dirty="0"/>
          </a:p>
        </p:txBody>
      </p:sp>
      <p:sp>
        <p:nvSpPr>
          <p:cNvPr id="511" name="Google Shape;511;p27"/>
          <p:cNvSpPr txBox="1">
            <a:spLocks noGrp="1"/>
          </p:cNvSpPr>
          <p:nvPr>
            <p:ph type="subTitle" idx="1"/>
          </p:nvPr>
        </p:nvSpPr>
        <p:spPr>
          <a:xfrm>
            <a:off x="2364400" y="2652475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Tính tổ hợp: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14" name="Google Shape;514;p27"/>
          <p:cNvSpPr/>
          <p:nvPr/>
        </p:nvSpPr>
        <p:spPr>
          <a:xfrm rot="5400000">
            <a:off x="-710700" y="345543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 rot="5400000">
            <a:off x="-577350" y="335440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 txBox="1"/>
          <p:nvPr/>
        </p:nvSpPr>
        <p:spPr>
          <a:xfrm>
            <a:off x="926250" y="1828000"/>
            <a:ext cx="322800" cy="3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COGI</a:t>
            </a:r>
            <a:endParaRPr sz="19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B9E57-B19E-8505-2501-A0E6ECBB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65" y="3429000"/>
            <a:ext cx="5763429" cy="12288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>
            <a:off x="876500" y="2053525"/>
            <a:ext cx="46926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2"/>
          <p:cNvSpPr/>
          <p:nvPr/>
        </p:nvSpPr>
        <p:spPr>
          <a:xfrm>
            <a:off x="1058521" y="1836250"/>
            <a:ext cx="46926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2"/>
          <p:cNvGrpSpPr/>
          <p:nvPr/>
        </p:nvGrpSpPr>
        <p:grpSpPr>
          <a:xfrm rot="5400000">
            <a:off x="5025115" y="1402894"/>
            <a:ext cx="5778042" cy="3955122"/>
            <a:chOff x="2345366" y="140711"/>
            <a:chExt cx="6483441" cy="4437974"/>
          </a:xfrm>
        </p:grpSpPr>
        <p:sp>
          <p:nvSpPr>
            <p:cNvPr id="996" name="Google Shape;996;p42"/>
            <p:cNvSpPr/>
            <p:nvPr/>
          </p:nvSpPr>
          <p:spPr>
            <a:xfrm>
              <a:off x="2362377" y="163678"/>
              <a:ext cx="6449417" cy="4392004"/>
            </a:xfrm>
            <a:custGeom>
              <a:avLst/>
              <a:gdLst/>
              <a:ahLst/>
              <a:cxnLst/>
              <a:rect l="l" t="t" r="r" b="b"/>
              <a:pathLst>
                <a:path w="7889195" h="6142663" extrusionOk="0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7" name="Google Shape;997;p42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998" name="Google Shape;998;p42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avLst/>
                <a:gdLst/>
                <a:ahLst/>
                <a:cxnLst/>
                <a:rect l="l" t="t" r="r" b="b"/>
                <a:pathLst>
                  <a:path w="7889195" h="6142663" extrusionOk="0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9" name="Google Shape;999;p42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1000" name="Google Shape;1000;p42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79" h="358679" extrusionOk="0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42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1" h="346069" extrusionOk="0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42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125898" extrusionOk="0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3" name="Google Shape;1003;p42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1004" name="Google Shape;1004;p42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83314" extrusionOk="0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42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15287" extrusionOk="0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42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18344" extrusionOk="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42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18344" extrusionOk="0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42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7643" extrusionOk="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42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7643" extrusionOk="0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42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7643" extrusionOk="0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42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72613" extrusionOk="0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42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950" h="6442039" extrusionOk="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42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1056" h="6387005" extrusionOk="0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42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4629" h="6380892" extrusionOk="0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42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57" h="588685" extrusionOk="0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42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55" h="3364719" extrusionOk="0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42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42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42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3" h="337847" extrusionOk="0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42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8" h="339376" extrusionOk="0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21" name="Google Shape;1021;p42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2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>
            <a:off x="1159837" y="3322750"/>
            <a:ext cx="4409100" cy="15845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  <a:highlight>
                  <a:schemeClr val="accent3"/>
                </a:highlight>
              </a:rPr>
              <a:t>thuật toán</a:t>
            </a:r>
            <a:endParaRPr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1025" name="Google Shape;1025;p4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0" name="Google Shape;573;p32">
            <a:extLst>
              <a:ext uri="{FF2B5EF4-FFF2-40B4-BE49-F238E27FC236}">
                <a16:creationId xmlns:a16="http://schemas.microsoft.com/office/drawing/2014/main" id="{211907ED-2616-F38B-60AF-5D5414F082E4}"/>
              </a:ext>
            </a:extLst>
          </p:cNvPr>
          <p:cNvSpPr/>
          <p:nvPr/>
        </p:nvSpPr>
        <p:spPr>
          <a:xfrm>
            <a:off x="1270000" y="1981200"/>
            <a:ext cx="1676400" cy="1341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3</a:t>
            </a:r>
            <a:endParaRPr b="1" i="0" dirty="0">
              <a:ln>
                <a:noFill/>
              </a:ln>
              <a:solidFill>
                <a:schemeClr val="dk1"/>
              </a:solidFill>
              <a:latin typeface="Roboto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30375-3975-F545-9321-FDC719F56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418" y="980127"/>
            <a:ext cx="3565781" cy="48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1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>
            <a:off x="142240" y="1459914"/>
            <a:ext cx="2662779" cy="1414603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2"/>
          <p:cNvSpPr/>
          <p:nvPr/>
        </p:nvSpPr>
        <p:spPr>
          <a:xfrm>
            <a:off x="324261" y="1242639"/>
            <a:ext cx="2662779" cy="1414603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2"/>
          <p:cNvGrpSpPr/>
          <p:nvPr/>
        </p:nvGrpSpPr>
        <p:grpSpPr>
          <a:xfrm rot="5400000">
            <a:off x="3354012" y="-182880"/>
            <a:ext cx="6489810" cy="7223759"/>
            <a:chOff x="2345366" y="140711"/>
            <a:chExt cx="6483441" cy="4437974"/>
          </a:xfrm>
        </p:grpSpPr>
        <p:sp>
          <p:nvSpPr>
            <p:cNvPr id="996" name="Google Shape;996;p42"/>
            <p:cNvSpPr/>
            <p:nvPr/>
          </p:nvSpPr>
          <p:spPr>
            <a:xfrm>
              <a:off x="2362377" y="163678"/>
              <a:ext cx="6449417" cy="4392004"/>
            </a:xfrm>
            <a:custGeom>
              <a:avLst/>
              <a:gdLst/>
              <a:ahLst/>
              <a:cxnLst/>
              <a:rect l="l" t="t" r="r" b="b"/>
              <a:pathLst>
                <a:path w="7889195" h="6142663" extrusionOk="0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7" name="Google Shape;997;p42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998" name="Google Shape;998;p42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avLst/>
                <a:gdLst/>
                <a:ahLst/>
                <a:cxnLst/>
                <a:rect l="l" t="t" r="r" b="b"/>
                <a:pathLst>
                  <a:path w="7889195" h="6142663" extrusionOk="0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9" name="Google Shape;999;p42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1000" name="Google Shape;1000;p42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79" h="358679" extrusionOk="0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42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1" h="346069" extrusionOk="0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42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125898" extrusionOk="0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3" name="Google Shape;1003;p42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1004" name="Google Shape;1004;p42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83314" extrusionOk="0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42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15287" extrusionOk="0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42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18344" extrusionOk="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42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18344" extrusionOk="0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42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7643" extrusionOk="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42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7643" extrusionOk="0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42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7643" extrusionOk="0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42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72613" extrusionOk="0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42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950" h="6442039" extrusionOk="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42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1056" h="6387005" extrusionOk="0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42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4629" h="6380892" extrusionOk="0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42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57" h="588685" extrusionOk="0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42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55" h="3364719" extrusionOk="0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42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42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42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3" h="337847" extrusionOk="0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42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8" h="339376" extrusionOk="0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21" name="Google Shape;1021;p42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2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>
            <a:off x="-1419514" y="1271230"/>
            <a:ext cx="3719817" cy="15845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</a:t>
            </a:r>
            <a:r>
              <a:rPr lang="en-US" dirty="0"/>
              <a:t>ơ </a:t>
            </a:r>
            <a:r>
              <a:rPr lang="en-US" dirty="0" err="1"/>
              <a:t>đồ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khối</a:t>
            </a:r>
            <a:endParaRPr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1025" name="Google Shape;1025;p4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D5A48-3A1F-9190-9EFB-E58F5920D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57" y="659711"/>
            <a:ext cx="6543778" cy="54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9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4897138" y="1700638"/>
            <a:ext cx="7111982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>
                <a:solidFill>
                  <a:schemeClr val="lt2"/>
                </a:solidFill>
                <a:highlight>
                  <a:schemeClr val="accent3"/>
                </a:highlight>
              </a:rPr>
              <a:t>khác</a:t>
            </a:r>
            <a:endParaRPr lang="en-US" dirty="0"/>
          </a:p>
        </p:txBody>
      </p:sp>
      <p:sp>
        <p:nvSpPr>
          <p:cNvPr id="501" name="Google Shape;501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1710250" y="2559075"/>
            <a:ext cx="222061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dk1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dk1"/>
              </a:solidFill>
              <a:latin typeface="Roboto Mono"/>
            </a:endParaRPr>
          </a:p>
        </p:txBody>
      </p:sp>
      <p:sp>
        <p:nvSpPr>
          <p:cNvPr id="8" name="Google Shape;529;p28">
            <a:extLst>
              <a:ext uri="{FF2B5EF4-FFF2-40B4-BE49-F238E27FC236}">
                <a16:creationId xmlns:a16="http://schemas.microsoft.com/office/drawing/2014/main" id="{2A347680-3557-BF3B-2205-C2AE7BD2B181}"/>
              </a:ext>
            </a:extLst>
          </p:cNvPr>
          <p:cNvSpPr txBox="1">
            <a:spLocks/>
          </p:cNvSpPr>
          <p:nvPr/>
        </p:nvSpPr>
        <p:spPr>
          <a:xfrm>
            <a:off x="4897138" y="3766738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Other frameworks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Setting up the </a:t>
            </a:r>
            <a:r>
              <a:rPr lang="en-US" sz="2400" dirty="0" err="1">
                <a:solidFill>
                  <a:schemeClr val="dk1"/>
                </a:solidFill>
              </a:rPr>
              <a:t>enviroment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7119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253</Words>
  <Application>Microsoft Office PowerPoint</Application>
  <PresentationFormat>Widescreen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Aldrich</vt:lpstr>
      <vt:lpstr>Roboto Mono SemiBold</vt:lpstr>
      <vt:lpstr>Roboto Mono</vt:lpstr>
      <vt:lpstr>Arial</vt:lpstr>
      <vt:lpstr>Calibri</vt:lpstr>
      <vt:lpstr>Abril Fatface</vt:lpstr>
      <vt:lpstr>SlidesMania</vt:lpstr>
      <vt:lpstr>Xây dựng ứng dụng thể hiện tam giác Pascal.</vt:lpstr>
      <vt:lpstr>Nhóm 15</vt:lpstr>
      <vt:lpstr>Table of Contents.</vt:lpstr>
      <vt:lpstr>Vấn đề cần giải quyết: tam giác Pascal</vt:lpstr>
      <vt:lpstr>Lý thuyết áp dụng:</vt:lpstr>
      <vt:lpstr>2.Đệ quy</vt:lpstr>
      <vt:lpstr>Phân tích thuật toán</vt:lpstr>
      <vt:lpstr>Sơ đồ  khối</vt:lpstr>
      <vt:lpstr>Các kịch bản phát sinh khác</vt:lpstr>
      <vt:lpstr>Kết luận và hướng phát triển</vt:lpstr>
      <vt:lpstr>Kết luận và hướng phát triển</vt:lpstr>
      <vt:lpstr>Thank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title.</dc:title>
  <cp:lastModifiedBy>Tùng Nguyễn</cp:lastModifiedBy>
  <cp:revision>32</cp:revision>
  <dcterms:modified xsi:type="dcterms:W3CDTF">2022-07-09T00:44:32Z</dcterms:modified>
</cp:coreProperties>
</file>