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87" r:id="rId11"/>
    <p:sldId id="264" r:id="rId12"/>
    <p:sldId id="265" r:id="rId13"/>
    <p:sldId id="267" r:id="rId14"/>
    <p:sldId id="288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1384" initials="U" lastIdx="3" clrIdx="0">
    <p:extLst>
      <p:ext uri="{19B8F6BF-5375-455C-9EA6-DF929625EA0E}">
        <p15:presenceInfo xmlns:p15="http://schemas.microsoft.com/office/powerpoint/2012/main" userId="S::user11384@uacss.onmicrosoft.com::dd383e0a-8810-4eb3-8342-d14abd545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745"/>
  </p:normalViewPr>
  <p:slideViewPr>
    <p:cSldViewPr snapToGrid="0">
      <p:cViewPr varScale="1">
        <p:scale>
          <a:sx n="105" d="100"/>
          <a:sy n="105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questions you and your group found interesting, and what motivated you to answer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Where and how you found the data you used to answer these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data exploration and cleanup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2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analysis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Your conclusions. This should include a numerical summary as well as visualizations of that 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5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Discuss the implications of your findings. This is where you get to have an open-ended discussion about what your findings "mean".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126909"/>
            <a:ext cx="82296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sz="2800" dirty="0"/>
              <a:t>Project</a:t>
            </a:r>
            <a:r>
              <a:rPr lang="en-US" sz="2800" dirty="0"/>
              <a:t>:  MOVIE POPULARITY TREND</a:t>
            </a:r>
            <a:endParaRPr sz="2800" dirty="0"/>
          </a:p>
        </p:txBody>
      </p:sp>
      <p:sp>
        <p:nvSpPr>
          <p:cNvPr id="85" name="May 17, 2016"/>
          <p:cNvSpPr/>
          <p:nvPr/>
        </p:nvSpPr>
        <p:spPr>
          <a:xfrm>
            <a:off x="4308412" y="4023550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4/5/2019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C5082-B3F2-E748-BF4B-89DC97CA496B}"/>
              </a:ext>
            </a:extLst>
          </p:cNvPr>
          <p:cNvSpPr/>
          <p:nvPr/>
        </p:nvSpPr>
        <p:spPr>
          <a:xfrm>
            <a:off x="421573" y="686336"/>
            <a:ext cx="884117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sz="1600" dirty="0"/>
              <a:t>Project Title: Movie Popularity Trends </a:t>
            </a:r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endParaRPr lang="en-US" dirty="0"/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sz="1600" dirty="0"/>
              <a:t>Team Members, Eugene Chu, John Kim, Angela Ellis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sz="1600" dirty="0"/>
              <a:t>Project Description/Outline:  Find out one or a few things below if possible: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sz="1600" dirty="0"/>
              <a:t>            Correlation between Movie Awards (OMDB) and Movie Investment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sz="1600" dirty="0"/>
              <a:t>            Award nominated actor trend by sex over the past 10 years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sz="1600" dirty="0"/>
              <a:t>            Movie Popularity Genre  by US Major City Region over past 10 years</a:t>
            </a:r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endParaRPr lang="en-US" sz="1600" dirty="0"/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sz="1600" dirty="0"/>
              <a:t>Research Questions to Answer: </a:t>
            </a:r>
          </a:p>
          <a:p>
            <a:pPr lvl="2">
              <a:buSzPct val="100000"/>
              <a:defRPr sz="1600" b="1"/>
            </a:pPr>
            <a:r>
              <a:rPr lang="en-US" sz="1600" dirty="0"/>
              <a:t>1) Are there APIs available to search this project?</a:t>
            </a:r>
          </a:p>
          <a:p>
            <a:pPr lvl="2">
              <a:buSzPct val="100000"/>
              <a:defRPr sz="1600" b="1"/>
            </a:pPr>
            <a:r>
              <a:rPr lang="en-US" sz="1600" dirty="0"/>
              <a:t>2) Will these efforts fit the project scope timing wise?</a:t>
            </a:r>
          </a:p>
          <a:p>
            <a:pPr lvl="2">
              <a:buSzPct val="100000"/>
              <a:defRPr sz="1600" b="1"/>
            </a:pPr>
            <a:r>
              <a:rPr lang="en-US" sz="1600" dirty="0"/>
              <a:t>3)  </a:t>
            </a:r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endParaRPr lang="en-US" dirty="0"/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sz="1600" dirty="0"/>
              <a:t>Data Sets to be Used : APIs from OMDB and Fandango &amp; other APIs</a:t>
            </a:r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endParaRPr lang="en-US" dirty="0"/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sz="1600" dirty="0"/>
              <a:t>Rough Breakdown of Tasks </a:t>
            </a:r>
          </a:p>
          <a:p>
            <a:pPr lvl="1">
              <a:buSzPct val="100000"/>
              <a:defRPr sz="1600" b="1"/>
            </a:pPr>
            <a:r>
              <a:rPr lang="en-US" sz="1600" dirty="0"/>
              <a:t>1) gather data from each API</a:t>
            </a:r>
          </a:p>
          <a:p>
            <a:pPr lvl="1">
              <a:buSzPct val="100000"/>
              <a:defRPr sz="1600" b="1"/>
            </a:pPr>
            <a:r>
              <a:rPr lang="en-US" sz="1600" dirty="0"/>
              <a:t>2) analyze the data.  </a:t>
            </a:r>
          </a:p>
          <a:p>
            <a:pPr lvl="1">
              <a:buSzPct val="100000"/>
              <a:defRPr sz="1600" b="1"/>
            </a:pPr>
            <a:r>
              <a:rPr lang="en-US" sz="1600" dirty="0"/>
              <a:t>3) visualize the data </a:t>
            </a:r>
          </a:p>
          <a:p>
            <a:pPr lvl="1">
              <a:buSzPct val="100000"/>
              <a:defRPr sz="1600" b="1"/>
            </a:pPr>
            <a:r>
              <a:rPr lang="en-US" sz="1600" dirty="0"/>
              <a:t>4) make presentation materials</a:t>
            </a:r>
          </a:p>
        </p:txBody>
      </p:sp>
      <p:sp>
        <p:nvSpPr>
          <p:cNvPr id="5" name="By End of Day - Today">
            <a:extLst>
              <a:ext uri="{FF2B5EF4-FFF2-40B4-BE49-F238E27FC236}">
                <a16:creationId xmlns:a16="http://schemas.microsoft.com/office/drawing/2014/main" id="{71CD6AAE-91A6-CC4D-9E3B-E441C9E9EB43}"/>
              </a:ext>
            </a:extLst>
          </p:cNvPr>
          <p:cNvSpPr/>
          <p:nvPr/>
        </p:nvSpPr>
        <p:spPr>
          <a:xfrm>
            <a:off x="864292" y="114886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Brief Project Proposal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610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336550" y="688770"/>
            <a:ext cx="8578850" cy="712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z="2100" b="1"/>
            </a:pPr>
            <a:r>
              <a:rPr lang="en-US" dirty="0"/>
              <a:t>PROJECT DESCRIPTION:</a:t>
            </a:r>
          </a:p>
          <a:p>
            <a:pPr marL="742950" indent="-285750">
              <a:buSzPct val="100000"/>
              <a:buFont typeface="Wingdings" pitchFamily="2" charset="2"/>
              <a:buChar char="q"/>
              <a:defRPr sz="1600" b="1"/>
            </a:pPr>
            <a:r>
              <a:rPr lang="en-US" dirty="0"/>
              <a:t>Find out a few things below: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dirty="0"/>
              <a:t>Movie Popularity Genre  by US Major City Region over past 10 years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dirty="0"/>
              <a:t>Award nominated actor trend by sex over the past 10 years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dirty="0"/>
              <a:t>Award nominated release season trend  </a:t>
            </a:r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  <a:defRPr sz="1600" b="1"/>
            </a:pPr>
            <a:r>
              <a:rPr lang="en-US" dirty="0"/>
              <a:t>Correlation between Movie Awards (OMDB) and weather impact in the release dates</a:t>
            </a:r>
          </a:p>
          <a:p>
            <a:pPr marL="742950" lvl="1" indent="-285750">
              <a:buSzPct val="100000"/>
              <a:buFont typeface="Wingdings" pitchFamily="2" charset="2"/>
              <a:buChar char="q"/>
              <a:defRPr sz="1600" b="1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100" b="1" dirty="0"/>
              <a:t>PROJECT TEAM:</a:t>
            </a:r>
          </a:p>
          <a:p>
            <a:r>
              <a:rPr lang="en-US" sz="2400" dirty="0"/>
              <a:t>Eugene Chu, John Kim, Angela Ellis</a:t>
            </a:r>
            <a:endParaRPr lang="en-US" sz="2100" b="1" dirty="0"/>
          </a:p>
          <a:p>
            <a:endParaRPr lang="en-US" sz="2100" b="1" dirty="0"/>
          </a:p>
          <a:p>
            <a:endParaRPr lang="en-US" sz="2100" b="1" dirty="0"/>
          </a:p>
          <a:p>
            <a:endParaRPr lang="en-US" sz="2100" b="1" dirty="0"/>
          </a:p>
          <a:p>
            <a:endParaRPr lang="en-US" sz="2100" b="1" dirty="0"/>
          </a:p>
          <a:p>
            <a:r>
              <a:rPr lang="en-US" sz="2100" b="1" dirty="0"/>
              <a:t>PROJECT TIMELINE?</a:t>
            </a:r>
          </a:p>
          <a:p>
            <a:endParaRPr lang="en-US" sz="2100" b="1" dirty="0"/>
          </a:p>
          <a:p>
            <a:endParaRPr lang="en-US" sz="2100" b="1" dirty="0"/>
          </a:p>
          <a:p>
            <a:endParaRPr lang="en-US" sz="2100" b="1" dirty="0"/>
          </a:p>
          <a:p>
            <a:endParaRPr lang="en-US" sz="2100" b="1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1583FAB3-D32D-A048-88BD-0353C868E1FF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RESEARCH PROCESS</a:t>
            </a:r>
            <a:endParaRPr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2AA5004-D7D2-DC46-BF79-DBACF1B0EB32}"/>
              </a:ext>
            </a:extLst>
          </p:cNvPr>
          <p:cNvSpPr/>
          <p:nvPr/>
        </p:nvSpPr>
        <p:spPr>
          <a:xfrm>
            <a:off x="328745" y="2507171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642BF-1400-4142-A23F-5DA48C83677D}"/>
              </a:ext>
            </a:extLst>
          </p:cNvPr>
          <p:cNvSpPr txBox="1"/>
          <p:nvPr/>
        </p:nvSpPr>
        <p:spPr>
          <a:xfrm>
            <a:off x="536525" y="2970947"/>
            <a:ext cx="126893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BRAINSTORM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      IDEAS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CFD1FE7-D1EE-A048-B147-D189DE563EE4}"/>
              </a:ext>
            </a:extLst>
          </p:cNvPr>
          <p:cNvSpPr/>
          <p:nvPr/>
        </p:nvSpPr>
        <p:spPr>
          <a:xfrm>
            <a:off x="2595077" y="2507171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274E771-6A2B-D64D-AC94-72C34252AF37}"/>
              </a:ext>
            </a:extLst>
          </p:cNvPr>
          <p:cNvSpPr/>
          <p:nvPr/>
        </p:nvSpPr>
        <p:spPr>
          <a:xfrm>
            <a:off x="7210053" y="2522004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A784B8-FFFC-9B41-A2A8-091843C8D359}"/>
              </a:ext>
            </a:extLst>
          </p:cNvPr>
          <p:cNvSpPr/>
          <p:nvPr/>
        </p:nvSpPr>
        <p:spPr>
          <a:xfrm>
            <a:off x="4954937" y="2507171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79054-5F10-A945-B879-2EDEB5E25CF5}"/>
              </a:ext>
            </a:extLst>
          </p:cNvPr>
          <p:cNvSpPr txBox="1"/>
          <p:nvPr/>
        </p:nvSpPr>
        <p:spPr>
          <a:xfrm>
            <a:off x="2658808" y="3070974"/>
            <a:ext cx="1602360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GATHERING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9552B-39AE-4C4A-AF54-D09C93568C80}"/>
              </a:ext>
            </a:extLst>
          </p:cNvPr>
          <p:cNvSpPr txBox="1"/>
          <p:nvPr/>
        </p:nvSpPr>
        <p:spPr>
          <a:xfrm>
            <a:off x="5024638" y="3078668"/>
            <a:ext cx="1443663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8C79-548B-F24D-9F76-59BA42568153}"/>
              </a:ext>
            </a:extLst>
          </p:cNvPr>
          <p:cNvSpPr txBox="1"/>
          <p:nvPr/>
        </p:nvSpPr>
        <p:spPr>
          <a:xfrm>
            <a:off x="7314797" y="3099418"/>
            <a:ext cx="1371527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VISUALIZATION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9802486-01E5-9347-A432-4D9D3D74C899}"/>
              </a:ext>
            </a:extLst>
          </p:cNvPr>
          <p:cNvSpPr/>
          <p:nvPr/>
        </p:nvSpPr>
        <p:spPr>
          <a:xfrm>
            <a:off x="2081696" y="3093502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2DB041C-EFAE-2943-A4F0-62BA5E23BDBF}"/>
              </a:ext>
            </a:extLst>
          </p:cNvPr>
          <p:cNvSpPr/>
          <p:nvPr/>
        </p:nvSpPr>
        <p:spPr>
          <a:xfrm>
            <a:off x="4404329" y="3093501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A082270-B90A-3B4D-A301-5B421ED80B02}"/>
              </a:ext>
            </a:extLst>
          </p:cNvPr>
          <p:cNvSpPr/>
          <p:nvPr/>
        </p:nvSpPr>
        <p:spPr>
          <a:xfrm>
            <a:off x="6673218" y="3078668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BE145-09C1-7141-9A43-37A5C508986D}"/>
              </a:ext>
            </a:extLst>
          </p:cNvPr>
          <p:cNvSpPr txBox="1"/>
          <p:nvPr/>
        </p:nvSpPr>
        <p:spPr>
          <a:xfrm>
            <a:off x="2827549" y="4381995"/>
            <a:ext cx="145328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APIs(OMDB, Gender)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37D4F-4522-C34C-9273-FF5D55C7AEAB}"/>
              </a:ext>
            </a:extLst>
          </p:cNvPr>
          <p:cNvSpPr txBox="1"/>
          <p:nvPr/>
        </p:nvSpPr>
        <p:spPr>
          <a:xfrm>
            <a:off x="5288332" y="4381994"/>
            <a:ext cx="973983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PANDA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ED62E-CDA9-FD42-A99B-E5AD88443E85}"/>
              </a:ext>
            </a:extLst>
          </p:cNvPr>
          <p:cNvSpPr txBox="1"/>
          <p:nvPr/>
        </p:nvSpPr>
        <p:spPr>
          <a:xfrm>
            <a:off x="7515171" y="4371453"/>
            <a:ext cx="9707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MATPLOTLIB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B13D0-ACA4-C847-8ADB-130283DF96D6}"/>
              </a:ext>
            </a:extLst>
          </p:cNvPr>
          <p:cNvSpPr txBox="1"/>
          <p:nvPr/>
        </p:nvSpPr>
        <p:spPr>
          <a:xfrm>
            <a:off x="623175" y="4381994"/>
            <a:ext cx="112145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PROJECT IDEA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QUESTIONS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453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51394345-7673-F64B-9649-B11C0F860F7B}"/>
              </a:ext>
            </a:extLst>
          </p:cNvPr>
          <p:cNvSpPr/>
          <p:nvPr/>
        </p:nvSpPr>
        <p:spPr>
          <a:xfrm>
            <a:off x="304800" y="96193"/>
            <a:ext cx="70579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QUESTIONS &amp; MOTIVATION FOR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8AFEF-AF68-F748-98AB-4AA12E355506}"/>
              </a:ext>
            </a:extLst>
          </p:cNvPr>
          <p:cNvSpPr txBox="1"/>
          <p:nvPr/>
        </p:nvSpPr>
        <p:spPr>
          <a:xfrm>
            <a:off x="576931" y="944314"/>
            <a:ext cx="805605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AWARDED MOVIES?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IS THERE ANY PARTICULAR SEX ORIENTATION TRENDS </a:t>
            </a:r>
          </a:p>
          <a:p>
            <a:r>
              <a:rPr lang="en-US" dirty="0"/>
              <a:t>     FOR OSCAR AWARDED MOVIES ACTORS?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dirty="0"/>
              <a:t>TREND FOR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OSCAR AWARED MOVIES?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WHAT IS THE CORRELATION BETWEEN MOVIE REVIEW RATINGS </a:t>
            </a:r>
          </a:p>
          <a:p>
            <a:pPr lvl="1"/>
            <a:r>
              <a:rPr lang="en-US" dirty="0"/>
              <a:t>AND ACTUAL MOVIES POPULARITY?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INFLUENCING THE MOVIE AWARD AND POPULARITY 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dirty="0"/>
              <a:t>Is AVAILABLE TO SEARCH THIS PROJECT?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956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0FD82C0A-6277-2F48-A46B-2BE26D17BAAB}"/>
              </a:ext>
            </a:extLst>
          </p:cNvPr>
          <p:cNvSpPr/>
          <p:nvPr/>
        </p:nvSpPr>
        <p:spPr>
          <a:xfrm>
            <a:off x="304800" y="96193"/>
            <a:ext cx="651268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ANSWERS/FINDINGS TO QUESTIONS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9BFB1-5B78-884B-B540-22F0129AFE28}"/>
              </a:ext>
            </a:extLst>
          </p:cNvPr>
          <p:cNvSpPr txBox="1"/>
          <p:nvPr/>
        </p:nvSpPr>
        <p:spPr>
          <a:xfrm>
            <a:off x="576931" y="944314"/>
            <a:ext cx="8266127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AWARDED MOVIES?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lvl="1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APIs(OMDB) and found the genre trend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200" dirty="0"/>
              <a:t>IS THERE ANY PARTICULAR SEX ORIENTATION TRENDS FOR OSCAR AWARDED MOVIES ACTORS?</a:t>
            </a:r>
          </a:p>
          <a:p>
            <a:pPr lvl="1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the APIs(OMDB and GENDER) and found the sex orientation trend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sz="1200" dirty="0"/>
              <a:t>TREND FOR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OSCAR AWARED MOVIES?</a:t>
            </a:r>
          </a:p>
          <a:p>
            <a:pPr lvl="1"/>
            <a:r>
              <a:rPr lang="en-US" sz="1200" dirty="0"/>
              <a:t>Yes, we could find the release dates from csv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200" dirty="0"/>
              <a:t>WHAT IS THE CORRELATION BETWEEN MOVIE REVIEW RATINGS AND ACTUAL MOVIES POPULARITY?</a:t>
            </a:r>
          </a:p>
          <a:p>
            <a:pPr lvl="1"/>
            <a:r>
              <a:rPr lang="en-US" sz="1200" dirty="0"/>
              <a:t>Yes, we used the APIs(OMDB) and found the correlation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 INFLUENCING THE MOVIE AWARD AND POPULARITY ?</a:t>
            </a:r>
          </a:p>
          <a:p>
            <a:pPr lvl="1"/>
            <a:r>
              <a:rPr lang="en-US" sz="1200" dirty="0"/>
              <a:t>No, we could not find the free weather history APIs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sz="1200" dirty="0"/>
              <a:t>Is AVAILABLE TO SEARCH THIS PROJECT?</a:t>
            </a:r>
          </a:p>
          <a:p>
            <a:pPr lvl="1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 except weather history API</a:t>
            </a:r>
          </a:p>
        </p:txBody>
      </p:sp>
    </p:spTree>
    <p:extLst>
      <p:ext uri="{BB962C8B-B14F-4D97-AF65-F5344CB8AC3E}">
        <p14:creationId xmlns:p14="http://schemas.microsoft.com/office/powerpoint/2010/main" val="4100897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F51D236A-0F19-6041-A9CE-1B527B062F79}"/>
              </a:ext>
            </a:extLst>
          </p:cNvPr>
          <p:cNvSpPr/>
          <p:nvPr/>
        </p:nvSpPr>
        <p:spPr>
          <a:xfrm>
            <a:off x="304800" y="119943"/>
            <a:ext cx="79960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DATA EXPLORATION AND CLEANUP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5E9D7-394F-1A41-ABF4-C0891AC348A2}"/>
              </a:ext>
            </a:extLst>
          </p:cNvPr>
          <p:cNvSpPr txBox="1"/>
          <p:nvPr/>
        </p:nvSpPr>
        <p:spPr>
          <a:xfrm>
            <a:off x="495909" y="747545"/>
            <a:ext cx="7049364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IMPORT:</a:t>
            </a:r>
          </a:p>
          <a:p>
            <a:pPr lvl="1"/>
            <a:r>
              <a:rPr lang="en-US" sz="1400" dirty="0"/>
              <a:t>JSON, MATPLOTLIB, PANDA, NUMPY, REQUESTS, TIME, DATETIME, </a:t>
            </a:r>
          </a:p>
          <a:p>
            <a:pPr lvl="1"/>
            <a:r>
              <a:rPr lang="en-US" sz="1400" dirty="0"/>
              <a:t>CALENDAR, API KEY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/>
              <a:t>MAKE EMPTY LIST FOR THE MOVIES WITH HEADERS:</a:t>
            </a:r>
          </a:p>
          <a:p>
            <a:pPr lvl="1"/>
            <a:r>
              <a:rPr lang="en-US" sz="1400" dirty="0"/>
              <a:t>BEST PICTURE, YEAR, METASCORE, BOX OFFICE, IMDB VOTE, DIRECTOR,</a:t>
            </a:r>
          </a:p>
          <a:p>
            <a:pPr lvl="1"/>
            <a:r>
              <a:rPr lang="en-US" sz="1400" dirty="0"/>
              <a:t>GENRE, MAKER, ACTORS, FEMALE, AND MALE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USING FOR AND ITERROWS LOOP, GET EACH DATA FROM OMDB and </a:t>
            </a:r>
          </a:p>
          <a:p>
            <a:pPr lvl="1"/>
            <a:r>
              <a:rPr lang="en-US" sz="1400" dirty="0"/>
              <a:t>GENDER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URL UNTIL FINISHED USING TRY AND EXCEPT AND GENERATE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TABLE BY PANDA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/>
              <a:t> FORMATING/CLEANING UP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GETTING THE RESULTS IN JSON FORMAT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 GENDER INFO BY NAME, USING THE GENDER API AND 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GETTING THE GENDER INFO (FOR AND ITERROWS LOOPS)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400" dirty="0"/>
              <a:t>ADD COLUMNS (RELEASE YEAR, MONTH, DATE)</a:t>
            </a:r>
          </a:p>
          <a:p>
            <a:pPr marL="342900" indent="-342900">
              <a:buFont typeface="+mj-lt"/>
              <a:buAutoNum type="arabicPeriod" startAt="7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GETTING THE PLOTS USING MATPLOTLIB :</a:t>
            </a:r>
          </a:p>
          <a:p>
            <a:pPr lvl="8"/>
            <a:r>
              <a:rPr lang="en-US" sz="1400" dirty="0"/>
              <a:t>	PIE CHART-Oscar Winning Numbers by Movie Genre,</a:t>
            </a:r>
          </a:p>
          <a:p>
            <a:pPr lvl="8"/>
            <a:r>
              <a:rPr lang="en-US" sz="1400" dirty="0"/>
              <a:t>	SCATTER CHART-Box Office vs Review Score, </a:t>
            </a:r>
          </a:p>
          <a:p>
            <a:pPr lvl="8"/>
            <a:r>
              <a:rPr lang="en-US" sz="1400" dirty="0"/>
              <a:t>	BAR-CHART-Leading Actors Gender Comparison, </a:t>
            </a:r>
          </a:p>
          <a:p>
            <a:pPr lvl="8"/>
            <a:r>
              <a:rPr lang="en-US" sz="1400" dirty="0"/>
              <a:t>	BAR CHART-Best Pictures Released Month)</a:t>
            </a:r>
          </a:p>
          <a:p>
            <a:pPr lvl="1"/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927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9E0CC9CC-F374-CC47-B3A3-9FA4D0E21775}"/>
              </a:ext>
            </a:extLst>
          </p:cNvPr>
          <p:cNvSpPr/>
          <p:nvPr/>
        </p:nvSpPr>
        <p:spPr>
          <a:xfrm>
            <a:off x="328551" y="154380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ANALYSIS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EBAF7-5727-5940-AA7A-8732AA35A2F7}"/>
              </a:ext>
            </a:extLst>
          </p:cNvPr>
          <p:cNvSpPr txBox="1"/>
          <p:nvPr/>
        </p:nvSpPr>
        <p:spPr>
          <a:xfrm>
            <a:off x="576932" y="1476750"/>
            <a:ext cx="831253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IF ALL THE DATA IS GATHERED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DETERMINE IF THE PLOTTING CHART WAS SELECTED APPROPRIATE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THE PLOTTING CHARTS FOR ANY USEFUL INTERPRETATION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DISCUSS WITH THE TEAM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SUMMARIZE OUR FINDINGS FROM THE CHARTS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2711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53B7802-1711-F240-A059-0975985AAFA7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298F-D148-CD45-BBDA-5E16AC35BEB7}"/>
              </a:ext>
            </a:extLst>
          </p:cNvPr>
          <p:cNvSpPr/>
          <p:nvPr/>
        </p:nvSpPr>
        <p:spPr>
          <a:xfrm>
            <a:off x="486137" y="659757"/>
            <a:ext cx="638343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 Winning Numbers by Movie Genre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   DRAMA GENRE WAS THE MOST POPULAR AMONG ALL GENRES (31%)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NEXT POPULAR GENRE WAS CRIME (19%)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POPULAR GENRE WAS EVENLY SHARED WITH ACTION, BIOGRAPHY, AND ADVENTURE(12%)</a:t>
            </a:r>
          </a:p>
          <a:p>
            <a:endParaRPr lang="en-US" sz="1600" dirty="0"/>
          </a:p>
          <a:p>
            <a:r>
              <a:rPr lang="en-US" sz="1600" dirty="0"/>
              <a:t>2. Office vs Review Score 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BOX OFFICE VS REVIEW SCORE WAS NOT CORRELATED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HIGHEST REVIEW MOVIE DOES NOT GUARANTEE THE HIGHEST BOX OFFICE MOVIE</a:t>
            </a:r>
          </a:p>
          <a:p>
            <a:endParaRPr lang="en-US" sz="1600" dirty="0"/>
          </a:p>
          <a:p>
            <a:r>
              <a:rPr lang="en-US" sz="1600" dirty="0"/>
              <a:t>3. Leading Actors Gender Comparison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MALE WAS DOMINATED FOR BOX OFFICE MOVIES(54:10)</a:t>
            </a:r>
          </a:p>
          <a:p>
            <a:endParaRPr lang="en-US" sz="1600" dirty="0"/>
          </a:p>
          <a:p>
            <a:r>
              <a:rPr lang="en-US" sz="1600" dirty="0"/>
              <a:t>4. BEST Pictures Released Month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WINTER HOLIDAY SEASONS(THANKSGIVING AND CHRISTMAS) WAS BEST SEASON FOR BOX OFFICE MOVIES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REST OF THE SEASONS ARE SECOND POPULAR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SPRING WAS LEAST POPULAR SEASON FOR BOX OFFICE MOVIES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3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662E1B7A-8065-5346-A502-4C906393356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OTHER INSIGHTS/LIMITATIONS/ASSUMPTIONS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6AD15-C380-5449-8C48-F95F67602934}"/>
              </a:ext>
            </a:extLst>
          </p:cNvPr>
          <p:cNvSpPr/>
          <p:nvPr/>
        </p:nvSpPr>
        <p:spPr>
          <a:xfrm>
            <a:off x="520860" y="1064871"/>
            <a:ext cx="849581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WE COULD NOT FIND THE FREE WEATHER HISTORY API”S AND COULD NOT GET THE DATA ON THE QUESTION OF RELEASE DATE WEATHER IMPACT ON THE BOX OFFICE MOVIE POPULARITY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 HOLIDAYS ARE THE RELEASE TARGETS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39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1048</Words>
  <Application>Microsoft Macintosh PowerPoint</Application>
  <PresentationFormat>On-screen Show (4:3)</PresentationFormat>
  <Paragraphs>205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Angela Dorantes Ellis</cp:lastModifiedBy>
  <cp:revision>57</cp:revision>
  <dcterms:modified xsi:type="dcterms:W3CDTF">2019-04-03T04:18:13Z</dcterms:modified>
</cp:coreProperties>
</file>