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  <p:embeddedFont>
      <p:font typeface="Averag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Nunit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Nunito-italic.fntdata"/><Relationship Id="rId21" Type="http://schemas.openxmlformats.org/officeDocument/2006/relationships/slide" Target="slides/slide16.xml"/><Relationship Id="rId43" Type="http://schemas.openxmlformats.org/officeDocument/2006/relationships/font" Target="fonts/Nunito-bold.fntdata"/><Relationship Id="rId24" Type="http://schemas.openxmlformats.org/officeDocument/2006/relationships/slide" Target="slides/slide19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8.xml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Average-regular.fntdata"/><Relationship Id="rId25" Type="http://schemas.openxmlformats.org/officeDocument/2006/relationships/slide" Target="slides/slide20.xml"/><Relationship Id="rId47" Type="http://schemas.openxmlformats.org/officeDocument/2006/relationships/font" Target="fonts/MavenPr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2c1feba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2c1feba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2c1feba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62c1feba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2c1feb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62c1feb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2c1feba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62c1feba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2c82cf49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62c82cf49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2c82cf4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2c82cf4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2c82cf4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62c82cf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2c82cf4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62c82cf4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2c82cf4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2c82cf4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2c82cf49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62c82cf49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2c82cf49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2c82cf49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find a re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1ca1741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1ca1741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62c82cf4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62c82cf4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1ca17418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1ca17418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62c82cf49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62c82cf49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62c82cf49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62c82cf49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62c82cf49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62c82cf49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2c82cf49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62c82cf49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62c82cf49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62c82cf49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2c82cf49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62c82cf49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2d7ac1e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62d7ac1e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2c82cf49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2c82cf49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62c82cf49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62c82cf49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62c82cf49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62c82cf49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62c82cf49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62c82cf49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results from our applied model indicate that we did not identify a significant correlation between weather variables and COVID-19 case numbers. Despite exploring various weather factors such as temperature, dew, humidity, windspeed, and pressure, the model did not reveal a strong statistical relationship with the observed COVID-19 cases. The Adjusted R-squared value of 0.4202 suggests that the chosen weather variables collectively explain only a moderate portion of the variability in COVID-19 cases, leaving a substantial portion unaccounted for. This underscores the complexity of factors influencing COVID-19 dynamics beyond the selected weather parameters.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2b0f4fc9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2b0f4fc9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2c82cf49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2c82cf49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2c82cf49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2c82cf49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2c82cf49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2c82cf49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2c82cf49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62c82cf49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2c1feba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2c1feba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08800" y="757350"/>
            <a:ext cx="7526400" cy="27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Relationship Between Weather Conditions and COVID-19 </a:t>
            </a:r>
            <a:r>
              <a:rPr lang="en"/>
              <a:t>Rates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1175525" y="4150700"/>
            <a:ext cx="68964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Angel Martinez | Jordan Tasho | Matthew Saephan</a:t>
            </a:r>
            <a:endParaRPr sz="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2"/>
          <p:cNvPicPr preferRelativeResize="0"/>
          <p:nvPr/>
        </p:nvPicPr>
        <p:blipFill rotWithShape="1">
          <a:blip r:embed="rId3">
            <a:alphaModFix/>
          </a:blip>
          <a:srcRect b="0" l="0" r="10273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8900"/>
            <a:ext cx="9144000" cy="25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692388" cy="26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5"/>
          <p:cNvSpPr txBox="1"/>
          <p:nvPr/>
        </p:nvSpPr>
        <p:spPr>
          <a:xfrm>
            <a:off x="6745975" y="27425"/>
            <a:ext cx="2397900" cy="25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“ACE inhibitors, such as amlodipine and benazepril, are often used to treat heart disease. Beta-blockers, such as propranolol and metoprolol, reduce the blood flow to your skin. This restriction decreases your body's ability to cool itself.”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Catholic Health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(non-profit healthcare)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271250" y="1971450"/>
            <a:ext cx="6601500" cy="12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00"/>
              <a:t>Models</a:t>
            </a:r>
            <a:endParaRPr sz="6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&amp; TukeyHSD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Explanation</a:t>
            </a:r>
            <a:endParaRPr b="1"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207849" y="949470"/>
            <a:ext cx="44508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ANOVA (analysis of variance)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Estimates how a quantitative dependent variable changes according to the levels of one or more categorical independent variables</a:t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TukeyHSD (honest significant difference)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Used when we reject the null hypothesis of ANOVA analysis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Finds which categorical variable are different by comparing the means of each possible pair of groups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5817563" y="1208800"/>
            <a:ext cx="219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 Conditions for 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ANOVA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5172575" y="1842650"/>
            <a:ext cx="34860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The observations are independent within and across groups.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The data within each group are nearly normal.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The variability across the groups is equal.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3" name="Google Shape;373;p28"/>
          <p:cNvCxnSpPr/>
          <p:nvPr/>
        </p:nvCxnSpPr>
        <p:spPr>
          <a:xfrm>
            <a:off x="5779925" y="1824400"/>
            <a:ext cx="2271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Covid Cases </a:t>
            </a: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 US location</a:t>
            </a:r>
            <a:endParaRPr b="1"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25" y="1104125"/>
            <a:ext cx="4388175" cy="271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488" y="1669225"/>
            <a:ext cx="3751825" cy="7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909" y="2678972"/>
            <a:ext cx="4222999" cy="10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Cases Growth Rate</a:t>
            </a: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on US location</a:t>
            </a:r>
            <a:endParaRPr b="1"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00" y="1270588"/>
            <a:ext cx="4220725" cy="260232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0"/>
          <p:cNvSpPr txBox="1"/>
          <p:nvPr/>
        </p:nvSpPr>
        <p:spPr>
          <a:xfrm>
            <a:off x="5308875" y="1640263"/>
            <a:ext cx="32658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Variance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is not equal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Doesn't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mean that there is no 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difference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but instead this model can’t be used given the 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requirements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550" y="1971450"/>
            <a:ext cx="6366900" cy="12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00"/>
              <a:t>Discovery</a:t>
            </a:r>
            <a:endParaRPr sz="6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Explanation</a:t>
            </a:r>
            <a:endParaRPr b="1"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389850" y="1563675"/>
            <a:ext cx="44508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What is it ?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 regression model for response 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variables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in a binary 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format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(1 or 0)</a:t>
            </a:r>
            <a:b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How do we use ?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isBlue_state (1 = Blue, 0 = Red)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isHot_state (1 = Hot, 0 = Cold)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isRain (1 = it Rained, 0 = it didn’t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b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00" name="Google Shape;4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600" y="1506676"/>
            <a:ext cx="3517926" cy="24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2"/>
          <p:cNvSpPr txBox="1"/>
          <p:nvPr/>
        </p:nvSpPr>
        <p:spPr>
          <a:xfrm>
            <a:off x="5817563" y="1106475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Example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If (i</a:t>
            </a:r>
            <a:r>
              <a:rPr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nverse</a:t>
            </a:r>
            <a:r>
              <a:rPr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cubic &amp; p-value &lt; 0.05)</a:t>
            </a:r>
            <a:endParaRPr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33"/>
          <p:cNvSpPr txBox="1"/>
          <p:nvPr/>
        </p:nvSpPr>
        <p:spPr>
          <a:xfrm>
            <a:off x="971550" y="1343850"/>
            <a:ext cx="72009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Claim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There is significant evidence rain has more covid 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growth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rates than no rain</a:t>
            </a:r>
            <a:b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Get 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Difference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Given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confidence intervals, w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 can be 95% confident that odds ratio for "isRain" is between &lt;x&gt; and &lt;y&gt; </a:t>
            </a:r>
            <a:b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Make 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Predictions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Compute the odds of a cases growth rate of 2% occurs if it rained</a:t>
            </a:r>
            <a:b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8" y="3689075"/>
            <a:ext cx="3451200" cy="117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162" y="3578200"/>
            <a:ext cx="3451200" cy="12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Results</a:t>
            </a:r>
            <a:endParaRPr b="1"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574" y="1229487"/>
            <a:ext cx="3656226" cy="226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1813" y="1182313"/>
            <a:ext cx="3653864" cy="22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Results</a:t>
            </a:r>
            <a:endParaRPr b="1"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8250"/>
            <a:ext cx="4419601" cy="270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50" y="1992400"/>
            <a:ext cx="4290626" cy="9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Not Linear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4" name="Google Shape;4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00" y="1212575"/>
            <a:ext cx="4413800" cy="27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825" y="1223275"/>
            <a:ext cx="4340750" cy="269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Investigation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1" name="Google Shape;4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275" y="1312086"/>
            <a:ext cx="4116274" cy="25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1338"/>
            <a:ext cx="4289953" cy="2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Other Weather Variables</a:t>
            </a:r>
            <a:endParaRPr b="1"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8" name="Google Shape;4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825" y="3020500"/>
            <a:ext cx="3152675" cy="19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50" y="1114375"/>
            <a:ext cx="2831936" cy="175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4150" y="1057200"/>
            <a:ext cx="2986442" cy="18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7475" y="3033175"/>
            <a:ext cx="3068785" cy="19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/>
        </p:nvSpPr>
        <p:spPr>
          <a:xfrm>
            <a:off x="2436300" y="313925"/>
            <a:ext cx="4271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2" name="Google Shape;4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988" y="671488"/>
            <a:ext cx="4418019" cy="38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Our Plan</a:t>
            </a:r>
            <a:endParaRPr b="1"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171450" y="1254050"/>
            <a:ext cx="52281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Goal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Find a relationship </a:t>
            </a: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between</a:t>
            </a: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Covid &amp; </a:t>
            </a: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Weather Conditions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Success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Find significant evidence that 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&lt;weather variables&gt; increase/decreases covid rates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Failure 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Can't find significant evidence of a relationship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5822950" y="1719050"/>
            <a:ext cx="2518800" cy="1908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covid cases &amp; deaths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weather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temp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percip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humidity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dew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etc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6129850" y="1274450"/>
            <a:ext cx="1905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Important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Features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 Model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>
            <p:ph type="title"/>
          </p:nvPr>
        </p:nvSpPr>
        <p:spPr>
          <a:xfrm>
            <a:off x="0" y="3526700"/>
            <a:ext cx="2997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x1: temp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x2: dew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x3: humidity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x4: windspeed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x5: pressure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Y: cases 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951"/>
            <a:ext cx="9143999" cy="32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 txBox="1"/>
          <p:nvPr>
            <p:ph type="title"/>
          </p:nvPr>
        </p:nvSpPr>
        <p:spPr>
          <a:xfrm>
            <a:off x="2495400" y="3526700"/>
            <a:ext cx="2997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Residual Standard Error</a:t>
            </a:r>
            <a:br>
              <a:rPr lang="en" sz="1240"/>
            </a:br>
            <a:r>
              <a:rPr lang="en" sz="1240"/>
              <a:t>A</a:t>
            </a:r>
            <a:r>
              <a:rPr lang="en" sz="1240"/>
              <a:t> measure of how much our predictions (or our line) might be off from the actual data points. In this case, it's around 354800, which means our predictions is really off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</p:txBody>
      </p:sp>
      <p:sp>
        <p:nvSpPr>
          <p:cNvPr id="475" name="Google Shape;475;p43"/>
          <p:cNvSpPr txBox="1"/>
          <p:nvPr/>
        </p:nvSpPr>
        <p:spPr>
          <a:xfrm>
            <a:off x="5850550" y="3687775"/>
            <a:ext cx="3000000" cy="147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Multiple R-Square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b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grade for our weather model's performance. In this case, the grade is 0.44, which means that about 44% of the variation in COVID cases can be explained by the weather factors we included in our model.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1271250" y="1463550"/>
            <a:ext cx="6601500" cy="12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00"/>
              <a:t>Current Results</a:t>
            </a:r>
            <a:endParaRPr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550" y="1971450"/>
            <a:ext cx="6366900" cy="12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00"/>
              <a:t>Data Prep</a:t>
            </a:r>
            <a:endParaRPr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410975" y="916775"/>
            <a:ext cx="40890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Cities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rage"/>
              <a:buChar char="○"/>
            </a:pPr>
            <a:r>
              <a:rPr lang="en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Jacksonville, Florida</a:t>
            </a:r>
            <a:endParaRPr sz="1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rage"/>
              <a:buChar char="○"/>
            </a:pPr>
            <a:r>
              <a:rPr lang="en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Los Angeles, California</a:t>
            </a:r>
            <a:endParaRPr sz="1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rage"/>
              <a:buChar char="○"/>
            </a:pPr>
            <a:r>
              <a:rPr lang="en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Detroit, Michigan</a:t>
            </a:r>
            <a:endParaRPr sz="1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rage"/>
              <a:buChar char="○"/>
            </a:pPr>
            <a:r>
              <a:rPr lang="en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New York, New York</a:t>
            </a:r>
            <a:endParaRPr sz="1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rage"/>
              <a:buChar char="○"/>
            </a:pPr>
            <a:r>
              <a:rPr lang="en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Houston, Texas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Collection</a:t>
            </a:r>
            <a:endParaRPr b="1"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4572000" y="1351625"/>
            <a:ext cx="399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Red &amp; Blue States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Located at different regions of US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Generally considered Hot or Cold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387" y="2944225"/>
            <a:ext cx="3054375" cy="20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288" y="3065625"/>
            <a:ext cx="3486376" cy="19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Joining Data &amp; More Variables</a:t>
            </a:r>
            <a:endParaRPr b="1" sz="8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203200" y="2130350"/>
            <a:ext cx="4286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Incubation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Got the average incubation period </a:t>
            </a: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across</a:t>
            </a: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different variants of covid </a:t>
            </a:r>
            <a:b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(5 days)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Shifted covid dates back 5 days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Then Joined covid data set with weather according to date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203200" y="1038175"/>
            <a:ext cx="4286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Datasets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Covid data (for each city)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Weather data (for each city)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4732875" y="1190550"/>
            <a:ext cx="40110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More Variables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Seasons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Political Color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US location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General temp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Weather it rained or not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New_cases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■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today cases - yesterday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Cases_growth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■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new_cases / yesterday cases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Filtering</a:t>
            </a: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Data </a:t>
            </a: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(cases_growth)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" y="1256500"/>
            <a:ext cx="4288749" cy="26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399" y="1195500"/>
            <a:ext cx="4391700" cy="275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/>
        </p:nvSpPr>
        <p:spPr>
          <a:xfrm>
            <a:off x="1471800" y="486175"/>
            <a:ext cx="6200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Splitting Data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206450" y="1316575"/>
            <a:ext cx="67311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Focusing on 2021</a:t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60% → Training</a:t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■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for EDA and fitting parameters of a model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20% → Validation</a:t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■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for comparing models and tuning model parameters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20% → Testing</a:t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■"/>
            </a:pPr>
            <a:r>
              <a:rPr lang="en" sz="16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only use a single time to test the final model</a:t>
            </a:r>
            <a:endParaRPr sz="16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(Florida Climate Center &amp; Kaggle)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