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4"/>
  </p:notesMasterIdLst>
  <p:sldIdLst>
    <p:sldId id="256" r:id="rId5"/>
    <p:sldId id="257" r:id="rId6"/>
    <p:sldId id="258" r:id="rId7"/>
    <p:sldId id="260" r:id="rId8"/>
    <p:sldId id="261" r:id="rId9"/>
    <p:sldId id="259" r:id="rId10"/>
    <p:sldId id="263" r:id="rId11"/>
    <p:sldId id="264" r:id="rId12"/>
    <p:sldId id="265" r:id="rId13"/>
    <p:sldId id="266" r:id="rId14"/>
    <p:sldId id="267" r:id="rId15"/>
    <p:sldId id="262" r:id="rId16"/>
    <p:sldId id="268" r:id="rId17"/>
    <p:sldId id="269" r:id="rId18"/>
    <p:sldId id="270" r:id="rId19"/>
    <p:sldId id="271" r:id="rId20"/>
    <p:sldId id="393" r:id="rId21"/>
    <p:sldId id="272" r:id="rId22"/>
    <p:sldId id="273" r:id="rId23"/>
    <p:sldId id="391" r:id="rId24"/>
    <p:sldId id="392" r:id="rId25"/>
    <p:sldId id="278" r:id="rId26"/>
    <p:sldId id="283" r:id="rId27"/>
    <p:sldId id="284" r:id="rId28"/>
    <p:sldId id="286" r:id="rId29"/>
    <p:sldId id="288" r:id="rId30"/>
    <p:sldId id="290" r:id="rId31"/>
    <p:sldId id="291" r:id="rId32"/>
    <p:sldId id="293" r:id="rId33"/>
    <p:sldId id="301" r:id="rId34"/>
    <p:sldId id="294" r:id="rId35"/>
    <p:sldId id="394" r:id="rId36"/>
    <p:sldId id="295" r:id="rId37"/>
    <p:sldId id="306" r:id="rId38"/>
    <p:sldId id="300" r:id="rId39"/>
    <p:sldId id="304" r:id="rId40"/>
    <p:sldId id="307" r:id="rId41"/>
    <p:sldId id="309" r:id="rId42"/>
    <p:sldId id="310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BFA634-6027-424B-ACAF-68C6C80FC51A}" v="1" dt="2022-09-01T14:02:09.852"/>
    <p1510:client id="{0D7AE7CD-31A4-4DDE-A7E5-E01CAAA24228}" v="1" dt="2022-09-06T14:03:37.410"/>
    <p1510:client id="{48818B8E-6AFE-429F-8099-3DD9FC85B865}" v="1" dt="2022-09-04T14:45:22.297"/>
    <p1510:client id="{612089A8-F001-437D-ACFD-C439F297A36B}" v="4" dt="2022-08-16T14:43:39.395"/>
    <p1510:client id="{85FE0DD1-54C6-4A0D-A17A-A5C63CB9195A}" v="3" dt="2023-02-11T09:37:23.342"/>
    <p1510:client id="{C300B430-F692-461C-9584-C98AC401A66C}" v="2" dt="2023-02-15T14:53:44.463"/>
    <p1510:client id="{D1C2FE12-BE4F-48D3-A740-F5191D43C227}" v="8" dt="2023-10-20T23:54:01.293"/>
    <p1510:client id="{FD105ED4-6EBF-4FC1-9249-BF3CC2A01594}" v="1" dt="2022-08-17T12:25:43.8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28" autoAdjust="0"/>
    <p:restoredTop sz="94660"/>
  </p:normalViewPr>
  <p:slideViewPr>
    <p:cSldViewPr snapToGrid="0">
      <p:cViewPr varScale="1">
        <p:scale>
          <a:sx n="81" d="100"/>
          <a:sy n="81" d="100"/>
        </p:scale>
        <p:origin x="5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ncy  Dzikunu-Bansah" userId="S::nancydzikunu-bansah@womentechsters.org::ed861019-f0dd-4d9c-9591-6f7addad0d79" providerId="AD" clId="Web-{D1C2FE12-BE4F-48D3-A740-F5191D43C227}"/>
    <pc:docChg chg="modSld">
      <pc:chgData name="Nancy  Dzikunu-Bansah" userId="S::nancydzikunu-bansah@womentechsters.org::ed861019-f0dd-4d9c-9591-6f7addad0d79" providerId="AD" clId="Web-{D1C2FE12-BE4F-48D3-A740-F5191D43C227}" dt="2023-10-20T23:54:01.293" v="7"/>
      <pc:docMkLst>
        <pc:docMk/>
      </pc:docMkLst>
      <pc:sldChg chg="addSp delSp">
        <pc:chgData name="Nancy  Dzikunu-Bansah" userId="S::nancydzikunu-bansah@womentechsters.org::ed861019-f0dd-4d9c-9591-6f7addad0d79" providerId="AD" clId="Web-{D1C2FE12-BE4F-48D3-A740-F5191D43C227}" dt="2023-10-20T23:54:01.293" v="7"/>
        <pc:sldMkLst>
          <pc:docMk/>
          <pc:sldMk cId="2187456086" sldId="260"/>
        </pc:sldMkLst>
        <pc:inkChg chg="add del">
          <ac:chgData name="Nancy  Dzikunu-Bansah" userId="S::nancydzikunu-bansah@womentechsters.org::ed861019-f0dd-4d9c-9591-6f7addad0d79" providerId="AD" clId="Web-{D1C2FE12-BE4F-48D3-A740-F5191D43C227}" dt="2023-10-20T23:54:01.293" v="7"/>
          <ac:inkMkLst>
            <pc:docMk/>
            <pc:sldMk cId="2187456086" sldId="260"/>
            <ac:inkMk id="6" creationId="{7591F936-7F5E-0237-5B1D-7AEECB1C21AD}"/>
          </ac:inkMkLst>
        </pc:inkChg>
        <pc:inkChg chg="add del">
          <ac:chgData name="Nancy  Dzikunu-Bansah" userId="S::nancydzikunu-bansah@womentechsters.org::ed861019-f0dd-4d9c-9591-6f7addad0d79" providerId="AD" clId="Web-{D1C2FE12-BE4F-48D3-A740-F5191D43C227}" dt="2023-10-20T23:53:55.559" v="6"/>
          <ac:inkMkLst>
            <pc:docMk/>
            <pc:sldMk cId="2187456086" sldId="260"/>
            <ac:inkMk id="8" creationId="{18BD2FB6-F8D5-F59E-5FD1-3BF40FB3365B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19:13:35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1 24575,'0'234'0,"0"-233"0,-1 1 0,1-1 0,0 0 0,0 1 0,0-1 0,1 0 0,-1 1 0,0-1 0,0 0 0,1 0 0,-1 1 0,1-1 0,-1 0 0,1 0 0,-1 0 0,1 0 0,0 0 0,-1 0 0,1 0 0,0 0 0,0 0 0,0 0 0,0 0 0,0 0 0,0 0 0,0-1 0,0 1 0,0 0 0,3 0 0,0 0 0,1 0 0,0-1 0,-1 1 0,1-1 0,-1-1 0,1 1 0,4-1 0,6-1 0,-10 2 0,-1-1 0,1 1 0,0-1 0,-1 0 0,1-1 0,-1 1 0,1-1 0,-1 0 0,0 0 0,0 0 0,0-1 0,0 0 0,0 1 0,4-5 0,-6 5 0,0 0 0,-1 0 0,1-1 0,0 1 0,-1 0 0,0-1 0,1 1 0,-1-1 0,0 0 0,0 1 0,-1-1 0,1 0 0,-1 1 0,1-1 0,-1 0 0,0 0 0,0 1 0,0-1 0,0 0 0,0 0 0,-1 0 0,1 1 0,-1-1 0,0 0 0,-2-4 0,2 5 0,-1-1 0,1 0 0,-1 1 0,0 0 0,0-1 0,0 1 0,0 0 0,0 0 0,0 0 0,0 1 0,-1-1 0,1 0 0,-1 1 0,0-1 0,1 1 0,-1 0 0,0 0 0,0 0 0,1 0 0,-1 1 0,0-1 0,-4 1 0,-10-2 0,1 1 0,-31 2 0,29 0 0,-5-1 0,11 0 0,-1 0 0,-24 3 0,34-2 0,1-1 0,0 0 0,0 1 0,0 0 0,-1-1 0,1 1 0,0 0 0,0 0 0,0 0 0,0 1 0,0-1 0,1 0 0,-1 1 0,0-1 0,1 1 0,-1-1 0,1 1 0,-1 0 0,1 0 0,0 0 0,-1 0 0,0 2 0,1-3 0,1 1 0,0-1 0,-1 0 0,1 0 0,0 0 0,0 0 0,0 0 0,0 0 0,0 1 0,0-1 0,0 0 0,0 0 0,0 0 0,0 0 0,1 0 0,-1 1 0,0-1 0,1 0 0,-1 0 0,1 0 0,0 0 0,-1 0 0,1 0 0,0 0 0,-1-1 0,1 1 0,0 0 0,0 0 0,0 0 0,-1-1 0,1 1 0,0 0 0,0-1 0,0 1 0,2 0 0,4 2 0,0-1 0,1 1 0,-1-1 0,12 2 0,7 2 0,4 10 0,-26-13 0,1 0 0,0-1 0,0 1 0,0-1 0,0 0 0,10 3 0,-13-5 0,-1 0 0,1 0 0,0 0 0,0 0 0,0 0 0,-1-1 0,1 1 0,0-1 0,0 1 0,-1-1 0,1 1 0,0-1 0,-1 0 0,1 0 0,-1 0 0,1 0 0,-1 0 0,1 0 0,-1 0 0,0 0 0,0-1 0,1 1 0,-1-1 0,0 1 0,1-3 0,2-2-227,-1 1-1,0-1 1,0 0-1,-1 0 1,2-8-1,2-8-6598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19:13:41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59 274 24575,'0'-2'0,"1"1"0,-1 0 0,1 0 0,-1 0 0,1 0 0,-1 0 0,1 0 0,0 0 0,0 0 0,0 0 0,-1 0 0,1 0 0,0 0 0,0 0 0,0 1 0,0-1 0,0 0 0,1 1 0,-1-1 0,0 1 0,0-1 0,0 1 0,0 0 0,1-1 0,-1 1 0,0 0 0,0 0 0,1 0 0,0 0 0,38 0 0,-30 5 0,-13 0 0,-23 6 0,14-7 0,9-2 0,0 0 0,0 1 0,0-1 0,1 1 0,-1-1 0,1 1 0,0 0 0,0 0 0,0 0 0,-3 6 0,4-8 0,0 1 0,0-1 0,1 1 0,-1-1 0,0 1 0,1 0 0,0-1 0,-1 1 0,1 0 0,0 0 0,0-1 0,0 1 0,0 0 0,0 0 0,0-1 0,0 1 0,0 0 0,1-1 0,-1 1 0,1 0 0,-1-1 0,1 1 0,1 2 0,-1-4 0,0-1 0,0 1 0,-1 0 0,1 0 0,0-1 0,0 1 0,-1-1 0,1 1 0,0-1 0,-1 1 0,1-1 0,-1 1 0,1-1 0,-1 1 0,1-1 0,-1 0 0,1 1 0,-1-1 0,1 0 0,-1 0 0,0 1 0,1-1 0,-1-1 0,13-21 0,15-61 0,-28 83 0,1-1 0,-1 0 0,0 1 0,0-1 0,0 0 0,1 1 0,-2-1 0,1 0 0,0 1 0,0-1 0,0 0 0,-1 1 0,1-1 0,-1 0 0,1 1 0,-1-1 0,0 1 0,0-1 0,1 1 0,-1-1 0,-2 0 0,-28-24 0,27 24 0,0-1 0,0 1 0,1-1 0,-1 0 0,1 0 0,0 0 0,-1 0 0,1-1 0,1 1 0,-4-5 0,4 1 0,0 0 0,0-1 0,0 1 0,1 0 0,0-1 0,0 1 0,0-9 0,-4-32 0,5 47-54,-1 0-1,1 0 0,0 0 1,0 0-1,-1 0 1,1 0-1,0 1 0,-1-1 1,1 0-1,-1 0 1,1 0-1,-1 1 0,1-1 1,-1 0-1,0 1 0,1-1 1,-1 0-1,0 1 1,0-1-1,1 1 0,-1-1 1,0 1-1,0 0 1,-1-1-1,-8 0-6771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E66E71-B242-4F22-B440-B65DA15BAF02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2FBFAC-26C0-4C3B-B093-BA0504D21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503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but-what-exactly-is-ai-59454770d39b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what-is-machine-learning-how-i-explain-the-concept-to-a-newcomer-d96f35a5c4f3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But, What Exactly Is AI?. A simple answer to a complex question | by Rich Folsom | Towards Data Science</a:t>
            </a:r>
            <a:r>
              <a:rPr lang="en-US" dirty="0"/>
              <a:t>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2FBFAC-26C0-4C3B-B093-BA0504D2112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5918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What is machine learning: how I explain the concept to a newcomer | by Andrew D #datascience | Towards Data Science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2FBFAC-26C0-4C3B-B093-BA0504D2112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6738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6621"/>
                </a:solidFill>
                <a:effectLst/>
                <a:latin typeface="Roboto" panose="02000000000000000000" pitchFamily="2" charset="0"/>
              </a:rPr>
              <a:t>www.seldon.io/supervised-vs-unsupervised-learning-explained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2FBFAC-26C0-4C3B-B093-BA0504D2112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4724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6621"/>
                </a:solidFill>
                <a:effectLst/>
                <a:latin typeface="Roboto" panose="02000000000000000000" pitchFamily="2" charset="0"/>
              </a:rPr>
              <a:t>blog.dataiku.com/unsupervised-machine-learning-use-cases-examples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2FBFAC-26C0-4C3B-B093-BA0504D2112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8146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6621"/>
                </a:solidFill>
                <a:effectLst/>
                <a:latin typeface="Roboto" panose="02000000000000000000" pitchFamily="2" charset="0"/>
              </a:rPr>
              <a:t>www.oberlo.com/blog/youtube-statistics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1D14F7-FC9B-423D-87E0-BEAFD37C558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2542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6621"/>
                </a:solidFill>
                <a:effectLst/>
                <a:latin typeface="Roboto" panose="02000000000000000000" pitchFamily="2" charset="0"/>
              </a:rPr>
              <a:t>towardsdatascience.com/mlevsds-3c89425baabb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2FBFAC-26C0-4C3B-B093-BA0504D2112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938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F995F-90CB-B752-9D91-BAF3EBECC1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3E5703-0C35-513E-8FD4-F1AA0886DE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1D326-AA5B-E3E8-57B0-693C4719D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0BECD-8B11-4EE0-AAFF-BCEFC5700470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02B2A5-3B04-8495-C1AF-93AC32F3E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3D37A-92B6-8E61-A26A-E91AFC99A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B2346-FC57-4AB5-8ABE-B48751241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199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FB64A-16B3-7967-5AE6-EB02D9AFD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CCE2D1-56EF-6CFD-4BF8-BE7F2576AF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36A8B-9007-D115-EFAE-94F93AA37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0BECD-8B11-4EE0-AAFF-BCEFC5700470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310BA-EDE3-F7CA-5EC5-5E6F4D2A3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7F372-49D1-39FD-7632-460D844D4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B2346-FC57-4AB5-8ABE-B48751241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941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D90748-0527-02B1-FA7A-C3281A05BC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83C547-1B10-ACD6-5FBC-31C85C7BCB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1A165E-0BCE-9342-F116-1BD897686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0BECD-8B11-4EE0-AAFF-BCEFC5700470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188B1-1FBA-05F4-17B7-FC45D7E2E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21712-B160-3124-9FB4-95861B1E6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B2346-FC57-4AB5-8ABE-B48751241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5136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692309" y="2057313"/>
            <a:ext cx="4807379" cy="6647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rgbClr val="1A1A1A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299562" y="3469721"/>
            <a:ext cx="7592876" cy="6647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rgbClr val="1A1A1A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65848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5601A-F4B3-BA8A-4456-F73173E49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4BB31-1965-45C7-D494-2B415F322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448CD-30C1-EBCD-5351-75E6CED3D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0BECD-8B11-4EE0-AAFF-BCEFC5700470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0492A-D863-7F56-9F94-90E923571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910A-3894-D16A-F032-11A7A7F16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B2346-FC57-4AB5-8ABE-B48751241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100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7DF9F-48EE-5BBE-0E9F-9A7310250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1E5F70-2488-5456-DA87-FEBB71073A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20E679-2740-FB32-C0A7-5DFAC79ED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0BECD-8B11-4EE0-AAFF-BCEFC5700470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1C0F5-F542-4BCB-78AF-A1A22D7B5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3F87A-C217-5D51-15F4-763F78161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B2346-FC57-4AB5-8ABE-B48751241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054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A5130-C24A-D6AA-F14B-6E9BB351F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825B3-5584-C234-188F-FFE3BA1D7E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C6BBB6-4F3C-3230-8D6A-BE9FABF7C6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FE3FE1-5A24-CE10-9FE0-BE9482289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0BECD-8B11-4EE0-AAFF-BCEFC5700470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99A36-6934-8C00-CA21-463CB01B3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1FD50B-B861-E068-746C-046E1209D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B2346-FC57-4AB5-8ABE-B48751241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953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59763-4F98-1C24-E71F-D4FCDAE14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89815F-6D24-5277-F361-45696825DB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40459F-8BD0-CEB4-3319-B071C586B3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F1A791-BBDC-2D3D-FDF1-C299AC4552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8E43C6-EBC1-1E55-4F5A-4D9BEAED96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30AA49-BF6E-A661-3EE9-4E75532E9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0BECD-8B11-4EE0-AAFF-BCEFC5700470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D6C3E8-F625-692C-6F3B-A30A32B16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821015-6AFC-A56E-CC5F-94D28D52D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B2346-FC57-4AB5-8ABE-B48751241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303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46376-D1A3-0D7B-5A46-CF1A0DDD8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2B51A4-0B2B-382E-234E-6AA9C3E9C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0BECD-8B11-4EE0-AAFF-BCEFC5700470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A320A9-A55E-5FE5-014F-1C9B34A19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61FEC5-D9A5-647C-4BB8-FF450B0E7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B2346-FC57-4AB5-8ABE-B48751241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960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F27403-9120-495C-E863-6749D44D5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0BECD-8B11-4EE0-AAFF-BCEFC5700470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AD718C-2213-ED1A-A23E-6AEECD355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DF603D-08EF-1246-2512-501A4E8F5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B2346-FC57-4AB5-8ABE-B48751241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355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0D1EE-8EFA-3978-E7E9-96ADEA273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947A9-99C5-CDED-BA13-3B399B794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1301EF-D17A-E486-2BD7-6E4B6B531B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77A113-4522-69AE-0A1C-38AAEB3AD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0BECD-8B11-4EE0-AAFF-BCEFC5700470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C487A0-0717-4749-B4CF-AA68E8144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E4F33A-3CE9-F49D-B126-BC809115C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B2346-FC57-4AB5-8ABE-B48751241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173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74C15-8750-5E95-6E44-312E0D744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38C002-D03A-FAA4-237D-54C8CFD988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E27851-74DB-7119-407D-3D37709A94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6BEB75-CD42-3998-0E27-E52B6F158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0BECD-8B11-4EE0-AAFF-BCEFC5700470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E67EDB-07B0-0540-B8AA-CEFD78838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7744B4-1499-83D6-97A7-8B1CF7951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B2346-FC57-4AB5-8ABE-B48751241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824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977DF3-FE96-EC47-0155-4744BB35F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D29CAD-2625-04D6-D8FB-EF15569908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36AD2-5497-9848-FA60-7D572E07CA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0BECD-8B11-4EE0-AAFF-BCEFC5700470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5329BA-345F-FA6F-B85C-475A628616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CE660-118D-322F-53ED-51A6BD6E9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B2346-FC57-4AB5-8ABE-B48751241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709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11.png"/><Relationship Id="rId4" Type="http://schemas.openxmlformats.org/officeDocument/2006/relationships/customXml" Target="../ink/ink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22.jp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office.com/Pages/ResponsePage.aspx?id=2wYhaHuaNUu5oIhHM4XWz0Or8jZu5FpEuXAobsZmSQNUQzdZUVVRQlA3UVZDWkpXSk5XQlhYUTVDRS4u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5.sv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sv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mckinsey.com/~/media/McKinsey/Featured%20Insights/Artificial%20Intelligence/Notes%20from%20the%20frontier%20Modeling%20the%20impact%20of%20AI%20on%20the%20world%20economy/MGI-Notes-from-the-AI-frontier-Modeling-the-impact-of-AI-on-the-world-economy-September-2018.ashx" TargetMode="Externa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65543B-2C74-3CF2-12D7-839D5B6FAA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n-GB" b="1">
                <a:solidFill>
                  <a:schemeClr val="bg1"/>
                </a:solidFill>
                <a:latin typeface="Abadi" panose="020B0604020104020204" pitchFamily="34" charset="0"/>
              </a:rPr>
              <a:t>Intro to AI</a:t>
            </a:r>
            <a:endParaRPr lang="en-US" b="1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575DF6-2E8B-873D-BBA9-38CC9A5BCD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en-GB" sz="2000">
                <a:solidFill>
                  <a:schemeClr val="bg1"/>
                </a:solidFill>
              </a:rPr>
              <a:t>part1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picture containing icon&#10;&#10;Description automatically generated">
            <a:extLst>
              <a:ext uri="{FF2B5EF4-FFF2-40B4-BE49-F238E27FC236}">
                <a16:creationId xmlns:a16="http://schemas.microsoft.com/office/drawing/2014/main" id="{C2EB401B-6CEA-CEC8-46B2-8B65F4E402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82" y="2284472"/>
            <a:ext cx="4047843" cy="920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577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1479" y="1393049"/>
            <a:ext cx="4890094" cy="6815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16933"/>
            <a:r>
              <a:rPr lang="en-US" sz="3400" kern="1200" dirty="0">
                <a:solidFill>
                  <a:schemeClr val="tx1"/>
                </a:solidFill>
                <a:latin typeface="Abadi" panose="020B0604020104020204" pitchFamily="34" charset="0"/>
              </a:rPr>
              <a:t>Progress in ANI vs AGI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16FCCE-4179-9146-0F6F-85F0AFBC6860}"/>
              </a:ext>
            </a:extLst>
          </p:cNvPr>
          <p:cNvSpPr txBox="1"/>
          <p:nvPr/>
        </p:nvSpPr>
        <p:spPr>
          <a:xfrm>
            <a:off x="411479" y="2514729"/>
            <a:ext cx="4890093" cy="349286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The rapid progress in ANI has caused people  to conclude that there's a lot of progress in AI,  which is </a:t>
            </a:r>
            <a:r>
              <a:rPr lang="en-US" sz="2400" b="1" dirty="0"/>
              <a:t>true</a:t>
            </a:r>
            <a:r>
              <a:rPr lang="en-US" sz="2400" dirty="0"/>
              <a:t>. But that has caused people to  </a:t>
            </a:r>
            <a:r>
              <a:rPr lang="en-US" sz="2400" b="1" dirty="0"/>
              <a:t>falsely</a:t>
            </a:r>
            <a:r>
              <a:rPr lang="en-US" sz="2400" dirty="0"/>
              <a:t> think that there might be a lot of  progress in AGI as well which is leading to  some irrational </a:t>
            </a:r>
            <a:r>
              <a:rPr lang="en-US" sz="2400" b="1" dirty="0"/>
              <a:t>fears about evil clever robots</a:t>
            </a:r>
            <a:r>
              <a:rPr lang="en-US" sz="2400" dirty="0"/>
              <a:t>  coming over to take over humanity anytime  now.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So, AGI only exist in Netflix movies </a:t>
            </a:r>
            <a:r>
              <a:rPr lang="en-US" sz="2400" dirty="0">
                <a:sym typeface="Wingdings" panose="05000000000000000000" pitchFamily="2" charset="2"/>
              </a:rPr>
              <a:t>. </a:t>
            </a:r>
            <a:endParaRPr lang="en-US" sz="2400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07116" y="1564849"/>
            <a:ext cx="5879341" cy="447071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reflection blurRad="12700" stA="38000" endPos="28000" dist="5000" dir="5400000" sy="-100000" algn="bl" rotWithShape="0"/>
          </a:effectLst>
        </p:spPr>
      </p:pic>
      <p:sp>
        <p:nvSpPr>
          <p:cNvPr id="3" name="object 3"/>
          <p:cNvSpPr txBox="1"/>
          <p:nvPr/>
        </p:nvSpPr>
        <p:spPr>
          <a:xfrm>
            <a:off x="1078648" y="2842007"/>
            <a:ext cx="6082453" cy="396241"/>
          </a:xfrm>
          <a:prstGeom prst="rect">
            <a:avLst/>
          </a:prstGeom>
        </p:spPr>
        <p:txBody>
          <a:bodyPr vert="horz" wrap="square" lIns="0" tIns="14393" rIns="0" bIns="0" rtlCol="0">
            <a:spAutoFit/>
          </a:bodyPr>
          <a:lstStyle/>
          <a:p>
            <a:pPr marL="16933" marR="6773">
              <a:lnSpc>
                <a:spcPct val="115300"/>
              </a:lnSpc>
              <a:spcBef>
                <a:spcPts val="113"/>
              </a:spcBef>
            </a:pPr>
            <a:endParaRPr sz="2400" dirty="0">
              <a:latin typeface="Tahoma"/>
              <a:cs typeface="Tahoma"/>
            </a:endParaRPr>
          </a:p>
        </p:txBody>
      </p:sp>
      <p:pic>
        <p:nvPicPr>
          <p:cNvPr id="5" name="Picture 4" descr="A picture containing icon&#10;&#10;Description automatically generated">
            <a:extLst>
              <a:ext uri="{FF2B5EF4-FFF2-40B4-BE49-F238E27FC236}">
                <a16:creationId xmlns:a16="http://schemas.microsoft.com/office/drawing/2014/main" id="{2BC2ABE2-964D-8B29-268F-A8436DB900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98838"/>
            <a:ext cx="3063711" cy="35916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82343" y="2407941"/>
            <a:ext cx="5248487" cy="695062"/>
          </a:xfrm>
          <a:prstGeom prst="rect">
            <a:avLst/>
          </a:prstGeom>
        </p:spPr>
        <p:txBody>
          <a:bodyPr vert="horz" wrap="square" lIns="0" tIns="17780" rIns="0" bIns="0" rtlCol="0" anchor="ctr">
            <a:spAutoFit/>
          </a:bodyPr>
          <a:lstStyle/>
          <a:p>
            <a:pPr marL="16933" algn="ctr">
              <a:lnSpc>
                <a:spcPct val="100000"/>
              </a:lnSpc>
              <a:spcBef>
                <a:spcPts val="140"/>
              </a:spcBef>
            </a:pPr>
            <a:r>
              <a:rPr lang="en-GB" spc="612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M</a:t>
            </a:r>
            <a:r>
              <a:rPr spc="233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a</a:t>
            </a:r>
            <a:r>
              <a:rPr spc="4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ch</a:t>
            </a:r>
            <a:r>
              <a:rPr spc="-2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i</a:t>
            </a:r>
            <a:r>
              <a:rPr spc="93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ne</a:t>
            </a:r>
            <a:r>
              <a:rPr spc="-187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cs typeface="Times New Roman"/>
              </a:rPr>
              <a:t> </a:t>
            </a:r>
            <a:r>
              <a:rPr spc="133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L</a:t>
            </a:r>
            <a:r>
              <a:rPr spc="147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e</a:t>
            </a:r>
            <a:r>
              <a:rPr spc="233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a</a:t>
            </a:r>
            <a:r>
              <a:rPr spc="-16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r</a:t>
            </a:r>
            <a:r>
              <a:rPr spc="-93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n</a:t>
            </a:r>
            <a:r>
              <a:rPr spc="-8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i</a:t>
            </a:r>
            <a:r>
              <a:rPr spc="353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ng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1E128CB-274A-F8AD-8D71-768908B88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820" y="912677"/>
            <a:ext cx="3719694" cy="1106424"/>
          </a:xfrm>
        </p:spPr>
        <p:txBody>
          <a:bodyPr>
            <a:normAutofit/>
          </a:bodyPr>
          <a:lstStyle/>
          <a:p>
            <a:r>
              <a:rPr lang="en-GB" sz="2800" dirty="0">
                <a:latin typeface="Abadi" panose="020B0604020104020204" pitchFamily="34" charset="0"/>
              </a:rPr>
              <a:t>Machine Learning Intro  </a:t>
            </a:r>
            <a:endParaRPr lang="en-US" sz="2800" dirty="0">
              <a:latin typeface="Abadi" panose="020B0604020104020204" pitchFamily="34" charset="0"/>
            </a:endParaRP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A222EA94-BBF0-B362-AABE-B30CC3F21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231" y="2039180"/>
            <a:ext cx="4432069" cy="4312170"/>
          </a:xfrm>
        </p:spPr>
        <p:txBody>
          <a:bodyPr>
            <a:noAutofit/>
          </a:bodyPr>
          <a:lstStyle/>
          <a:p>
            <a:r>
              <a:rPr lang="en-US" sz="2000" dirty="0"/>
              <a:t>Machine learning is </a:t>
            </a:r>
            <a:r>
              <a:rPr lang="en-US" sz="2000" b="1" dirty="0"/>
              <a:t>the main branch </a:t>
            </a:r>
            <a:r>
              <a:rPr lang="en-US" sz="2000" dirty="0"/>
              <a:t>of artificial intelligence.</a:t>
            </a:r>
          </a:p>
          <a:p>
            <a:r>
              <a:rPr lang="en-US" sz="2000" dirty="0"/>
              <a:t>In machine learning, numerical data is used to </a:t>
            </a:r>
            <a:r>
              <a:rPr lang="en-US" sz="2000" b="1" dirty="0"/>
              <a:t>train</a:t>
            </a:r>
            <a:r>
              <a:rPr lang="en-US" sz="2000" dirty="0"/>
              <a:t> computers to complete specific tasks.</a:t>
            </a:r>
          </a:p>
          <a:p>
            <a:r>
              <a:rPr lang="en-US" sz="2000" dirty="0"/>
              <a:t>ML programs does not have to be </a:t>
            </a:r>
            <a:r>
              <a:rPr lang="en-US" sz="2000" b="1" dirty="0"/>
              <a:t>explicitly</a:t>
            </a:r>
            <a:r>
              <a:rPr lang="en-US" sz="2000" dirty="0"/>
              <a:t> programmed to solve the problems.</a:t>
            </a:r>
          </a:p>
          <a:p>
            <a:r>
              <a:rPr lang="en-US" sz="2000" dirty="0"/>
              <a:t>An </a:t>
            </a:r>
            <a:r>
              <a:rPr lang="en-US" sz="2000" b="1" dirty="0"/>
              <a:t>algorithm</a:t>
            </a:r>
            <a:r>
              <a:rPr lang="en-US" sz="2000" dirty="0"/>
              <a:t> is nothing more than a series of instructions followed by a computer, and ML is like an </a:t>
            </a:r>
            <a:r>
              <a:rPr lang="en-US" sz="2000" b="1" dirty="0"/>
              <a:t>intelligent</a:t>
            </a:r>
            <a:r>
              <a:rPr lang="en-US" sz="2000" dirty="0"/>
              <a:t> </a:t>
            </a:r>
            <a:r>
              <a:rPr lang="en-US" sz="2000" b="1" dirty="0"/>
              <a:t>algorithm</a:t>
            </a:r>
            <a:r>
              <a:rPr lang="en-US" sz="2000" dirty="0"/>
              <a:t>.  </a:t>
            </a:r>
          </a:p>
          <a:p>
            <a:r>
              <a:rPr lang="en-US" sz="2000" b="1" dirty="0"/>
              <a:t>look at this pic</a:t>
            </a:r>
            <a:r>
              <a:rPr lang="en-US" sz="2000" dirty="0"/>
              <a:t>. </a:t>
            </a:r>
            <a:r>
              <a:rPr lang="en-US" sz="2000" dirty="0">
                <a:sym typeface="Wingdings" panose="05000000000000000000" pitchFamily="2" charset="2"/>
              </a:rPr>
              <a:t></a:t>
            </a:r>
            <a:endParaRPr lang="en-US" sz="2000" dirty="0"/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D0D575F0-459E-ACBE-0FD5-F77FD26B0F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26533" y="1626903"/>
            <a:ext cx="6225159" cy="410612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reflection blurRad="12700" stA="38000" endPos="28000" dist="5000" dir="5400000" sy="-100000" algn="bl" rotWithShape="0"/>
          </a:effec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0A34007-B40F-6E1E-AA7C-7A4E439F8AF4}"/>
                  </a:ext>
                </a:extLst>
              </p14:cNvPr>
              <p14:cNvContentPartPr/>
              <p14:nvPr/>
            </p14:nvContentPartPr>
            <p14:xfrm>
              <a:off x="8333633" y="4920532"/>
              <a:ext cx="105480" cy="975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0A34007-B40F-6E1E-AA7C-7A4E439F8AF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324993" y="4911892"/>
                <a:ext cx="123120" cy="11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2CD2AB4-4CB8-A75D-0B7A-3FA62C715EC2}"/>
                  </a:ext>
                </a:extLst>
              </p14:cNvPr>
              <p14:cNvContentPartPr/>
              <p14:nvPr/>
            </p14:nvContentPartPr>
            <p14:xfrm>
              <a:off x="8359193" y="4916212"/>
              <a:ext cx="50040" cy="1278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2CD2AB4-4CB8-A75D-0B7A-3FA62C715EC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350193" y="4907572"/>
                <a:ext cx="67680" cy="145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07137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8648" y="1837353"/>
            <a:ext cx="6349673" cy="576226"/>
          </a:xfrm>
          <a:prstGeom prst="rect">
            <a:avLst/>
          </a:prstGeom>
        </p:spPr>
        <p:txBody>
          <a:bodyPr vert="horz" wrap="square" lIns="0" tIns="22013" rIns="0" bIns="0" rtlCol="0" anchor="ctr">
            <a:spAutoFit/>
          </a:bodyPr>
          <a:lstStyle/>
          <a:p>
            <a:pPr marL="16933" algn="ctr">
              <a:lnSpc>
                <a:spcPct val="100000"/>
              </a:lnSpc>
              <a:spcBef>
                <a:spcPts val="173"/>
              </a:spcBef>
            </a:pPr>
            <a:r>
              <a:rPr sz="3600" spc="327" dirty="0">
                <a:latin typeface="Abadi" panose="020B0604020104020204" pitchFamily="34" charset="0"/>
              </a:rPr>
              <a:t>S</a:t>
            </a:r>
            <a:r>
              <a:rPr sz="3600" spc="140" dirty="0">
                <a:latin typeface="Abadi" panose="020B0604020104020204" pitchFamily="34" charset="0"/>
              </a:rPr>
              <a:t>u</a:t>
            </a:r>
            <a:r>
              <a:rPr sz="3600" spc="173" dirty="0">
                <a:latin typeface="Abadi" panose="020B0604020104020204" pitchFamily="34" charset="0"/>
              </a:rPr>
              <a:t>p</a:t>
            </a:r>
            <a:r>
              <a:rPr sz="3600" spc="-13" dirty="0">
                <a:latin typeface="Abadi" panose="020B0604020104020204" pitchFamily="34" charset="0"/>
              </a:rPr>
              <a:t>e</a:t>
            </a:r>
            <a:r>
              <a:rPr sz="3600" spc="27" dirty="0">
                <a:latin typeface="Abadi" panose="020B0604020104020204" pitchFamily="34" charset="0"/>
              </a:rPr>
              <a:t>r</a:t>
            </a:r>
            <a:r>
              <a:rPr sz="3600" spc="67" dirty="0">
                <a:latin typeface="Abadi" panose="020B0604020104020204" pitchFamily="34" charset="0"/>
              </a:rPr>
              <a:t>v</a:t>
            </a:r>
            <a:r>
              <a:rPr sz="3600" spc="40" dirty="0">
                <a:latin typeface="Abadi" panose="020B0604020104020204" pitchFamily="34" charset="0"/>
              </a:rPr>
              <a:t>i</a:t>
            </a:r>
            <a:r>
              <a:rPr sz="3600" spc="20" dirty="0">
                <a:latin typeface="Abadi" panose="020B0604020104020204" pitchFamily="34" charset="0"/>
              </a:rPr>
              <a:t>s</a:t>
            </a:r>
            <a:r>
              <a:rPr sz="3600" spc="173" dirty="0">
                <a:latin typeface="Abadi" panose="020B0604020104020204" pitchFamily="34" charset="0"/>
              </a:rPr>
              <a:t>ed</a:t>
            </a:r>
            <a:r>
              <a:rPr sz="3600" spc="-227" dirty="0">
                <a:latin typeface="Abadi" panose="020B0604020104020204" pitchFamily="34" charset="0"/>
                <a:cs typeface="Times New Roman"/>
              </a:rPr>
              <a:t> </a:t>
            </a:r>
            <a:r>
              <a:rPr sz="3600" spc="80" dirty="0">
                <a:latin typeface="Abadi" panose="020B0604020104020204" pitchFamily="34" charset="0"/>
              </a:rPr>
              <a:t>L</a:t>
            </a:r>
            <a:r>
              <a:rPr sz="3600" spc="53" dirty="0">
                <a:latin typeface="Abadi" panose="020B0604020104020204" pitchFamily="34" charset="0"/>
              </a:rPr>
              <a:t>ea</a:t>
            </a:r>
            <a:r>
              <a:rPr sz="3600" spc="73" dirty="0">
                <a:latin typeface="Abadi" panose="020B0604020104020204" pitchFamily="34" charset="0"/>
              </a:rPr>
              <a:t>r</a:t>
            </a:r>
            <a:r>
              <a:rPr sz="3600" spc="47" dirty="0">
                <a:latin typeface="Abadi" panose="020B0604020104020204" pitchFamily="34" charset="0"/>
              </a:rPr>
              <a:t>n</a:t>
            </a:r>
            <a:r>
              <a:rPr sz="3600" spc="133" dirty="0">
                <a:latin typeface="Abadi" panose="020B0604020104020204" pitchFamily="34" charset="0"/>
              </a:rPr>
              <a:t>ing</a:t>
            </a:r>
            <a:r>
              <a:rPr lang="en-GB" sz="3600" spc="133" dirty="0">
                <a:latin typeface="Abadi" panose="020B0604020104020204" pitchFamily="34" charset="0"/>
              </a:rPr>
              <a:t> </a:t>
            </a:r>
            <a:endParaRPr sz="3600" dirty="0">
              <a:latin typeface="Abadi" panose="020B0604020104020204" pitchFamily="34" charset="0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96296" y="5925401"/>
            <a:ext cx="956733" cy="5799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6629" marR="6773" indent="-139697">
              <a:lnSpc>
                <a:spcPct val="103000"/>
              </a:lnSpc>
              <a:spcBef>
                <a:spcPts val="100"/>
              </a:spcBef>
            </a:pPr>
            <a:r>
              <a:rPr sz="1867" spc="-100" dirty="0">
                <a:latin typeface="Tahoma"/>
                <a:cs typeface="Tahoma"/>
              </a:rPr>
              <a:t>I</a:t>
            </a:r>
            <a:r>
              <a:rPr sz="1867" spc="53" dirty="0">
                <a:latin typeface="Tahoma"/>
                <a:cs typeface="Tahoma"/>
              </a:rPr>
              <a:t>n</a:t>
            </a:r>
            <a:r>
              <a:rPr sz="1867" spc="-40" dirty="0">
                <a:latin typeface="Tahoma"/>
                <a:cs typeface="Tahoma"/>
              </a:rPr>
              <a:t>p</a:t>
            </a:r>
            <a:r>
              <a:rPr sz="1867" spc="53" dirty="0">
                <a:latin typeface="Tahoma"/>
                <a:cs typeface="Tahoma"/>
              </a:rPr>
              <a:t>u</a:t>
            </a:r>
            <a:r>
              <a:rPr sz="1867" spc="80" dirty="0">
                <a:latin typeface="Tahoma"/>
                <a:cs typeface="Tahoma"/>
              </a:rPr>
              <a:t>t</a:t>
            </a:r>
            <a:r>
              <a:rPr sz="1867" spc="-180" dirty="0">
                <a:latin typeface="Times New Roman"/>
                <a:cs typeface="Times New Roman"/>
              </a:rPr>
              <a:t> </a:t>
            </a:r>
            <a:r>
              <a:rPr sz="1867" spc="-120" dirty="0">
                <a:latin typeface="Tahoma"/>
                <a:cs typeface="Tahoma"/>
              </a:rPr>
              <a:t>(</a:t>
            </a:r>
            <a:r>
              <a:rPr sz="1867" spc="173" dirty="0">
                <a:latin typeface="Tahoma"/>
                <a:cs typeface="Tahoma"/>
              </a:rPr>
              <a:t>A</a:t>
            </a:r>
            <a:r>
              <a:rPr sz="1867" spc="-133" dirty="0">
                <a:latin typeface="Tahoma"/>
                <a:cs typeface="Tahoma"/>
              </a:rPr>
              <a:t>) </a:t>
            </a:r>
            <a:r>
              <a:rPr sz="1867" spc="-100" dirty="0">
                <a:latin typeface="Times New Roman"/>
                <a:cs typeface="Times New Roman"/>
              </a:rPr>
              <a:t> </a:t>
            </a:r>
            <a:r>
              <a:rPr sz="1867" spc="80" dirty="0">
                <a:latin typeface="Tahoma"/>
                <a:cs typeface="Tahoma"/>
              </a:rPr>
              <a:t>Audio</a:t>
            </a:r>
            <a:endParaRPr sz="1867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78648" y="2826080"/>
            <a:ext cx="9882293" cy="859104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 marR="6773">
              <a:lnSpc>
                <a:spcPct val="117800"/>
              </a:lnSpc>
              <a:spcBef>
                <a:spcPts val="127"/>
              </a:spcBef>
            </a:pPr>
            <a:r>
              <a:rPr lang="en-US" sz="2400" dirty="0">
                <a:cs typeface="Tahoma"/>
              </a:rPr>
              <a:t>If the input is an audio clip, and the AI's job is to output the text transcript, then  this is speech recognition.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576998" y="5925401"/>
            <a:ext cx="1147233" cy="585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032" marR="6773" indent="-38099">
              <a:lnSpc>
                <a:spcPct val="103000"/>
              </a:lnSpc>
              <a:spcBef>
                <a:spcPts val="100"/>
              </a:spcBef>
            </a:pPr>
            <a:r>
              <a:rPr sz="1867" spc="173" dirty="0">
                <a:latin typeface="Tahoma"/>
                <a:cs typeface="Tahoma"/>
              </a:rPr>
              <a:t>O</a:t>
            </a:r>
            <a:r>
              <a:rPr sz="1867" spc="53" dirty="0">
                <a:latin typeface="Tahoma"/>
                <a:cs typeface="Tahoma"/>
              </a:rPr>
              <a:t>u</a:t>
            </a:r>
            <a:r>
              <a:rPr sz="1867" spc="67" dirty="0">
                <a:latin typeface="Tahoma"/>
                <a:cs typeface="Tahoma"/>
              </a:rPr>
              <a:t>t</a:t>
            </a:r>
            <a:r>
              <a:rPr sz="1867" spc="-40" dirty="0">
                <a:latin typeface="Tahoma"/>
                <a:cs typeface="Tahoma"/>
              </a:rPr>
              <a:t>p</a:t>
            </a:r>
            <a:r>
              <a:rPr sz="1867" spc="53" dirty="0">
                <a:latin typeface="Tahoma"/>
                <a:cs typeface="Tahoma"/>
              </a:rPr>
              <a:t>u</a:t>
            </a:r>
            <a:r>
              <a:rPr sz="1867" spc="80" dirty="0">
                <a:latin typeface="Tahoma"/>
                <a:cs typeface="Tahoma"/>
              </a:rPr>
              <a:t>t</a:t>
            </a:r>
            <a:r>
              <a:rPr sz="1867" spc="-180" dirty="0">
                <a:latin typeface="Times New Roman"/>
                <a:cs typeface="Times New Roman"/>
              </a:rPr>
              <a:t> </a:t>
            </a:r>
            <a:r>
              <a:rPr sz="1867" spc="-120" dirty="0">
                <a:latin typeface="Tahoma"/>
                <a:cs typeface="Tahoma"/>
              </a:rPr>
              <a:t>(</a:t>
            </a:r>
            <a:r>
              <a:rPr sz="1867" spc="93" dirty="0">
                <a:latin typeface="Tahoma"/>
                <a:cs typeface="Tahoma"/>
              </a:rPr>
              <a:t>B</a:t>
            </a:r>
            <a:r>
              <a:rPr sz="1867" spc="-133" dirty="0">
                <a:latin typeface="Tahoma"/>
                <a:cs typeface="Tahoma"/>
              </a:rPr>
              <a:t>) </a:t>
            </a:r>
            <a:r>
              <a:rPr sz="1867" spc="-100" dirty="0">
                <a:latin typeface="Times New Roman"/>
                <a:cs typeface="Times New Roman"/>
              </a:rPr>
              <a:t> </a:t>
            </a:r>
            <a:r>
              <a:rPr sz="1867" dirty="0">
                <a:latin typeface="Tahoma"/>
                <a:cs typeface="Tahoma"/>
              </a:rPr>
              <a:t>T</a:t>
            </a:r>
            <a:r>
              <a:rPr sz="1867" spc="20" dirty="0">
                <a:latin typeface="Tahoma"/>
                <a:cs typeface="Tahoma"/>
              </a:rPr>
              <a:t>e</a:t>
            </a:r>
            <a:r>
              <a:rPr sz="1867" spc="60" dirty="0">
                <a:latin typeface="Tahoma"/>
                <a:cs typeface="Tahoma"/>
              </a:rPr>
              <a:t>x</a:t>
            </a:r>
            <a:r>
              <a:rPr sz="1867" spc="80" dirty="0">
                <a:latin typeface="Tahoma"/>
                <a:cs typeface="Tahoma"/>
              </a:rPr>
              <a:t>t</a:t>
            </a:r>
            <a:r>
              <a:rPr sz="1867" spc="-180" dirty="0">
                <a:latin typeface="Times New Roman"/>
                <a:cs typeface="Times New Roman"/>
              </a:rPr>
              <a:t> </a:t>
            </a:r>
            <a:r>
              <a:rPr sz="1867" spc="-120" dirty="0">
                <a:latin typeface="Tahoma"/>
                <a:cs typeface="Tahoma"/>
              </a:rPr>
              <a:t>(</a:t>
            </a:r>
            <a:r>
              <a:rPr sz="1867" spc="47" dirty="0">
                <a:latin typeface="Tahoma"/>
                <a:cs typeface="Tahoma"/>
              </a:rPr>
              <a:t>0</a:t>
            </a:r>
            <a:r>
              <a:rPr sz="1867" spc="20" dirty="0">
                <a:latin typeface="Tahoma"/>
                <a:cs typeface="Tahoma"/>
              </a:rPr>
              <a:t>/</a:t>
            </a:r>
            <a:r>
              <a:rPr sz="1867" spc="-33" dirty="0">
                <a:latin typeface="Tahoma"/>
                <a:cs typeface="Tahoma"/>
              </a:rPr>
              <a:t>1)</a:t>
            </a:r>
            <a:endParaRPr sz="1867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32247" y="5925401"/>
            <a:ext cx="2115820" cy="585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933" marR="6773" indent="431789">
              <a:lnSpc>
                <a:spcPct val="103000"/>
              </a:lnSpc>
              <a:spcBef>
                <a:spcPts val="100"/>
              </a:spcBef>
            </a:pPr>
            <a:r>
              <a:rPr sz="1867" spc="47" dirty="0">
                <a:latin typeface="Tahoma"/>
                <a:cs typeface="Tahoma"/>
              </a:rPr>
              <a:t>Application </a:t>
            </a:r>
            <a:r>
              <a:rPr sz="1867" spc="53" dirty="0">
                <a:latin typeface="Tahoma"/>
                <a:cs typeface="Tahoma"/>
              </a:rPr>
              <a:t> </a:t>
            </a:r>
            <a:r>
              <a:rPr sz="1867" spc="-7" dirty="0">
                <a:latin typeface="Tahoma"/>
                <a:cs typeface="Tahoma"/>
              </a:rPr>
              <a:t>S</a:t>
            </a:r>
            <a:r>
              <a:rPr sz="1867" spc="-60" dirty="0">
                <a:latin typeface="Tahoma"/>
                <a:cs typeface="Tahoma"/>
              </a:rPr>
              <a:t>p</a:t>
            </a:r>
            <a:r>
              <a:rPr sz="1867" spc="13" dirty="0">
                <a:latin typeface="Tahoma"/>
                <a:cs typeface="Tahoma"/>
              </a:rPr>
              <a:t>ee</a:t>
            </a:r>
            <a:r>
              <a:rPr sz="1867" spc="33" dirty="0">
                <a:latin typeface="Tahoma"/>
                <a:cs typeface="Tahoma"/>
              </a:rPr>
              <a:t>c</a:t>
            </a:r>
            <a:r>
              <a:rPr sz="1867" spc="13" dirty="0">
                <a:latin typeface="Tahoma"/>
                <a:cs typeface="Tahoma"/>
              </a:rPr>
              <a:t>h</a:t>
            </a:r>
            <a:r>
              <a:rPr sz="1867" spc="-127" dirty="0">
                <a:latin typeface="Times New Roman"/>
                <a:cs typeface="Times New Roman"/>
              </a:rPr>
              <a:t> </a:t>
            </a:r>
            <a:r>
              <a:rPr sz="1867" spc="40" dirty="0">
                <a:latin typeface="Tahoma"/>
                <a:cs typeface="Tahoma"/>
              </a:rPr>
              <a:t>R</a:t>
            </a:r>
            <a:r>
              <a:rPr sz="1867" spc="13" dirty="0">
                <a:latin typeface="Tahoma"/>
                <a:cs typeface="Tahoma"/>
              </a:rPr>
              <a:t>e</a:t>
            </a:r>
            <a:r>
              <a:rPr sz="1867" spc="33" dirty="0">
                <a:latin typeface="Tahoma"/>
                <a:cs typeface="Tahoma"/>
              </a:rPr>
              <a:t>c</a:t>
            </a:r>
            <a:r>
              <a:rPr sz="1867" spc="80" dirty="0">
                <a:latin typeface="Tahoma"/>
                <a:cs typeface="Tahoma"/>
              </a:rPr>
              <a:t>o</a:t>
            </a:r>
            <a:r>
              <a:rPr sz="1867" spc="-33" dirty="0">
                <a:latin typeface="Tahoma"/>
                <a:cs typeface="Tahoma"/>
              </a:rPr>
              <a:t>g</a:t>
            </a:r>
            <a:r>
              <a:rPr sz="1867" spc="53" dirty="0">
                <a:latin typeface="Tahoma"/>
                <a:cs typeface="Tahoma"/>
              </a:rPr>
              <a:t>n</a:t>
            </a:r>
            <a:r>
              <a:rPr sz="1867" spc="73" dirty="0">
                <a:latin typeface="Tahoma"/>
                <a:cs typeface="Tahoma"/>
              </a:rPr>
              <a:t>iti</a:t>
            </a:r>
            <a:r>
              <a:rPr sz="1867" spc="-20" dirty="0">
                <a:latin typeface="Tahoma"/>
                <a:cs typeface="Tahoma"/>
              </a:rPr>
              <a:t>o</a:t>
            </a:r>
            <a:r>
              <a:rPr sz="1867" spc="13" dirty="0">
                <a:latin typeface="Tahoma"/>
                <a:cs typeface="Tahoma"/>
              </a:rPr>
              <a:t>n</a:t>
            </a:r>
            <a:endParaRPr sz="1867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50783" y="4522648"/>
            <a:ext cx="1345020" cy="1078553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63104" y="4319605"/>
            <a:ext cx="1065865" cy="144653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457875" y="4333581"/>
            <a:ext cx="1446532" cy="141865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8649" y="1837353"/>
            <a:ext cx="5017351" cy="576226"/>
          </a:xfrm>
          <a:prstGeom prst="rect">
            <a:avLst/>
          </a:prstGeom>
        </p:spPr>
        <p:txBody>
          <a:bodyPr vert="horz" wrap="square" lIns="0" tIns="2201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73"/>
              </a:spcBef>
            </a:pPr>
            <a:r>
              <a:rPr sz="3600" spc="327" dirty="0">
                <a:latin typeface="Abadi" panose="020B0604020104020204" pitchFamily="34" charset="0"/>
              </a:rPr>
              <a:t>Supervised Learning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96296" y="5925401"/>
            <a:ext cx="956733" cy="5799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3131" marR="6773" indent="-76198">
              <a:lnSpc>
                <a:spcPct val="103000"/>
              </a:lnSpc>
              <a:spcBef>
                <a:spcPts val="100"/>
              </a:spcBef>
            </a:pPr>
            <a:r>
              <a:rPr sz="1867" spc="-100" dirty="0">
                <a:latin typeface="Tahoma"/>
                <a:cs typeface="Tahoma"/>
              </a:rPr>
              <a:t>I</a:t>
            </a:r>
            <a:r>
              <a:rPr sz="1867" spc="53" dirty="0">
                <a:latin typeface="Tahoma"/>
                <a:cs typeface="Tahoma"/>
              </a:rPr>
              <a:t>n</a:t>
            </a:r>
            <a:r>
              <a:rPr sz="1867" spc="-40" dirty="0">
                <a:latin typeface="Tahoma"/>
                <a:cs typeface="Tahoma"/>
              </a:rPr>
              <a:t>p</a:t>
            </a:r>
            <a:r>
              <a:rPr sz="1867" spc="53" dirty="0">
                <a:latin typeface="Tahoma"/>
                <a:cs typeface="Tahoma"/>
              </a:rPr>
              <a:t>u</a:t>
            </a:r>
            <a:r>
              <a:rPr sz="1867" spc="80" dirty="0">
                <a:latin typeface="Tahoma"/>
                <a:cs typeface="Tahoma"/>
              </a:rPr>
              <a:t>t</a:t>
            </a:r>
            <a:r>
              <a:rPr sz="1867" spc="-180" dirty="0">
                <a:latin typeface="Times New Roman"/>
                <a:cs typeface="Times New Roman"/>
              </a:rPr>
              <a:t> </a:t>
            </a:r>
            <a:r>
              <a:rPr sz="1867" spc="-120" dirty="0">
                <a:latin typeface="Tahoma"/>
                <a:cs typeface="Tahoma"/>
              </a:rPr>
              <a:t>(</a:t>
            </a:r>
            <a:r>
              <a:rPr sz="1867" spc="173" dirty="0">
                <a:latin typeface="Tahoma"/>
                <a:cs typeface="Tahoma"/>
              </a:rPr>
              <a:t>A</a:t>
            </a:r>
            <a:r>
              <a:rPr sz="1867" spc="-133" dirty="0">
                <a:latin typeface="Tahoma"/>
                <a:cs typeface="Tahoma"/>
              </a:rPr>
              <a:t>) </a:t>
            </a:r>
            <a:r>
              <a:rPr sz="1867" spc="-100" dirty="0">
                <a:latin typeface="Times New Roman"/>
                <a:cs typeface="Times New Roman"/>
              </a:rPr>
              <a:t> </a:t>
            </a:r>
            <a:r>
              <a:rPr sz="1867" spc="27" dirty="0">
                <a:latin typeface="Tahoma"/>
                <a:cs typeface="Tahoma"/>
              </a:rPr>
              <a:t>English</a:t>
            </a:r>
            <a:endParaRPr sz="1867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76998" y="5925401"/>
            <a:ext cx="1147233" cy="5799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3930" marR="6773" indent="-126997">
              <a:lnSpc>
                <a:spcPct val="103000"/>
              </a:lnSpc>
              <a:spcBef>
                <a:spcPts val="100"/>
              </a:spcBef>
            </a:pPr>
            <a:r>
              <a:rPr sz="1867" spc="173" dirty="0">
                <a:latin typeface="Tahoma"/>
                <a:cs typeface="Tahoma"/>
              </a:rPr>
              <a:t>O</a:t>
            </a:r>
            <a:r>
              <a:rPr sz="1867" spc="53" dirty="0">
                <a:latin typeface="Tahoma"/>
                <a:cs typeface="Tahoma"/>
              </a:rPr>
              <a:t>u</a:t>
            </a:r>
            <a:r>
              <a:rPr sz="1867" spc="67" dirty="0">
                <a:latin typeface="Tahoma"/>
                <a:cs typeface="Tahoma"/>
              </a:rPr>
              <a:t>t</a:t>
            </a:r>
            <a:r>
              <a:rPr sz="1867" spc="-40" dirty="0">
                <a:latin typeface="Tahoma"/>
                <a:cs typeface="Tahoma"/>
              </a:rPr>
              <a:t>p</a:t>
            </a:r>
            <a:r>
              <a:rPr sz="1867" spc="53" dirty="0">
                <a:latin typeface="Tahoma"/>
                <a:cs typeface="Tahoma"/>
              </a:rPr>
              <a:t>u</a:t>
            </a:r>
            <a:r>
              <a:rPr sz="1867" spc="80" dirty="0">
                <a:latin typeface="Tahoma"/>
                <a:cs typeface="Tahoma"/>
              </a:rPr>
              <a:t>t</a:t>
            </a:r>
            <a:r>
              <a:rPr sz="1867" spc="-180" dirty="0">
                <a:latin typeface="Times New Roman"/>
                <a:cs typeface="Times New Roman"/>
              </a:rPr>
              <a:t> </a:t>
            </a:r>
            <a:r>
              <a:rPr sz="1867" spc="-120" dirty="0">
                <a:latin typeface="Tahoma"/>
                <a:cs typeface="Tahoma"/>
              </a:rPr>
              <a:t>(</a:t>
            </a:r>
            <a:r>
              <a:rPr sz="1867" spc="93" dirty="0">
                <a:latin typeface="Tahoma"/>
                <a:cs typeface="Tahoma"/>
              </a:rPr>
              <a:t>B</a:t>
            </a:r>
            <a:r>
              <a:rPr sz="1867" spc="-133" dirty="0">
                <a:latin typeface="Tahoma"/>
                <a:cs typeface="Tahoma"/>
              </a:rPr>
              <a:t>) </a:t>
            </a:r>
            <a:r>
              <a:rPr sz="1867" spc="-100" dirty="0">
                <a:latin typeface="Times New Roman"/>
                <a:cs typeface="Times New Roman"/>
              </a:rPr>
              <a:t> </a:t>
            </a:r>
            <a:r>
              <a:rPr sz="1867" spc="47" dirty="0">
                <a:latin typeface="Tahoma"/>
                <a:cs typeface="Tahoma"/>
              </a:rPr>
              <a:t>Chinese</a:t>
            </a:r>
            <a:endParaRPr sz="1867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78649" y="2826081"/>
            <a:ext cx="9552940" cy="860193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 marR="6773">
              <a:lnSpc>
                <a:spcPct val="117800"/>
              </a:lnSpc>
              <a:spcBef>
                <a:spcPts val="127"/>
              </a:spcBef>
            </a:pPr>
            <a:r>
              <a:rPr sz="2400" dirty="0">
                <a:cs typeface="Tahoma"/>
              </a:rPr>
              <a:t>If you want to input English and have it output a different language, Chinese,  Spanish, something else, then this is machine translation.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081095" y="5925401"/>
            <a:ext cx="2203027" cy="585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933" marR="6773" indent="482588">
              <a:lnSpc>
                <a:spcPct val="103000"/>
              </a:lnSpc>
              <a:spcBef>
                <a:spcPts val="100"/>
              </a:spcBef>
            </a:pPr>
            <a:r>
              <a:rPr sz="1867" spc="47" dirty="0">
                <a:latin typeface="Tahoma"/>
                <a:cs typeface="Tahoma"/>
              </a:rPr>
              <a:t>Application </a:t>
            </a:r>
            <a:r>
              <a:rPr sz="1867" spc="53" dirty="0">
                <a:latin typeface="Tahoma"/>
                <a:cs typeface="Tahoma"/>
              </a:rPr>
              <a:t> </a:t>
            </a:r>
            <a:r>
              <a:rPr sz="1867" spc="253" dirty="0">
                <a:latin typeface="Tahoma"/>
                <a:cs typeface="Tahoma"/>
              </a:rPr>
              <a:t>M</a:t>
            </a:r>
            <a:r>
              <a:rPr sz="1867" spc="13" dirty="0">
                <a:latin typeface="Tahoma"/>
                <a:cs typeface="Tahoma"/>
              </a:rPr>
              <a:t>a</a:t>
            </a:r>
            <a:r>
              <a:rPr sz="1867" spc="33" dirty="0">
                <a:latin typeface="Tahoma"/>
                <a:cs typeface="Tahoma"/>
              </a:rPr>
              <a:t>c</a:t>
            </a:r>
            <a:r>
              <a:rPr sz="1867" spc="53" dirty="0">
                <a:latin typeface="Tahoma"/>
                <a:cs typeface="Tahoma"/>
              </a:rPr>
              <a:t>h</a:t>
            </a:r>
            <a:r>
              <a:rPr sz="1867" spc="67" dirty="0">
                <a:latin typeface="Tahoma"/>
                <a:cs typeface="Tahoma"/>
              </a:rPr>
              <a:t>i</a:t>
            </a:r>
            <a:r>
              <a:rPr sz="1867" spc="53" dirty="0">
                <a:latin typeface="Tahoma"/>
                <a:cs typeface="Tahoma"/>
              </a:rPr>
              <a:t>n</a:t>
            </a:r>
            <a:r>
              <a:rPr sz="1867" spc="13" dirty="0">
                <a:latin typeface="Tahoma"/>
                <a:cs typeface="Tahoma"/>
              </a:rPr>
              <a:t>e</a:t>
            </a:r>
            <a:r>
              <a:rPr sz="1867" spc="-167" dirty="0">
                <a:latin typeface="Times New Roman"/>
                <a:cs typeface="Times New Roman"/>
              </a:rPr>
              <a:t> </a:t>
            </a:r>
            <a:r>
              <a:rPr sz="1867" spc="7" dirty="0">
                <a:latin typeface="Tahoma"/>
                <a:cs typeface="Tahoma"/>
              </a:rPr>
              <a:t>T</a:t>
            </a:r>
            <a:r>
              <a:rPr sz="1867" spc="120" dirty="0">
                <a:latin typeface="Tahoma"/>
                <a:cs typeface="Tahoma"/>
              </a:rPr>
              <a:t>r</a:t>
            </a:r>
            <a:r>
              <a:rPr sz="1867" spc="13" dirty="0">
                <a:latin typeface="Tahoma"/>
                <a:cs typeface="Tahoma"/>
              </a:rPr>
              <a:t>a</a:t>
            </a:r>
            <a:r>
              <a:rPr sz="1867" spc="53" dirty="0">
                <a:latin typeface="Tahoma"/>
                <a:cs typeface="Tahoma"/>
              </a:rPr>
              <a:t>n</a:t>
            </a:r>
            <a:r>
              <a:rPr sz="1867" spc="-40" dirty="0">
                <a:latin typeface="Tahoma"/>
                <a:cs typeface="Tahoma"/>
              </a:rPr>
              <a:t>s</a:t>
            </a:r>
            <a:r>
              <a:rPr sz="1867" spc="67" dirty="0">
                <a:latin typeface="Tahoma"/>
                <a:cs typeface="Tahoma"/>
              </a:rPr>
              <a:t>l</a:t>
            </a:r>
            <a:r>
              <a:rPr sz="1867" spc="-87" dirty="0">
                <a:latin typeface="Tahoma"/>
                <a:cs typeface="Tahoma"/>
              </a:rPr>
              <a:t>a</a:t>
            </a:r>
            <a:r>
              <a:rPr sz="1867" spc="67" dirty="0">
                <a:latin typeface="Tahoma"/>
                <a:cs typeface="Tahoma"/>
              </a:rPr>
              <a:t>ti</a:t>
            </a:r>
            <a:r>
              <a:rPr sz="1867" spc="-20" dirty="0">
                <a:latin typeface="Tahoma"/>
                <a:cs typeface="Tahoma"/>
              </a:rPr>
              <a:t>o</a:t>
            </a:r>
            <a:r>
              <a:rPr sz="1867" spc="13" dirty="0">
                <a:latin typeface="Tahoma"/>
                <a:cs typeface="Tahoma"/>
              </a:rPr>
              <a:t>n</a:t>
            </a:r>
            <a:endParaRPr sz="1867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85230" y="4403668"/>
            <a:ext cx="1585959" cy="141867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503187" y="4464841"/>
            <a:ext cx="1282959" cy="129632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476910" y="4408862"/>
            <a:ext cx="1408332" cy="1408332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8649" y="1837353"/>
            <a:ext cx="5017351" cy="576226"/>
          </a:xfrm>
          <a:prstGeom prst="rect">
            <a:avLst/>
          </a:prstGeom>
        </p:spPr>
        <p:txBody>
          <a:bodyPr vert="horz" wrap="square" lIns="0" tIns="2201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73"/>
              </a:spcBef>
            </a:pPr>
            <a:r>
              <a:rPr sz="3600" spc="327" dirty="0">
                <a:latin typeface="Abadi" panose="020B0604020104020204" pitchFamily="34" charset="0"/>
              </a:rPr>
              <a:t>Supervised Learning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65589" y="5925400"/>
            <a:ext cx="1528233" cy="585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933" marR="6773" indent="292093">
              <a:lnSpc>
                <a:spcPct val="103000"/>
              </a:lnSpc>
              <a:spcBef>
                <a:spcPts val="100"/>
              </a:spcBef>
            </a:pPr>
            <a:r>
              <a:rPr sz="1867" spc="-100" dirty="0">
                <a:latin typeface="Tahoma"/>
                <a:cs typeface="Tahoma"/>
              </a:rPr>
              <a:t>I</a:t>
            </a:r>
            <a:r>
              <a:rPr sz="1867" spc="53" dirty="0">
                <a:latin typeface="Tahoma"/>
                <a:cs typeface="Tahoma"/>
              </a:rPr>
              <a:t>n</a:t>
            </a:r>
            <a:r>
              <a:rPr sz="1867" spc="-40" dirty="0">
                <a:latin typeface="Tahoma"/>
                <a:cs typeface="Tahoma"/>
              </a:rPr>
              <a:t>p</a:t>
            </a:r>
            <a:r>
              <a:rPr sz="1867" spc="53" dirty="0">
                <a:latin typeface="Tahoma"/>
                <a:cs typeface="Tahoma"/>
              </a:rPr>
              <a:t>u</a:t>
            </a:r>
            <a:r>
              <a:rPr sz="1867" spc="80" dirty="0">
                <a:latin typeface="Tahoma"/>
                <a:cs typeface="Tahoma"/>
              </a:rPr>
              <a:t>t</a:t>
            </a:r>
            <a:r>
              <a:rPr sz="1867" spc="-180" dirty="0">
                <a:latin typeface="Times New Roman"/>
                <a:cs typeface="Times New Roman"/>
              </a:rPr>
              <a:t> </a:t>
            </a:r>
            <a:r>
              <a:rPr sz="1867" spc="-120" dirty="0">
                <a:latin typeface="Tahoma"/>
                <a:cs typeface="Tahoma"/>
              </a:rPr>
              <a:t>(</a:t>
            </a:r>
            <a:r>
              <a:rPr sz="1867" spc="180" dirty="0">
                <a:latin typeface="Tahoma"/>
                <a:cs typeface="Tahoma"/>
              </a:rPr>
              <a:t>A</a:t>
            </a:r>
            <a:r>
              <a:rPr sz="1867" spc="-133" dirty="0">
                <a:latin typeface="Tahoma"/>
                <a:cs typeface="Tahoma"/>
              </a:rPr>
              <a:t>) </a:t>
            </a:r>
            <a:r>
              <a:rPr sz="1867" spc="-100" dirty="0">
                <a:latin typeface="Times New Roman"/>
                <a:cs typeface="Times New Roman"/>
              </a:rPr>
              <a:t> </a:t>
            </a:r>
            <a:r>
              <a:rPr sz="1867" spc="180" dirty="0">
                <a:latin typeface="Tahoma"/>
                <a:cs typeface="Tahoma"/>
              </a:rPr>
              <a:t>A</a:t>
            </a:r>
            <a:r>
              <a:rPr sz="1867" spc="27" dirty="0">
                <a:latin typeface="Tahoma"/>
                <a:cs typeface="Tahoma"/>
              </a:rPr>
              <a:t>d</a:t>
            </a:r>
            <a:r>
              <a:rPr sz="1867" spc="-133" dirty="0">
                <a:latin typeface="Times New Roman"/>
                <a:cs typeface="Times New Roman"/>
              </a:rPr>
              <a:t> </a:t>
            </a:r>
            <a:r>
              <a:rPr sz="1867" spc="-260" dirty="0">
                <a:latin typeface="Tahoma"/>
                <a:cs typeface="Tahoma"/>
              </a:rPr>
              <a:t>+</a:t>
            </a:r>
            <a:r>
              <a:rPr sz="1867" spc="-173" dirty="0">
                <a:latin typeface="Times New Roman"/>
                <a:cs typeface="Times New Roman"/>
              </a:rPr>
              <a:t> </a:t>
            </a:r>
            <a:r>
              <a:rPr sz="1867" spc="167" dirty="0">
                <a:latin typeface="Tahoma"/>
                <a:cs typeface="Tahoma"/>
              </a:rPr>
              <a:t>U</a:t>
            </a:r>
            <a:r>
              <a:rPr sz="1867" spc="-40" dirty="0">
                <a:latin typeface="Tahoma"/>
                <a:cs typeface="Tahoma"/>
              </a:rPr>
              <a:t>s</a:t>
            </a:r>
            <a:r>
              <a:rPr sz="1867" spc="13" dirty="0">
                <a:latin typeface="Tahoma"/>
                <a:cs typeface="Tahoma"/>
              </a:rPr>
              <a:t>e</a:t>
            </a:r>
            <a:r>
              <a:rPr sz="1867" spc="93" dirty="0">
                <a:latin typeface="Tahoma"/>
                <a:cs typeface="Tahoma"/>
              </a:rPr>
              <a:t>r</a:t>
            </a:r>
            <a:r>
              <a:rPr sz="1867" spc="-140" dirty="0">
                <a:latin typeface="Times New Roman"/>
                <a:cs typeface="Times New Roman"/>
              </a:rPr>
              <a:t> </a:t>
            </a:r>
            <a:r>
              <a:rPr sz="1867" spc="-100" dirty="0">
                <a:latin typeface="Tahoma"/>
                <a:cs typeface="Tahoma"/>
              </a:rPr>
              <a:t>I</a:t>
            </a:r>
            <a:r>
              <a:rPr sz="1867" spc="53" dirty="0">
                <a:latin typeface="Tahoma"/>
                <a:cs typeface="Tahoma"/>
              </a:rPr>
              <a:t>n</a:t>
            </a:r>
            <a:r>
              <a:rPr sz="1867" dirty="0">
                <a:latin typeface="Tahoma"/>
                <a:cs typeface="Tahoma"/>
              </a:rPr>
              <a:t>f</a:t>
            </a:r>
            <a:r>
              <a:rPr sz="1867" spc="40" dirty="0">
                <a:latin typeface="Tahoma"/>
                <a:cs typeface="Tahoma"/>
              </a:rPr>
              <a:t>o</a:t>
            </a:r>
            <a:endParaRPr sz="1867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38897" y="5925401"/>
            <a:ext cx="1224280" cy="585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933" marR="6773" indent="38099">
              <a:lnSpc>
                <a:spcPct val="103000"/>
              </a:lnSpc>
              <a:spcBef>
                <a:spcPts val="100"/>
              </a:spcBef>
            </a:pPr>
            <a:r>
              <a:rPr sz="1867" spc="173" dirty="0">
                <a:latin typeface="Tahoma"/>
                <a:cs typeface="Tahoma"/>
              </a:rPr>
              <a:t>O</a:t>
            </a:r>
            <a:r>
              <a:rPr sz="1867" spc="53" dirty="0">
                <a:latin typeface="Tahoma"/>
                <a:cs typeface="Tahoma"/>
              </a:rPr>
              <a:t>u</a:t>
            </a:r>
            <a:r>
              <a:rPr sz="1867" spc="67" dirty="0">
                <a:latin typeface="Tahoma"/>
                <a:cs typeface="Tahoma"/>
              </a:rPr>
              <a:t>t</a:t>
            </a:r>
            <a:r>
              <a:rPr sz="1867" spc="-40" dirty="0">
                <a:latin typeface="Tahoma"/>
                <a:cs typeface="Tahoma"/>
              </a:rPr>
              <a:t>p</a:t>
            </a:r>
            <a:r>
              <a:rPr sz="1867" spc="53" dirty="0">
                <a:latin typeface="Tahoma"/>
                <a:cs typeface="Tahoma"/>
              </a:rPr>
              <a:t>u</a:t>
            </a:r>
            <a:r>
              <a:rPr sz="1867" spc="80" dirty="0">
                <a:latin typeface="Tahoma"/>
                <a:cs typeface="Tahoma"/>
              </a:rPr>
              <a:t>t</a:t>
            </a:r>
            <a:r>
              <a:rPr sz="1867" spc="-180" dirty="0">
                <a:latin typeface="Times New Roman"/>
                <a:cs typeface="Times New Roman"/>
              </a:rPr>
              <a:t> </a:t>
            </a:r>
            <a:r>
              <a:rPr sz="1867" spc="-120" dirty="0">
                <a:latin typeface="Tahoma"/>
                <a:cs typeface="Tahoma"/>
              </a:rPr>
              <a:t>(</a:t>
            </a:r>
            <a:r>
              <a:rPr sz="1867" spc="93" dirty="0">
                <a:latin typeface="Tahoma"/>
                <a:cs typeface="Tahoma"/>
              </a:rPr>
              <a:t>B</a:t>
            </a:r>
            <a:r>
              <a:rPr sz="1867" spc="-133" dirty="0">
                <a:latin typeface="Tahoma"/>
                <a:cs typeface="Tahoma"/>
              </a:rPr>
              <a:t>) </a:t>
            </a:r>
            <a:r>
              <a:rPr sz="1867" spc="-100" dirty="0">
                <a:latin typeface="Times New Roman"/>
                <a:cs typeface="Times New Roman"/>
              </a:rPr>
              <a:t> </a:t>
            </a:r>
            <a:r>
              <a:rPr sz="1867" spc="173" dirty="0">
                <a:latin typeface="Tahoma"/>
                <a:cs typeface="Tahoma"/>
              </a:rPr>
              <a:t>C</a:t>
            </a:r>
            <a:r>
              <a:rPr sz="1867" spc="73" dirty="0">
                <a:latin typeface="Tahoma"/>
                <a:cs typeface="Tahoma"/>
              </a:rPr>
              <a:t>l</a:t>
            </a:r>
            <a:r>
              <a:rPr sz="1867" spc="67" dirty="0">
                <a:latin typeface="Tahoma"/>
                <a:cs typeface="Tahoma"/>
              </a:rPr>
              <a:t>i</a:t>
            </a:r>
            <a:r>
              <a:rPr sz="1867" spc="33" dirty="0">
                <a:latin typeface="Tahoma"/>
                <a:cs typeface="Tahoma"/>
              </a:rPr>
              <a:t>c</a:t>
            </a:r>
            <a:r>
              <a:rPr sz="1867" spc="-33" dirty="0">
                <a:latin typeface="Tahoma"/>
                <a:cs typeface="Tahoma"/>
              </a:rPr>
              <a:t>k?</a:t>
            </a:r>
            <a:r>
              <a:rPr sz="1867" spc="-127" dirty="0">
                <a:latin typeface="Times New Roman"/>
                <a:cs typeface="Times New Roman"/>
              </a:rPr>
              <a:t> </a:t>
            </a:r>
            <a:r>
              <a:rPr sz="1867" spc="-120" dirty="0">
                <a:latin typeface="Tahoma"/>
                <a:cs typeface="Tahoma"/>
              </a:rPr>
              <a:t>(</a:t>
            </a:r>
            <a:r>
              <a:rPr sz="1867" spc="47" dirty="0">
                <a:latin typeface="Tahoma"/>
                <a:cs typeface="Tahoma"/>
              </a:rPr>
              <a:t>0</a:t>
            </a:r>
            <a:r>
              <a:rPr sz="1867" spc="20" dirty="0">
                <a:latin typeface="Tahoma"/>
                <a:cs typeface="Tahoma"/>
              </a:rPr>
              <a:t>/</a:t>
            </a:r>
            <a:r>
              <a:rPr sz="1867" spc="-33" dirty="0">
                <a:latin typeface="Tahoma"/>
                <a:cs typeface="Tahoma"/>
              </a:rPr>
              <a:t>1)</a:t>
            </a:r>
            <a:endParaRPr sz="1867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78648" y="2826081"/>
            <a:ext cx="9982200" cy="1302002"/>
          </a:xfrm>
          <a:prstGeom prst="rect">
            <a:avLst/>
          </a:prstGeom>
        </p:spPr>
        <p:txBody>
          <a:bodyPr vert="horz" wrap="square" lIns="0" tIns="22013" rIns="0" bIns="0" rtlCol="0">
            <a:spAutoFit/>
          </a:bodyPr>
          <a:lstStyle/>
          <a:p>
            <a:pPr marL="16933" marR="6773">
              <a:lnSpc>
                <a:spcPct val="117800"/>
              </a:lnSpc>
              <a:spcBef>
                <a:spcPts val="127"/>
              </a:spcBef>
            </a:pPr>
            <a:r>
              <a:rPr sz="2400" dirty="0">
                <a:cs typeface="Tahoma"/>
              </a:rPr>
              <a:t>All the large online ad platforms have a piece of AI that inputs some information  about an ad, and some information about you, and tries to predict, will you click  on this ad or not?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881427" y="5925400"/>
            <a:ext cx="2429792" cy="59272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933" marR="6773" indent="482588" algn="ctr">
              <a:lnSpc>
                <a:spcPct val="103000"/>
              </a:lnSpc>
              <a:spcBef>
                <a:spcPts val="100"/>
              </a:spcBef>
            </a:pPr>
            <a:r>
              <a:rPr sz="1867" spc="47" dirty="0">
                <a:latin typeface="Tahoma"/>
                <a:cs typeface="Tahoma"/>
              </a:rPr>
              <a:t>Application </a:t>
            </a:r>
            <a:r>
              <a:rPr sz="1867" spc="53" dirty="0">
                <a:latin typeface="Tahoma"/>
                <a:cs typeface="Tahoma"/>
              </a:rPr>
              <a:t> </a:t>
            </a:r>
            <a:endParaRPr lang="en-GB" sz="1867" spc="53" dirty="0">
              <a:latin typeface="Tahoma"/>
              <a:cs typeface="Tahoma"/>
            </a:endParaRPr>
          </a:p>
          <a:p>
            <a:pPr marL="16933" marR="6773" indent="482588" algn="ctr">
              <a:lnSpc>
                <a:spcPct val="103000"/>
              </a:lnSpc>
              <a:spcBef>
                <a:spcPts val="100"/>
              </a:spcBef>
            </a:pPr>
            <a:r>
              <a:rPr lang="en-GB" sz="1867" spc="253" dirty="0">
                <a:latin typeface="Tahoma"/>
                <a:cs typeface="Tahoma"/>
              </a:rPr>
              <a:t>Ads Analysis </a:t>
            </a:r>
            <a:endParaRPr sz="1867" dirty="0"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720425" y="4408423"/>
            <a:ext cx="2921000" cy="1409700"/>
            <a:chOff x="1290319" y="3306317"/>
            <a:chExt cx="2190750" cy="105727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47213" y="3353655"/>
              <a:ext cx="1133703" cy="96221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0319" y="3306317"/>
              <a:ext cx="1056894" cy="1056894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68320" y="4358139"/>
            <a:ext cx="1028907" cy="143538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526983" y="4458853"/>
            <a:ext cx="1308363" cy="1308363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"/>
            <a:ext cx="12192000" cy="651087"/>
          </a:xfrm>
          <a:custGeom>
            <a:avLst/>
            <a:gdLst/>
            <a:ahLst/>
            <a:cxnLst/>
            <a:rect l="l" t="t" r="r" b="b"/>
            <a:pathLst>
              <a:path w="9144000" h="488315">
                <a:moveTo>
                  <a:pt x="9143999" y="0"/>
                </a:moveTo>
                <a:lnTo>
                  <a:pt x="0" y="0"/>
                </a:lnTo>
                <a:lnTo>
                  <a:pt x="0" y="487798"/>
                </a:lnTo>
                <a:lnTo>
                  <a:pt x="9143999" y="487798"/>
                </a:lnTo>
                <a:lnTo>
                  <a:pt x="9143999" y="0"/>
                </a:lnTo>
                <a:close/>
              </a:path>
            </a:pathLst>
          </a:custGeom>
          <a:solidFill>
            <a:srgbClr val="E9EDEE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grpSp>
        <p:nvGrpSpPr>
          <p:cNvPr id="3" name="object 3"/>
          <p:cNvGrpSpPr/>
          <p:nvPr/>
        </p:nvGrpSpPr>
        <p:grpSpPr>
          <a:xfrm>
            <a:off x="1107188" y="1588353"/>
            <a:ext cx="994833" cy="61807"/>
            <a:chOff x="830390" y="1191264"/>
            <a:chExt cx="746125" cy="46355"/>
          </a:xfrm>
        </p:grpSpPr>
        <p:sp>
          <p:nvSpPr>
            <p:cNvPr id="4" name="object 4"/>
            <p:cNvSpPr/>
            <p:nvPr/>
          </p:nvSpPr>
          <p:spPr>
            <a:xfrm>
              <a:off x="1203304" y="1191264"/>
              <a:ext cx="373380" cy="46355"/>
            </a:xfrm>
            <a:custGeom>
              <a:avLst/>
              <a:gdLst/>
              <a:ahLst/>
              <a:cxnLst/>
              <a:rect l="l" t="t" r="r" b="b"/>
              <a:pathLst>
                <a:path w="373380" h="46355">
                  <a:moveTo>
                    <a:pt x="372855" y="0"/>
                  </a:moveTo>
                  <a:lnTo>
                    <a:pt x="0" y="0"/>
                  </a:lnTo>
                  <a:lnTo>
                    <a:pt x="0" y="45827"/>
                  </a:lnTo>
                  <a:lnTo>
                    <a:pt x="372855" y="45827"/>
                  </a:lnTo>
                  <a:lnTo>
                    <a:pt x="372855" y="0"/>
                  </a:lnTo>
                  <a:close/>
                </a:path>
              </a:pathLst>
            </a:custGeom>
            <a:solidFill>
              <a:srgbClr val="EB55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" name="object 5"/>
            <p:cNvSpPr/>
            <p:nvPr/>
          </p:nvSpPr>
          <p:spPr>
            <a:xfrm>
              <a:off x="830390" y="1191264"/>
              <a:ext cx="376555" cy="46355"/>
            </a:xfrm>
            <a:custGeom>
              <a:avLst/>
              <a:gdLst/>
              <a:ahLst/>
              <a:cxnLst/>
              <a:rect l="l" t="t" r="r" b="b"/>
              <a:pathLst>
                <a:path w="376555" h="46355">
                  <a:moveTo>
                    <a:pt x="376010" y="0"/>
                  </a:moveTo>
                  <a:lnTo>
                    <a:pt x="0" y="0"/>
                  </a:lnTo>
                  <a:lnTo>
                    <a:pt x="0" y="45827"/>
                  </a:lnTo>
                  <a:lnTo>
                    <a:pt x="376010" y="45827"/>
                  </a:lnTo>
                  <a:lnTo>
                    <a:pt x="376010" y="0"/>
                  </a:lnTo>
                  <a:close/>
                </a:path>
              </a:pathLst>
            </a:custGeom>
            <a:solidFill>
              <a:srgbClr val="1A9887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078649" y="1840987"/>
            <a:ext cx="5331578" cy="576226"/>
          </a:xfrm>
          <a:prstGeom prst="rect">
            <a:avLst/>
          </a:prstGeom>
        </p:spPr>
        <p:txBody>
          <a:bodyPr vert="horz" wrap="square" lIns="0" tIns="22013" rIns="0" bIns="0" rtlCol="0">
            <a:spAutoFit/>
          </a:bodyPr>
          <a:lstStyle/>
          <a:p>
            <a:pPr marL="16933">
              <a:spcBef>
                <a:spcPts val="173"/>
              </a:spcBef>
            </a:pPr>
            <a:r>
              <a:rPr sz="3600" spc="327" dirty="0">
                <a:latin typeface="Abadi" panose="020B0604020104020204" pitchFamily="34" charset="0"/>
                <a:ea typeface="+mj-ea"/>
                <a:cs typeface="+mj-cs"/>
              </a:rPr>
              <a:t>Supervised Learning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78649" y="2826081"/>
            <a:ext cx="9984740" cy="2199299"/>
          </a:xfrm>
          <a:prstGeom prst="rect">
            <a:avLst/>
          </a:prstGeom>
        </p:spPr>
        <p:txBody>
          <a:bodyPr vert="horz" wrap="square" lIns="0" tIns="22013" rIns="0" bIns="0" rtlCol="0">
            <a:spAutoFit/>
          </a:bodyPr>
          <a:lstStyle/>
          <a:p>
            <a:pPr marL="359833" marR="6773" indent="-342900">
              <a:lnSpc>
                <a:spcPct val="117800"/>
              </a:lnSpc>
              <a:spcBef>
                <a:spcPts val="127"/>
              </a:spcBef>
              <a:buFont typeface="Arial" panose="020B0604020202020204" pitchFamily="34" charset="0"/>
              <a:buChar char="•"/>
            </a:pPr>
            <a:r>
              <a:rPr sz="2400" dirty="0">
                <a:cs typeface="Tahoma"/>
              </a:rPr>
              <a:t>This set of AI called supervised learning, just learns input to output, or </a:t>
            </a:r>
            <a:r>
              <a:rPr sz="2400" b="1" dirty="0">
                <a:cs typeface="Tahoma"/>
              </a:rPr>
              <a:t>A to B  mappings</a:t>
            </a:r>
            <a:r>
              <a:rPr sz="2400" dirty="0">
                <a:cs typeface="Tahoma"/>
              </a:rPr>
              <a:t>. On one hand, input to output, A to B it seems quite limiting. But when  you find a right application scenario, this can be incredibly valuable.</a:t>
            </a:r>
            <a:endParaRPr lang="en-GB" sz="2400" dirty="0">
              <a:cs typeface="Tahoma"/>
            </a:endParaRPr>
          </a:p>
          <a:p>
            <a:pPr marL="359833" marR="6773" indent="-342900">
              <a:lnSpc>
                <a:spcPct val="117800"/>
              </a:lnSpc>
              <a:spcBef>
                <a:spcPts val="127"/>
              </a:spcBef>
              <a:buFont typeface="Arial" panose="020B0604020202020204" pitchFamily="34" charset="0"/>
              <a:buChar char="•"/>
            </a:pPr>
            <a:r>
              <a:rPr lang="en-GB" sz="2400" b="1" spc="133" dirty="0"/>
              <a:t>Most</a:t>
            </a:r>
            <a:r>
              <a:rPr lang="en-GB" sz="2400" spc="133" dirty="0"/>
              <a:t> of ML problems you see will be supervised. </a:t>
            </a:r>
          </a:p>
          <a:p>
            <a:pPr marL="359833" marR="6773" indent="-342900">
              <a:lnSpc>
                <a:spcPct val="117800"/>
              </a:lnSpc>
              <a:spcBef>
                <a:spcPts val="127"/>
              </a:spcBef>
              <a:buFont typeface="Arial" panose="020B0604020202020204" pitchFamily="34" charset="0"/>
              <a:buChar char="•"/>
            </a:pPr>
            <a:r>
              <a:rPr lang="en-GB" sz="2400" spc="133" dirty="0">
                <a:cs typeface="Tahoma"/>
              </a:rPr>
              <a:t>And t</a:t>
            </a:r>
            <a:r>
              <a:rPr lang="en-US" sz="2400" dirty="0">
                <a:cs typeface="Tahoma"/>
              </a:rPr>
              <a:t>his is the </a:t>
            </a:r>
            <a:r>
              <a:rPr lang="en-US" sz="2400" b="1" dirty="0">
                <a:cs typeface="Tahoma"/>
              </a:rPr>
              <a:t>first type</a:t>
            </a:r>
            <a:r>
              <a:rPr lang="en-US" sz="2400" dirty="0">
                <a:cs typeface="Tahoma"/>
              </a:rPr>
              <a:t> of ML.</a:t>
            </a:r>
            <a:endParaRPr sz="2400" dirty="0">
              <a:cs typeface="Tahom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15F13-1E68-6706-2CEF-B4B491F0D5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586" y="2074471"/>
            <a:ext cx="9144000" cy="2387600"/>
          </a:xfrm>
        </p:spPr>
        <p:txBody>
          <a:bodyPr/>
          <a:lstStyle/>
          <a:p>
            <a:r>
              <a:rPr lang="en-GB" dirty="0"/>
              <a:t>Please Fill out this </a:t>
            </a:r>
            <a:r>
              <a:rPr lang="en-GB" dirty="0">
                <a:hlinkClick r:id="rId2"/>
              </a:rPr>
              <a:t>Form</a:t>
            </a:r>
            <a:br>
              <a:rPr lang="en-GB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0634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Rectangle 103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92C68D-F528-01BA-4808-14F7267AB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768" y="332202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badi" panose="020B0604020104020204" pitchFamily="34" charset="0"/>
              </a:rPr>
              <a:t>Un-Supervised Learning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96C48-E584-FEEE-D281-485DC2A88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768" y="1602557"/>
            <a:ext cx="4656840" cy="4798243"/>
          </a:xfrm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rmAutofit lnSpcReduction="10000"/>
          </a:bodyPr>
          <a:lstStyle/>
          <a:p>
            <a:r>
              <a:rPr lang="en-US" sz="2400" b="1" dirty="0"/>
              <a:t>Labeling</a:t>
            </a:r>
            <a:r>
              <a:rPr lang="en-US" sz="2400" dirty="0"/>
              <a:t> data is really time consuming and need a lot of resources.</a:t>
            </a:r>
          </a:p>
          <a:p>
            <a:r>
              <a:rPr lang="en-US" sz="2400" dirty="0"/>
              <a:t>So, how we can deal with </a:t>
            </a:r>
            <a:r>
              <a:rPr lang="en-US" sz="2400" b="1" dirty="0"/>
              <a:t>un-labeled</a:t>
            </a:r>
            <a:r>
              <a:rPr lang="en-US" sz="2400" dirty="0"/>
              <a:t> data? Thus, where un-supervised learning came from.</a:t>
            </a:r>
          </a:p>
          <a:p>
            <a:r>
              <a:rPr lang="en-US" sz="2400" dirty="0"/>
              <a:t>The main difference between supervised vs unsupervised learning is </a:t>
            </a:r>
            <a:r>
              <a:rPr lang="en-US" sz="2400" b="1" dirty="0"/>
              <a:t>the need for labelled training data</a:t>
            </a:r>
            <a:r>
              <a:rPr lang="en-US" sz="2400" dirty="0"/>
              <a:t>. Supervised machine learning relies on labelled input and output training data, whereas unsupervised learning processes unlabeled or raw data.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grpSp>
        <p:nvGrpSpPr>
          <p:cNvPr id="1042" name="Group 103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043" name="Isosceles Triangle 103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4" name="Rectangle 103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AE73243F-754F-AFFC-8987-9BE2695778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82754" y="2643105"/>
            <a:ext cx="6481294" cy="26888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reflection blurRad="12700" stA="38000" endPos="28000" dist="5000" dir="5400000" sy="-100000" algn="bl" rotWithShape="0"/>
          </a:effectLst>
        </p:spPr>
      </p:pic>
      <p:grpSp>
        <p:nvGrpSpPr>
          <p:cNvPr id="1045" name="Group 103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046" name="Rectangle 103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7" name="Isosceles Triangle 103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735856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EA037-5CD4-05A1-D7FB-EDDE5FA7D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6972"/>
            <a:ext cx="10515600" cy="56812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>
                <a:latin typeface="Abadi" panose="020B0604020104020204" pitchFamily="34" charset="0"/>
              </a:rPr>
              <a:t>Un-Supervised Learning Examples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00815-F542-D742-A189-2661A403C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7460"/>
            <a:ext cx="10515600" cy="510356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/>
              <a:t>Customer segmentation </a:t>
            </a:r>
            <a:r>
              <a:rPr lang="en-US" dirty="0"/>
              <a:t>or understanding different customer groups around which to build marketing or other business strategies.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Genetics</a:t>
            </a:r>
            <a:r>
              <a:rPr lang="en-US" dirty="0"/>
              <a:t>, for example clustering DNA patterns to analyze evolutionary biology.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Recommender systems</a:t>
            </a:r>
            <a:r>
              <a:rPr lang="en-US" dirty="0"/>
              <a:t>, which involve grouping together users with similar viewing patterns in order to recommend similar content.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Anomaly detection</a:t>
            </a:r>
            <a:r>
              <a:rPr lang="en-US" dirty="0"/>
              <a:t>, including fraud detection or detecting defective mechanical parts (i.e., predictive maintenance).</a:t>
            </a:r>
          </a:p>
          <a:p>
            <a:r>
              <a:rPr lang="en-US" dirty="0"/>
              <a:t>So, in short un-supervised learning is </a:t>
            </a:r>
            <a:r>
              <a:rPr lang="en-US" b="1" dirty="0"/>
              <a:t>well suited</a:t>
            </a:r>
            <a:r>
              <a:rPr lang="en-US" dirty="0"/>
              <a:t> for detecting patterns, understanding(analyzing) your data, and groups clustering. </a:t>
            </a:r>
          </a:p>
        </p:txBody>
      </p:sp>
    </p:spTree>
    <p:extLst>
      <p:ext uri="{BB962C8B-B14F-4D97-AF65-F5344CB8AC3E}">
        <p14:creationId xmlns:p14="http://schemas.microsoft.com/office/powerpoint/2010/main" val="3089750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BBDF3-D802-D0AC-705D-DD93895B4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3667" y="162302"/>
            <a:ext cx="5314536" cy="1325563"/>
          </a:xfrm>
        </p:spPr>
        <p:txBody>
          <a:bodyPr>
            <a:normAutofit/>
          </a:bodyPr>
          <a:lstStyle/>
          <a:p>
            <a:pPr algn="ctr"/>
            <a:r>
              <a:rPr lang="en-GB" dirty="0">
                <a:latin typeface="Abadi" panose="020B0604020104020204" pitchFamily="34" charset="0"/>
              </a:rPr>
              <a:t>Agenda</a:t>
            </a:r>
            <a:r>
              <a:rPr lang="en-GB" dirty="0"/>
              <a:t> </a:t>
            </a:r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0D60ECE-8986-45DC-B7FE-EC7699B46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438829" cy="5840278"/>
          </a:xfrm>
          <a:custGeom>
            <a:avLst/>
            <a:gdLst>
              <a:gd name="connsiteX0" fmla="*/ 0 w 5438829"/>
              <a:gd name="connsiteY0" fmla="*/ 0 h 5840278"/>
              <a:gd name="connsiteX1" fmla="*/ 4466700 w 5438829"/>
              <a:gd name="connsiteY1" fmla="*/ 0 h 5840278"/>
              <a:gd name="connsiteX2" fmla="*/ 4652178 w 5438829"/>
              <a:gd name="connsiteY2" fmla="*/ 204077 h 5840278"/>
              <a:gd name="connsiteX3" fmla="*/ 5438829 w 5438829"/>
              <a:gd name="connsiteY3" fmla="*/ 2395363 h 5840278"/>
              <a:gd name="connsiteX4" fmla="*/ 1993914 w 5438829"/>
              <a:gd name="connsiteY4" fmla="*/ 5840278 h 5840278"/>
              <a:gd name="connsiteX5" fmla="*/ 67829 w 5438829"/>
              <a:gd name="connsiteY5" fmla="*/ 5251941 h 5840278"/>
              <a:gd name="connsiteX6" fmla="*/ 0 w 5438829"/>
              <a:gd name="connsiteY6" fmla="*/ 5201220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38829" h="5840278">
                <a:moveTo>
                  <a:pt x="0" y="0"/>
                </a:moveTo>
                <a:lnTo>
                  <a:pt x="4466700" y="0"/>
                </a:lnTo>
                <a:lnTo>
                  <a:pt x="4652178" y="204077"/>
                </a:lnTo>
                <a:cubicBezTo>
                  <a:pt x="5143616" y="799562"/>
                  <a:pt x="5438829" y="1562987"/>
                  <a:pt x="5438829" y="2395363"/>
                </a:cubicBezTo>
                <a:cubicBezTo>
                  <a:pt x="5438829" y="4297937"/>
                  <a:pt x="3896488" y="5840278"/>
                  <a:pt x="1993914" y="5840278"/>
                </a:cubicBezTo>
                <a:cubicBezTo>
                  <a:pt x="1280449" y="5840278"/>
                  <a:pt x="617641" y="5623387"/>
                  <a:pt x="67829" y="5251941"/>
                </a:cubicBezTo>
                <a:lnTo>
                  <a:pt x="0" y="520122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1">
            <a:extLst>
              <a:ext uri="{FF2B5EF4-FFF2-40B4-BE49-F238E27FC236}">
                <a16:creationId xmlns:a16="http://schemas.microsoft.com/office/drawing/2014/main" id="{96964194-5878-40D2-8EC0-DDC58387F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69134" cy="5654940"/>
          </a:xfrm>
          <a:custGeom>
            <a:avLst/>
            <a:gdLst>
              <a:gd name="connsiteX0" fmla="*/ 0 w 5269134"/>
              <a:gd name="connsiteY0" fmla="*/ 0 h 5654940"/>
              <a:gd name="connsiteX1" fmla="*/ 4227767 w 5269134"/>
              <a:gd name="connsiteY1" fmla="*/ 0 h 5654940"/>
              <a:gd name="connsiteX2" fmla="*/ 4312042 w 5269134"/>
              <a:gd name="connsiteY2" fmla="*/ 76595 h 5654940"/>
              <a:gd name="connsiteX3" fmla="*/ 5269134 w 5269134"/>
              <a:gd name="connsiteY3" fmla="*/ 2387221 h 5654940"/>
              <a:gd name="connsiteX4" fmla="*/ 2001415 w 5269134"/>
              <a:gd name="connsiteY4" fmla="*/ 5654940 h 5654940"/>
              <a:gd name="connsiteX5" fmla="*/ 198928 w 5269134"/>
              <a:gd name="connsiteY5" fmla="*/ 5113274 h 5654940"/>
              <a:gd name="connsiteX6" fmla="*/ 0 w 5269134"/>
              <a:gd name="connsiteY6" fmla="*/ 4969563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69134" h="5654940">
                <a:moveTo>
                  <a:pt x="0" y="0"/>
                </a:moveTo>
                <a:lnTo>
                  <a:pt x="4227767" y="0"/>
                </a:lnTo>
                <a:lnTo>
                  <a:pt x="4312042" y="76595"/>
                </a:lnTo>
                <a:cubicBezTo>
                  <a:pt x="4903383" y="667936"/>
                  <a:pt x="5269134" y="1484866"/>
                  <a:pt x="5269134" y="2387221"/>
                </a:cubicBezTo>
                <a:cubicBezTo>
                  <a:pt x="5269134" y="4191932"/>
                  <a:pt x="3806126" y="5654940"/>
                  <a:pt x="2001415" y="5654940"/>
                </a:cubicBezTo>
                <a:cubicBezTo>
                  <a:pt x="1335223" y="5654940"/>
                  <a:pt x="715593" y="5455584"/>
                  <a:pt x="198928" y="5113274"/>
                </a:cubicBezTo>
                <a:lnTo>
                  <a:pt x="0" y="496956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Head with Gears">
            <a:extLst>
              <a:ext uri="{FF2B5EF4-FFF2-40B4-BE49-F238E27FC236}">
                <a16:creationId xmlns:a16="http://schemas.microsoft.com/office/drawing/2014/main" id="{D6FFE2F9-221B-FA47-DFE6-6553016247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1733" y="543135"/>
            <a:ext cx="3835488" cy="3835488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1F2069A-E7E6-3554-1AC5-3BD8661D0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487865"/>
            <a:ext cx="5314543" cy="4930219"/>
          </a:xfrm>
        </p:spPr>
        <p:txBody>
          <a:bodyPr anchor="t">
            <a:noAutofit/>
          </a:bodyPr>
          <a:lstStyle/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en-US" sz="2400" b="1" dirty="0"/>
              <a:t>Introduction (What is AI,  history, The value of AI, and ANI vs AGI).</a:t>
            </a: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en-US" sz="2400" b="1" dirty="0"/>
              <a:t>ML (Definitions, types of ML, what makes AI so powerful recently?).</a:t>
            </a: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en-US" sz="2400" b="1" dirty="0"/>
              <a:t>Supervised (Examples, how most of AI problems is around it).</a:t>
            </a: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en-US" sz="2400" b="1" dirty="0"/>
              <a:t>Un-supervised (why it's needed, and problem it solves in the real world).</a:t>
            </a: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en-US" sz="2400" b="1" dirty="0"/>
              <a:t>Data (how it worth?, types of data, its resources, Use and misuse of data, data is messy).</a:t>
            </a: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en-US" sz="2400" b="1" dirty="0"/>
              <a:t>Data Science</a:t>
            </a:r>
          </a:p>
        </p:txBody>
      </p:sp>
      <p:pic>
        <p:nvPicPr>
          <p:cNvPr id="4" name="Picture 3" descr="A picture containing icon&#10;&#10;Description automatically generated">
            <a:extLst>
              <a:ext uri="{FF2B5EF4-FFF2-40B4-BE49-F238E27FC236}">
                <a16:creationId xmlns:a16="http://schemas.microsoft.com/office/drawing/2014/main" id="{AEC4FF95-BE9C-89E9-7383-4B52D5F2F4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14903"/>
            <a:ext cx="3737686" cy="64309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444745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5F724C48-B821-507F-BD8D-AEEE3D1C1C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1296273"/>
            <a:ext cx="11731134" cy="51971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EFAEC21-542D-00DB-CDA6-CEE84554611F}"/>
              </a:ext>
            </a:extLst>
          </p:cNvPr>
          <p:cNvSpPr txBox="1"/>
          <p:nvPr/>
        </p:nvSpPr>
        <p:spPr>
          <a:xfrm>
            <a:off x="203200" y="584201"/>
            <a:ext cx="1097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720,000 hours</a:t>
            </a:r>
            <a:r>
              <a:rPr lang="en-US" sz="2400" dirty="0"/>
              <a:t>, this is the total # of hours uploaded to YouTube </a:t>
            </a:r>
            <a:r>
              <a:rPr lang="en-US" sz="2400" b="1" dirty="0"/>
              <a:t>daily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253501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27DE3-847A-2F05-CDF8-96EE2C04EC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83324"/>
            <a:ext cx="9144000" cy="1228676"/>
          </a:xfrm>
        </p:spPr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Why, Now? </a:t>
            </a:r>
          </a:p>
        </p:txBody>
      </p:sp>
    </p:spTree>
    <p:extLst>
      <p:ext uri="{BB962C8B-B14F-4D97-AF65-F5344CB8AC3E}">
        <p14:creationId xmlns:p14="http://schemas.microsoft.com/office/powerpoint/2010/main" val="34238098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8648" y="1837353"/>
            <a:ext cx="5850467" cy="576226"/>
          </a:xfrm>
          <a:prstGeom prst="rect">
            <a:avLst/>
          </a:prstGeom>
        </p:spPr>
        <p:txBody>
          <a:bodyPr vert="horz" wrap="square" lIns="0" tIns="2201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73"/>
              </a:spcBef>
            </a:pPr>
            <a:r>
              <a:rPr sz="3600" b="1" spc="73" dirty="0">
                <a:latin typeface="Abadi" panose="020B0604020104020204" pitchFamily="34" charset="0"/>
              </a:rPr>
              <a:t>T</a:t>
            </a:r>
            <a:r>
              <a:rPr sz="3600" b="1" spc="40" dirty="0">
                <a:latin typeface="Abadi" panose="020B0604020104020204" pitchFamily="34" charset="0"/>
              </a:rPr>
              <a:t>h</a:t>
            </a:r>
            <a:r>
              <a:rPr sz="3600" b="1" spc="107" dirty="0">
                <a:latin typeface="Abadi" panose="020B0604020104020204" pitchFamily="34" charset="0"/>
              </a:rPr>
              <a:t>e</a:t>
            </a:r>
            <a:r>
              <a:rPr sz="3600" b="1" spc="-67" dirty="0">
                <a:latin typeface="Abadi" panose="020B0604020104020204" pitchFamily="34" charset="0"/>
                <a:cs typeface="Times New Roman"/>
              </a:rPr>
              <a:t> </a:t>
            </a:r>
            <a:r>
              <a:rPr sz="3600" b="1" spc="180" dirty="0">
                <a:latin typeface="Abadi" panose="020B0604020104020204" pitchFamily="34" charset="0"/>
              </a:rPr>
              <a:t>R</a:t>
            </a:r>
            <a:r>
              <a:rPr sz="3600" b="1" spc="40" dirty="0">
                <a:latin typeface="Abadi" panose="020B0604020104020204" pitchFamily="34" charset="0"/>
              </a:rPr>
              <a:t>i</a:t>
            </a:r>
            <a:r>
              <a:rPr sz="3600" b="1" spc="20" dirty="0">
                <a:latin typeface="Abadi" panose="020B0604020104020204" pitchFamily="34" charset="0"/>
              </a:rPr>
              <a:t>s</a:t>
            </a:r>
            <a:r>
              <a:rPr sz="3600" b="1" spc="107" dirty="0">
                <a:latin typeface="Abadi" panose="020B0604020104020204" pitchFamily="34" charset="0"/>
              </a:rPr>
              <a:t>e</a:t>
            </a:r>
            <a:r>
              <a:rPr sz="3600" b="1" spc="-67" dirty="0">
                <a:latin typeface="Abadi" panose="020B0604020104020204" pitchFamily="34" charset="0"/>
                <a:cs typeface="Times New Roman"/>
              </a:rPr>
              <a:t> </a:t>
            </a:r>
            <a:r>
              <a:rPr sz="3600" b="1" spc="133" dirty="0">
                <a:latin typeface="Abadi" panose="020B0604020104020204" pitchFamily="34" charset="0"/>
              </a:rPr>
              <a:t>o</a:t>
            </a:r>
            <a:r>
              <a:rPr sz="3600" b="1" spc="13" dirty="0">
                <a:latin typeface="Abadi" panose="020B0604020104020204" pitchFamily="34" charset="0"/>
              </a:rPr>
              <a:t>f</a:t>
            </a:r>
            <a:r>
              <a:rPr sz="3600" b="1" spc="-67" dirty="0">
                <a:latin typeface="Abadi" panose="020B0604020104020204" pitchFamily="34" charset="0"/>
                <a:cs typeface="Times New Roman"/>
              </a:rPr>
              <a:t> </a:t>
            </a:r>
            <a:r>
              <a:rPr sz="3600" b="1" spc="8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F</a:t>
            </a:r>
            <a:r>
              <a:rPr sz="3600" b="1" spc="53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a</a:t>
            </a:r>
            <a:r>
              <a:rPr sz="3600" b="1" spc="207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s</a:t>
            </a:r>
            <a:r>
              <a:rPr sz="3600" b="1" spc="-33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t</a:t>
            </a:r>
            <a:r>
              <a:rPr sz="3600" b="1" spc="-113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cs typeface="Times New Roman"/>
              </a:rPr>
              <a:t> </a:t>
            </a:r>
            <a:r>
              <a:rPr sz="3600" b="1" spc="227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C</a:t>
            </a:r>
            <a:r>
              <a:rPr sz="3600" b="1" spc="187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o</a:t>
            </a:r>
            <a:r>
              <a:rPr sz="3600" b="1" spc="313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m</a:t>
            </a:r>
            <a:r>
              <a:rPr sz="3600" b="1" spc="173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p</a:t>
            </a:r>
            <a:r>
              <a:rPr sz="3600" b="1" spc="14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u</a:t>
            </a:r>
            <a:r>
              <a:rPr sz="3600" b="1" spc="-8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t</a:t>
            </a:r>
            <a:r>
              <a:rPr sz="3600" b="1" spc="-13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e</a:t>
            </a:r>
            <a:r>
              <a:rPr sz="3600" b="1" spc="27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r</a:t>
            </a:r>
            <a:r>
              <a:rPr sz="3600" b="1" spc="247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s</a:t>
            </a:r>
            <a:endParaRPr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badi" panose="020B0604020104020204" pitchFamily="34" charset="0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78648" y="2826081"/>
            <a:ext cx="9999979" cy="2491174"/>
          </a:xfrm>
          <a:prstGeom prst="rect">
            <a:avLst/>
          </a:prstGeom>
        </p:spPr>
        <p:txBody>
          <a:bodyPr vert="horz" wrap="square" lIns="0" tIns="22013" rIns="0" bIns="0" rtlCol="0">
            <a:spAutoFit/>
          </a:bodyPr>
          <a:lstStyle/>
          <a:p>
            <a:pPr marL="16933" marR="6773">
              <a:lnSpc>
                <a:spcPct val="115999"/>
              </a:lnSpc>
              <a:spcBef>
                <a:spcPts val="173"/>
              </a:spcBef>
            </a:pPr>
            <a:r>
              <a:rPr sz="2800" spc="-67" dirty="0">
                <a:solidFill>
                  <a:schemeClr val="bg2">
                    <a:lumMod val="10000"/>
                  </a:schemeClr>
                </a:solidFill>
                <a:cs typeface="Tahoma"/>
              </a:rPr>
              <a:t>So, </a:t>
            </a:r>
            <a:r>
              <a:rPr sz="2800" spc="60" dirty="0">
                <a:solidFill>
                  <a:schemeClr val="bg2">
                    <a:lumMod val="10000"/>
                  </a:schemeClr>
                </a:solidFill>
                <a:cs typeface="Tahoma"/>
              </a:rPr>
              <a:t>the </a:t>
            </a:r>
            <a:r>
              <a:rPr sz="2800" spc="33" dirty="0">
                <a:solidFill>
                  <a:schemeClr val="bg2">
                    <a:lumMod val="10000"/>
                  </a:schemeClr>
                </a:solidFill>
                <a:cs typeface="Tahoma"/>
              </a:rPr>
              <a:t>rise </a:t>
            </a:r>
            <a:r>
              <a:rPr sz="2800" spc="60" dirty="0">
                <a:solidFill>
                  <a:schemeClr val="bg2">
                    <a:lumMod val="10000"/>
                  </a:schemeClr>
                </a:solidFill>
                <a:cs typeface="Tahoma"/>
              </a:rPr>
              <a:t>of </a:t>
            </a:r>
            <a:r>
              <a:rPr sz="2800" spc="40" dirty="0">
                <a:solidFill>
                  <a:schemeClr val="bg2">
                    <a:lumMod val="10000"/>
                  </a:schemeClr>
                </a:solidFill>
                <a:cs typeface="Tahoma"/>
              </a:rPr>
              <a:t>fast computers </a:t>
            </a:r>
            <a:r>
              <a:rPr sz="2800" spc="80" dirty="0">
                <a:solidFill>
                  <a:schemeClr val="bg2">
                    <a:lumMod val="10000"/>
                  </a:schemeClr>
                </a:solidFill>
                <a:cs typeface="Tahoma"/>
              </a:rPr>
              <a:t>with </a:t>
            </a:r>
            <a:r>
              <a:rPr sz="2800" spc="20" dirty="0">
                <a:solidFill>
                  <a:schemeClr val="bg2">
                    <a:lumMod val="10000"/>
                  </a:schemeClr>
                </a:solidFill>
                <a:cs typeface="Tahoma"/>
              </a:rPr>
              <a:t>specialized processors such </a:t>
            </a:r>
            <a:r>
              <a:rPr sz="2800" spc="-7" dirty="0">
                <a:solidFill>
                  <a:schemeClr val="bg2">
                    <a:lumMod val="10000"/>
                  </a:schemeClr>
                </a:solidFill>
                <a:cs typeface="Tahoma"/>
              </a:rPr>
              <a:t>as </a:t>
            </a:r>
            <a:r>
              <a:rPr sz="2800" spc="27" dirty="0">
                <a:solidFill>
                  <a:schemeClr val="bg2">
                    <a:lumMod val="10000"/>
                  </a:schemeClr>
                </a:solidFill>
                <a:cs typeface="Tahoma"/>
              </a:rPr>
              <a:t>graphics </a:t>
            </a:r>
            <a:r>
              <a:rPr sz="2800" spc="33" dirty="0">
                <a:solidFill>
                  <a:schemeClr val="bg2">
                    <a:lumMod val="10000"/>
                  </a:schemeClr>
                </a:solidFill>
                <a:cs typeface="Tahoma"/>
              </a:rPr>
              <a:t> </a:t>
            </a:r>
            <a:r>
              <a:rPr sz="2800" spc="20" dirty="0">
                <a:solidFill>
                  <a:schemeClr val="bg2">
                    <a:lumMod val="10000"/>
                  </a:schemeClr>
                </a:solidFill>
                <a:cs typeface="Tahoma"/>
              </a:rPr>
              <a:t>processing </a:t>
            </a:r>
            <a:r>
              <a:rPr sz="2800" spc="53" dirty="0">
                <a:solidFill>
                  <a:schemeClr val="bg2">
                    <a:lumMod val="10000"/>
                  </a:schemeClr>
                </a:solidFill>
                <a:cs typeface="Tahoma"/>
              </a:rPr>
              <a:t>units </a:t>
            </a:r>
            <a:r>
              <a:rPr sz="2800" spc="87" dirty="0">
                <a:solidFill>
                  <a:schemeClr val="bg2">
                    <a:lumMod val="10000"/>
                  </a:schemeClr>
                </a:solidFill>
                <a:cs typeface="Tahoma"/>
              </a:rPr>
              <a:t>or </a:t>
            </a:r>
            <a:r>
              <a:rPr sz="2800" spc="133" dirty="0">
                <a:solidFill>
                  <a:schemeClr val="bg2">
                    <a:lumMod val="10000"/>
                  </a:schemeClr>
                </a:solidFill>
                <a:cs typeface="Tahoma"/>
              </a:rPr>
              <a:t>GPUs </a:t>
            </a:r>
            <a:r>
              <a:rPr sz="2800" spc="7" dirty="0">
                <a:solidFill>
                  <a:schemeClr val="bg2">
                    <a:lumMod val="10000"/>
                  </a:schemeClr>
                </a:solidFill>
                <a:cs typeface="Tahoma"/>
              </a:rPr>
              <a:t>has </a:t>
            </a:r>
            <a:r>
              <a:rPr sz="2800" spc="27" dirty="0">
                <a:solidFill>
                  <a:schemeClr val="bg2">
                    <a:lumMod val="10000"/>
                  </a:schemeClr>
                </a:solidFill>
                <a:cs typeface="Tahoma"/>
              </a:rPr>
              <a:t>enabled </a:t>
            </a:r>
            <a:r>
              <a:rPr sz="2800" spc="20" dirty="0">
                <a:solidFill>
                  <a:schemeClr val="bg2">
                    <a:lumMod val="10000"/>
                  </a:schemeClr>
                </a:solidFill>
                <a:cs typeface="Tahoma"/>
              </a:rPr>
              <a:t>many </a:t>
            </a:r>
            <a:r>
              <a:rPr sz="2800" spc="7" dirty="0">
                <a:solidFill>
                  <a:schemeClr val="bg2">
                    <a:lumMod val="10000"/>
                  </a:schemeClr>
                </a:solidFill>
                <a:cs typeface="Tahoma"/>
              </a:rPr>
              <a:t>companies, </a:t>
            </a:r>
            <a:r>
              <a:rPr sz="2800" spc="67" dirty="0">
                <a:solidFill>
                  <a:schemeClr val="bg2">
                    <a:lumMod val="10000"/>
                  </a:schemeClr>
                </a:solidFill>
                <a:cs typeface="Tahoma"/>
              </a:rPr>
              <a:t>not </a:t>
            </a:r>
            <a:r>
              <a:rPr sz="2800" spc="13" dirty="0">
                <a:solidFill>
                  <a:schemeClr val="bg2">
                    <a:lumMod val="10000"/>
                  </a:schemeClr>
                </a:solidFill>
                <a:cs typeface="Tahoma"/>
              </a:rPr>
              <a:t>just </a:t>
            </a:r>
            <a:r>
              <a:rPr sz="2800" spc="67" dirty="0">
                <a:solidFill>
                  <a:schemeClr val="bg2">
                    <a:lumMod val="10000"/>
                  </a:schemeClr>
                </a:solidFill>
                <a:cs typeface="Tahoma"/>
              </a:rPr>
              <a:t>gianttech </a:t>
            </a:r>
            <a:r>
              <a:rPr sz="2800" spc="73" dirty="0">
                <a:solidFill>
                  <a:schemeClr val="bg2">
                    <a:lumMod val="10000"/>
                  </a:schemeClr>
                </a:solidFill>
                <a:cs typeface="Tahoma"/>
              </a:rPr>
              <a:t> </a:t>
            </a:r>
            <a:r>
              <a:rPr sz="2800" spc="7" dirty="0">
                <a:solidFill>
                  <a:schemeClr val="bg2">
                    <a:lumMod val="10000"/>
                  </a:schemeClr>
                </a:solidFill>
                <a:cs typeface="Tahoma"/>
              </a:rPr>
              <a:t>companies,</a:t>
            </a:r>
            <a:r>
              <a:rPr sz="2800" spc="-400" dirty="0">
                <a:solidFill>
                  <a:schemeClr val="bg2">
                    <a:lumMod val="10000"/>
                  </a:schemeClr>
                </a:solidFill>
                <a:cs typeface="Tahoma"/>
              </a:rPr>
              <a:t> </a:t>
            </a:r>
            <a:r>
              <a:rPr sz="2800" spc="60" dirty="0">
                <a:solidFill>
                  <a:schemeClr val="bg2">
                    <a:lumMod val="10000"/>
                  </a:schemeClr>
                </a:solidFill>
                <a:cs typeface="Tahoma"/>
              </a:rPr>
              <a:t>but</a:t>
            </a:r>
            <a:r>
              <a:rPr sz="2800" spc="-367" dirty="0">
                <a:solidFill>
                  <a:schemeClr val="bg2">
                    <a:lumMod val="10000"/>
                  </a:schemeClr>
                </a:solidFill>
                <a:cs typeface="Tahoma"/>
              </a:rPr>
              <a:t> </a:t>
            </a:r>
            <a:r>
              <a:rPr sz="2800" spc="20" dirty="0">
                <a:solidFill>
                  <a:schemeClr val="bg2">
                    <a:lumMod val="10000"/>
                  </a:schemeClr>
                </a:solidFill>
                <a:cs typeface="Tahoma"/>
              </a:rPr>
              <a:t>many</a:t>
            </a:r>
            <a:r>
              <a:rPr sz="2800" spc="-387" dirty="0">
                <a:solidFill>
                  <a:schemeClr val="bg2">
                    <a:lumMod val="10000"/>
                  </a:schemeClr>
                </a:solidFill>
                <a:cs typeface="Tahoma"/>
              </a:rPr>
              <a:t> </a:t>
            </a:r>
            <a:r>
              <a:rPr sz="2800" spc="20" dirty="0">
                <a:solidFill>
                  <a:schemeClr val="bg2">
                    <a:lumMod val="10000"/>
                  </a:schemeClr>
                </a:solidFill>
                <a:cs typeface="Tahoma"/>
              </a:rPr>
              <a:t>many</a:t>
            </a:r>
            <a:r>
              <a:rPr sz="2800" spc="-393" dirty="0">
                <a:solidFill>
                  <a:schemeClr val="bg2">
                    <a:lumMod val="10000"/>
                  </a:schemeClr>
                </a:solidFill>
                <a:cs typeface="Tahoma"/>
              </a:rPr>
              <a:t> </a:t>
            </a:r>
            <a:r>
              <a:rPr sz="2800" spc="67" dirty="0">
                <a:solidFill>
                  <a:schemeClr val="bg2">
                    <a:lumMod val="10000"/>
                  </a:schemeClr>
                </a:solidFill>
                <a:cs typeface="Tahoma"/>
              </a:rPr>
              <a:t>other</a:t>
            </a:r>
            <a:r>
              <a:rPr sz="2800" spc="-433" dirty="0">
                <a:solidFill>
                  <a:schemeClr val="bg2">
                    <a:lumMod val="10000"/>
                  </a:schemeClr>
                </a:solidFill>
                <a:cs typeface="Tahoma"/>
              </a:rPr>
              <a:t> </a:t>
            </a:r>
            <a:r>
              <a:rPr sz="2800" spc="13" dirty="0">
                <a:solidFill>
                  <a:schemeClr val="bg2">
                    <a:lumMod val="10000"/>
                  </a:schemeClr>
                </a:solidFill>
                <a:cs typeface="Tahoma"/>
              </a:rPr>
              <a:t>companies</a:t>
            </a:r>
            <a:r>
              <a:rPr sz="2800" spc="-407" dirty="0">
                <a:solidFill>
                  <a:schemeClr val="bg2">
                    <a:lumMod val="10000"/>
                  </a:schemeClr>
                </a:solidFill>
                <a:cs typeface="Tahoma"/>
              </a:rPr>
              <a:t> </a:t>
            </a:r>
            <a:r>
              <a:rPr sz="2800" spc="87" dirty="0">
                <a:solidFill>
                  <a:schemeClr val="bg2">
                    <a:lumMod val="10000"/>
                  </a:schemeClr>
                </a:solidFill>
                <a:cs typeface="Tahoma"/>
              </a:rPr>
              <a:t>to</a:t>
            </a:r>
            <a:r>
              <a:rPr sz="2800" spc="-380" dirty="0">
                <a:solidFill>
                  <a:schemeClr val="bg2">
                    <a:lumMod val="10000"/>
                  </a:schemeClr>
                </a:solidFill>
                <a:cs typeface="Tahoma"/>
              </a:rPr>
              <a:t> </a:t>
            </a:r>
            <a:r>
              <a:rPr sz="2800" spc="27" dirty="0">
                <a:solidFill>
                  <a:schemeClr val="bg2">
                    <a:lumMod val="10000"/>
                  </a:schemeClr>
                </a:solidFill>
                <a:cs typeface="Tahoma"/>
              </a:rPr>
              <a:t>be</a:t>
            </a:r>
            <a:r>
              <a:rPr sz="2800" spc="-413" dirty="0">
                <a:solidFill>
                  <a:schemeClr val="bg2">
                    <a:lumMod val="10000"/>
                  </a:schemeClr>
                </a:solidFill>
                <a:cs typeface="Tahoma"/>
              </a:rPr>
              <a:t> </a:t>
            </a:r>
            <a:r>
              <a:rPr sz="2800" spc="33" dirty="0">
                <a:solidFill>
                  <a:schemeClr val="bg2">
                    <a:lumMod val="10000"/>
                  </a:schemeClr>
                </a:solidFill>
                <a:cs typeface="Tahoma"/>
              </a:rPr>
              <a:t>able</a:t>
            </a:r>
            <a:r>
              <a:rPr sz="2800" spc="-420" dirty="0">
                <a:solidFill>
                  <a:schemeClr val="bg2">
                    <a:lumMod val="10000"/>
                  </a:schemeClr>
                </a:solidFill>
                <a:cs typeface="Tahoma"/>
              </a:rPr>
              <a:t> </a:t>
            </a:r>
            <a:r>
              <a:rPr sz="2800" spc="87" dirty="0">
                <a:solidFill>
                  <a:schemeClr val="bg2">
                    <a:lumMod val="10000"/>
                  </a:schemeClr>
                </a:solidFill>
                <a:cs typeface="Tahoma"/>
              </a:rPr>
              <a:t>to</a:t>
            </a:r>
            <a:r>
              <a:rPr sz="2800" spc="-380" dirty="0">
                <a:solidFill>
                  <a:schemeClr val="bg2">
                    <a:lumMod val="10000"/>
                  </a:schemeClr>
                </a:solidFill>
                <a:cs typeface="Tahoma"/>
              </a:rPr>
              <a:t> </a:t>
            </a:r>
            <a:r>
              <a:rPr sz="2800" spc="60" dirty="0">
                <a:solidFill>
                  <a:schemeClr val="bg2">
                    <a:lumMod val="10000"/>
                  </a:schemeClr>
                </a:solidFill>
                <a:cs typeface="Tahoma"/>
              </a:rPr>
              <a:t>train</a:t>
            </a:r>
            <a:r>
              <a:rPr sz="2800" spc="-380" dirty="0">
                <a:solidFill>
                  <a:schemeClr val="bg2">
                    <a:lumMod val="10000"/>
                  </a:schemeClr>
                </a:solidFill>
                <a:cs typeface="Tahoma"/>
              </a:rPr>
              <a:t> </a:t>
            </a:r>
            <a:r>
              <a:rPr sz="2800" spc="20" dirty="0">
                <a:solidFill>
                  <a:schemeClr val="bg2">
                    <a:lumMod val="10000"/>
                  </a:schemeClr>
                </a:solidFill>
                <a:cs typeface="Tahoma"/>
              </a:rPr>
              <a:t>large</a:t>
            </a:r>
            <a:r>
              <a:rPr sz="2800" spc="-420" dirty="0">
                <a:solidFill>
                  <a:schemeClr val="bg2">
                    <a:lumMod val="10000"/>
                  </a:schemeClr>
                </a:solidFill>
                <a:cs typeface="Tahoma"/>
              </a:rPr>
              <a:t> </a:t>
            </a:r>
            <a:r>
              <a:rPr sz="2800" spc="33" dirty="0">
                <a:solidFill>
                  <a:schemeClr val="bg2">
                    <a:lumMod val="10000"/>
                  </a:schemeClr>
                </a:solidFill>
                <a:cs typeface="Tahoma"/>
              </a:rPr>
              <a:t>neural</a:t>
            </a:r>
            <a:r>
              <a:rPr sz="2800" spc="-400" dirty="0">
                <a:solidFill>
                  <a:schemeClr val="bg2">
                    <a:lumMod val="10000"/>
                  </a:schemeClr>
                </a:solidFill>
                <a:cs typeface="Tahoma"/>
              </a:rPr>
              <a:t> </a:t>
            </a:r>
            <a:r>
              <a:rPr sz="2800" spc="33" dirty="0">
                <a:solidFill>
                  <a:schemeClr val="bg2">
                    <a:lumMod val="10000"/>
                  </a:schemeClr>
                </a:solidFill>
                <a:cs typeface="Tahoma"/>
              </a:rPr>
              <a:t>nets </a:t>
            </a:r>
            <a:r>
              <a:rPr sz="2800" spc="-687" dirty="0">
                <a:solidFill>
                  <a:schemeClr val="bg2">
                    <a:lumMod val="10000"/>
                  </a:schemeClr>
                </a:solidFill>
                <a:cs typeface="Tahoma"/>
              </a:rPr>
              <a:t> </a:t>
            </a:r>
            <a:r>
              <a:rPr sz="2800" spc="40" dirty="0">
                <a:solidFill>
                  <a:schemeClr val="bg2">
                    <a:lumMod val="10000"/>
                  </a:schemeClr>
                </a:solidFill>
                <a:cs typeface="Tahoma"/>
              </a:rPr>
              <a:t>on</a:t>
            </a:r>
            <a:r>
              <a:rPr sz="2800" spc="-300" dirty="0">
                <a:solidFill>
                  <a:schemeClr val="bg2">
                    <a:lumMod val="10000"/>
                  </a:schemeClr>
                </a:solidFill>
                <a:cs typeface="Tahoma"/>
              </a:rPr>
              <a:t> </a:t>
            </a:r>
            <a:r>
              <a:rPr sz="2800" spc="-27" dirty="0">
                <a:solidFill>
                  <a:schemeClr val="bg2">
                    <a:lumMod val="10000"/>
                  </a:schemeClr>
                </a:solidFill>
                <a:cs typeface="Tahoma"/>
              </a:rPr>
              <a:t>a</a:t>
            </a:r>
            <a:r>
              <a:rPr sz="2800" spc="-380" dirty="0">
                <a:solidFill>
                  <a:schemeClr val="bg2">
                    <a:lumMod val="10000"/>
                  </a:schemeClr>
                </a:solidFill>
                <a:cs typeface="Tahoma"/>
              </a:rPr>
              <a:t> </a:t>
            </a:r>
            <a:r>
              <a:rPr sz="2800" spc="20" dirty="0">
                <a:solidFill>
                  <a:schemeClr val="bg2">
                    <a:lumMod val="10000"/>
                  </a:schemeClr>
                </a:solidFill>
                <a:cs typeface="Tahoma"/>
              </a:rPr>
              <a:t>large</a:t>
            </a:r>
            <a:r>
              <a:rPr sz="2800" spc="-320" dirty="0">
                <a:solidFill>
                  <a:schemeClr val="bg2">
                    <a:lumMod val="10000"/>
                  </a:schemeClr>
                </a:solidFill>
                <a:cs typeface="Tahoma"/>
              </a:rPr>
              <a:t> </a:t>
            </a:r>
            <a:r>
              <a:rPr sz="2800" spc="13" dirty="0">
                <a:solidFill>
                  <a:schemeClr val="bg2">
                    <a:lumMod val="10000"/>
                  </a:schemeClr>
                </a:solidFill>
                <a:cs typeface="Tahoma"/>
              </a:rPr>
              <a:t>enough</a:t>
            </a:r>
            <a:r>
              <a:rPr sz="2800" spc="-393" dirty="0">
                <a:solidFill>
                  <a:schemeClr val="bg2">
                    <a:lumMod val="10000"/>
                  </a:schemeClr>
                </a:solidFill>
                <a:cs typeface="Tahoma"/>
              </a:rPr>
              <a:t> </a:t>
            </a:r>
            <a:r>
              <a:rPr sz="2800" spc="33" dirty="0">
                <a:solidFill>
                  <a:schemeClr val="bg2">
                    <a:lumMod val="10000"/>
                  </a:schemeClr>
                </a:solidFill>
                <a:cs typeface="Tahoma"/>
              </a:rPr>
              <a:t>amount</a:t>
            </a:r>
            <a:r>
              <a:rPr sz="2800" spc="-373" dirty="0">
                <a:solidFill>
                  <a:schemeClr val="bg2">
                    <a:lumMod val="10000"/>
                  </a:schemeClr>
                </a:solidFill>
                <a:cs typeface="Tahoma"/>
              </a:rPr>
              <a:t> </a:t>
            </a:r>
            <a:r>
              <a:rPr sz="2800" spc="60" dirty="0">
                <a:solidFill>
                  <a:schemeClr val="bg2">
                    <a:lumMod val="10000"/>
                  </a:schemeClr>
                </a:solidFill>
                <a:cs typeface="Tahoma"/>
              </a:rPr>
              <a:t>of</a:t>
            </a:r>
            <a:r>
              <a:rPr sz="2800" spc="-387" dirty="0">
                <a:solidFill>
                  <a:schemeClr val="bg2">
                    <a:lumMod val="10000"/>
                  </a:schemeClr>
                </a:solidFill>
                <a:cs typeface="Tahoma"/>
              </a:rPr>
              <a:t> </a:t>
            </a:r>
            <a:r>
              <a:rPr sz="2800" spc="40" dirty="0">
                <a:solidFill>
                  <a:schemeClr val="bg2">
                    <a:lumMod val="10000"/>
                  </a:schemeClr>
                </a:solidFill>
                <a:cs typeface="Tahoma"/>
              </a:rPr>
              <a:t>data</a:t>
            </a:r>
            <a:r>
              <a:rPr sz="2800" spc="-380" dirty="0">
                <a:solidFill>
                  <a:schemeClr val="bg2">
                    <a:lumMod val="10000"/>
                  </a:schemeClr>
                </a:solidFill>
                <a:cs typeface="Tahoma"/>
              </a:rPr>
              <a:t> </a:t>
            </a:r>
            <a:r>
              <a:rPr sz="2800" spc="47" dirty="0">
                <a:solidFill>
                  <a:schemeClr val="bg2">
                    <a:lumMod val="10000"/>
                  </a:schemeClr>
                </a:solidFill>
                <a:cs typeface="Tahoma"/>
              </a:rPr>
              <a:t>in</a:t>
            </a:r>
            <a:r>
              <a:rPr sz="2800" spc="-393" dirty="0">
                <a:solidFill>
                  <a:schemeClr val="bg2">
                    <a:lumMod val="10000"/>
                  </a:schemeClr>
                </a:solidFill>
                <a:cs typeface="Tahoma"/>
              </a:rPr>
              <a:t> </a:t>
            </a:r>
            <a:r>
              <a:rPr sz="2800" spc="60" dirty="0">
                <a:solidFill>
                  <a:schemeClr val="bg2">
                    <a:lumMod val="10000"/>
                  </a:schemeClr>
                </a:solidFill>
                <a:cs typeface="Tahoma"/>
              </a:rPr>
              <a:t>order</a:t>
            </a:r>
            <a:r>
              <a:rPr sz="2800" spc="-447" dirty="0">
                <a:solidFill>
                  <a:schemeClr val="bg2">
                    <a:lumMod val="10000"/>
                  </a:schemeClr>
                </a:solidFill>
                <a:cs typeface="Tahoma"/>
              </a:rPr>
              <a:t> </a:t>
            </a:r>
            <a:r>
              <a:rPr sz="2800" spc="93" dirty="0">
                <a:solidFill>
                  <a:schemeClr val="bg2">
                    <a:lumMod val="10000"/>
                  </a:schemeClr>
                </a:solidFill>
                <a:cs typeface="Tahoma"/>
              </a:rPr>
              <a:t>to</a:t>
            </a:r>
            <a:r>
              <a:rPr sz="2800" spc="-393" dirty="0">
                <a:solidFill>
                  <a:schemeClr val="bg2">
                    <a:lumMod val="10000"/>
                  </a:schemeClr>
                </a:solidFill>
                <a:cs typeface="Tahoma"/>
              </a:rPr>
              <a:t> </a:t>
            </a:r>
            <a:r>
              <a:rPr sz="2800" spc="13" dirty="0">
                <a:solidFill>
                  <a:schemeClr val="bg2">
                    <a:lumMod val="10000"/>
                  </a:schemeClr>
                </a:solidFill>
                <a:cs typeface="Tahoma"/>
              </a:rPr>
              <a:t>get</a:t>
            </a:r>
            <a:r>
              <a:rPr sz="2800" spc="-373" dirty="0">
                <a:solidFill>
                  <a:schemeClr val="bg2">
                    <a:lumMod val="10000"/>
                  </a:schemeClr>
                </a:solidFill>
                <a:cs typeface="Tahoma"/>
              </a:rPr>
              <a:t> </a:t>
            </a:r>
            <a:r>
              <a:rPr sz="2800" spc="47" dirty="0">
                <a:solidFill>
                  <a:schemeClr val="bg2">
                    <a:lumMod val="10000"/>
                  </a:schemeClr>
                </a:solidFill>
                <a:cs typeface="Tahoma"/>
              </a:rPr>
              <a:t>very</a:t>
            </a:r>
            <a:r>
              <a:rPr sz="2800" spc="-293" dirty="0">
                <a:solidFill>
                  <a:schemeClr val="bg2">
                    <a:lumMod val="10000"/>
                  </a:schemeClr>
                </a:solidFill>
                <a:cs typeface="Tahoma"/>
              </a:rPr>
              <a:t> </a:t>
            </a:r>
            <a:r>
              <a:rPr sz="2800" spc="20" dirty="0">
                <a:solidFill>
                  <a:schemeClr val="bg2">
                    <a:lumMod val="10000"/>
                  </a:schemeClr>
                </a:solidFill>
                <a:cs typeface="Tahoma"/>
              </a:rPr>
              <a:t>good</a:t>
            </a:r>
            <a:r>
              <a:rPr sz="2800" spc="-400" dirty="0">
                <a:solidFill>
                  <a:schemeClr val="bg2">
                    <a:lumMod val="10000"/>
                  </a:schemeClr>
                </a:solidFill>
                <a:cs typeface="Tahoma"/>
              </a:rPr>
              <a:t> </a:t>
            </a:r>
            <a:r>
              <a:rPr sz="2800" spc="40" dirty="0">
                <a:solidFill>
                  <a:schemeClr val="bg2">
                    <a:lumMod val="10000"/>
                  </a:schemeClr>
                </a:solidFill>
                <a:cs typeface="Tahoma"/>
              </a:rPr>
              <a:t>performance</a:t>
            </a:r>
            <a:r>
              <a:rPr sz="2800" spc="-420" dirty="0">
                <a:solidFill>
                  <a:schemeClr val="bg2">
                    <a:lumMod val="10000"/>
                  </a:schemeClr>
                </a:solidFill>
                <a:cs typeface="Tahoma"/>
              </a:rPr>
              <a:t> </a:t>
            </a:r>
            <a:r>
              <a:rPr sz="2800" spc="20" dirty="0">
                <a:solidFill>
                  <a:schemeClr val="bg2">
                    <a:lumMod val="10000"/>
                  </a:schemeClr>
                </a:solidFill>
                <a:cs typeface="Tahoma"/>
              </a:rPr>
              <a:t>and </a:t>
            </a:r>
            <a:r>
              <a:rPr sz="2800" spc="27" dirty="0">
                <a:solidFill>
                  <a:schemeClr val="bg2">
                    <a:lumMod val="10000"/>
                  </a:schemeClr>
                </a:solidFill>
                <a:cs typeface="Tahoma"/>
              </a:rPr>
              <a:t> </a:t>
            </a:r>
            <a:r>
              <a:rPr sz="2800" spc="53" dirty="0">
                <a:solidFill>
                  <a:schemeClr val="bg2">
                    <a:lumMod val="10000"/>
                  </a:schemeClr>
                </a:solidFill>
                <a:cs typeface="Tahoma"/>
              </a:rPr>
              <a:t>drive</a:t>
            </a:r>
            <a:r>
              <a:rPr sz="2800" spc="-427" dirty="0">
                <a:solidFill>
                  <a:schemeClr val="bg2">
                    <a:lumMod val="10000"/>
                  </a:schemeClr>
                </a:solidFill>
                <a:cs typeface="Tahoma"/>
              </a:rPr>
              <a:t> </a:t>
            </a:r>
            <a:r>
              <a:rPr sz="2800" spc="20" dirty="0">
                <a:solidFill>
                  <a:schemeClr val="bg2">
                    <a:lumMod val="10000"/>
                  </a:schemeClr>
                </a:solidFill>
                <a:cs typeface="Tahoma"/>
              </a:rPr>
              <a:t>business</a:t>
            </a:r>
            <a:r>
              <a:rPr sz="2800" spc="-407" dirty="0">
                <a:solidFill>
                  <a:schemeClr val="bg2">
                    <a:lumMod val="10000"/>
                  </a:schemeClr>
                </a:solidFill>
                <a:cs typeface="Tahoma"/>
              </a:rPr>
              <a:t> </a:t>
            </a:r>
            <a:r>
              <a:rPr sz="2800" spc="-7" dirty="0">
                <a:solidFill>
                  <a:schemeClr val="bg2">
                    <a:lumMod val="10000"/>
                  </a:schemeClr>
                </a:solidFill>
                <a:cs typeface="Tahoma"/>
              </a:rPr>
              <a:t>value.</a:t>
            </a:r>
            <a:endParaRPr sz="2800" dirty="0">
              <a:solidFill>
                <a:schemeClr val="bg2">
                  <a:lumMod val="10000"/>
                </a:schemeClr>
              </a:solidFill>
              <a:cs typeface="Tahom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8327" y="2446999"/>
            <a:ext cx="9356512" cy="1356932"/>
          </a:xfrm>
          <a:prstGeom prst="rect">
            <a:avLst/>
          </a:prstGeom>
        </p:spPr>
        <p:txBody>
          <a:bodyPr vert="horz" wrap="square" lIns="0" tIns="11007" rIns="0" bIns="0" rtlCol="0" anchor="ctr">
            <a:spAutoFit/>
          </a:bodyPr>
          <a:lstStyle/>
          <a:p>
            <a:pPr marL="2304569" marR="6773" indent="-2288483">
              <a:lnSpc>
                <a:spcPct val="100899"/>
              </a:lnSpc>
              <a:spcBef>
                <a:spcPts val="87"/>
              </a:spcBef>
            </a:pPr>
            <a:r>
              <a:rPr spc="853" dirty="0">
                <a:latin typeface="Abadi" panose="020B0604020104020204" pitchFamily="34" charset="0"/>
              </a:rPr>
              <a:t>W</a:t>
            </a:r>
            <a:r>
              <a:rPr spc="133" dirty="0">
                <a:latin typeface="Abadi" panose="020B0604020104020204" pitchFamily="34" charset="0"/>
              </a:rPr>
              <a:t>h</a:t>
            </a:r>
            <a:r>
              <a:rPr spc="152" dirty="0">
                <a:latin typeface="Abadi" panose="020B0604020104020204" pitchFamily="34" charset="0"/>
              </a:rPr>
              <a:t>a</a:t>
            </a:r>
            <a:r>
              <a:rPr spc="-60" dirty="0">
                <a:latin typeface="Abadi" panose="020B0604020104020204" pitchFamily="34" charset="0"/>
              </a:rPr>
              <a:t>t</a:t>
            </a:r>
            <a:r>
              <a:rPr spc="-147" dirty="0">
                <a:latin typeface="Abadi" panose="020B0604020104020204" pitchFamily="34" charset="0"/>
                <a:cs typeface="Times New Roman"/>
              </a:rPr>
              <a:t> </a:t>
            </a:r>
            <a:r>
              <a:rPr spc="133" dirty="0">
                <a:latin typeface="Abadi" panose="020B0604020104020204" pitchFamily="34" charset="0"/>
              </a:rPr>
              <a:t>e</a:t>
            </a:r>
            <a:r>
              <a:rPr spc="140" dirty="0">
                <a:latin typeface="Abadi" panose="020B0604020104020204" pitchFamily="34" charset="0"/>
              </a:rPr>
              <a:t>n</a:t>
            </a:r>
            <a:r>
              <a:rPr spc="160" dirty="0">
                <a:latin typeface="Abadi" panose="020B0604020104020204" pitchFamily="34" charset="0"/>
              </a:rPr>
              <a:t>a</a:t>
            </a:r>
            <a:r>
              <a:rPr spc="200" dirty="0">
                <a:latin typeface="Abadi" panose="020B0604020104020204" pitchFamily="34" charset="0"/>
              </a:rPr>
              <a:t>b</a:t>
            </a:r>
            <a:r>
              <a:rPr spc="87" dirty="0">
                <a:latin typeface="Abadi" panose="020B0604020104020204" pitchFamily="34" charset="0"/>
              </a:rPr>
              <a:t>l</a:t>
            </a:r>
            <a:r>
              <a:rPr spc="133" dirty="0">
                <a:latin typeface="Abadi" panose="020B0604020104020204" pitchFamily="34" charset="0"/>
              </a:rPr>
              <a:t>e</a:t>
            </a:r>
            <a:r>
              <a:rPr spc="320" dirty="0">
                <a:latin typeface="Abadi" panose="020B0604020104020204" pitchFamily="34" charset="0"/>
              </a:rPr>
              <a:t>s</a:t>
            </a:r>
            <a:r>
              <a:rPr spc="-87" dirty="0">
                <a:latin typeface="Abadi" panose="020B0604020104020204" pitchFamily="34" charset="0"/>
                <a:cs typeface="Times New Roman"/>
              </a:rPr>
              <a:t> </a:t>
            </a:r>
            <a:r>
              <a:rPr spc="367" dirty="0">
                <a:latin typeface="Abadi" panose="020B0604020104020204" pitchFamily="34" charset="0"/>
              </a:rPr>
              <a:t>m</a:t>
            </a:r>
            <a:r>
              <a:rPr spc="233" dirty="0">
                <a:latin typeface="Abadi" panose="020B0604020104020204" pitchFamily="34" charset="0"/>
              </a:rPr>
              <a:t>a</a:t>
            </a:r>
            <a:r>
              <a:rPr spc="40" dirty="0">
                <a:latin typeface="Abadi" panose="020B0604020104020204" pitchFamily="34" charset="0"/>
              </a:rPr>
              <a:t>ch</a:t>
            </a:r>
            <a:r>
              <a:rPr spc="-20" dirty="0">
                <a:latin typeface="Abadi" panose="020B0604020104020204" pitchFamily="34" charset="0"/>
              </a:rPr>
              <a:t>i</a:t>
            </a:r>
            <a:r>
              <a:rPr spc="93" dirty="0">
                <a:latin typeface="Abadi" panose="020B0604020104020204" pitchFamily="34" charset="0"/>
              </a:rPr>
              <a:t>ne</a:t>
            </a:r>
            <a:r>
              <a:rPr spc="-87" dirty="0">
                <a:latin typeface="Abadi" panose="020B0604020104020204" pitchFamily="34" charset="0"/>
                <a:cs typeface="Times New Roman"/>
              </a:rPr>
              <a:t> </a:t>
            </a:r>
            <a:r>
              <a:rPr spc="87" dirty="0">
                <a:latin typeface="Abadi" panose="020B0604020104020204" pitchFamily="34" charset="0"/>
              </a:rPr>
              <a:t>l</a:t>
            </a:r>
            <a:r>
              <a:rPr spc="133" dirty="0">
                <a:latin typeface="Abadi" panose="020B0604020104020204" pitchFamily="34" charset="0"/>
              </a:rPr>
              <a:t>e</a:t>
            </a:r>
            <a:r>
              <a:rPr spc="233" dirty="0">
                <a:latin typeface="Abadi" panose="020B0604020104020204" pitchFamily="34" charset="0"/>
              </a:rPr>
              <a:t>a</a:t>
            </a:r>
            <a:r>
              <a:rPr spc="-160" dirty="0">
                <a:latin typeface="Abadi" panose="020B0604020104020204" pitchFamily="34" charset="0"/>
              </a:rPr>
              <a:t>r</a:t>
            </a:r>
            <a:r>
              <a:rPr spc="-93" dirty="0">
                <a:latin typeface="Abadi" panose="020B0604020104020204" pitchFamily="34" charset="0"/>
              </a:rPr>
              <a:t>n</a:t>
            </a:r>
            <a:r>
              <a:rPr spc="-73" dirty="0">
                <a:latin typeface="Abadi" panose="020B0604020104020204" pitchFamily="34" charset="0"/>
              </a:rPr>
              <a:t>i</a:t>
            </a:r>
            <a:r>
              <a:rPr spc="300" dirty="0">
                <a:latin typeface="Abadi" panose="020B0604020104020204" pitchFamily="34" charset="0"/>
              </a:rPr>
              <a:t>ng </a:t>
            </a:r>
            <a:r>
              <a:rPr spc="160" dirty="0">
                <a:latin typeface="Abadi" panose="020B0604020104020204" pitchFamily="34" charset="0"/>
                <a:cs typeface="Times New Roman"/>
              </a:rPr>
              <a:t> </a:t>
            </a:r>
            <a:r>
              <a:rPr spc="40" dirty="0">
                <a:latin typeface="Abadi" panose="020B0604020104020204" pitchFamily="34" charset="0"/>
              </a:rPr>
              <a:t>to</a:t>
            </a:r>
            <a:r>
              <a:rPr spc="-267" dirty="0">
                <a:latin typeface="Abadi" panose="020B0604020104020204" pitchFamily="34" charset="0"/>
              </a:rPr>
              <a:t> </a:t>
            </a:r>
            <a:r>
              <a:rPr spc="80" dirty="0">
                <a:latin typeface="Abadi" panose="020B0604020104020204" pitchFamily="34" charset="0"/>
              </a:rPr>
              <a:t>work</a:t>
            </a:r>
            <a:r>
              <a:rPr spc="-339" dirty="0">
                <a:latin typeface="Abadi" panose="020B0604020104020204" pitchFamily="34" charset="0"/>
              </a:rPr>
              <a:t> </a:t>
            </a:r>
            <a:r>
              <a:rPr spc="253" dirty="0">
                <a:latin typeface="Abadi" panose="020B0604020104020204" pitchFamily="34" charset="0"/>
              </a:rPr>
              <a:t>so</a:t>
            </a:r>
            <a:r>
              <a:rPr spc="-247" dirty="0">
                <a:latin typeface="Abadi" panose="020B0604020104020204" pitchFamily="34" charset="0"/>
              </a:rPr>
              <a:t> </a:t>
            </a:r>
            <a:r>
              <a:rPr spc="152" dirty="0">
                <a:latin typeface="Abadi" panose="020B0604020104020204" pitchFamily="34" charset="0"/>
              </a:rPr>
              <a:t>well?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769566" y="2880994"/>
            <a:ext cx="14020800" cy="695062"/>
          </a:xfrm>
          <a:prstGeom prst="rect">
            <a:avLst/>
          </a:prstGeom>
        </p:spPr>
        <p:txBody>
          <a:bodyPr vert="horz" wrap="square" lIns="0" tIns="17780" rIns="0" bIns="0" rtlCol="0" anchor="ctr">
            <a:spAutoFit/>
          </a:bodyPr>
          <a:lstStyle/>
          <a:p>
            <a:pPr marL="27939" algn="ctr">
              <a:lnSpc>
                <a:spcPct val="100000"/>
              </a:lnSpc>
              <a:spcBef>
                <a:spcPts val="140"/>
              </a:spcBef>
            </a:pPr>
            <a:r>
              <a:rPr lang="en-GB" spc="-240" dirty="0">
                <a:latin typeface="Abadi" panose="020B0604020104020204" pitchFamily="34" charset="0"/>
              </a:rPr>
              <a:t>W</a:t>
            </a:r>
            <a:r>
              <a:rPr lang="en-US" spc="133" dirty="0">
                <a:latin typeface="Abadi" panose="020B0604020104020204" pitchFamily="34" charset="0"/>
              </a:rPr>
              <a:t>hat </a:t>
            </a:r>
            <a:r>
              <a:rPr spc="-240" dirty="0">
                <a:latin typeface="Abadi" panose="020B0604020104020204" pitchFamily="34" charset="0"/>
              </a:rPr>
              <a:t>i</a:t>
            </a:r>
            <a:r>
              <a:rPr spc="320" dirty="0">
                <a:latin typeface="Abadi" panose="020B0604020104020204" pitchFamily="34" charset="0"/>
              </a:rPr>
              <a:t>s</a:t>
            </a:r>
            <a:r>
              <a:rPr spc="-93" dirty="0">
                <a:latin typeface="Abadi" panose="020B0604020104020204" pitchFamily="34" charset="0"/>
                <a:cs typeface="Times New Roman"/>
              </a:rPr>
              <a:t> </a:t>
            </a:r>
            <a:r>
              <a:rPr spc="313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D</a:t>
            </a:r>
            <a:r>
              <a:rPr spc="233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a</a:t>
            </a:r>
            <a:r>
              <a:rPr spc="-113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t</a:t>
            </a:r>
            <a:r>
              <a:rPr spc="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a</a:t>
            </a:r>
            <a:r>
              <a:rPr lang="en-GB" spc="200" dirty="0">
                <a:latin typeface="Abadi" panose="020B0604020104020204" pitchFamily="34" charset="0"/>
              </a:rPr>
              <a:t>?!</a:t>
            </a:r>
            <a:endParaRPr spc="200" dirty="0">
              <a:latin typeface="Abadi" panose="020B0604020104020204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6047" y="1714805"/>
            <a:ext cx="5295900" cy="576226"/>
          </a:xfrm>
          <a:prstGeom prst="rect">
            <a:avLst/>
          </a:prstGeom>
        </p:spPr>
        <p:txBody>
          <a:bodyPr vert="horz" wrap="square" lIns="0" tIns="2201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73"/>
              </a:spcBef>
            </a:pPr>
            <a:r>
              <a:rPr sz="3600" spc="160" dirty="0">
                <a:latin typeface="Abadi" panose="020B0604020104020204" pitchFamily="34" charset="0"/>
              </a:rPr>
              <a:t>A</a:t>
            </a:r>
            <a:r>
              <a:rPr sz="3600" spc="-27" dirty="0">
                <a:latin typeface="Abadi" panose="020B0604020104020204" pitchFamily="34" charset="0"/>
                <a:cs typeface="Times New Roman"/>
              </a:rPr>
              <a:t> </a:t>
            </a:r>
            <a:r>
              <a:rPr sz="3600" spc="73" dirty="0">
                <a:latin typeface="Abadi" panose="020B0604020104020204" pitchFamily="34" charset="0"/>
              </a:rPr>
              <a:t>T</a:t>
            </a:r>
            <a:r>
              <a:rPr sz="3600" spc="173" dirty="0">
                <a:latin typeface="Abadi" panose="020B0604020104020204" pitchFamily="34" charset="0"/>
              </a:rPr>
              <a:t>a</a:t>
            </a:r>
            <a:r>
              <a:rPr sz="3600" spc="160" dirty="0">
                <a:latin typeface="Abadi" panose="020B0604020104020204" pitchFamily="34" charset="0"/>
              </a:rPr>
              <a:t>b</a:t>
            </a:r>
            <a:r>
              <a:rPr sz="3600" spc="73" dirty="0">
                <a:latin typeface="Abadi" panose="020B0604020104020204" pitchFamily="34" charset="0"/>
              </a:rPr>
              <a:t>l</a:t>
            </a:r>
            <a:r>
              <a:rPr sz="3600" spc="107" dirty="0">
                <a:latin typeface="Abadi" panose="020B0604020104020204" pitchFamily="34" charset="0"/>
              </a:rPr>
              <a:t>e</a:t>
            </a:r>
            <a:r>
              <a:rPr sz="3600" spc="-167" dirty="0">
                <a:latin typeface="Abadi" panose="020B0604020104020204" pitchFamily="34" charset="0"/>
                <a:cs typeface="Times New Roman"/>
              </a:rPr>
              <a:t> </a:t>
            </a:r>
            <a:r>
              <a:rPr sz="3600" spc="133" dirty="0">
                <a:latin typeface="Abadi" panose="020B0604020104020204" pitchFamily="34" charset="0"/>
              </a:rPr>
              <a:t>o</a:t>
            </a:r>
            <a:r>
              <a:rPr sz="3600" spc="13" dirty="0">
                <a:latin typeface="Abadi" panose="020B0604020104020204" pitchFamily="34" charset="0"/>
              </a:rPr>
              <a:t>f</a:t>
            </a:r>
            <a:r>
              <a:rPr sz="3600" spc="-67" dirty="0">
                <a:latin typeface="Abadi" panose="020B0604020104020204" pitchFamily="34" charset="0"/>
                <a:cs typeface="Times New Roman"/>
              </a:rPr>
              <a:t> </a:t>
            </a:r>
            <a:r>
              <a:rPr sz="3600" spc="240" dirty="0">
                <a:latin typeface="Abadi" panose="020B0604020104020204" pitchFamily="34" charset="0"/>
              </a:rPr>
              <a:t>D</a:t>
            </a:r>
            <a:r>
              <a:rPr sz="3600" spc="180" dirty="0">
                <a:latin typeface="Abadi" panose="020B0604020104020204" pitchFamily="34" charset="0"/>
              </a:rPr>
              <a:t>a</a:t>
            </a:r>
            <a:r>
              <a:rPr sz="3600" spc="-80" dirty="0">
                <a:latin typeface="Abadi" panose="020B0604020104020204" pitchFamily="34" charset="0"/>
              </a:rPr>
              <a:t>t</a:t>
            </a:r>
            <a:r>
              <a:rPr sz="3600" spc="160" dirty="0">
                <a:latin typeface="Abadi" panose="020B0604020104020204" pitchFamily="34" charset="0"/>
              </a:rPr>
              <a:t>a</a:t>
            </a:r>
            <a:r>
              <a:rPr sz="3600" spc="-80" dirty="0">
                <a:latin typeface="Abadi" panose="020B0604020104020204" pitchFamily="34" charset="0"/>
                <a:cs typeface="Times New Roman"/>
              </a:rPr>
              <a:t> </a:t>
            </a:r>
            <a:r>
              <a:rPr sz="3600" spc="-180" dirty="0">
                <a:latin typeface="Abadi" panose="020B0604020104020204" pitchFamily="34" charset="0"/>
              </a:rPr>
              <a:t>(</a:t>
            </a:r>
            <a:r>
              <a:rPr sz="3600" spc="240" dirty="0">
                <a:latin typeface="Abadi" panose="020B0604020104020204" pitchFamily="34" charset="0"/>
              </a:rPr>
              <a:t>D</a:t>
            </a:r>
            <a:r>
              <a:rPr sz="3600" spc="180" dirty="0">
                <a:latin typeface="Abadi" panose="020B0604020104020204" pitchFamily="34" charset="0"/>
              </a:rPr>
              <a:t>a</a:t>
            </a:r>
            <a:r>
              <a:rPr sz="3600" spc="-80" dirty="0">
                <a:latin typeface="Abadi" panose="020B0604020104020204" pitchFamily="34" charset="0"/>
              </a:rPr>
              <a:t>t</a:t>
            </a:r>
            <a:r>
              <a:rPr sz="3600" spc="227" dirty="0">
                <a:latin typeface="Abadi" panose="020B0604020104020204" pitchFamily="34" charset="0"/>
              </a:rPr>
              <a:t>a</a:t>
            </a:r>
            <a:r>
              <a:rPr sz="3600" spc="127" dirty="0">
                <a:latin typeface="Abadi" panose="020B0604020104020204" pitchFamily="34" charset="0"/>
              </a:rPr>
              <a:t>s</a:t>
            </a:r>
            <a:r>
              <a:rPr sz="3600" spc="47" dirty="0">
                <a:latin typeface="Abadi" panose="020B0604020104020204" pitchFamily="34" charset="0"/>
              </a:rPr>
              <a:t>e</a:t>
            </a:r>
            <a:r>
              <a:rPr sz="3600" spc="-20" dirty="0">
                <a:latin typeface="Abadi" panose="020B0604020104020204" pitchFamily="34" charset="0"/>
              </a:rPr>
              <a:t>t</a:t>
            </a:r>
            <a:r>
              <a:rPr sz="3600" spc="-193" dirty="0">
                <a:latin typeface="Abadi" panose="020B0604020104020204" pitchFamily="34" charset="0"/>
              </a:rPr>
              <a:t>)</a:t>
            </a:r>
            <a:endParaRPr sz="3600" dirty="0">
              <a:latin typeface="Abadi" panose="020B0604020104020204" pitchFamily="34" charset="0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9176136"/>
              </p:ext>
            </p:extLst>
          </p:nvPr>
        </p:nvGraphicFramePr>
        <p:xfrm>
          <a:off x="869807" y="2408681"/>
          <a:ext cx="9653694" cy="42261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65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89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18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8144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900" b="1" spc="2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900" b="1" spc="-2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900" b="1" spc="30" dirty="0">
                          <a:latin typeface="Arial"/>
                          <a:cs typeface="Arial"/>
                        </a:rPr>
                        <a:t>z</a:t>
                      </a:r>
                      <a:r>
                        <a:rPr sz="1900" b="1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900" spc="-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b="1" spc="2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900" b="1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b="1" spc="-60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900" b="1" spc="25" dirty="0">
                          <a:latin typeface="Arial"/>
                          <a:cs typeface="Arial"/>
                        </a:rPr>
                        <a:t>ous</a:t>
                      </a:r>
                      <a:r>
                        <a:rPr sz="1900" b="1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900" spc="-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b="1" spc="-3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1900" b="1" spc="2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900" b="1" spc="25" dirty="0">
                          <a:latin typeface="Arial"/>
                          <a:cs typeface="Arial"/>
                        </a:rPr>
                        <a:t>qua</a:t>
                      </a:r>
                      <a:r>
                        <a:rPr sz="1900" b="1" spc="4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900" b="1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9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b="1" spc="25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900" b="1" spc="-4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900" b="1" spc="2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900" b="1" spc="-3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900" b="1" dirty="0">
                          <a:latin typeface="Arial"/>
                          <a:cs typeface="Arial"/>
                        </a:rPr>
                        <a:t>)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18533" marB="0">
                    <a:lnL w="9525">
                      <a:solidFill>
                        <a:srgbClr val="9D9D9D"/>
                      </a:solidFill>
                      <a:prstDash val="solid"/>
                    </a:lnL>
                    <a:lnR w="9525">
                      <a:solidFill>
                        <a:srgbClr val="9D9D9D"/>
                      </a:solidFill>
                      <a:prstDash val="solid"/>
                    </a:lnR>
                    <a:lnT w="9525">
                      <a:solidFill>
                        <a:srgbClr val="9D9D9D"/>
                      </a:solidFill>
                      <a:prstDash val="solid"/>
                    </a:lnT>
                    <a:lnB w="9525">
                      <a:solidFill>
                        <a:srgbClr val="9D9D9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900" b="1" spc="15" dirty="0">
                          <a:latin typeface="Arial"/>
                          <a:cs typeface="Arial"/>
                        </a:rPr>
                        <a:t>#</a:t>
                      </a:r>
                      <a:r>
                        <a:rPr sz="1900" b="1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b="1" spc="25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900" b="1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b="1" spc="25" dirty="0">
                          <a:latin typeface="Arial"/>
                          <a:cs typeface="Arial"/>
                        </a:rPr>
                        <a:t>Bedrooms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18533" marB="0">
                    <a:lnL w="9525">
                      <a:solidFill>
                        <a:srgbClr val="9D9D9D"/>
                      </a:solidFill>
                      <a:prstDash val="solid"/>
                    </a:lnL>
                    <a:lnR w="9525">
                      <a:solidFill>
                        <a:srgbClr val="9D9D9D"/>
                      </a:solidFill>
                      <a:prstDash val="solid"/>
                    </a:lnR>
                    <a:lnT w="9525">
                      <a:solidFill>
                        <a:srgbClr val="9D9D9D"/>
                      </a:solidFill>
                      <a:prstDash val="solid"/>
                    </a:lnT>
                    <a:lnB w="9525">
                      <a:solidFill>
                        <a:srgbClr val="9D9D9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900" b="1" spc="2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900" b="1" spc="4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900" b="1" spc="-2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900" b="1" spc="2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900" b="1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900" spc="-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b="1" spc="-3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1900" b="1" spc="25" dirty="0">
                          <a:latin typeface="Arial"/>
                          <a:cs typeface="Arial"/>
                        </a:rPr>
                        <a:t>$1000</a:t>
                      </a:r>
                      <a:r>
                        <a:rPr sz="1900" b="1" dirty="0">
                          <a:latin typeface="Arial"/>
                          <a:cs typeface="Arial"/>
                        </a:rPr>
                        <a:t>)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18533" marB="0">
                    <a:lnL w="9525">
                      <a:solidFill>
                        <a:srgbClr val="9D9D9D"/>
                      </a:solidFill>
                      <a:prstDash val="solid"/>
                    </a:lnL>
                    <a:lnR w="9525">
                      <a:solidFill>
                        <a:srgbClr val="9D9D9D"/>
                      </a:solidFill>
                      <a:prstDash val="solid"/>
                    </a:lnR>
                    <a:lnT w="9525">
                      <a:solidFill>
                        <a:srgbClr val="9D9D9D"/>
                      </a:solidFill>
                      <a:prstDash val="solid"/>
                    </a:lnT>
                    <a:lnB w="9525">
                      <a:solidFill>
                        <a:srgbClr val="9D9D9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8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900" spc="55" dirty="0">
                          <a:latin typeface="Tahoma"/>
                          <a:cs typeface="Tahoma"/>
                        </a:rPr>
                        <a:t>523</a:t>
                      </a:r>
                      <a:endParaRPr sz="1900">
                        <a:latin typeface="Tahoma"/>
                        <a:cs typeface="Tahoma"/>
                      </a:endParaRPr>
                    </a:p>
                  </a:txBody>
                  <a:tcPr marL="0" marR="0" marT="119380" marB="0">
                    <a:lnL w="9525">
                      <a:solidFill>
                        <a:srgbClr val="9D9D9D"/>
                      </a:solidFill>
                      <a:prstDash val="solid"/>
                    </a:lnL>
                    <a:lnR w="9525">
                      <a:solidFill>
                        <a:srgbClr val="9D9D9D"/>
                      </a:solidFill>
                      <a:prstDash val="solid"/>
                    </a:lnR>
                    <a:lnT w="9525">
                      <a:solidFill>
                        <a:srgbClr val="9D9D9D"/>
                      </a:solidFill>
                      <a:prstDash val="solid"/>
                    </a:lnT>
                    <a:lnB w="9525">
                      <a:solidFill>
                        <a:srgbClr val="9D9D9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900" dirty="0">
                          <a:latin typeface="Tahoma"/>
                          <a:cs typeface="Tahoma"/>
                        </a:rPr>
                        <a:t>1</a:t>
                      </a:r>
                      <a:endParaRPr sz="1900">
                        <a:latin typeface="Tahoma"/>
                        <a:cs typeface="Tahoma"/>
                      </a:endParaRPr>
                    </a:p>
                  </a:txBody>
                  <a:tcPr marL="0" marR="0" marT="119380" marB="0">
                    <a:lnL w="9525">
                      <a:solidFill>
                        <a:srgbClr val="9D9D9D"/>
                      </a:solidFill>
                      <a:prstDash val="solid"/>
                    </a:lnL>
                    <a:lnR w="9525">
                      <a:solidFill>
                        <a:srgbClr val="9D9D9D"/>
                      </a:solidFill>
                      <a:prstDash val="solid"/>
                    </a:lnR>
                    <a:lnT w="9525">
                      <a:solidFill>
                        <a:srgbClr val="9D9D9D"/>
                      </a:solidFill>
                      <a:prstDash val="solid"/>
                    </a:lnT>
                    <a:lnB w="9525">
                      <a:solidFill>
                        <a:srgbClr val="9D9D9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38860" algn="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900" spc="55" dirty="0">
                          <a:latin typeface="Tahoma"/>
                          <a:cs typeface="Tahoma"/>
                        </a:rPr>
                        <a:t>115</a:t>
                      </a:r>
                      <a:endParaRPr sz="1900">
                        <a:latin typeface="Tahoma"/>
                        <a:cs typeface="Tahoma"/>
                      </a:endParaRPr>
                    </a:p>
                  </a:txBody>
                  <a:tcPr marL="0" marR="0" marT="119380" marB="0">
                    <a:lnL w="9525">
                      <a:solidFill>
                        <a:srgbClr val="9D9D9D"/>
                      </a:solidFill>
                      <a:prstDash val="solid"/>
                    </a:lnL>
                    <a:lnR w="9525">
                      <a:solidFill>
                        <a:srgbClr val="9D9D9D"/>
                      </a:solidFill>
                      <a:prstDash val="solid"/>
                    </a:lnR>
                    <a:lnT w="9525">
                      <a:solidFill>
                        <a:srgbClr val="9D9D9D"/>
                      </a:solidFill>
                      <a:prstDash val="solid"/>
                    </a:lnT>
                    <a:lnB w="9525">
                      <a:solidFill>
                        <a:srgbClr val="9D9D9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8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900" spc="55" dirty="0">
                          <a:latin typeface="Tahoma"/>
                          <a:cs typeface="Tahoma"/>
                        </a:rPr>
                        <a:t>645</a:t>
                      </a:r>
                      <a:endParaRPr sz="1900">
                        <a:latin typeface="Tahoma"/>
                        <a:cs typeface="Tahoma"/>
                      </a:endParaRPr>
                    </a:p>
                  </a:txBody>
                  <a:tcPr marL="0" marR="0" marT="121073" marB="0">
                    <a:lnL w="9525">
                      <a:solidFill>
                        <a:srgbClr val="9D9D9D"/>
                      </a:solidFill>
                      <a:prstDash val="solid"/>
                    </a:lnL>
                    <a:lnR w="9525">
                      <a:solidFill>
                        <a:srgbClr val="9D9D9D"/>
                      </a:solidFill>
                      <a:prstDash val="solid"/>
                    </a:lnR>
                    <a:lnT w="9525">
                      <a:solidFill>
                        <a:srgbClr val="9D9D9D"/>
                      </a:solidFill>
                      <a:prstDash val="solid"/>
                    </a:lnT>
                    <a:lnB w="9525">
                      <a:solidFill>
                        <a:srgbClr val="9D9D9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900" dirty="0">
                          <a:latin typeface="Tahoma"/>
                          <a:cs typeface="Tahoma"/>
                        </a:rPr>
                        <a:t>1</a:t>
                      </a:r>
                      <a:endParaRPr sz="1900">
                        <a:latin typeface="Tahoma"/>
                        <a:cs typeface="Tahoma"/>
                      </a:endParaRPr>
                    </a:p>
                  </a:txBody>
                  <a:tcPr marL="0" marR="0" marT="121073" marB="0">
                    <a:lnL w="9525">
                      <a:solidFill>
                        <a:srgbClr val="9D9D9D"/>
                      </a:solidFill>
                      <a:prstDash val="solid"/>
                    </a:lnL>
                    <a:lnR w="9525">
                      <a:solidFill>
                        <a:srgbClr val="9D9D9D"/>
                      </a:solidFill>
                      <a:prstDash val="solid"/>
                    </a:lnR>
                    <a:lnT w="9525">
                      <a:solidFill>
                        <a:srgbClr val="9D9D9D"/>
                      </a:solidFill>
                      <a:prstDash val="solid"/>
                    </a:lnT>
                    <a:lnB w="9525">
                      <a:solidFill>
                        <a:srgbClr val="9D9D9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38860" algn="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900" spc="55" dirty="0">
                          <a:latin typeface="Tahoma"/>
                          <a:cs typeface="Tahoma"/>
                        </a:rPr>
                        <a:t>150</a:t>
                      </a:r>
                      <a:endParaRPr sz="1900">
                        <a:latin typeface="Tahoma"/>
                        <a:cs typeface="Tahoma"/>
                      </a:endParaRPr>
                    </a:p>
                  </a:txBody>
                  <a:tcPr marL="0" marR="0" marT="121073" marB="0">
                    <a:lnL w="9525">
                      <a:solidFill>
                        <a:srgbClr val="9D9D9D"/>
                      </a:solidFill>
                      <a:prstDash val="solid"/>
                    </a:lnL>
                    <a:lnR w="9525">
                      <a:solidFill>
                        <a:srgbClr val="9D9D9D"/>
                      </a:solidFill>
                      <a:prstDash val="solid"/>
                    </a:lnR>
                    <a:lnT w="9525">
                      <a:solidFill>
                        <a:srgbClr val="9D9D9D"/>
                      </a:solidFill>
                      <a:prstDash val="solid"/>
                    </a:lnT>
                    <a:lnB w="9525">
                      <a:solidFill>
                        <a:srgbClr val="9D9D9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8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1900" spc="55" dirty="0">
                          <a:latin typeface="Tahoma"/>
                          <a:cs typeface="Tahoma"/>
                        </a:rPr>
                        <a:t>708</a:t>
                      </a:r>
                      <a:endParaRPr sz="1900">
                        <a:latin typeface="Tahoma"/>
                        <a:cs typeface="Tahoma"/>
                      </a:endParaRPr>
                    </a:p>
                  </a:txBody>
                  <a:tcPr marL="0" marR="0" marT="121920" marB="0">
                    <a:lnL w="9525">
                      <a:solidFill>
                        <a:srgbClr val="9D9D9D"/>
                      </a:solidFill>
                      <a:prstDash val="solid"/>
                    </a:lnL>
                    <a:lnR w="9525">
                      <a:solidFill>
                        <a:srgbClr val="9D9D9D"/>
                      </a:solidFill>
                      <a:prstDash val="solid"/>
                    </a:lnR>
                    <a:lnT w="9525">
                      <a:solidFill>
                        <a:srgbClr val="9D9D9D"/>
                      </a:solidFill>
                      <a:prstDash val="solid"/>
                    </a:lnT>
                    <a:lnB w="9525">
                      <a:solidFill>
                        <a:srgbClr val="9D9D9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1900" dirty="0">
                          <a:latin typeface="Tahoma"/>
                          <a:cs typeface="Tahoma"/>
                        </a:rPr>
                        <a:t>2</a:t>
                      </a:r>
                      <a:endParaRPr sz="1900">
                        <a:latin typeface="Tahoma"/>
                        <a:cs typeface="Tahoma"/>
                      </a:endParaRPr>
                    </a:p>
                  </a:txBody>
                  <a:tcPr marL="0" marR="0" marT="121920" marB="0">
                    <a:lnL w="9525">
                      <a:solidFill>
                        <a:srgbClr val="9D9D9D"/>
                      </a:solidFill>
                      <a:prstDash val="solid"/>
                    </a:lnL>
                    <a:lnR w="9525">
                      <a:solidFill>
                        <a:srgbClr val="9D9D9D"/>
                      </a:solidFill>
                      <a:prstDash val="solid"/>
                    </a:lnR>
                    <a:lnT w="9525">
                      <a:solidFill>
                        <a:srgbClr val="9D9D9D"/>
                      </a:solidFill>
                      <a:prstDash val="solid"/>
                    </a:lnT>
                    <a:lnB w="9525">
                      <a:solidFill>
                        <a:srgbClr val="9D9D9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38860" algn="r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1900" spc="55" dirty="0">
                          <a:latin typeface="Tahoma"/>
                          <a:cs typeface="Tahoma"/>
                        </a:rPr>
                        <a:t>210</a:t>
                      </a:r>
                      <a:endParaRPr sz="1900">
                        <a:latin typeface="Tahoma"/>
                        <a:cs typeface="Tahoma"/>
                      </a:endParaRPr>
                    </a:p>
                  </a:txBody>
                  <a:tcPr marL="0" marR="0" marT="121920" marB="0">
                    <a:lnL w="9525">
                      <a:solidFill>
                        <a:srgbClr val="9D9D9D"/>
                      </a:solidFill>
                      <a:prstDash val="solid"/>
                    </a:lnL>
                    <a:lnR w="9525">
                      <a:solidFill>
                        <a:srgbClr val="9D9D9D"/>
                      </a:solidFill>
                      <a:prstDash val="solid"/>
                    </a:lnR>
                    <a:lnT w="9525">
                      <a:solidFill>
                        <a:srgbClr val="9D9D9D"/>
                      </a:solidFill>
                      <a:prstDash val="solid"/>
                    </a:lnT>
                    <a:lnB w="9525">
                      <a:solidFill>
                        <a:srgbClr val="9D9D9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822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1900" spc="55" dirty="0">
                          <a:latin typeface="Tahoma"/>
                          <a:cs typeface="Tahoma"/>
                        </a:rPr>
                        <a:t>1034</a:t>
                      </a:r>
                      <a:endParaRPr sz="1900">
                        <a:latin typeface="Tahoma"/>
                        <a:cs typeface="Tahoma"/>
                      </a:endParaRPr>
                    </a:p>
                  </a:txBody>
                  <a:tcPr marL="0" marR="0" marT="121920" marB="0">
                    <a:lnL w="9525">
                      <a:solidFill>
                        <a:srgbClr val="9D9D9D"/>
                      </a:solidFill>
                      <a:prstDash val="solid"/>
                    </a:lnL>
                    <a:lnR w="9525">
                      <a:solidFill>
                        <a:srgbClr val="9D9D9D"/>
                      </a:solidFill>
                      <a:prstDash val="solid"/>
                    </a:lnR>
                    <a:lnT w="9525">
                      <a:solidFill>
                        <a:srgbClr val="9D9D9D"/>
                      </a:solidFill>
                      <a:prstDash val="solid"/>
                    </a:lnT>
                    <a:lnB w="9525">
                      <a:solidFill>
                        <a:srgbClr val="9D9D9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1900" dirty="0">
                          <a:latin typeface="Tahoma"/>
                          <a:cs typeface="Tahoma"/>
                        </a:rPr>
                        <a:t>3</a:t>
                      </a:r>
                      <a:endParaRPr sz="1900">
                        <a:latin typeface="Tahoma"/>
                        <a:cs typeface="Tahoma"/>
                      </a:endParaRPr>
                    </a:p>
                  </a:txBody>
                  <a:tcPr marL="0" marR="0" marT="121920" marB="0">
                    <a:lnL w="9525">
                      <a:solidFill>
                        <a:srgbClr val="9D9D9D"/>
                      </a:solidFill>
                      <a:prstDash val="solid"/>
                    </a:lnL>
                    <a:lnR w="9525">
                      <a:solidFill>
                        <a:srgbClr val="9D9D9D"/>
                      </a:solidFill>
                      <a:prstDash val="solid"/>
                    </a:lnR>
                    <a:lnT w="9525">
                      <a:solidFill>
                        <a:srgbClr val="9D9D9D"/>
                      </a:solidFill>
                      <a:prstDash val="solid"/>
                    </a:lnT>
                    <a:lnB w="9525">
                      <a:solidFill>
                        <a:srgbClr val="9D9D9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38860" algn="r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1900" spc="55" dirty="0">
                          <a:latin typeface="Tahoma"/>
                          <a:cs typeface="Tahoma"/>
                        </a:rPr>
                        <a:t>280</a:t>
                      </a:r>
                      <a:endParaRPr sz="1900">
                        <a:latin typeface="Tahoma"/>
                        <a:cs typeface="Tahoma"/>
                      </a:endParaRPr>
                    </a:p>
                  </a:txBody>
                  <a:tcPr marL="0" marR="0" marT="121920" marB="0">
                    <a:lnL w="9525">
                      <a:solidFill>
                        <a:srgbClr val="9D9D9D"/>
                      </a:solidFill>
                      <a:prstDash val="solid"/>
                    </a:lnL>
                    <a:lnR w="9525">
                      <a:solidFill>
                        <a:srgbClr val="9D9D9D"/>
                      </a:solidFill>
                      <a:prstDash val="solid"/>
                    </a:lnR>
                    <a:lnT w="9525">
                      <a:solidFill>
                        <a:srgbClr val="9D9D9D"/>
                      </a:solidFill>
                      <a:prstDash val="solid"/>
                    </a:lnT>
                    <a:lnB w="9525">
                      <a:solidFill>
                        <a:srgbClr val="9D9D9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8287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900" spc="55" dirty="0">
                          <a:latin typeface="Tahoma"/>
                          <a:cs typeface="Tahoma"/>
                        </a:rPr>
                        <a:t>2290</a:t>
                      </a:r>
                      <a:endParaRPr sz="1900">
                        <a:latin typeface="Tahoma"/>
                        <a:cs typeface="Tahoma"/>
                      </a:endParaRPr>
                    </a:p>
                  </a:txBody>
                  <a:tcPr marL="0" marR="0" marT="123613" marB="0">
                    <a:lnL w="9525">
                      <a:solidFill>
                        <a:srgbClr val="9D9D9D"/>
                      </a:solidFill>
                      <a:prstDash val="solid"/>
                    </a:lnL>
                    <a:lnR w="9525">
                      <a:solidFill>
                        <a:srgbClr val="9D9D9D"/>
                      </a:solidFill>
                      <a:prstDash val="solid"/>
                    </a:lnR>
                    <a:lnT w="9525">
                      <a:solidFill>
                        <a:srgbClr val="9D9D9D"/>
                      </a:solidFill>
                      <a:prstDash val="solid"/>
                    </a:lnT>
                    <a:lnB w="9525">
                      <a:solidFill>
                        <a:srgbClr val="9D9D9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900" dirty="0">
                          <a:latin typeface="Tahoma"/>
                          <a:cs typeface="Tahoma"/>
                        </a:rPr>
                        <a:t>4</a:t>
                      </a:r>
                      <a:endParaRPr sz="1900">
                        <a:latin typeface="Tahoma"/>
                        <a:cs typeface="Tahoma"/>
                      </a:endParaRPr>
                    </a:p>
                  </a:txBody>
                  <a:tcPr marL="0" marR="0" marT="123613" marB="0">
                    <a:lnL w="9525">
                      <a:solidFill>
                        <a:srgbClr val="9D9D9D"/>
                      </a:solidFill>
                      <a:prstDash val="solid"/>
                    </a:lnL>
                    <a:lnR w="9525">
                      <a:solidFill>
                        <a:srgbClr val="9D9D9D"/>
                      </a:solidFill>
                      <a:prstDash val="solid"/>
                    </a:lnR>
                    <a:lnT w="9525">
                      <a:solidFill>
                        <a:srgbClr val="9D9D9D"/>
                      </a:solidFill>
                      <a:prstDash val="solid"/>
                    </a:lnT>
                    <a:lnB w="9525">
                      <a:solidFill>
                        <a:srgbClr val="9D9D9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38860" algn="r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900" spc="55" dirty="0">
                          <a:latin typeface="Tahoma"/>
                          <a:cs typeface="Tahoma"/>
                        </a:rPr>
                        <a:t>355</a:t>
                      </a:r>
                      <a:endParaRPr sz="1900">
                        <a:latin typeface="Tahoma"/>
                        <a:cs typeface="Tahoma"/>
                      </a:endParaRPr>
                    </a:p>
                  </a:txBody>
                  <a:tcPr marL="0" marR="0" marT="123613" marB="0">
                    <a:lnL w="9525">
                      <a:solidFill>
                        <a:srgbClr val="9D9D9D"/>
                      </a:solidFill>
                      <a:prstDash val="solid"/>
                    </a:lnL>
                    <a:lnR w="9525">
                      <a:solidFill>
                        <a:srgbClr val="9D9D9D"/>
                      </a:solidFill>
                      <a:prstDash val="solid"/>
                    </a:lnR>
                    <a:lnT w="9525">
                      <a:solidFill>
                        <a:srgbClr val="9D9D9D"/>
                      </a:solidFill>
                      <a:prstDash val="solid"/>
                    </a:lnT>
                    <a:lnB w="9525">
                      <a:solidFill>
                        <a:srgbClr val="9D9D9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8271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1900" spc="55" dirty="0">
                          <a:latin typeface="Tahoma"/>
                          <a:cs typeface="Tahoma"/>
                        </a:rPr>
                        <a:t>2545</a:t>
                      </a:r>
                      <a:endParaRPr sz="1900">
                        <a:latin typeface="Tahoma"/>
                        <a:cs typeface="Tahoma"/>
                      </a:endParaRPr>
                    </a:p>
                  </a:txBody>
                  <a:tcPr marL="0" marR="0" marT="124460" marB="0">
                    <a:lnL w="9525">
                      <a:solidFill>
                        <a:srgbClr val="9D9D9D"/>
                      </a:solidFill>
                      <a:prstDash val="solid"/>
                    </a:lnL>
                    <a:lnR w="9525">
                      <a:solidFill>
                        <a:srgbClr val="9D9D9D"/>
                      </a:solidFill>
                      <a:prstDash val="solid"/>
                    </a:lnR>
                    <a:lnT w="9525">
                      <a:solidFill>
                        <a:srgbClr val="9D9D9D"/>
                      </a:solidFill>
                      <a:prstDash val="solid"/>
                    </a:lnT>
                    <a:lnB w="9525">
                      <a:solidFill>
                        <a:srgbClr val="9D9D9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1900" dirty="0">
                          <a:latin typeface="Tahoma"/>
                          <a:cs typeface="Tahoma"/>
                        </a:rPr>
                        <a:t>4</a:t>
                      </a:r>
                      <a:endParaRPr sz="1900">
                        <a:latin typeface="Tahoma"/>
                        <a:cs typeface="Tahoma"/>
                      </a:endParaRPr>
                    </a:p>
                  </a:txBody>
                  <a:tcPr marL="0" marR="0" marT="124460" marB="0">
                    <a:lnL w="9525">
                      <a:solidFill>
                        <a:srgbClr val="9D9D9D"/>
                      </a:solidFill>
                      <a:prstDash val="solid"/>
                    </a:lnL>
                    <a:lnR w="9525">
                      <a:solidFill>
                        <a:srgbClr val="9D9D9D"/>
                      </a:solidFill>
                      <a:prstDash val="solid"/>
                    </a:lnR>
                    <a:lnT w="9525">
                      <a:solidFill>
                        <a:srgbClr val="9D9D9D"/>
                      </a:solidFill>
                      <a:prstDash val="solid"/>
                    </a:lnT>
                    <a:lnB w="9525">
                      <a:solidFill>
                        <a:srgbClr val="9D9D9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38860" algn="r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1900" spc="55" dirty="0">
                          <a:latin typeface="Tahoma"/>
                          <a:cs typeface="Tahoma"/>
                        </a:rPr>
                        <a:t>440</a:t>
                      </a:r>
                      <a:endParaRPr sz="1900">
                        <a:latin typeface="Tahoma"/>
                        <a:cs typeface="Tahoma"/>
                      </a:endParaRPr>
                    </a:p>
                  </a:txBody>
                  <a:tcPr marL="0" marR="0" marT="124460" marB="0">
                    <a:lnL w="9525">
                      <a:solidFill>
                        <a:srgbClr val="9D9D9D"/>
                      </a:solidFill>
                      <a:prstDash val="solid"/>
                    </a:lnL>
                    <a:lnR w="9525">
                      <a:solidFill>
                        <a:srgbClr val="9D9D9D"/>
                      </a:solidFill>
                      <a:prstDash val="solid"/>
                    </a:lnR>
                    <a:lnT w="9525">
                      <a:solidFill>
                        <a:srgbClr val="9D9D9D"/>
                      </a:solidFill>
                      <a:prstDash val="solid"/>
                    </a:lnT>
                    <a:lnB w="9525">
                      <a:solidFill>
                        <a:srgbClr val="9D9D9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8272">
                <a:tc gridSpan="2"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900" b="1" dirty="0">
                          <a:latin typeface="Arial"/>
                          <a:cs typeface="Arial"/>
                        </a:rPr>
                        <a:t>A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25307" marB="0">
                    <a:lnL w="9525">
                      <a:solidFill>
                        <a:srgbClr val="9D9D9D"/>
                      </a:solidFill>
                      <a:prstDash val="solid"/>
                    </a:lnL>
                    <a:lnR w="9525">
                      <a:solidFill>
                        <a:srgbClr val="9D9D9D"/>
                      </a:solidFill>
                      <a:prstDash val="solid"/>
                    </a:lnR>
                    <a:lnT w="9525">
                      <a:solidFill>
                        <a:srgbClr val="9D9D9D"/>
                      </a:solidFill>
                      <a:prstDash val="solid"/>
                    </a:lnT>
                    <a:lnB w="9525">
                      <a:solidFill>
                        <a:srgbClr val="9D9D9D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900" b="1" dirty="0">
                          <a:latin typeface="Arial"/>
                          <a:cs typeface="Arial"/>
                        </a:rPr>
                        <a:t>B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25307" marB="0">
                    <a:lnL w="9525">
                      <a:solidFill>
                        <a:srgbClr val="9D9D9D"/>
                      </a:solidFill>
                      <a:prstDash val="solid"/>
                    </a:lnL>
                    <a:lnR w="9525">
                      <a:solidFill>
                        <a:srgbClr val="9D9D9D"/>
                      </a:solidFill>
                      <a:prstDash val="solid"/>
                    </a:lnR>
                    <a:lnT w="9525">
                      <a:solidFill>
                        <a:srgbClr val="9D9D9D"/>
                      </a:solidFill>
                      <a:prstDash val="solid"/>
                    </a:lnT>
                    <a:lnB w="9525">
                      <a:solidFill>
                        <a:srgbClr val="9D9D9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8648" y="1388081"/>
            <a:ext cx="5322152" cy="1191779"/>
          </a:xfrm>
          <a:prstGeom prst="rect">
            <a:avLst/>
          </a:prstGeom>
        </p:spPr>
        <p:txBody>
          <a:bodyPr vert="horz" wrap="square" lIns="0" tIns="2201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73"/>
              </a:spcBef>
            </a:pPr>
            <a:r>
              <a:rPr sz="3600" spc="200" dirty="0">
                <a:latin typeface="Abadi" panose="020B0604020104020204" pitchFamily="34" charset="0"/>
              </a:rPr>
              <a:t>A</a:t>
            </a:r>
            <a:r>
              <a:rPr sz="3600" spc="47" dirty="0">
                <a:latin typeface="Abadi" panose="020B0604020104020204" pitchFamily="34" charset="0"/>
              </a:rPr>
              <a:t>n</a:t>
            </a:r>
            <a:r>
              <a:rPr sz="3600" spc="133" dirty="0">
                <a:latin typeface="Abadi" panose="020B0604020104020204" pitchFamily="34" charset="0"/>
              </a:rPr>
              <a:t>o</a:t>
            </a:r>
            <a:r>
              <a:rPr sz="3600" spc="-80" dirty="0">
                <a:latin typeface="Abadi" panose="020B0604020104020204" pitchFamily="34" charset="0"/>
              </a:rPr>
              <a:t>t</a:t>
            </a:r>
            <a:r>
              <a:rPr sz="3600" spc="40" dirty="0">
                <a:latin typeface="Abadi" panose="020B0604020104020204" pitchFamily="34" charset="0"/>
              </a:rPr>
              <a:t>h</a:t>
            </a:r>
            <a:r>
              <a:rPr sz="3600" spc="-13" dirty="0">
                <a:latin typeface="Abadi" panose="020B0604020104020204" pitchFamily="34" charset="0"/>
              </a:rPr>
              <a:t>er</a:t>
            </a:r>
            <a:r>
              <a:rPr sz="3600" spc="-120" dirty="0">
                <a:latin typeface="Abadi" panose="020B0604020104020204" pitchFamily="34" charset="0"/>
                <a:cs typeface="Times New Roman"/>
              </a:rPr>
              <a:t> </a:t>
            </a:r>
            <a:r>
              <a:rPr lang="en-GB" sz="3600" spc="27" dirty="0">
                <a:latin typeface="Abadi" panose="020B0604020104020204" pitchFamily="34" charset="0"/>
                <a:cs typeface="Times New Roman"/>
              </a:rPr>
              <a:t>Example </a:t>
            </a:r>
            <a:br>
              <a:rPr lang="en-GB" sz="3600" spc="27" dirty="0">
                <a:latin typeface="Abadi" panose="020B0604020104020204" pitchFamily="34" charset="0"/>
                <a:cs typeface="Times New Roman"/>
              </a:rPr>
            </a:br>
            <a:r>
              <a:rPr lang="en-GB" sz="4000" spc="27" dirty="0">
                <a:latin typeface="Abadi" panose="020B0604020104020204" pitchFamily="34" charset="0"/>
                <a:cs typeface="Times New Roman"/>
              </a:rPr>
              <a:t>(</a:t>
            </a:r>
            <a:r>
              <a:rPr lang="en-US" sz="4000" spc="27" dirty="0">
                <a:solidFill>
                  <a:srgbClr val="595959"/>
                </a:solidFill>
                <a:latin typeface="Abadi" panose="020B0604020104020204" pitchFamily="34" charset="0"/>
                <a:cs typeface="Tahoma"/>
              </a:rPr>
              <a:t>house size prediction)</a:t>
            </a:r>
            <a:endParaRPr sz="4000" dirty="0">
              <a:latin typeface="Abadi" panose="020B0604020104020204" pitchFamily="34" charset="0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78648" y="2826081"/>
            <a:ext cx="9923779" cy="2349019"/>
          </a:xfrm>
          <a:prstGeom prst="rect">
            <a:avLst/>
          </a:prstGeom>
        </p:spPr>
        <p:txBody>
          <a:bodyPr vert="horz" wrap="square" lIns="0" tIns="22013" rIns="0" bIns="0" rtlCol="0">
            <a:spAutoFit/>
          </a:bodyPr>
          <a:lstStyle/>
          <a:p>
            <a:pPr marL="457200" marR="6773" indent="-45720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sz="2800" dirty="0"/>
              <a:t>If you have a certain </a:t>
            </a:r>
            <a:r>
              <a:rPr sz="2800" b="1" dirty="0"/>
              <a:t>budget</a:t>
            </a:r>
            <a:r>
              <a:rPr sz="2800" dirty="0"/>
              <a:t> and you want to decide what is the </a:t>
            </a:r>
            <a:r>
              <a:rPr sz="2800" b="1" dirty="0"/>
              <a:t>size</a:t>
            </a:r>
            <a:r>
              <a:rPr sz="2800" dirty="0"/>
              <a:t> of house  you can afford, then you might decide that the input A is how much does  someone spend and B is just the size of the house in square feet, and that would  be a totally different choice of A and B that tells you, given a certain budget,  what's the size of the house you should be maybe looking at.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8648" y="1560354"/>
            <a:ext cx="5086481" cy="1130224"/>
          </a:xfrm>
          <a:prstGeom prst="rect">
            <a:avLst/>
          </a:prstGeom>
        </p:spPr>
        <p:txBody>
          <a:bodyPr vert="horz" wrap="square" lIns="0" tIns="22013" rIns="0" bIns="0" rtlCol="0" anchor="ctr">
            <a:spAutoFit/>
          </a:bodyPr>
          <a:lstStyle/>
          <a:p>
            <a:pPr marL="16933" algn="ctr">
              <a:lnSpc>
                <a:spcPct val="100000"/>
              </a:lnSpc>
              <a:spcBef>
                <a:spcPts val="173"/>
              </a:spcBef>
            </a:pPr>
            <a:r>
              <a:rPr sz="3600" spc="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A</a:t>
            </a:r>
            <a:r>
              <a:rPr sz="3600" spc="22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c</a:t>
            </a:r>
            <a:r>
              <a:rPr sz="3600" spc="167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q</a:t>
            </a:r>
            <a:r>
              <a:rPr sz="3600" spc="14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u</a:t>
            </a:r>
            <a:r>
              <a:rPr sz="3600" spc="-113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ir</a:t>
            </a:r>
            <a:r>
              <a:rPr sz="3600" spc="133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ing</a:t>
            </a:r>
            <a:r>
              <a:rPr sz="3600" spc="-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cs typeface="Times New Roman"/>
              </a:rPr>
              <a:t> </a:t>
            </a:r>
            <a:r>
              <a:rPr sz="3600" spc="28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d</a:t>
            </a:r>
            <a:r>
              <a:rPr sz="3600" spc="73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a</a:t>
            </a:r>
            <a:r>
              <a:rPr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t</a:t>
            </a:r>
            <a:r>
              <a:rPr sz="3600" spc="16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a</a:t>
            </a:r>
            <a:r>
              <a:rPr lang="en-GB" sz="3600" spc="16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 </a:t>
            </a:r>
            <a:r>
              <a:rPr lang="en-GB" sz="3600" spc="160" dirty="0">
                <a:latin typeface="Abadi" panose="020B0604020104020204" pitchFamily="34" charset="0"/>
              </a:rPr>
              <a:t>(Different data sources) </a:t>
            </a:r>
            <a:endParaRPr sz="3600" dirty="0">
              <a:latin typeface="Abadi" panose="020B0604020104020204" pitchFamily="34" charset="0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44178" y="2882136"/>
            <a:ext cx="2506980" cy="390706"/>
          </a:xfrm>
          <a:prstGeom prst="rect">
            <a:avLst/>
          </a:prstGeom>
        </p:spPr>
        <p:txBody>
          <a:bodyPr vert="horz" wrap="square" lIns="0" tIns="21167" rIns="0" bIns="0" rtlCol="0">
            <a:spAutoFit/>
          </a:bodyPr>
          <a:lstStyle/>
          <a:p>
            <a:pPr marL="461422" indent="-445336">
              <a:spcBef>
                <a:spcPts val="167"/>
              </a:spcBef>
              <a:buFont typeface="Lucida Sans Unicode"/>
              <a:buChar char="●"/>
              <a:tabLst>
                <a:tab pos="461422" algn="l"/>
                <a:tab pos="462268" algn="l"/>
              </a:tabLst>
            </a:pPr>
            <a:r>
              <a:rPr lang="en-US" sz="2400" spc="347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M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a</a:t>
            </a:r>
            <a:r>
              <a:rPr lang="en-US" sz="2400" spc="33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nu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a</a:t>
            </a:r>
            <a:r>
              <a:rPr lang="en-US" sz="2400" spc="67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l</a:t>
            </a:r>
            <a:r>
              <a:rPr sz="2400" spc="-267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/>
              </a:rPr>
              <a:t> </a:t>
            </a:r>
            <a:r>
              <a:rPr sz="2400" spc="73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l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a</a:t>
            </a:r>
            <a:r>
              <a:rPr sz="2400" spc="47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b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e</a:t>
            </a:r>
            <a:r>
              <a:rPr sz="2400" spc="73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li</a:t>
            </a:r>
            <a:r>
              <a:rPr sz="2400" spc="33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n</a:t>
            </a:r>
            <a:r>
              <a:rPr sz="2400" spc="-80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g</a:t>
            </a:r>
            <a:endParaRPr sz="2400" dirty="0">
              <a:solidFill>
                <a:schemeClr val="tx1">
                  <a:lumMod val="95000"/>
                  <a:lumOff val="5000"/>
                </a:schemeClr>
              </a:solidFill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0218" y="3770359"/>
            <a:ext cx="10159844" cy="122427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4178" y="1790219"/>
            <a:ext cx="3148753" cy="576226"/>
          </a:xfrm>
          <a:prstGeom prst="rect">
            <a:avLst/>
          </a:prstGeom>
        </p:spPr>
        <p:txBody>
          <a:bodyPr vert="horz" wrap="square" lIns="0" tIns="2201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73"/>
              </a:spcBef>
            </a:pPr>
            <a:r>
              <a:rPr sz="3600" spc="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A</a:t>
            </a:r>
            <a:r>
              <a:rPr sz="3600" spc="22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c</a:t>
            </a:r>
            <a:r>
              <a:rPr sz="3600" spc="167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q</a:t>
            </a:r>
            <a:r>
              <a:rPr sz="3600" spc="14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u</a:t>
            </a:r>
            <a:r>
              <a:rPr sz="3600" spc="-113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ir</a:t>
            </a:r>
            <a:r>
              <a:rPr sz="3600" spc="133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ing</a:t>
            </a:r>
            <a:r>
              <a:rPr sz="3600" spc="-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cs typeface="Times New Roman"/>
              </a:rPr>
              <a:t> </a:t>
            </a:r>
            <a:r>
              <a:rPr sz="3600" spc="28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d</a:t>
            </a:r>
            <a:r>
              <a:rPr sz="3600" spc="73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a</a:t>
            </a:r>
            <a:r>
              <a:rPr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t</a:t>
            </a:r>
            <a:r>
              <a:rPr sz="3600" spc="16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a</a:t>
            </a:r>
            <a:endParaRPr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badi" panose="020B0604020104020204" pitchFamily="34" charset="0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44178" y="2501704"/>
            <a:ext cx="6759179" cy="785686"/>
          </a:xfrm>
          <a:prstGeom prst="rect">
            <a:avLst/>
          </a:prstGeom>
        </p:spPr>
        <p:txBody>
          <a:bodyPr vert="horz" wrap="square" lIns="0" tIns="21167" rIns="0" bIns="0" rtlCol="0">
            <a:spAutoFit/>
          </a:bodyPr>
          <a:lstStyle/>
          <a:p>
            <a:pPr marL="358986" indent="-342900">
              <a:spcBef>
                <a:spcPts val="167"/>
              </a:spcBef>
              <a:buFont typeface="Arial" panose="020B0604020202020204" pitchFamily="34" charset="0"/>
              <a:buChar char="•"/>
              <a:tabLst>
                <a:tab pos="461422" algn="l"/>
                <a:tab pos="462268" algn="l"/>
              </a:tabLst>
            </a:pPr>
            <a:r>
              <a:rPr sz="2400" spc="133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F</a:t>
            </a:r>
            <a:r>
              <a:rPr sz="2400" spc="60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r</a:t>
            </a:r>
            <a:r>
              <a:rPr sz="2400" spc="67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o</a:t>
            </a:r>
            <a:r>
              <a:rPr sz="2400" spc="-13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m</a:t>
            </a:r>
            <a:r>
              <a:rPr sz="2400" spc="-160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/>
              </a:rPr>
              <a:t> </a:t>
            </a:r>
            <a:r>
              <a:rPr sz="2400" spc="67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o</a:t>
            </a:r>
            <a:r>
              <a:rPr sz="2400" spc="47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b</a:t>
            </a:r>
            <a:r>
              <a:rPr sz="2400" spc="40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se</a:t>
            </a:r>
            <a:r>
              <a:rPr sz="2400" spc="-13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r</a:t>
            </a:r>
            <a:r>
              <a:rPr sz="2400" spc="60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v</a:t>
            </a:r>
            <a:r>
              <a:rPr sz="2400" spc="73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i</a:t>
            </a:r>
            <a:r>
              <a:rPr sz="2400" spc="33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n</a:t>
            </a:r>
            <a:r>
              <a:rPr sz="2400" spc="-80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g</a:t>
            </a:r>
            <a:r>
              <a:rPr sz="2400" spc="-247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/>
              </a:rPr>
              <a:t> </a:t>
            </a:r>
            <a:r>
              <a:rPr sz="2400" spc="47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b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e</a:t>
            </a:r>
            <a:r>
              <a:rPr sz="2400" spc="33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h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a</a:t>
            </a:r>
            <a:r>
              <a:rPr sz="2400" spc="60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v</a:t>
            </a:r>
            <a:r>
              <a:rPr sz="2400" spc="73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i</a:t>
            </a:r>
            <a:r>
              <a:rPr sz="2400" spc="67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o</a:t>
            </a:r>
            <a:r>
              <a:rPr sz="2400" spc="73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r</a:t>
            </a:r>
            <a:r>
              <a:rPr sz="2400" spc="-13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s</a:t>
            </a:r>
            <a:r>
              <a:rPr sz="2400" spc="-272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/>
              </a:rPr>
              <a:t> </a:t>
            </a:r>
            <a:r>
              <a:rPr sz="2400" spc="67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o</a:t>
            </a:r>
            <a:r>
              <a:rPr sz="2400" spc="53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f</a:t>
            </a:r>
            <a:r>
              <a:rPr sz="2400" spc="-247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/>
              </a:rPr>
              <a:t> </a:t>
            </a:r>
            <a:r>
              <a:rPr sz="2400" spc="33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hu</a:t>
            </a:r>
            <a:r>
              <a:rPr sz="2400" spc="-7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m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a</a:t>
            </a:r>
            <a:r>
              <a:rPr sz="2400" spc="33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n</a:t>
            </a:r>
            <a:r>
              <a:rPr sz="2400" spc="-13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s</a:t>
            </a:r>
            <a:r>
              <a:rPr lang="en-GB" sz="2400" spc="-13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.</a:t>
            </a:r>
          </a:p>
          <a:p>
            <a:pPr marL="358986" indent="-342900">
              <a:spcBef>
                <a:spcPts val="167"/>
              </a:spcBef>
              <a:buFont typeface="Arial" panose="020B0604020202020204" pitchFamily="34" charset="0"/>
              <a:buChar char="•"/>
              <a:tabLst>
                <a:tab pos="461422" algn="l"/>
                <a:tab pos="462268" algn="l"/>
              </a:tabLst>
            </a:pPr>
            <a:r>
              <a:rPr lang="en-GB" sz="2400" spc="-13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(like </a:t>
            </a:r>
            <a:r>
              <a:rPr lang="en-US" sz="2400" spc="-80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getting data from database, filling forms). </a:t>
            </a:r>
            <a:endParaRPr sz="2400" dirty="0">
              <a:solidFill>
                <a:schemeClr val="tx1">
                  <a:lumMod val="95000"/>
                  <a:lumOff val="5000"/>
                </a:schemeClr>
              </a:solidFill>
              <a:cs typeface="Tahom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781177"/>
              </p:ext>
            </p:extLst>
          </p:nvPr>
        </p:nvGraphicFramePr>
        <p:xfrm>
          <a:off x="1234911" y="3422650"/>
          <a:ext cx="10119984" cy="26413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9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8319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900" spc="-60" dirty="0">
                          <a:latin typeface="Tahoma"/>
                          <a:cs typeface="Tahoma"/>
                        </a:rPr>
                        <a:t>U</a:t>
                      </a:r>
                      <a:r>
                        <a:rPr sz="1900" spc="30" dirty="0">
                          <a:latin typeface="Tahoma"/>
                          <a:cs typeface="Tahoma"/>
                        </a:rPr>
                        <a:t>s</a:t>
                      </a:r>
                      <a:r>
                        <a:rPr sz="1900" spc="25" dirty="0">
                          <a:latin typeface="Tahoma"/>
                          <a:cs typeface="Tahoma"/>
                        </a:rPr>
                        <a:t>e</a:t>
                      </a:r>
                      <a:r>
                        <a:rPr sz="1900" dirty="0">
                          <a:latin typeface="Tahoma"/>
                          <a:cs typeface="Tahoma"/>
                        </a:rPr>
                        <a:t>r</a:t>
                      </a:r>
                      <a:r>
                        <a:rPr sz="1900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50" dirty="0">
                          <a:latin typeface="Tahoma"/>
                          <a:cs typeface="Tahoma"/>
                        </a:rPr>
                        <a:t>I</a:t>
                      </a:r>
                      <a:r>
                        <a:rPr sz="1900" dirty="0">
                          <a:latin typeface="Tahoma"/>
                          <a:cs typeface="Tahoma"/>
                        </a:rPr>
                        <a:t>D</a:t>
                      </a:r>
                      <a:endParaRPr sz="1900">
                        <a:latin typeface="Tahoma"/>
                        <a:cs typeface="Tahoma"/>
                      </a:endParaRPr>
                    </a:p>
                  </a:txBody>
                  <a:tcPr marL="0" marR="0" marT="120227" marB="0">
                    <a:lnL w="9525">
                      <a:solidFill>
                        <a:srgbClr val="9D9D9D"/>
                      </a:solidFill>
                      <a:prstDash val="solid"/>
                    </a:lnL>
                    <a:lnR w="9525">
                      <a:solidFill>
                        <a:srgbClr val="9D9D9D"/>
                      </a:solidFill>
                      <a:prstDash val="solid"/>
                    </a:lnR>
                    <a:lnT w="9525">
                      <a:solidFill>
                        <a:srgbClr val="9D9D9D"/>
                      </a:solidFill>
                      <a:prstDash val="solid"/>
                    </a:lnT>
                    <a:lnB w="9525">
                      <a:solidFill>
                        <a:srgbClr val="9D9D9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900" spc="30" dirty="0">
                          <a:latin typeface="Tahoma"/>
                          <a:cs typeface="Tahoma"/>
                        </a:rPr>
                        <a:t>Time</a:t>
                      </a:r>
                      <a:endParaRPr sz="1900">
                        <a:latin typeface="Tahoma"/>
                        <a:cs typeface="Tahoma"/>
                      </a:endParaRPr>
                    </a:p>
                  </a:txBody>
                  <a:tcPr marL="0" marR="0" marT="120227" marB="0">
                    <a:lnL w="9525">
                      <a:solidFill>
                        <a:srgbClr val="9D9D9D"/>
                      </a:solidFill>
                      <a:prstDash val="solid"/>
                    </a:lnL>
                    <a:lnR w="9525">
                      <a:solidFill>
                        <a:srgbClr val="9D9D9D"/>
                      </a:solidFill>
                      <a:prstDash val="solid"/>
                    </a:lnR>
                    <a:lnT w="9525">
                      <a:solidFill>
                        <a:srgbClr val="9D9D9D"/>
                      </a:solidFill>
                      <a:prstDash val="solid"/>
                    </a:lnT>
                    <a:lnB w="9525">
                      <a:solidFill>
                        <a:srgbClr val="9D9D9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900" spc="20" dirty="0">
                          <a:latin typeface="Tahoma"/>
                          <a:cs typeface="Tahoma"/>
                        </a:rPr>
                        <a:t>P</a:t>
                      </a:r>
                      <a:r>
                        <a:rPr sz="1900" spc="-30" dirty="0">
                          <a:latin typeface="Tahoma"/>
                          <a:cs typeface="Tahoma"/>
                        </a:rPr>
                        <a:t>r</a:t>
                      </a:r>
                      <a:r>
                        <a:rPr sz="1900" spc="-20" dirty="0">
                          <a:latin typeface="Tahoma"/>
                          <a:cs typeface="Tahoma"/>
                        </a:rPr>
                        <a:t>i</a:t>
                      </a:r>
                      <a:r>
                        <a:rPr sz="1900" spc="30" dirty="0">
                          <a:latin typeface="Tahoma"/>
                          <a:cs typeface="Tahoma"/>
                        </a:rPr>
                        <a:t>c</a:t>
                      </a:r>
                      <a:r>
                        <a:rPr sz="1900" dirty="0">
                          <a:latin typeface="Tahoma"/>
                          <a:cs typeface="Tahoma"/>
                        </a:rPr>
                        <a:t>e</a:t>
                      </a:r>
                      <a:r>
                        <a:rPr sz="19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-30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1900" spc="25" dirty="0">
                          <a:latin typeface="Tahoma"/>
                          <a:cs typeface="Tahoma"/>
                        </a:rPr>
                        <a:t>$</a:t>
                      </a:r>
                      <a:r>
                        <a:rPr sz="1900" dirty="0">
                          <a:latin typeface="Tahoma"/>
                          <a:cs typeface="Tahoma"/>
                        </a:rPr>
                        <a:t>)</a:t>
                      </a:r>
                      <a:endParaRPr sz="1900">
                        <a:latin typeface="Tahoma"/>
                        <a:cs typeface="Tahoma"/>
                      </a:endParaRPr>
                    </a:p>
                  </a:txBody>
                  <a:tcPr marL="0" marR="0" marT="120227" marB="0">
                    <a:lnL w="9525">
                      <a:solidFill>
                        <a:srgbClr val="9D9D9D"/>
                      </a:solidFill>
                      <a:prstDash val="solid"/>
                    </a:lnL>
                    <a:lnR w="9525">
                      <a:solidFill>
                        <a:srgbClr val="9D9D9D"/>
                      </a:solidFill>
                      <a:prstDash val="solid"/>
                    </a:lnR>
                    <a:lnT w="9525">
                      <a:solidFill>
                        <a:srgbClr val="9D9D9D"/>
                      </a:solidFill>
                      <a:prstDash val="solid"/>
                    </a:lnT>
                    <a:lnB w="9525">
                      <a:solidFill>
                        <a:srgbClr val="9D9D9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900" spc="45" dirty="0">
                          <a:latin typeface="Tahoma"/>
                          <a:cs typeface="Tahoma"/>
                        </a:rPr>
                        <a:t>Purchased</a:t>
                      </a:r>
                      <a:endParaRPr sz="1900">
                        <a:latin typeface="Tahoma"/>
                        <a:cs typeface="Tahoma"/>
                      </a:endParaRPr>
                    </a:p>
                  </a:txBody>
                  <a:tcPr marL="0" marR="0" marT="120227" marB="0">
                    <a:lnL w="9525">
                      <a:solidFill>
                        <a:srgbClr val="9D9D9D"/>
                      </a:solidFill>
                      <a:prstDash val="solid"/>
                    </a:lnL>
                    <a:lnR w="9525">
                      <a:solidFill>
                        <a:srgbClr val="9D9D9D"/>
                      </a:solidFill>
                      <a:prstDash val="solid"/>
                    </a:lnR>
                    <a:lnT w="9525">
                      <a:solidFill>
                        <a:srgbClr val="9D9D9D"/>
                      </a:solidFill>
                      <a:prstDash val="solid"/>
                    </a:lnT>
                    <a:lnB w="9525">
                      <a:solidFill>
                        <a:srgbClr val="9D9D9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8319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900" spc="55" dirty="0">
                          <a:latin typeface="Tahoma"/>
                          <a:cs typeface="Tahoma"/>
                        </a:rPr>
                        <a:t>4783</a:t>
                      </a:r>
                      <a:endParaRPr sz="1900">
                        <a:latin typeface="Tahoma"/>
                        <a:cs typeface="Tahoma"/>
                      </a:endParaRPr>
                    </a:p>
                  </a:txBody>
                  <a:tcPr marL="0" marR="0" marT="121073" marB="0">
                    <a:lnL w="9525">
                      <a:solidFill>
                        <a:srgbClr val="9D9D9D"/>
                      </a:solidFill>
                      <a:prstDash val="solid"/>
                    </a:lnL>
                    <a:lnR w="9525">
                      <a:solidFill>
                        <a:srgbClr val="9D9D9D"/>
                      </a:solidFill>
                      <a:prstDash val="solid"/>
                    </a:lnR>
                    <a:lnT w="9525">
                      <a:solidFill>
                        <a:srgbClr val="9D9D9D"/>
                      </a:solidFill>
                      <a:prstDash val="solid"/>
                    </a:lnT>
                    <a:lnB w="9525">
                      <a:solidFill>
                        <a:srgbClr val="9D9D9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900" spc="30" dirty="0">
                          <a:latin typeface="Tahoma"/>
                          <a:cs typeface="Tahoma"/>
                        </a:rPr>
                        <a:t>J</a:t>
                      </a:r>
                      <a:r>
                        <a:rPr sz="1900" spc="-45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1900" dirty="0">
                          <a:latin typeface="Tahoma"/>
                          <a:cs typeface="Tahoma"/>
                        </a:rPr>
                        <a:t>n</a:t>
                      </a:r>
                      <a:r>
                        <a:rPr sz="19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25" dirty="0">
                          <a:latin typeface="Tahoma"/>
                          <a:cs typeface="Tahoma"/>
                        </a:rPr>
                        <a:t>2</a:t>
                      </a:r>
                      <a:r>
                        <a:rPr sz="1900" dirty="0">
                          <a:latin typeface="Tahoma"/>
                          <a:cs typeface="Tahoma"/>
                        </a:rPr>
                        <a:t>1</a:t>
                      </a:r>
                      <a:r>
                        <a:rPr sz="19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25" dirty="0">
                          <a:latin typeface="Tahoma"/>
                          <a:cs typeface="Tahoma"/>
                        </a:rPr>
                        <a:t>08</a:t>
                      </a:r>
                      <a:r>
                        <a:rPr sz="1900" spc="-25" dirty="0">
                          <a:latin typeface="Tahoma"/>
                          <a:cs typeface="Tahoma"/>
                        </a:rPr>
                        <a:t>:</a:t>
                      </a:r>
                      <a:r>
                        <a:rPr sz="1900" spc="25" dirty="0">
                          <a:latin typeface="Tahoma"/>
                          <a:cs typeface="Tahoma"/>
                        </a:rPr>
                        <a:t>15</a:t>
                      </a:r>
                      <a:r>
                        <a:rPr sz="1900" spc="-25" dirty="0">
                          <a:latin typeface="Tahoma"/>
                          <a:cs typeface="Tahoma"/>
                        </a:rPr>
                        <a:t>.</a:t>
                      </a:r>
                      <a:r>
                        <a:rPr sz="1900" spc="25" dirty="0">
                          <a:latin typeface="Tahoma"/>
                          <a:cs typeface="Tahoma"/>
                        </a:rPr>
                        <a:t>2</a:t>
                      </a:r>
                      <a:r>
                        <a:rPr sz="1900" dirty="0">
                          <a:latin typeface="Tahoma"/>
                          <a:cs typeface="Tahoma"/>
                        </a:rPr>
                        <a:t>0</a:t>
                      </a:r>
                      <a:endParaRPr sz="1900">
                        <a:latin typeface="Tahoma"/>
                        <a:cs typeface="Tahoma"/>
                      </a:endParaRPr>
                    </a:p>
                  </a:txBody>
                  <a:tcPr marL="0" marR="0" marT="121073" marB="0">
                    <a:lnL w="9525">
                      <a:solidFill>
                        <a:srgbClr val="9D9D9D"/>
                      </a:solidFill>
                      <a:prstDash val="solid"/>
                    </a:lnL>
                    <a:lnR w="9525">
                      <a:solidFill>
                        <a:srgbClr val="9D9D9D"/>
                      </a:solidFill>
                      <a:prstDash val="solid"/>
                    </a:lnR>
                    <a:lnT w="9525">
                      <a:solidFill>
                        <a:srgbClr val="9D9D9D"/>
                      </a:solidFill>
                      <a:prstDash val="solid"/>
                    </a:lnT>
                    <a:lnB w="9525">
                      <a:solidFill>
                        <a:srgbClr val="9D9D9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900" spc="20" dirty="0">
                          <a:latin typeface="Tahoma"/>
                          <a:cs typeface="Tahoma"/>
                        </a:rPr>
                        <a:t>7.95</a:t>
                      </a:r>
                      <a:endParaRPr sz="1900">
                        <a:latin typeface="Tahoma"/>
                        <a:cs typeface="Tahoma"/>
                      </a:endParaRPr>
                    </a:p>
                  </a:txBody>
                  <a:tcPr marL="0" marR="0" marT="121073" marB="0">
                    <a:lnL w="9525">
                      <a:solidFill>
                        <a:srgbClr val="9D9D9D"/>
                      </a:solidFill>
                      <a:prstDash val="solid"/>
                    </a:lnL>
                    <a:lnR w="9525">
                      <a:solidFill>
                        <a:srgbClr val="9D9D9D"/>
                      </a:solidFill>
                      <a:prstDash val="solid"/>
                    </a:lnR>
                    <a:lnT w="9525">
                      <a:solidFill>
                        <a:srgbClr val="9D9D9D"/>
                      </a:solidFill>
                      <a:prstDash val="solid"/>
                    </a:lnT>
                    <a:lnB w="9525">
                      <a:solidFill>
                        <a:srgbClr val="9D9D9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900" spc="45" dirty="0">
                          <a:latin typeface="Tahoma"/>
                          <a:cs typeface="Tahoma"/>
                        </a:rPr>
                        <a:t>yes</a:t>
                      </a:r>
                      <a:endParaRPr sz="1900">
                        <a:latin typeface="Tahoma"/>
                        <a:cs typeface="Tahoma"/>
                      </a:endParaRPr>
                    </a:p>
                  </a:txBody>
                  <a:tcPr marL="0" marR="0" marT="121073" marB="0">
                    <a:lnL w="9525">
                      <a:solidFill>
                        <a:srgbClr val="9D9D9D"/>
                      </a:solidFill>
                      <a:prstDash val="solid"/>
                    </a:lnL>
                    <a:lnR w="9525">
                      <a:solidFill>
                        <a:srgbClr val="9D9D9D"/>
                      </a:solidFill>
                      <a:prstDash val="solid"/>
                    </a:lnR>
                    <a:lnT w="9525">
                      <a:solidFill>
                        <a:srgbClr val="9D9D9D"/>
                      </a:solidFill>
                      <a:prstDash val="solid"/>
                    </a:lnT>
                    <a:lnB w="9525">
                      <a:solidFill>
                        <a:srgbClr val="9D9D9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8144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1900" spc="55" dirty="0">
                          <a:latin typeface="Tahoma"/>
                          <a:cs typeface="Tahoma"/>
                        </a:rPr>
                        <a:t>3893</a:t>
                      </a:r>
                      <a:endParaRPr sz="1900">
                        <a:latin typeface="Tahoma"/>
                        <a:cs typeface="Tahoma"/>
                      </a:endParaRPr>
                    </a:p>
                  </a:txBody>
                  <a:tcPr marL="0" marR="0" marT="121920" marB="0">
                    <a:lnL w="9525">
                      <a:solidFill>
                        <a:srgbClr val="9D9D9D"/>
                      </a:solidFill>
                      <a:prstDash val="solid"/>
                    </a:lnL>
                    <a:lnR w="9525">
                      <a:solidFill>
                        <a:srgbClr val="9D9D9D"/>
                      </a:solidFill>
                      <a:prstDash val="solid"/>
                    </a:lnR>
                    <a:lnT w="9525">
                      <a:solidFill>
                        <a:srgbClr val="9D9D9D"/>
                      </a:solidFill>
                      <a:prstDash val="solid"/>
                    </a:lnT>
                    <a:lnB w="9525">
                      <a:solidFill>
                        <a:srgbClr val="9D9D9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1900" spc="10" dirty="0">
                          <a:latin typeface="Tahoma"/>
                          <a:cs typeface="Tahoma"/>
                        </a:rPr>
                        <a:t>Mar</a:t>
                      </a:r>
                      <a:r>
                        <a:rPr sz="19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900" spc="25" dirty="0">
                          <a:latin typeface="Tahoma"/>
                          <a:cs typeface="Tahoma"/>
                        </a:rPr>
                        <a:t>3</a:t>
                      </a:r>
                      <a:r>
                        <a:rPr sz="1900" spc="-6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900" spc="15" dirty="0">
                          <a:latin typeface="Tahoma"/>
                          <a:cs typeface="Tahoma"/>
                        </a:rPr>
                        <a:t>11:30.15</a:t>
                      </a:r>
                      <a:endParaRPr sz="1900">
                        <a:latin typeface="Tahoma"/>
                        <a:cs typeface="Tahoma"/>
                      </a:endParaRPr>
                    </a:p>
                  </a:txBody>
                  <a:tcPr marL="0" marR="0" marT="121920" marB="0">
                    <a:lnL w="9525">
                      <a:solidFill>
                        <a:srgbClr val="9D9D9D"/>
                      </a:solidFill>
                      <a:prstDash val="solid"/>
                    </a:lnL>
                    <a:lnR w="9525">
                      <a:solidFill>
                        <a:srgbClr val="9D9D9D"/>
                      </a:solidFill>
                      <a:prstDash val="solid"/>
                    </a:lnR>
                    <a:lnT w="9525">
                      <a:solidFill>
                        <a:srgbClr val="9D9D9D"/>
                      </a:solidFill>
                      <a:prstDash val="solid"/>
                    </a:lnT>
                    <a:lnB w="9525">
                      <a:solidFill>
                        <a:srgbClr val="9D9D9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1900" spc="25" dirty="0">
                          <a:latin typeface="Tahoma"/>
                          <a:cs typeface="Tahoma"/>
                        </a:rPr>
                        <a:t>10.00</a:t>
                      </a:r>
                      <a:endParaRPr sz="1900">
                        <a:latin typeface="Tahoma"/>
                        <a:cs typeface="Tahoma"/>
                      </a:endParaRPr>
                    </a:p>
                  </a:txBody>
                  <a:tcPr marL="0" marR="0" marT="121920" marB="0">
                    <a:lnL w="9525">
                      <a:solidFill>
                        <a:srgbClr val="9D9D9D"/>
                      </a:solidFill>
                      <a:prstDash val="solid"/>
                    </a:lnL>
                    <a:lnR w="9525">
                      <a:solidFill>
                        <a:srgbClr val="9D9D9D"/>
                      </a:solidFill>
                      <a:prstDash val="solid"/>
                    </a:lnR>
                    <a:lnT w="9525">
                      <a:solidFill>
                        <a:srgbClr val="9D9D9D"/>
                      </a:solidFill>
                      <a:prstDash val="solid"/>
                    </a:lnT>
                    <a:lnB w="9525">
                      <a:solidFill>
                        <a:srgbClr val="9D9D9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1900" spc="45" dirty="0">
                          <a:latin typeface="Tahoma"/>
                          <a:cs typeface="Tahoma"/>
                        </a:rPr>
                        <a:t>yes</a:t>
                      </a:r>
                      <a:endParaRPr sz="1900">
                        <a:latin typeface="Tahoma"/>
                        <a:cs typeface="Tahoma"/>
                      </a:endParaRPr>
                    </a:p>
                  </a:txBody>
                  <a:tcPr marL="0" marR="0" marT="121920" marB="0">
                    <a:lnL w="9525">
                      <a:solidFill>
                        <a:srgbClr val="9D9D9D"/>
                      </a:solidFill>
                      <a:prstDash val="solid"/>
                    </a:lnL>
                    <a:lnR w="9525">
                      <a:solidFill>
                        <a:srgbClr val="9D9D9D"/>
                      </a:solidFill>
                      <a:prstDash val="solid"/>
                    </a:lnR>
                    <a:lnT w="9525">
                      <a:solidFill>
                        <a:srgbClr val="9D9D9D"/>
                      </a:solidFill>
                      <a:prstDash val="solid"/>
                    </a:lnT>
                    <a:lnB w="9525">
                      <a:solidFill>
                        <a:srgbClr val="9D9D9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8336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900" spc="55" dirty="0">
                          <a:latin typeface="Tahoma"/>
                          <a:cs typeface="Tahoma"/>
                        </a:rPr>
                        <a:t>8384</a:t>
                      </a:r>
                      <a:endParaRPr sz="1900">
                        <a:latin typeface="Tahoma"/>
                        <a:cs typeface="Tahoma"/>
                      </a:endParaRPr>
                    </a:p>
                  </a:txBody>
                  <a:tcPr marL="0" marR="0" marT="122767" marB="0">
                    <a:lnL w="9525">
                      <a:solidFill>
                        <a:srgbClr val="9D9D9D"/>
                      </a:solidFill>
                      <a:prstDash val="solid"/>
                    </a:lnL>
                    <a:lnR w="9525">
                      <a:solidFill>
                        <a:srgbClr val="9D9D9D"/>
                      </a:solidFill>
                      <a:prstDash val="solid"/>
                    </a:lnR>
                    <a:lnT w="9525">
                      <a:solidFill>
                        <a:srgbClr val="9D9D9D"/>
                      </a:solidFill>
                      <a:prstDash val="solid"/>
                    </a:lnT>
                    <a:lnB w="9525">
                      <a:solidFill>
                        <a:srgbClr val="9D9D9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900" spc="30" dirty="0">
                          <a:latin typeface="Tahoma"/>
                          <a:cs typeface="Tahoma"/>
                        </a:rPr>
                        <a:t>J</a:t>
                      </a:r>
                      <a:r>
                        <a:rPr sz="1900" spc="-45" dirty="0">
                          <a:latin typeface="Tahoma"/>
                          <a:cs typeface="Tahoma"/>
                        </a:rPr>
                        <a:t>u</a:t>
                      </a:r>
                      <a:r>
                        <a:rPr sz="1900" dirty="0">
                          <a:latin typeface="Tahoma"/>
                          <a:cs typeface="Tahoma"/>
                        </a:rPr>
                        <a:t>n</a:t>
                      </a:r>
                      <a:r>
                        <a:rPr sz="19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25" dirty="0">
                          <a:latin typeface="Tahoma"/>
                          <a:cs typeface="Tahoma"/>
                        </a:rPr>
                        <a:t>1</a:t>
                      </a:r>
                      <a:r>
                        <a:rPr sz="1900" dirty="0">
                          <a:latin typeface="Tahoma"/>
                          <a:cs typeface="Tahoma"/>
                        </a:rPr>
                        <a:t>1</a:t>
                      </a:r>
                      <a:r>
                        <a:rPr sz="19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25" dirty="0">
                          <a:latin typeface="Tahoma"/>
                          <a:cs typeface="Tahoma"/>
                        </a:rPr>
                        <a:t>14</a:t>
                      </a:r>
                      <a:r>
                        <a:rPr sz="1900" spc="-25" dirty="0">
                          <a:latin typeface="Tahoma"/>
                          <a:cs typeface="Tahoma"/>
                        </a:rPr>
                        <a:t>:</a:t>
                      </a:r>
                      <a:r>
                        <a:rPr sz="1900" spc="25" dirty="0">
                          <a:latin typeface="Tahoma"/>
                          <a:cs typeface="Tahoma"/>
                        </a:rPr>
                        <a:t>15</a:t>
                      </a:r>
                      <a:r>
                        <a:rPr sz="1900" spc="-25" dirty="0">
                          <a:latin typeface="Tahoma"/>
                          <a:cs typeface="Tahoma"/>
                        </a:rPr>
                        <a:t>.</a:t>
                      </a:r>
                      <a:r>
                        <a:rPr sz="1900" spc="25" dirty="0">
                          <a:latin typeface="Tahoma"/>
                          <a:cs typeface="Tahoma"/>
                        </a:rPr>
                        <a:t>0</a:t>
                      </a:r>
                      <a:r>
                        <a:rPr sz="1900" dirty="0">
                          <a:latin typeface="Tahoma"/>
                          <a:cs typeface="Tahoma"/>
                        </a:rPr>
                        <a:t>5</a:t>
                      </a:r>
                      <a:endParaRPr sz="1900">
                        <a:latin typeface="Tahoma"/>
                        <a:cs typeface="Tahoma"/>
                      </a:endParaRPr>
                    </a:p>
                  </a:txBody>
                  <a:tcPr marL="0" marR="0" marT="122767" marB="0">
                    <a:lnL w="9525">
                      <a:solidFill>
                        <a:srgbClr val="9D9D9D"/>
                      </a:solidFill>
                      <a:prstDash val="solid"/>
                    </a:lnL>
                    <a:lnR w="9525">
                      <a:solidFill>
                        <a:srgbClr val="9D9D9D"/>
                      </a:solidFill>
                      <a:prstDash val="solid"/>
                    </a:lnR>
                    <a:lnT w="9525">
                      <a:solidFill>
                        <a:srgbClr val="9D9D9D"/>
                      </a:solidFill>
                      <a:prstDash val="solid"/>
                    </a:lnT>
                    <a:lnB w="9525">
                      <a:solidFill>
                        <a:srgbClr val="9D9D9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900" spc="20" dirty="0">
                          <a:latin typeface="Tahoma"/>
                          <a:cs typeface="Tahoma"/>
                        </a:rPr>
                        <a:t>9.50</a:t>
                      </a:r>
                      <a:endParaRPr sz="1900">
                        <a:latin typeface="Tahoma"/>
                        <a:cs typeface="Tahoma"/>
                      </a:endParaRPr>
                    </a:p>
                  </a:txBody>
                  <a:tcPr marL="0" marR="0" marT="122767" marB="0">
                    <a:lnL w="9525">
                      <a:solidFill>
                        <a:srgbClr val="9D9D9D"/>
                      </a:solidFill>
                      <a:prstDash val="solid"/>
                    </a:lnL>
                    <a:lnR w="9525">
                      <a:solidFill>
                        <a:srgbClr val="9D9D9D"/>
                      </a:solidFill>
                      <a:prstDash val="solid"/>
                    </a:lnR>
                    <a:lnT w="9525">
                      <a:solidFill>
                        <a:srgbClr val="9D9D9D"/>
                      </a:solidFill>
                      <a:prstDash val="solid"/>
                    </a:lnT>
                    <a:lnB w="9525">
                      <a:solidFill>
                        <a:srgbClr val="9D9D9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900" spc="-25" dirty="0">
                          <a:latin typeface="Tahoma"/>
                          <a:cs typeface="Tahoma"/>
                        </a:rPr>
                        <a:t>no</a:t>
                      </a:r>
                      <a:endParaRPr sz="1900">
                        <a:latin typeface="Tahoma"/>
                        <a:cs typeface="Tahoma"/>
                      </a:endParaRPr>
                    </a:p>
                  </a:txBody>
                  <a:tcPr marL="0" marR="0" marT="122767" marB="0">
                    <a:lnL w="9525">
                      <a:solidFill>
                        <a:srgbClr val="9D9D9D"/>
                      </a:solidFill>
                      <a:prstDash val="solid"/>
                    </a:lnL>
                    <a:lnR w="9525">
                      <a:solidFill>
                        <a:srgbClr val="9D9D9D"/>
                      </a:solidFill>
                      <a:prstDash val="solid"/>
                    </a:lnR>
                    <a:lnT w="9525">
                      <a:solidFill>
                        <a:srgbClr val="9D9D9D"/>
                      </a:solidFill>
                      <a:prstDash val="solid"/>
                    </a:lnT>
                    <a:lnB w="9525">
                      <a:solidFill>
                        <a:srgbClr val="9D9D9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8271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900" spc="55" dirty="0">
                          <a:latin typeface="Tahoma"/>
                          <a:cs typeface="Tahoma"/>
                        </a:rPr>
                        <a:t>0931</a:t>
                      </a:r>
                      <a:endParaRPr sz="1900">
                        <a:latin typeface="Tahoma"/>
                        <a:cs typeface="Tahoma"/>
                      </a:endParaRPr>
                    </a:p>
                  </a:txBody>
                  <a:tcPr marL="0" marR="0" marT="123613" marB="0">
                    <a:lnL w="9525">
                      <a:solidFill>
                        <a:srgbClr val="9D9D9D"/>
                      </a:solidFill>
                      <a:prstDash val="solid"/>
                    </a:lnL>
                    <a:lnR w="9525">
                      <a:solidFill>
                        <a:srgbClr val="9D9D9D"/>
                      </a:solidFill>
                      <a:prstDash val="solid"/>
                    </a:lnR>
                    <a:lnT w="9525">
                      <a:solidFill>
                        <a:srgbClr val="9D9D9D"/>
                      </a:solidFill>
                      <a:prstDash val="solid"/>
                    </a:lnT>
                    <a:lnB w="9525">
                      <a:solidFill>
                        <a:srgbClr val="9D9D9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900" spc="20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1900" spc="-45" dirty="0">
                          <a:latin typeface="Tahoma"/>
                          <a:cs typeface="Tahoma"/>
                        </a:rPr>
                        <a:t>u</a:t>
                      </a:r>
                      <a:r>
                        <a:rPr sz="1900" dirty="0">
                          <a:latin typeface="Tahoma"/>
                          <a:cs typeface="Tahoma"/>
                        </a:rPr>
                        <a:t>g</a:t>
                      </a:r>
                      <a:r>
                        <a:rPr sz="19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dirty="0">
                          <a:latin typeface="Tahoma"/>
                          <a:cs typeface="Tahoma"/>
                        </a:rPr>
                        <a:t>2</a:t>
                      </a:r>
                      <a:r>
                        <a:rPr sz="1900" spc="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25" dirty="0">
                          <a:latin typeface="Tahoma"/>
                          <a:cs typeface="Tahoma"/>
                        </a:rPr>
                        <a:t>20</a:t>
                      </a:r>
                      <a:r>
                        <a:rPr sz="1900" spc="-25" dirty="0">
                          <a:latin typeface="Tahoma"/>
                          <a:cs typeface="Tahoma"/>
                        </a:rPr>
                        <a:t>:</a:t>
                      </a:r>
                      <a:r>
                        <a:rPr sz="1900" spc="25" dirty="0">
                          <a:latin typeface="Tahoma"/>
                          <a:cs typeface="Tahoma"/>
                        </a:rPr>
                        <a:t>30</a:t>
                      </a:r>
                      <a:r>
                        <a:rPr sz="1900" spc="-25" dirty="0">
                          <a:latin typeface="Tahoma"/>
                          <a:cs typeface="Tahoma"/>
                        </a:rPr>
                        <a:t>.</a:t>
                      </a:r>
                      <a:r>
                        <a:rPr sz="1900" spc="25" dirty="0">
                          <a:latin typeface="Tahoma"/>
                          <a:cs typeface="Tahoma"/>
                        </a:rPr>
                        <a:t>5</a:t>
                      </a:r>
                      <a:r>
                        <a:rPr sz="1900" dirty="0">
                          <a:latin typeface="Tahoma"/>
                          <a:cs typeface="Tahoma"/>
                        </a:rPr>
                        <a:t>5</a:t>
                      </a:r>
                      <a:endParaRPr sz="1900">
                        <a:latin typeface="Tahoma"/>
                        <a:cs typeface="Tahoma"/>
                      </a:endParaRPr>
                    </a:p>
                  </a:txBody>
                  <a:tcPr marL="0" marR="0" marT="123613" marB="0">
                    <a:lnL w="9525">
                      <a:solidFill>
                        <a:srgbClr val="9D9D9D"/>
                      </a:solidFill>
                      <a:prstDash val="solid"/>
                    </a:lnL>
                    <a:lnR w="9525">
                      <a:solidFill>
                        <a:srgbClr val="9D9D9D"/>
                      </a:solidFill>
                      <a:prstDash val="solid"/>
                    </a:lnR>
                    <a:lnT w="9525">
                      <a:solidFill>
                        <a:srgbClr val="9D9D9D"/>
                      </a:solidFill>
                      <a:prstDash val="solid"/>
                    </a:lnT>
                    <a:lnB w="9525">
                      <a:solidFill>
                        <a:srgbClr val="9D9D9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900" spc="25" dirty="0">
                          <a:latin typeface="Tahoma"/>
                          <a:cs typeface="Tahoma"/>
                        </a:rPr>
                        <a:t>12.90</a:t>
                      </a:r>
                      <a:endParaRPr sz="1900">
                        <a:latin typeface="Tahoma"/>
                        <a:cs typeface="Tahoma"/>
                      </a:endParaRPr>
                    </a:p>
                  </a:txBody>
                  <a:tcPr marL="0" marR="0" marT="123613" marB="0">
                    <a:lnL w="9525">
                      <a:solidFill>
                        <a:srgbClr val="9D9D9D"/>
                      </a:solidFill>
                      <a:prstDash val="solid"/>
                    </a:lnL>
                    <a:lnR w="9525">
                      <a:solidFill>
                        <a:srgbClr val="9D9D9D"/>
                      </a:solidFill>
                      <a:prstDash val="solid"/>
                    </a:lnR>
                    <a:lnT w="9525">
                      <a:solidFill>
                        <a:srgbClr val="9D9D9D"/>
                      </a:solidFill>
                      <a:prstDash val="solid"/>
                    </a:lnT>
                    <a:lnB w="9525">
                      <a:solidFill>
                        <a:srgbClr val="9D9D9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900" spc="45" dirty="0">
                          <a:latin typeface="Tahoma"/>
                          <a:cs typeface="Tahoma"/>
                        </a:rPr>
                        <a:t>yes</a:t>
                      </a:r>
                      <a:endParaRPr sz="1900" dirty="0">
                        <a:latin typeface="Tahoma"/>
                        <a:cs typeface="Tahoma"/>
                      </a:endParaRPr>
                    </a:p>
                  </a:txBody>
                  <a:tcPr marL="0" marR="0" marT="123613" marB="0">
                    <a:lnL w="9525">
                      <a:solidFill>
                        <a:srgbClr val="9D9D9D"/>
                      </a:solidFill>
                      <a:prstDash val="solid"/>
                    </a:lnL>
                    <a:lnR w="9525">
                      <a:solidFill>
                        <a:srgbClr val="9D9D9D"/>
                      </a:solidFill>
                      <a:prstDash val="solid"/>
                    </a:lnR>
                    <a:lnT w="9525">
                      <a:solidFill>
                        <a:srgbClr val="9D9D9D"/>
                      </a:solidFill>
                      <a:prstDash val="solid"/>
                    </a:lnT>
                    <a:lnB w="9525">
                      <a:solidFill>
                        <a:srgbClr val="9D9D9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44178" y="2826081"/>
            <a:ext cx="9557173" cy="2997317"/>
          </a:xfrm>
          <a:prstGeom prst="rect">
            <a:avLst/>
          </a:prstGeom>
        </p:spPr>
        <p:txBody>
          <a:bodyPr vert="horz" wrap="square" lIns="0" tIns="77047" rIns="0" bIns="0" rtlCol="0">
            <a:spAutoFit/>
          </a:bodyPr>
          <a:lstStyle/>
          <a:p>
            <a:pPr marL="461422" indent="-445336">
              <a:spcBef>
                <a:spcPts val="607"/>
              </a:spcBef>
              <a:buFont typeface="Lucida Sans Unicode"/>
              <a:buChar char="●"/>
              <a:tabLst>
                <a:tab pos="461422" algn="l"/>
                <a:tab pos="462268" algn="l"/>
              </a:tabLst>
            </a:pPr>
            <a:r>
              <a:rPr sz="2400" spc="160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D</a:t>
            </a:r>
            <a:r>
              <a:rPr sz="2400" spc="67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o</a:t>
            </a:r>
            <a:r>
              <a:rPr sz="2400" spc="113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w</a:t>
            </a:r>
            <a:r>
              <a:rPr sz="2400" spc="33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n</a:t>
            </a:r>
            <a:r>
              <a:rPr sz="2400" spc="73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l</a:t>
            </a:r>
            <a:r>
              <a:rPr sz="2400" spc="67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o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a</a:t>
            </a:r>
            <a:r>
              <a:rPr sz="2400" spc="33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d</a:t>
            </a:r>
            <a:r>
              <a:rPr sz="2400" spc="-260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/>
              </a:rPr>
              <a:t> </a:t>
            </a:r>
            <a:r>
              <a:rPr sz="2400" spc="73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fr</a:t>
            </a:r>
            <a:r>
              <a:rPr sz="2400" spc="67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o</a:t>
            </a:r>
            <a:r>
              <a:rPr sz="2400" spc="-13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m</a:t>
            </a:r>
            <a:r>
              <a:rPr sz="2400" spc="-260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/>
              </a:rPr>
              <a:t> </a:t>
            </a:r>
            <a:r>
              <a:rPr sz="2400" b="1" spc="113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w</a:t>
            </a:r>
            <a:r>
              <a:rPr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e</a:t>
            </a:r>
            <a:r>
              <a:rPr sz="2400" b="1" spc="47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b</a:t>
            </a:r>
            <a:r>
              <a:rPr sz="2400" b="1" spc="33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s</a:t>
            </a:r>
            <a:r>
              <a:rPr sz="2400" b="1" spc="27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i</a:t>
            </a:r>
            <a:r>
              <a:rPr sz="2400" b="1" spc="133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t</a:t>
            </a:r>
            <a:r>
              <a:rPr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e</a:t>
            </a:r>
            <a:r>
              <a:rPr sz="2400" b="1" spc="-13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s</a:t>
            </a:r>
            <a:r>
              <a:rPr sz="2400" spc="-272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/>
              </a:rPr>
              <a:t> </a:t>
            </a:r>
            <a:r>
              <a:rPr sz="2400" spc="-13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/</a:t>
            </a:r>
            <a:r>
              <a:rPr sz="2400" spc="-233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/>
              </a:rPr>
              <a:t> </a:t>
            </a:r>
            <a:r>
              <a:rPr sz="2400" spc="40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p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a</a:t>
            </a:r>
            <a:r>
              <a:rPr sz="2400" spc="73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r</a:t>
            </a:r>
            <a:r>
              <a:rPr sz="2400" spc="133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t</a:t>
            </a:r>
            <a:r>
              <a:rPr sz="2400" spc="33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n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e</a:t>
            </a:r>
            <a:r>
              <a:rPr sz="2400" spc="73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r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s</a:t>
            </a:r>
            <a:r>
              <a:rPr sz="2400" spc="20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h</a:t>
            </a:r>
            <a:r>
              <a:rPr sz="2400" spc="73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i</a:t>
            </a:r>
            <a:r>
              <a:rPr sz="2400" spc="-60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p</a:t>
            </a:r>
            <a:r>
              <a:rPr sz="2400" spc="-13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s</a:t>
            </a:r>
            <a:endParaRPr sz="2400" dirty="0">
              <a:solidFill>
                <a:schemeClr val="tx1">
                  <a:lumMod val="95000"/>
                  <a:lumOff val="5000"/>
                </a:schemeClr>
              </a:solidFill>
              <a:cs typeface="Tahoma"/>
            </a:endParaRPr>
          </a:p>
          <a:p>
            <a:pPr marL="1071007" marR="6773" lvl="1" indent="-445336">
              <a:lnSpc>
                <a:spcPct val="114199"/>
              </a:lnSpc>
              <a:spcBef>
                <a:spcPts val="100"/>
              </a:spcBef>
              <a:buFont typeface="Lucida Sans Unicode"/>
              <a:buChar char="○"/>
              <a:tabLst>
                <a:tab pos="1071007" algn="l"/>
                <a:tab pos="1071853" algn="l"/>
              </a:tabLst>
            </a:pPr>
            <a:r>
              <a:rPr sz="2400" spc="33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Thanks</a:t>
            </a:r>
            <a:r>
              <a:rPr sz="2400" spc="-413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 </a:t>
            </a:r>
            <a:r>
              <a:rPr lang="en-GB" sz="2400" spc="-413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 </a:t>
            </a:r>
            <a:r>
              <a:rPr sz="2400" spc="87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to</a:t>
            </a:r>
            <a:r>
              <a:rPr sz="2400" spc="-373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 </a:t>
            </a:r>
            <a:r>
              <a:rPr lang="en-GB" sz="2400" spc="-373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 </a:t>
            </a:r>
            <a:r>
              <a:rPr sz="2400" spc="60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the</a:t>
            </a:r>
            <a:r>
              <a:rPr lang="en-GB" sz="2400" spc="60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 </a:t>
            </a:r>
            <a:r>
              <a:rPr sz="2400" spc="-420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 </a:t>
            </a:r>
            <a:r>
              <a:rPr sz="2400" spc="27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open</a:t>
            </a:r>
            <a:r>
              <a:rPr lang="en-GB" sz="2400" spc="27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 </a:t>
            </a:r>
            <a:r>
              <a:rPr sz="2400" spc="-373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 </a:t>
            </a:r>
            <a:r>
              <a:rPr sz="2400" b="1" spc="53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internet</a:t>
            </a:r>
            <a:r>
              <a:rPr sz="2400" spc="-367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 </a:t>
            </a:r>
            <a:r>
              <a:rPr lang="en-GB" sz="2400" spc="-367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 </a:t>
            </a:r>
            <a:r>
              <a:rPr sz="2400" spc="47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you</a:t>
            </a:r>
            <a:r>
              <a:rPr sz="2400" spc="-380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 </a:t>
            </a:r>
            <a:r>
              <a:rPr lang="en-GB" sz="2400" spc="-380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 </a:t>
            </a:r>
            <a:r>
              <a:rPr sz="2400" spc="20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can</a:t>
            </a:r>
            <a:r>
              <a:rPr lang="en-GB" sz="2400" spc="20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 </a:t>
            </a:r>
            <a:r>
              <a:rPr sz="2400" spc="-380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 </a:t>
            </a:r>
            <a:r>
              <a:rPr sz="2400" spc="53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find</a:t>
            </a:r>
            <a:r>
              <a:rPr sz="2400" spc="-393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 </a:t>
            </a:r>
            <a:r>
              <a:rPr sz="2400" spc="13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so</a:t>
            </a:r>
            <a:r>
              <a:rPr sz="2400" spc="-280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 </a:t>
            </a:r>
            <a:r>
              <a:rPr sz="2400" spc="20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many</a:t>
            </a:r>
            <a:r>
              <a:rPr lang="en-GB" sz="2400" spc="20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 </a:t>
            </a:r>
            <a:r>
              <a:rPr sz="2400" spc="-387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 </a:t>
            </a:r>
            <a:r>
              <a:rPr sz="2400" spc="33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datasets</a:t>
            </a:r>
            <a:r>
              <a:rPr sz="2400" spc="-407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 </a:t>
            </a:r>
            <a:r>
              <a:rPr sz="2400" spc="13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available </a:t>
            </a:r>
            <a:r>
              <a:rPr sz="2400" spc="-687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 </a:t>
            </a:r>
            <a:r>
              <a:rPr sz="2400" spc="80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for</a:t>
            </a:r>
            <a:r>
              <a:rPr sz="2400" spc="-347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 </a:t>
            </a:r>
            <a:r>
              <a:rPr sz="2400" spc="40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free</a:t>
            </a:r>
            <a:r>
              <a:rPr sz="2400" spc="-313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 </a:t>
            </a:r>
            <a:r>
              <a:rPr sz="2400" spc="47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online</a:t>
            </a:r>
            <a:r>
              <a:rPr lang="en-GB" sz="2400" spc="47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:</a:t>
            </a:r>
            <a:endParaRPr sz="2400" dirty="0">
              <a:solidFill>
                <a:schemeClr val="tx1">
                  <a:lumMod val="95000"/>
                  <a:lumOff val="5000"/>
                </a:schemeClr>
              </a:solidFill>
              <a:cs typeface="Tahoma"/>
            </a:endParaRPr>
          </a:p>
          <a:p>
            <a:pPr marL="1579003" lvl="2" indent="-342900">
              <a:spcBef>
                <a:spcPts val="387"/>
              </a:spcBef>
              <a:buFont typeface="Arial" panose="020B0604020202020204" pitchFamily="34" charset="0"/>
              <a:buChar char="•"/>
              <a:tabLst>
                <a:tab pos="1682285" algn="l"/>
                <a:tab pos="1683131" algn="l"/>
              </a:tabLst>
            </a:pPr>
            <a:r>
              <a:rPr sz="2400" spc="233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C</a:t>
            </a:r>
            <a:r>
              <a:rPr sz="2400" spc="60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o</a:t>
            </a:r>
            <a:r>
              <a:rPr sz="2400" spc="-7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m</a:t>
            </a:r>
            <a:r>
              <a:rPr sz="2400" spc="47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p</a:t>
            </a:r>
            <a:r>
              <a:rPr sz="2400" spc="27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u</a:t>
            </a:r>
            <a:r>
              <a:rPr sz="2400" spc="133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t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e</a:t>
            </a:r>
            <a:r>
              <a:rPr sz="2400" spc="107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r</a:t>
            </a:r>
            <a:r>
              <a:rPr sz="2400" spc="-300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/>
              </a:rPr>
              <a:t> </a:t>
            </a:r>
            <a:r>
              <a:rPr sz="2400" spc="60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v</a:t>
            </a:r>
            <a:r>
              <a:rPr sz="2400" spc="73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i</a:t>
            </a:r>
            <a:r>
              <a:rPr sz="2400" spc="40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s</a:t>
            </a:r>
            <a:r>
              <a:rPr sz="2400" spc="27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i</a:t>
            </a:r>
            <a:r>
              <a:rPr sz="2400" spc="60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o</a:t>
            </a:r>
            <a:r>
              <a:rPr sz="2400" spc="13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n</a:t>
            </a:r>
            <a:r>
              <a:rPr sz="2400" spc="-253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/>
              </a:rPr>
              <a:t> </a:t>
            </a:r>
            <a:r>
              <a:rPr sz="2400" spc="60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o</a:t>
            </a:r>
            <a:r>
              <a:rPr sz="2400" spc="107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r</a:t>
            </a:r>
            <a:r>
              <a:rPr sz="2400" spc="-300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/>
              </a:rPr>
              <a:t> </a:t>
            </a:r>
            <a:r>
              <a:rPr sz="2400" spc="73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i</a:t>
            </a:r>
            <a:r>
              <a:rPr sz="2400" spc="-7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m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a</a:t>
            </a:r>
            <a:r>
              <a:rPr sz="2400" spc="-67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g</a:t>
            </a:r>
            <a:r>
              <a:rPr sz="2400" spc="13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e</a:t>
            </a:r>
            <a:r>
              <a:rPr sz="2400" spc="-280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/>
              </a:rPr>
              <a:t> </a:t>
            </a:r>
            <a:r>
              <a:rPr sz="2400" spc="40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d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a</a:t>
            </a:r>
            <a:r>
              <a:rPr sz="2400" spc="133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t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as</a:t>
            </a:r>
            <a:r>
              <a:rPr sz="2400" spc="-13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e</a:t>
            </a:r>
            <a:r>
              <a:rPr sz="2400" spc="133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t</a:t>
            </a:r>
            <a:r>
              <a:rPr sz="2400" spc="-13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s</a:t>
            </a:r>
            <a:endParaRPr sz="2400" dirty="0">
              <a:solidFill>
                <a:schemeClr val="tx1">
                  <a:lumMod val="95000"/>
                  <a:lumOff val="5000"/>
                </a:schemeClr>
              </a:solidFill>
              <a:cs typeface="Tahoma"/>
            </a:endParaRPr>
          </a:p>
          <a:p>
            <a:pPr marL="1579003" lvl="2" indent="-342900">
              <a:spcBef>
                <a:spcPts val="487"/>
              </a:spcBef>
              <a:buFont typeface="Arial" panose="020B0604020202020204" pitchFamily="34" charset="0"/>
              <a:buChar char="•"/>
              <a:tabLst>
                <a:tab pos="1682285" algn="l"/>
                <a:tab pos="1683131" algn="l"/>
              </a:tabLst>
            </a:pPr>
            <a:r>
              <a:rPr sz="2400" spc="-73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S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e</a:t>
            </a:r>
            <a:r>
              <a:rPr sz="2400" spc="73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l</a:t>
            </a:r>
            <a:r>
              <a:rPr sz="2400" spc="53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f</a:t>
            </a:r>
            <a:r>
              <a:rPr sz="2400" spc="-147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/>
              </a:rPr>
              <a:t> </a:t>
            </a:r>
            <a:r>
              <a:rPr sz="2400" spc="47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d</a:t>
            </a:r>
            <a:r>
              <a:rPr sz="2400" spc="73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ri</a:t>
            </a:r>
            <a:r>
              <a:rPr sz="2400" spc="60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v</a:t>
            </a:r>
            <a:r>
              <a:rPr sz="2400" spc="73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i</a:t>
            </a:r>
            <a:r>
              <a:rPr sz="2400" spc="33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n</a:t>
            </a:r>
            <a:r>
              <a:rPr sz="2400" spc="-80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g</a:t>
            </a:r>
            <a:r>
              <a:rPr sz="2400" spc="-247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/>
              </a:rPr>
              <a:t> </a:t>
            </a:r>
            <a:r>
              <a:rPr sz="2400" spc="47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c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a</a:t>
            </a:r>
            <a:r>
              <a:rPr sz="2400" spc="107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r</a:t>
            </a:r>
            <a:r>
              <a:rPr sz="2400" spc="-300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/>
              </a:rPr>
              <a:t> </a:t>
            </a:r>
            <a:r>
              <a:rPr sz="2400" spc="47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d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a</a:t>
            </a:r>
            <a:r>
              <a:rPr sz="2400" spc="133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t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a</a:t>
            </a:r>
            <a:r>
              <a:rPr sz="2400" spc="33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se</a:t>
            </a:r>
            <a:r>
              <a:rPr sz="2400" spc="47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t</a:t>
            </a:r>
            <a:r>
              <a:rPr sz="2400" spc="-13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s</a:t>
            </a:r>
            <a:endParaRPr sz="2400" dirty="0">
              <a:solidFill>
                <a:schemeClr val="tx1">
                  <a:lumMod val="95000"/>
                  <a:lumOff val="5000"/>
                </a:schemeClr>
              </a:solidFill>
              <a:cs typeface="Tahoma"/>
            </a:endParaRPr>
          </a:p>
          <a:p>
            <a:pPr marL="1579003" lvl="2" indent="-342900">
              <a:spcBef>
                <a:spcPts val="387"/>
              </a:spcBef>
              <a:buFont typeface="Arial" panose="020B0604020202020204" pitchFamily="34" charset="0"/>
              <a:buChar char="•"/>
              <a:tabLst>
                <a:tab pos="1682285" algn="l"/>
                <a:tab pos="1683131" algn="l"/>
              </a:tabLst>
            </a:pPr>
            <a:r>
              <a:rPr sz="2400" spc="-73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S</a:t>
            </a:r>
            <a:r>
              <a:rPr sz="2400" spc="40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p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ee</a:t>
            </a:r>
            <a:r>
              <a:rPr sz="2400" spc="47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c</a:t>
            </a:r>
            <a:r>
              <a:rPr sz="2400" spc="13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h</a:t>
            </a:r>
            <a:r>
              <a:rPr sz="2400" spc="-247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/>
              </a:rPr>
              <a:t> </a:t>
            </a:r>
            <a:r>
              <a:rPr sz="2400" spc="73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r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e</a:t>
            </a:r>
            <a:r>
              <a:rPr sz="2400" spc="47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c</a:t>
            </a:r>
            <a:r>
              <a:rPr sz="2400" spc="67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o</a:t>
            </a:r>
            <a:r>
              <a:rPr sz="2400" spc="-60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g</a:t>
            </a:r>
            <a:r>
              <a:rPr sz="2400" spc="33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n</a:t>
            </a:r>
            <a:r>
              <a:rPr sz="2400" spc="73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i</a:t>
            </a:r>
            <a:r>
              <a:rPr sz="2400" spc="133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t</a:t>
            </a:r>
            <a:r>
              <a:rPr sz="2400" spc="73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i</a:t>
            </a:r>
            <a:r>
              <a:rPr sz="2400" spc="67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o</a:t>
            </a:r>
            <a:r>
              <a:rPr sz="2400" spc="13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n</a:t>
            </a:r>
            <a:r>
              <a:rPr sz="2400" spc="-247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/>
              </a:rPr>
              <a:t> </a:t>
            </a:r>
            <a:r>
              <a:rPr sz="2400" spc="47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d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a</a:t>
            </a:r>
            <a:r>
              <a:rPr sz="2400" spc="133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t</a:t>
            </a:r>
            <a:r>
              <a:rPr sz="2400" spc="-100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a</a:t>
            </a:r>
            <a:r>
              <a:rPr sz="2400" spc="33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se</a:t>
            </a:r>
            <a:r>
              <a:rPr sz="2400" spc="-53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t</a:t>
            </a:r>
            <a:r>
              <a:rPr sz="2400" spc="-13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s</a:t>
            </a:r>
            <a:endParaRPr sz="2400" dirty="0">
              <a:solidFill>
                <a:schemeClr val="tx1">
                  <a:lumMod val="95000"/>
                  <a:lumOff val="5000"/>
                </a:schemeClr>
              </a:solidFill>
              <a:cs typeface="Tahoma"/>
            </a:endParaRPr>
          </a:p>
          <a:p>
            <a:pPr marL="1579003" lvl="2" indent="-342900">
              <a:spcBef>
                <a:spcPts val="387"/>
              </a:spcBef>
              <a:buFont typeface="Arial" panose="020B0604020202020204" pitchFamily="34" charset="0"/>
              <a:buChar char="•"/>
              <a:tabLst>
                <a:tab pos="1682285" algn="l"/>
                <a:tab pos="1683131" algn="l"/>
              </a:tabLst>
            </a:pPr>
            <a:r>
              <a:rPr sz="2400" spc="347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M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e</a:t>
            </a:r>
            <a:r>
              <a:rPr sz="2400" spc="47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d</a:t>
            </a:r>
            <a:r>
              <a:rPr sz="2400" spc="73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i</a:t>
            </a:r>
            <a:r>
              <a:rPr sz="2400" spc="47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c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a</a:t>
            </a:r>
            <a:r>
              <a:rPr sz="2400" spc="67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l</a:t>
            </a:r>
            <a:r>
              <a:rPr sz="2400" spc="-267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/>
              </a:rPr>
              <a:t> </a:t>
            </a:r>
            <a:r>
              <a:rPr sz="2400" spc="73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i</a:t>
            </a:r>
            <a:r>
              <a:rPr sz="2400" spc="-7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m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a</a:t>
            </a:r>
            <a:r>
              <a:rPr sz="2400" spc="-60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g</a:t>
            </a:r>
            <a:r>
              <a:rPr sz="2400" spc="73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i</a:t>
            </a:r>
            <a:r>
              <a:rPr sz="2400" spc="33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n</a:t>
            </a:r>
            <a:r>
              <a:rPr sz="2400" spc="-80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g</a:t>
            </a:r>
            <a:r>
              <a:rPr sz="2400" spc="-247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/>
              </a:rPr>
              <a:t> </a:t>
            </a:r>
            <a:r>
              <a:rPr sz="2400" spc="47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d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a</a:t>
            </a:r>
            <a:r>
              <a:rPr sz="2400" spc="133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t</a:t>
            </a:r>
            <a:r>
              <a:rPr sz="2400" spc="-100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a</a:t>
            </a:r>
            <a:r>
              <a:rPr sz="2400" spc="33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se</a:t>
            </a:r>
            <a:r>
              <a:rPr sz="2400" spc="47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t</a:t>
            </a:r>
            <a:r>
              <a:rPr sz="2400" spc="-13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s</a:t>
            </a:r>
            <a:endParaRPr sz="2400" dirty="0">
              <a:solidFill>
                <a:schemeClr val="tx1">
                  <a:lumMod val="95000"/>
                  <a:lumOff val="5000"/>
                </a:schemeClr>
              </a:solidFill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78649" y="1837353"/>
            <a:ext cx="3148753" cy="576226"/>
          </a:xfrm>
          <a:prstGeom prst="rect">
            <a:avLst/>
          </a:prstGeom>
        </p:spPr>
        <p:txBody>
          <a:bodyPr vert="horz" wrap="square" lIns="0" tIns="2201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73"/>
              </a:spcBef>
            </a:pPr>
            <a:r>
              <a:rPr sz="3600" spc="200" dirty="0">
                <a:latin typeface="Abadi" panose="020B0604020104020204" pitchFamily="34" charset="0"/>
              </a:rPr>
              <a:t>A</a:t>
            </a:r>
            <a:r>
              <a:rPr sz="3600" spc="220" dirty="0">
                <a:latin typeface="Abadi" panose="020B0604020104020204" pitchFamily="34" charset="0"/>
              </a:rPr>
              <a:t>c</a:t>
            </a:r>
            <a:r>
              <a:rPr sz="3600" spc="167" dirty="0">
                <a:latin typeface="Abadi" panose="020B0604020104020204" pitchFamily="34" charset="0"/>
              </a:rPr>
              <a:t>q</a:t>
            </a:r>
            <a:r>
              <a:rPr sz="3600" spc="140" dirty="0">
                <a:latin typeface="Abadi" panose="020B0604020104020204" pitchFamily="34" charset="0"/>
              </a:rPr>
              <a:t>u</a:t>
            </a:r>
            <a:r>
              <a:rPr sz="3600" spc="-113" dirty="0">
                <a:latin typeface="Abadi" panose="020B0604020104020204" pitchFamily="34" charset="0"/>
              </a:rPr>
              <a:t>ir</a:t>
            </a:r>
            <a:r>
              <a:rPr sz="3600" spc="133" dirty="0">
                <a:latin typeface="Abadi" panose="020B0604020104020204" pitchFamily="34" charset="0"/>
              </a:rPr>
              <a:t>ing</a:t>
            </a:r>
            <a:r>
              <a:rPr sz="3600" spc="-300" dirty="0">
                <a:latin typeface="Abadi" panose="020B0604020104020204" pitchFamily="34" charset="0"/>
                <a:cs typeface="Times New Roman"/>
              </a:rPr>
              <a:t> </a:t>
            </a:r>
            <a:r>
              <a:rPr sz="3600" spc="280" dirty="0">
                <a:latin typeface="Abadi" panose="020B0604020104020204" pitchFamily="34" charset="0"/>
              </a:rPr>
              <a:t>d</a:t>
            </a:r>
            <a:r>
              <a:rPr sz="3600" spc="73" dirty="0">
                <a:latin typeface="Abadi" panose="020B0604020104020204" pitchFamily="34" charset="0"/>
              </a:rPr>
              <a:t>a</a:t>
            </a:r>
            <a:r>
              <a:rPr sz="3600" dirty="0">
                <a:latin typeface="Abadi" panose="020B0604020104020204" pitchFamily="34" charset="0"/>
              </a:rPr>
              <a:t>t</a:t>
            </a:r>
            <a:r>
              <a:rPr sz="3600" spc="160" dirty="0">
                <a:latin typeface="Abadi" panose="020B0604020104020204" pitchFamily="34" charset="0"/>
              </a:rPr>
              <a:t>a</a:t>
            </a:r>
            <a:endParaRPr sz="3600" dirty="0">
              <a:latin typeface="Abadi" panose="020B0604020104020204" pitchFamily="34" charset="0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EEEA6-3B16-B96B-A2AE-78BF023EE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253" y="28423"/>
            <a:ext cx="5314536" cy="744576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What is AI</a:t>
            </a:r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0D60ECE-8986-45DC-B7FE-EC7699B46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438829" cy="5840278"/>
          </a:xfrm>
          <a:custGeom>
            <a:avLst/>
            <a:gdLst>
              <a:gd name="connsiteX0" fmla="*/ 0 w 5438829"/>
              <a:gd name="connsiteY0" fmla="*/ 0 h 5840278"/>
              <a:gd name="connsiteX1" fmla="*/ 4466700 w 5438829"/>
              <a:gd name="connsiteY1" fmla="*/ 0 h 5840278"/>
              <a:gd name="connsiteX2" fmla="*/ 4652178 w 5438829"/>
              <a:gd name="connsiteY2" fmla="*/ 204077 h 5840278"/>
              <a:gd name="connsiteX3" fmla="*/ 5438829 w 5438829"/>
              <a:gd name="connsiteY3" fmla="*/ 2395363 h 5840278"/>
              <a:gd name="connsiteX4" fmla="*/ 1993914 w 5438829"/>
              <a:gd name="connsiteY4" fmla="*/ 5840278 h 5840278"/>
              <a:gd name="connsiteX5" fmla="*/ 67829 w 5438829"/>
              <a:gd name="connsiteY5" fmla="*/ 5251941 h 5840278"/>
              <a:gd name="connsiteX6" fmla="*/ 0 w 5438829"/>
              <a:gd name="connsiteY6" fmla="*/ 5201220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38829" h="5840278">
                <a:moveTo>
                  <a:pt x="0" y="0"/>
                </a:moveTo>
                <a:lnTo>
                  <a:pt x="4466700" y="0"/>
                </a:lnTo>
                <a:lnTo>
                  <a:pt x="4652178" y="204077"/>
                </a:lnTo>
                <a:cubicBezTo>
                  <a:pt x="5143616" y="799562"/>
                  <a:pt x="5438829" y="1562987"/>
                  <a:pt x="5438829" y="2395363"/>
                </a:cubicBezTo>
                <a:cubicBezTo>
                  <a:pt x="5438829" y="4297937"/>
                  <a:pt x="3896488" y="5840278"/>
                  <a:pt x="1993914" y="5840278"/>
                </a:cubicBezTo>
                <a:cubicBezTo>
                  <a:pt x="1280449" y="5840278"/>
                  <a:pt x="617641" y="5623387"/>
                  <a:pt x="67829" y="5251941"/>
                </a:cubicBezTo>
                <a:lnTo>
                  <a:pt x="0" y="520122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6964194-5878-40D2-8EC0-DDC58387F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69134" cy="5654940"/>
          </a:xfrm>
          <a:custGeom>
            <a:avLst/>
            <a:gdLst>
              <a:gd name="connsiteX0" fmla="*/ 0 w 5269134"/>
              <a:gd name="connsiteY0" fmla="*/ 0 h 5654940"/>
              <a:gd name="connsiteX1" fmla="*/ 4227767 w 5269134"/>
              <a:gd name="connsiteY1" fmla="*/ 0 h 5654940"/>
              <a:gd name="connsiteX2" fmla="*/ 4312042 w 5269134"/>
              <a:gd name="connsiteY2" fmla="*/ 76595 h 5654940"/>
              <a:gd name="connsiteX3" fmla="*/ 5269134 w 5269134"/>
              <a:gd name="connsiteY3" fmla="*/ 2387221 h 5654940"/>
              <a:gd name="connsiteX4" fmla="*/ 2001415 w 5269134"/>
              <a:gd name="connsiteY4" fmla="*/ 5654940 h 5654940"/>
              <a:gd name="connsiteX5" fmla="*/ 198928 w 5269134"/>
              <a:gd name="connsiteY5" fmla="*/ 5113274 h 5654940"/>
              <a:gd name="connsiteX6" fmla="*/ 0 w 5269134"/>
              <a:gd name="connsiteY6" fmla="*/ 4969563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69134" h="5654940">
                <a:moveTo>
                  <a:pt x="0" y="0"/>
                </a:moveTo>
                <a:lnTo>
                  <a:pt x="4227767" y="0"/>
                </a:lnTo>
                <a:lnTo>
                  <a:pt x="4312042" y="76595"/>
                </a:lnTo>
                <a:cubicBezTo>
                  <a:pt x="4903383" y="667936"/>
                  <a:pt x="5269134" y="1484866"/>
                  <a:pt x="5269134" y="2387221"/>
                </a:cubicBezTo>
                <a:cubicBezTo>
                  <a:pt x="5269134" y="4191932"/>
                  <a:pt x="3806126" y="5654940"/>
                  <a:pt x="2001415" y="5654940"/>
                </a:cubicBezTo>
                <a:cubicBezTo>
                  <a:pt x="1335223" y="5654940"/>
                  <a:pt x="715593" y="5455584"/>
                  <a:pt x="198928" y="5113274"/>
                </a:cubicBezTo>
                <a:lnTo>
                  <a:pt x="0" y="496956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Robot">
            <a:extLst>
              <a:ext uri="{FF2B5EF4-FFF2-40B4-BE49-F238E27FC236}">
                <a16:creationId xmlns:a16="http://schemas.microsoft.com/office/drawing/2014/main" id="{4B714E0C-0323-DC8E-FCEF-2FD2D702D4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1733" y="543135"/>
            <a:ext cx="3835488" cy="383548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B6CF7-E1EA-1543-0934-71179207A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8253" y="856705"/>
            <a:ext cx="5892014" cy="5586373"/>
          </a:xfrm>
        </p:spPr>
        <p:txBody>
          <a:bodyPr anchor="t">
            <a:noAutofit/>
          </a:bodyPr>
          <a:lstStyle/>
          <a:p>
            <a:r>
              <a:rPr lang="en-US" sz="2000" dirty="0">
                <a:ea typeface="+mn-lt"/>
                <a:cs typeface="+mn-lt"/>
              </a:rPr>
              <a:t>For years, people viewed computers as machines which can perform </a:t>
            </a:r>
            <a:r>
              <a:rPr lang="en-US" sz="2000" b="1" dirty="0">
                <a:ea typeface="+mn-lt"/>
                <a:cs typeface="+mn-lt"/>
              </a:rPr>
              <a:t>mathematical operations</a:t>
            </a:r>
            <a:r>
              <a:rPr lang="en-US" sz="2000" dirty="0">
                <a:ea typeface="+mn-lt"/>
                <a:cs typeface="+mn-lt"/>
              </a:rPr>
              <a:t> at a much quicker rate than humans.</a:t>
            </a:r>
            <a:endParaRPr lang="en-US"/>
          </a:p>
          <a:p>
            <a:r>
              <a:rPr lang="en-US" sz="2000" dirty="0">
                <a:ea typeface="+mn-lt"/>
                <a:cs typeface="+mn-lt"/>
              </a:rPr>
              <a:t>Then, scientists, and researchers' wonders how would we write algorithms for these </a:t>
            </a:r>
            <a:r>
              <a:rPr lang="en-US" sz="2000" b="1" dirty="0">
                <a:ea typeface="+mn-lt"/>
                <a:cs typeface="+mn-lt"/>
              </a:rPr>
              <a:t>tasks</a:t>
            </a:r>
            <a:r>
              <a:rPr lang="en-US" sz="2000" dirty="0">
                <a:ea typeface="+mn-lt"/>
                <a:cs typeface="+mn-lt"/>
              </a:rPr>
              <a:t>:</a:t>
            </a:r>
            <a:endParaRPr lang="en-US"/>
          </a:p>
          <a:p>
            <a:pPr marL="971550" lvl="1" indent="-514350">
              <a:buAutoNum type="arabicPeriod"/>
            </a:pPr>
            <a:r>
              <a:rPr lang="en-US" sz="2000" dirty="0">
                <a:ea typeface="+mn-lt"/>
                <a:cs typeface="+mn-lt"/>
              </a:rPr>
              <a:t>A song comes on the radio, most listeners of music can quickly identify the genre, maybe the artist, and probably the song.</a:t>
            </a:r>
            <a:endParaRPr lang="en-US"/>
          </a:p>
          <a:p>
            <a:pPr marL="971550" lvl="1" indent="-514350">
              <a:buAutoNum type="arabicPeriod"/>
            </a:pPr>
            <a:r>
              <a:rPr lang="en-US" sz="2000" dirty="0">
                <a:ea typeface="+mn-lt"/>
                <a:cs typeface="+mn-lt"/>
              </a:rPr>
              <a:t>An art critic sees a painting he’s never seen before, yet he could most likely identify the era, the medium, and probably the artist.</a:t>
            </a:r>
            <a:endParaRPr lang="en-US"/>
          </a:p>
          <a:p>
            <a:pPr marL="971550" lvl="1" indent="-514350">
              <a:buAutoNum type="arabicPeriod"/>
            </a:pPr>
            <a:r>
              <a:rPr lang="en-US" sz="2000" dirty="0">
                <a:ea typeface="+mn-lt"/>
                <a:cs typeface="+mn-lt"/>
              </a:rPr>
              <a:t>A baby can recognize her mom’s face at a very early age.</a:t>
            </a:r>
            <a:endParaRPr lang="en-US"/>
          </a:p>
          <a:p>
            <a:r>
              <a:rPr lang="en-US" sz="2000" dirty="0">
                <a:ea typeface="+mn-lt"/>
                <a:cs typeface="+mn-lt"/>
              </a:rPr>
              <a:t>The simple answer is that </a:t>
            </a:r>
            <a:r>
              <a:rPr lang="en-US" sz="2000" b="1" dirty="0">
                <a:ea typeface="+mn-lt"/>
                <a:cs typeface="+mn-lt"/>
              </a:rPr>
              <a:t>you can’t</a:t>
            </a:r>
            <a:r>
              <a:rPr lang="en-US" sz="2000" dirty="0">
                <a:ea typeface="+mn-lt"/>
                <a:cs typeface="+mn-lt"/>
              </a:rPr>
              <a:t> write algorithms for these. Algorithms use mathematics.</a:t>
            </a:r>
            <a:endParaRPr lang="en-US"/>
          </a:p>
          <a:p>
            <a:r>
              <a:rPr lang="en-US" sz="2000" dirty="0"/>
              <a:t>So, how we achieve this?</a:t>
            </a:r>
          </a:p>
        </p:txBody>
      </p:sp>
      <p:pic>
        <p:nvPicPr>
          <p:cNvPr id="4" name="Picture 3" descr="A picture containing icon&#10;&#10;Description automatically generated">
            <a:extLst>
              <a:ext uri="{FF2B5EF4-FFF2-40B4-BE49-F238E27FC236}">
                <a16:creationId xmlns:a16="http://schemas.microsoft.com/office/drawing/2014/main" id="{18EF8A01-9E4E-0987-E8A9-51B8D4805C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2" y="6198075"/>
            <a:ext cx="3835489" cy="65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8731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33" name="Freeform: Shape 1032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35" name="Freeform: Shape 1034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C12DC9-8F8C-429A-D414-42A1267D3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kern="1200" dirty="0">
                <a:solidFill>
                  <a:schemeClr val="tx1"/>
                </a:solidFill>
                <a:latin typeface="Abadi" panose="020B0604020104020204" pitchFamily="34" charset="0"/>
              </a:rPr>
              <a:t>Data Main Types</a:t>
            </a: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4ECC02F8-4C6F-D08A-BFF8-E7E09A371CE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85333" y="788777"/>
            <a:ext cx="6906638" cy="589496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tx2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9508636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6096000" cy="6858000"/>
            <a:chOff x="0" y="0"/>
            <a:chExt cx="4572000" cy="51435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572000" cy="5143500"/>
            </a:xfrm>
            <a:custGeom>
              <a:avLst/>
              <a:gdLst/>
              <a:ahLst/>
              <a:cxnLst/>
              <a:rect l="l" t="t" r="r" b="b"/>
              <a:pathLst>
                <a:path w="4572000" h="5143500">
                  <a:moveTo>
                    <a:pt x="4571999" y="0"/>
                  </a:moveTo>
                  <a:lnTo>
                    <a:pt x="0" y="0"/>
                  </a:lnTo>
                  <a:lnTo>
                    <a:pt x="0" y="5143499"/>
                  </a:lnTo>
                  <a:lnTo>
                    <a:pt x="4571999" y="5143499"/>
                  </a:lnTo>
                  <a:lnTo>
                    <a:pt x="4571999" y="0"/>
                  </a:lnTo>
                  <a:close/>
                </a:path>
              </a:pathLst>
            </a:custGeom>
            <a:solidFill>
              <a:srgbClr val="E9EDEE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" name="object 4"/>
            <p:cNvSpPr/>
            <p:nvPr/>
          </p:nvSpPr>
          <p:spPr>
            <a:xfrm>
              <a:off x="1203304" y="1191264"/>
              <a:ext cx="373380" cy="46355"/>
            </a:xfrm>
            <a:custGeom>
              <a:avLst/>
              <a:gdLst/>
              <a:ahLst/>
              <a:cxnLst/>
              <a:rect l="l" t="t" r="r" b="b"/>
              <a:pathLst>
                <a:path w="373380" h="46355">
                  <a:moveTo>
                    <a:pt x="372855" y="0"/>
                  </a:moveTo>
                  <a:lnTo>
                    <a:pt x="0" y="0"/>
                  </a:lnTo>
                  <a:lnTo>
                    <a:pt x="0" y="45827"/>
                  </a:lnTo>
                  <a:lnTo>
                    <a:pt x="372855" y="45827"/>
                  </a:lnTo>
                  <a:lnTo>
                    <a:pt x="372855" y="0"/>
                  </a:lnTo>
                  <a:close/>
                </a:path>
              </a:pathLst>
            </a:custGeom>
            <a:solidFill>
              <a:srgbClr val="EB55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" name="object 5"/>
            <p:cNvSpPr/>
            <p:nvPr/>
          </p:nvSpPr>
          <p:spPr>
            <a:xfrm>
              <a:off x="830390" y="1191264"/>
              <a:ext cx="376555" cy="46355"/>
            </a:xfrm>
            <a:custGeom>
              <a:avLst/>
              <a:gdLst/>
              <a:ahLst/>
              <a:cxnLst/>
              <a:rect l="l" t="t" r="r" b="b"/>
              <a:pathLst>
                <a:path w="376555" h="46355">
                  <a:moveTo>
                    <a:pt x="376010" y="0"/>
                  </a:moveTo>
                  <a:lnTo>
                    <a:pt x="0" y="0"/>
                  </a:lnTo>
                  <a:lnTo>
                    <a:pt x="0" y="45827"/>
                  </a:lnTo>
                  <a:lnTo>
                    <a:pt x="376010" y="45827"/>
                  </a:lnTo>
                  <a:lnTo>
                    <a:pt x="376010" y="0"/>
                  </a:lnTo>
                  <a:close/>
                </a:path>
              </a:pathLst>
            </a:custGeom>
            <a:solidFill>
              <a:srgbClr val="1A9887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79505" y="1856097"/>
            <a:ext cx="3896360" cy="1072986"/>
          </a:xfrm>
          <a:prstGeom prst="rect">
            <a:avLst/>
          </a:prstGeom>
        </p:spPr>
        <p:txBody>
          <a:bodyPr vert="horz" wrap="square" lIns="0" tIns="15240" rIns="0" bIns="0" rtlCol="0" anchor="ctr">
            <a:spAutoFit/>
          </a:bodyPr>
          <a:lstStyle/>
          <a:p>
            <a:pPr marL="16933" marR="6773">
              <a:lnSpc>
                <a:spcPct val="101200"/>
              </a:lnSpc>
              <a:spcBef>
                <a:spcPts val="120"/>
              </a:spcBef>
            </a:pPr>
            <a:r>
              <a:rPr sz="3467" spc="247" dirty="0"/>
              <a:t>U</a:t>
            </a:r>
            <a:r>
              <a:rPr sz="3467" spc="200" dirty="0"/>
              <a:t>s</a:t>
            </a:r>
            <a:r>
              <a:rPr sz="3467" spc="107" dirty="0"/>
              <a:t>e</a:t>
            </a:r>
            <a:r>
              <a:rPr sz="3467" spc="-67" dirty="0">
                <a:latin typeface="Times New Roman"/>
                <a:cs typeface="Times New Roman"/>
              </a:rPr>
              <a:t> </a:t>
            </a:r>
            <a:r>
              <a:rPr sz="3467" spc="140" dirty="0"/>
              <a:t>a</a:t>
            </a:r>
            <a:r>
              <a:rPr sz="3467" spc="47" dirty="0"/>
              <a:t>n</a:t>
            </a:r>
            <a:r>
              <a:rPr sz="3467" spc="247" dirty="0"/>
              <a:t>d</a:t>
            </a:r>
            <a:r>
              <a:rPr sz="3467" spc="-33" dirty="0">
                <a:latin typeface="Times New Roman"/>
                <a:cs typeface="Times New Roman"/>
              </a:rPr>
              <a:t> </a:t>
            </a:r>
            <a:r>
              <a:rPr sz="3467" spc="313" dirty="0"/>
              <a:t>m</a:t>
            </a:r>
            <a:r>
              <a:rPr sz="3467" spc="40" dirty="0"/>
              <a:t>i</a:t>
            </a:r>
            <a:r>
              <a:rPr sz="3467" spc="20" dirty="0"/>
              <a:t>s</a:t>
            </a:r>
            <a:r>
              <a:rPr sz="3467" spc="140" dirty="0"/>
              <a:t>u</a:t>
            </a:r>
            <a:r>
              <a:rPr sz="3467" spc="200" dirty="0"/>
              <a:t>s</a:t>
            </a:r>
            <a:r>
              <a:rPr sz="3467" spc="107" dirty="0"/>
              <a:t>e</a:t>
            </a:r>
            <a:r>
              <a:rPr sz="3467" spc="-167" dirty="0">
                <a:latin typeface="Times New Roman"/>
                <a:cs typeface="Times New Roman"/>
              </a:rPr>
              <a:t> </a:t>
            </a:r>
            <a:r>
              <a:rPr sz="3467" spc="133" dirty="0"/>
              <a:t>o</a:t>
            </a:r>
            <a:r>
              <a:rPr sz="3467" spc="13" dirty="0"/>
              <a:t>f </a:t>
            </a:r>
            <a:r>
              <a:rPr sz="3467" spc="7" dirty="0">
                <a:latin typeface="Times New Roman"/>
                <a:cs typeface="Times New Roman"/>
              </a:rPr>
              <a:t> </a:t>
            </a:r>
            <a:r>
              <a:rPr sz="3467" spc="127" dirty="0"/>
              <a:t>data</a:t>
            </a:r>
            <a:endParaRPr sz="3467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273305" y="3677078"/>
            <a:ext cx="3726180" cy="1942253"/>
            <a:chOff x="954978" y="2757808"/>
            <a:chExt cx="2794635" cy="145669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4978" y="3056409"/>
              <a:ext cx="923275" cy="91016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38831" y="3005849"/>
              <a:ext cx="910169" cy="91016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407160" y="2757817"/>
              <a:ext cx="1896745" cy="1456690"/>
            </a:xfrm>
            <a:custGeom>
              <a:avLst/>
              <a:gdLst/>
              <a:ahLst/>
              <a:cxnLst/>
              <a:rect l="l" t="t" r="r" b="b"/>
              <a:pathLst>
                <a:path w="1896745" h="1456689">
                  <a:moveTo>
                    <a:pt x="1886839" y="247891"/>
                  </a:moveTo>
                  <a:lnTo>
                    <a:pt x="1880870" y="201168"/>
                  </a:lnTo>
                  <a:lnTo>
                    <a:pt x="1876044" y="163449"/>
                  </a:lnTo>
                  <a:lnTo>
                    <a:pt x="1851380" y="179984"/>
                  </a:lnTo>
                  <a:lnTo>
                    <a:pt x="1847850" y="175641"/>
                  </a:lnTo>
                  <a:lnTo>
                    <a:pt x="1847215" y="174993"/>
                  </a:lnTo>
                  <a:lnTo>
                    <a:pt x="1846580" y="174231"/>
                  </a:lnTo>
                  <a:lnTo>
                    <a:pt x="1845691" y="173736"/>
                  </a:lnTo>
                  <a:lnTo>
                    <a:pt x="1810512" y="152019"/>
                  </a:lnTo>
                  <a:lnTo>
                    <a:pt x="1767332" y="131178"/>
                  </a:lnTo>
                  <a:lnTo>
                    <a:pt x="1716671" y="111366"/>
                  </a:lnTo>
                  <a:lnTo>
                    <a:pt x="1659242" y="92583"/>
                  </a:lnTo>
                  <a:lnTo>
                    <a:pt x="1595742" y="75057"/>
                  </a:lnTo>
                  <a:lnTo>
                    <a:pt x="1526781" y="59055"/>
                  </a:lnTo>
                  <a:lnTo>
                    <a:pt x="1453134" y="44437"/>
                  </a:lnTo>
                  <a:lnTo>
                    <a:pt x="1414653" y="37833"/>
                  </a:lnTo>
                  <a:lnTo>
                    <a:pt x="1375143" y="31737"/>
                  </a:lnTo>
                  <a:lnTo>
                    <a:pt x="1334897" y="26149"/>
                  </a:lnTo>
                  <a:lnTo>
                    <a:pt x="1293990" y="20955"/>
                  </a:lnTo>
                  <a:lnTo>
                    <a:pt x="1277073" y="19050"/>
                  </a:lnTo>
                  <a:lnTo>
                    <a:pt x="1252220" y="16243"/>
                  </a:lnTo>
                  <a:lnTo>
                    <a:pt x="1209789" y="12192"/>
                  </a:lnTo>
                  <a:lnTo>
                    <a:pt x="1167003" y="8763"/>
                  </a:lnTo>
                  <a:lnTo>
                    <a:pt x="1123683" y="5829"/>
                  </a:lnTo>
                  <a:lnTo>
                    <a:pt x="1080135" y="3543"/>
                  </a:lnTo>
                  <a:lnTo>
                    <a:pt x="1036320" y="1765"/>
                  </a:lnTo>
                  <a:lnTo>
                    <a:pt x="947661" y="0"/>
                  </a:lnTo>
                  <a:lnTo>
                    <a:pt x="903465" y="495"/>
                  </a:lnTo>
                  <a:lnTo>
                    <a:pt x="859536" y="1765"/>
                  </a:lnTo>
                  <a:lnTo>
                    <a:pt x="815594" y="3810"/>
                  </a:lnTo>
                  <a:lnTo>
                    <a:pt x="772020" y="6591"/>
                  </a:lnTo>
                  <a:lnTo>
                    <a:pt x="728853" y="10147"/>
                  </a:lnTo>
                  <a:lnTo>
                    <a:pt x="686054" y="14478"/>
                  </a:lnTo>
                  <a:lnTo>
                    <a:pt x="643623" y="19431"/>
                  </a:lnTo>
                  <a:lnTo>
                    <a:pt x="601980" y="25146"/>
                  </a:lnTo>
                  <a:lnTo>
                    <a:pt x="560946" y="31483"/>
                  </a:lnTo>
                  <a:lnTo>
                    <a:pt x="520700" y="38341"/>
                  </a:lnTo>
                  <a:lnTo>
                    <a:pt x="481203" y="45834"/>
                  </a:lnTo>
                  <a:lnTo>
                    <a:pt x="442722" y="53835"/>
                  </a:lnTo>
                  <a:lnTo>
                    <a:pt x="405257" y="62484"/>
                  </a:lnTo>
                  <a:lnTo>
                    <a:pt x="333756" y="81013"/>
                  </a:lnTo>
                  <a:lnTo>
                    <a:pt x="267335" y="101460"/>
                  </a:lnTo>
                  <a:lnTo>
                    <a:pt x="206756" y="123558"/>
                  </a:lnTo>
                  <a:lnTo>
                    <a:pt x="152514" y="147066"/>
                  </a:lnTo>
                  <a:lnTo>
                    <a:pt x="105410" y="171945"/>
                  </a:lnTo>
                  <a:lnTo>
                    <a:pt x="66027" y="197980"/>
                  </a:lnTo>
                  <a:lnTo>
                    <a:pt x="34925" y="225171"/>
                  </a:lnTo>
                  <a:lnTo>
                    <a:pt x="9144" y="260985"/>
                  </a:lnTo>
                  <a:lnTo>
                    <a:pt x="0" y="298183"/>
                  </a:lnTo>
                  <a:lnTo>
                    <a:pt x="19050" y="299199"/>
                  </a:lnTo>
                  <a:lnTo>
                    <a:pt x="19431" y="292468"/>
                  </a:lnTo>
                  <a:lnTo>
                    <a:pt x="20307" y="286512"/>
                  </a:lnTo>
                  <a:lnTo>
                    <a:pt x="38214" y="250317"/>
                  </a:lnTo>
                  <a:lnTo>
                    <a:pt x="77978" y="212839"/>
                  </a:lnTo>
                  <a:lnTo>
                    <a:pt x="115443" y="188214"/>
                  </a:lnTo>
                  <a:lnTo>
                    <a:pt x="161163" y="164071"/>
                  </a:lnTo>
                  <a:lnTo>
                    <a:pt x="213995" y="141084"/>
                  </a:lnTo>
                  <a:lnTo>
                    <a:pt x="273672" y="119494"/>
                  </a:lnTo>
                  <a:lnTo>
                    <a:pt x="339204" y="99301"/>
                  </a:lnTo>
                  <a:lnTo>
                    <a:pt x="409829" y="80886"/>
                  </a:lnTo>
                  <a:lnTo>
                    <a:pt x="447027" y="72390"/>
                  </a:lnTo>
                  <a:lnTo>
                    <a:pt x="485127" y="64389"/>
                  </a:lnTo>
                  <a:lnTo>
                    <a:pt x="524129" y="57010"/>
                  </a:lnTo>
                  <a:lnTo>
                    <a:pt x="564134" y="50152"/>
                  </a:lnTo>
                  <a:lnTo>
                    <a:pt x="604761" y="43929"/>
                  </a:lnTo>
                  <a:lnTo>
                    <a:pt x="646176" y="38341"/>
                  </a:lnTo>
                  <a:lnTo>
                    <a:pt x="688200" y="33388"/>
                  </a:lnTo>
                  <a:lnTo>
                    <a:pt x="730758" y="29197"/>
                  </a:lnTo>
                  <a:lnTo>
                    <a:pt x="773544" y="25641"/>
                  </a:lnTo>
                  <a:lnTo>
                    <a:pt x="816864" y="22860"/>
                  </a:lnTo>
                  <a:lnTo>
                    <a:pt x="860412" y="20815"/>
                  </a:lnTo>
                  <a:lnTo>
                    <a:pt x="904113" y="19431"/>
                  </a:lnTo>
                  <a:lnTo>
                    <a:pt x="963879" y="19380"/>
                  </a:lnTo>
                  <a:lnTo>
                    <a:pt x="1035939" y="20815"/>
                  </a:lnTo>
                  <a:lnTo>
                    <a:pt x="1079487" y="22479"/>
                  </a:lnTo>
                  <a:lnTo>
                    <a:pt x="1122807" y="24765"/>
                  </a:lnTo>
                  <a:lnTo>
                    <a:pt x="1208265" y="31242"/>
                  </a:lnTo>
                  <a:lnTo>
                    <a:pt x="1250315" y="35293"/>
                  </a:lnTo>
                  <a:lnTo>
                    <a:pt x="1291844" y="39865"/>
                  </a:lnTo>
                  <a:lnTo>
                    <a:pt x="1332611" y="45072"/>
                  </a:lnTo>
                  <a:lnTo>
                    <a:pt x="1372476" y="50673"/>
                  </a:lnTo>
                  <a:lnTo>
                    <a:pt x="1411719" y="56769"/>
                  </a:lnTo>
                  <a:lnTo>
                    <a:pt x="1449819" y="63246"/>
                  </a:lnTo>
                  <a:lnTo>
                    <a:pt x="1522971" y="77724"/>
                  </a:lnTo>
                  <a:lnTo>
                    <a:pt x="1591170" y="93586"/>
                  </a:lnTo>
                  <a:lnTo>
                    <a:pt x="1654035" y="110871"/>
                  </a:lnTo>
                  <a:lnTo>
                    <a:pt x="1710575" y="129400"/>
                  </a:lnTo>
                  <a:lnTo>
                    <a:pt x="1760105" y="148831"/>
                  </a:lnTo>
                  <a:lnTo>
                    <a:pt x="1801863" y="169024"/>
                  </a:lnTo>
                  <a:lnTo>
                    <a:pt x="1835492" y="190639"/>
                  </a:lnTo>
                  <a:lnTo>
                    <a:pt x="1812798" y="205854"/>
                  </a:lnTo>
                  <a:lnTo>
                    <a:pt x="1886839" y="247891"/>
                  </a:lnTo>
                  <a:close/>
                </a:path>
                <a:path w="1896745" h="1456689">
                  <a:moveTo>
                    <a:pt x="1896351" y="1158646"/>
                  </a:moveTo>
                  <a:lnTo>
                    <a:pt x="1877301" y="1157566"/>
                  </a:lnTo>
                  <a:lnTo>
                    <a:pt x="1877060" y="1163548"/>
                  </a:lnTo>
                  <a:lnTo>
                    <a:pt x="1876298" y="1169301"/>
                  </a:lnTo>
                  <a:lnTo>
                    <a:pt x="1858518" y="1205890"/>
                  </a:lnTo>
                  <a:lnTo>
                    <a:pt x="1818894" y="1243571"/>
                  </a:lnTo>
                  <a:lnTo>
                    <a:pt x="1781289" y="1268387"/>
                  </a:lnTo>
                  <a:lnTo>
                    <a:pt x="1735721" y="1292491"/>
                  </a:lnTo>
                  <a:lnTo>
                    <a:pt x="1682623" y="1315504"/>
                  </a:lnTo>
                  <a:lnTo>
                    <a:pt x="1623060" y="1337233"/>
                  </a:lnTo>
                  <a:lnTo>
                    <a:pt x="1557401" y="1357401"/>
                  </a:lnTo>
                  <a:lnTo>
                    <a:pt x="1486611" y="1375816"/>
                  </a:lnTo>
                  <a:lnTo>
                    <a:pt x="1411478" y="1392212"/>
                  </a:lnTo>
                  <a:lnTo>
                    <a:pt x="1372235" y="1399616"/>
                  </a:lnTo>
                  <a:lnTo>
                    <a:pt x="1332357" y="1406436"/>
                  </a:lnTo>
                  <a:lnTo>
                    <a:pt x="1291590" y="1412608"/>
                  </a:lnTo>
                  <a:lnTo>
                    <a:pt x="1250175" y="1418196"/>
                  </a:lnTo>
                  <a:lnTo>
                    <a:pt x="1208151" y="1423136"/>
                  </a:lnTo>
                  <a:lnTo>
                    <a:pt x="1165593" y="1427416"/>
                  </a:lnTo>
                  <a:lnTo>
                    <a:pt x="1122680" y="1430909"/>
                  </a:lnTo>
                  <a:lnTo>
                    <a:pt x="1079373" y="1433677"/>
                  </a:lnTo>
                  <a:lnTo>
                    <a:pt x="1035812" y="1435773"/>
                  </a:lnTo>
                  <a:lnTo>
                    <a:pt x="992124" y="1436992"/>
                  </a:lnTo>
                  <a:lnTo>
                    <a:pt x="947928" y="1437081"/>
                  </a:lnTo>
                  <a:lnTo>
                    <a:pt x="903986" y="1436725"/>
                  </a:lnTo>
                  <a:lnTo>
                    <a:pt x="860298" y="1435773"/>
                  </a:lnTo>
                  <a:lnTo>
                    <a:pt x="816737" y="1434147"/>
                  </a:lnTo>
                  <a:lnTo>
                    <a:pt x="773430" y="1431874"/>
                  </a:lnTo>
                  <a:lnTo>
                    <a:pt x="730491" y="1428940"/>
                  </a:lnTo>
                  <a:lnTo>
                    <a:pt x="687959" y="1425524"/>
                  </a:lnTo>
                  <a:lnTo>
                    <a:pt x="645909" y="1421422"/>
                  </a:lnTo>
                  <a:lnTo>
                    <a:pt x="604520" y="1416875"/>
                  </a:lnTo>
                  <a:lnTo>
                    <a:pt x="563880" y="1411744"/>
                  </a:lnTo>
                  <a:lnTo>
                    <a:pt x="523875" y="1406144"/>
                  </a:lnTo>
                  <a:lnTo>
                    <a:pt x="484746" y="1400073"/>
                  </a:lnTo>
                  <a:lnTo>
                    <a:pt x="446646" y="1393545"/>
                  </a:lnTo>
                  <a:lnTo>
                    <a:pt x="373494" y="1379118"/>
                  </a:lnTo>
                  <a:lnTo>
                    <a:pt x="305181" y="1363218"/>
                  </a:lnTo>
                  <a:lnTo>
                    <a:pt x="242570" y="1345996"/>
                  </a:lnTo>
                  <a:lnTo>
                    <a:pt x="186042" y="1327492"/>
                  </a:lnTo>
                  <a:lnTo>
                    <a:pt x="136652" y="1308138"/>
                  </a:lnTo>
                  <a:lnTo>
                    <a:pt x="94983" y="1287995"/>
                  </a:lnTo>
                  <a:lnTo>
                    <a:pt x="62382" y="1267891"/>
                  </a:lnTo>
                  <a:lnTo>
                    <a:pt x="60858" y="1266024"/>
                  </a:lnTo>
                  <a:lnTo>
                    <a:pt x="76555" y="1255471"/>
                  </a:lnTo>
                  <a:lnTo>
                    <a:pt x="83553" y="1250772"/>
                  </a:lnTo>
                  <a:lnTo>
                    <a:pt x="9525" y="1208773"/>
                  </a:lnTo>
                  <a:lnTo>
                    <a:pt x="20307" y="1293279"/>
                  </a:lnTo>
                  <a:lnTo>
                    <a:pt x="44983" y="1276692"/>
                  </a:lnTo>
                  <a:lnTo>
                    <a:pt x="48501" y="1280985"/>
                  </a:lnTo>
                  <a:lnTo>
                    <a:pt x="49149" y="1281734"/>
                  </a:lnTo>
                  <a:lnTo>
                    <a:pt x="49784" y="1282382"/>
                  </a:lnTo>
                  <a:lnTo>
                    <a:pt x="50673" y="1282915"/>
                  </a:lnTo>
                  <a:lnTo>
                    <a:pt x="66675" y="1293583"/>
                  </a:lnTo>
                  <a:lnTo>
                    <a:pt x="106172" y="1315072"/>
                  </a:lnTo>
                  <a:lnTo>
                    <a:pt x="153276" y="1335506"/>
                  </a:lnTo>
                  <a:lnTo>
                    <a:pt x="207264" y="1354861"/>
                  </a:lnTo>
                  <a:lnTo>
                    <a:pt x="267843" y="1373098"/>
                  </a:lnTo>
                  <a:lnTo>
                    <a:pt x="334251" y="1389875"/>
                  </a:lnTo>
                  <a:lnTo>
                    <a:pt x="405638" y="1405178"/>
                  </a:lnTo>
                  <a:lnTo>
                    <a:pt x="443103" y="1412252"/>
                  </a:lnTo>
                  <a:lnTo>
                    <a:pt x="481584" y="1418869"/>
                  </a:lnTo>
                  <a:lnTo>
                    <a:pt x="520941" y="1424990"/>
                  </a:lnTo>
                  <a:lnTo>
                    <a:pt x="561213" y="1430629"/>
                  </a:lnTo>
                  <a:lnTo>
                    <a:pt x="602234" y="1435785"/>
                  </a:lnTo>
                  <a:lnTo>
                    <a:pt x="643890" y="1440370"/>
                  </a:lnTo>
                  <a:lnTo>
                    <a:pt x="686181" y="1444472"/>
                  </a:lnTo>
                  <a:lnTo>
                    <a:pt x="728967" y="1447914"/>
                  </a:lnTo>
                  <a:lnTo>
                    <a:pt x="772160" y="1450886"/>
                  </a:lnTo>
                  <a:lnTo>
                    <a:pt x="815721" y="1453184"/>
                  </a:lnTo>
                  <a:lnTo>
                    <a:pt x="859650" y="1454797"/>
                  </a:lnTo>
                  <a:lnTo>
                    <a:pt x="903605" y="1455750"/>
                  </a:lnTo>
                  <a:lnTo>
                    <a:pt x="947661" y="1456131"/>
                  </a:lnTo>
                  <a:lnTo>
                    <a:pt x="992238" y="1456042"/>
                  </a:lnTo>
                  <a:lnTo>
                    <a:pt x="1036320" y="1454797"/>
                  </a:lnTo>
                  <a:lnTo>
                    <a:pt x="1080249" y="1452702"/>
                  </a:lnTo>
                  <a:lnTo>
                    <a:pt x="1123823" y="1449933"/>
                  </a:lnTo>
                  <a:lnTo>
                    <a:pt x="1167117" y="1446390"/>
                  </a:lnTo>
                  <a:lnTo>
                    <a:pt x="1210056" y="1442097"/>
                  </a:lnTo>
                  <a:lnTo>
                    <a:pt x="1252702" y="1437081"/>
                  </a:lnTo>
                  <a:lnTo>
                    <a:pt x="1294130" y="1431480"/>
                  </a:lnTo>
                  <a:lnTo>
                    <a:pt x="1335138" y="1425270"/>
                  </a:lnTo>
                  <a:lnTo>
                    <a:pt x="1375410" y="1418374"/>
                  </a:lnTo>
                  <a:lnTo>
                    <a:pt x="1414907" y="1410919"/>
                  </a:lnTo>
                  <a:lnTo>
                    <a:pt x="1453388" y="1402892"/>
                  </a:lnTo>
                  <a:lnTo>
                    <a:pt x="1490853" y="1394371"/>
                  </a:lnTo>
                  <a:lnTo>
                    <a:pt x="1562392" y="1375803"/>
                  </a:lnTo>
                  <a:lnTo>
                    <a:pt x="1628775" y="1355407"/>
                  </a:lnTo>
                  <a:lnTo>
                    <a:pt x="1689354" y="1333322"/>
                  </a:lnTo>
                  <a:lnTo>
                    <a:pt x="1743583" y="1309852"/>
                  </a:lnTo>
                  <a:lnTo>
                    <a:pt x="1790585" y="1284998"/>
                  </a:lnTo>
                  <a:lnTo>
                    <a:pt x="1829816" y="1259141"/>
                  </a:lnTo>
                  <a:lnTo>
                    <a:pt x="1860931" y="1232039"/>
                  </a:lnTo>
                  <a:lnTo>
                    <a:pt x="1886839" y="1196454"/>
                  </a:lnTo>
                  <a:lnTo>
                    <a:pt x="1895983" y="1166190"/>
                  </a:lnTo>
                  <a:lnTo>
                    <a:pt x="1896351" y="1158646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7011252" y="1856483"/>
            <a:ext cx="4368800" cy="1281740"/>
          </a:xfrm>
          <a:prstGeom prst="rect">
            <a:avLst/>
          </a:prstGeom>
        </p:spPr>
        <p:txBody>
          <a:bodyPr vert="horz" wrap="square" lIns="0" tIns="22013" rIns="0" bIns="0" rtlCol="0">
            <a:spAutoFit/>
          </a:bodyPr>
          <a:lstStyle/>
          <a:p>
            <a:pPr marL="16933" marR="6773">
              <a:lnSpc>
                <a:spcPct val="115999"/>
              </a:lnSpc>
              <a:spcBef>
                <a:spcPts val="173"/>
              </a:spcBef>
            </a:pP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Give me three years to build up my  IT team, we're collecting so much  data</a:t>
            </a:r>
            <a:r>
              <a:rPr sz="2400" spc="67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.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011253" y="3344421"/>
            <a:ext cx="4434839" cy="2413182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 marR="6773">
              <a:lnSpc>
                <a:spcPct val="114199"/>
              </a:lnSpc>
              <a:spcBef>
                <a:spcPts val="127"/>
              </a:spcBef>
            </a:pP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badi" panose="020B0604020104020204" pitchFamily="34" charset="0"/>
                <a:cs typeface="Tahoma"/>
              </a:rPr>
              <a:t>Then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badi" panose="020B0604020104020204" pitchFamily="34" charset="0"/>
                <a:cs typeface="Times New Roman"/>
              </a:rPr>
              <a:t> 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badi" panose="020B0604020104020204" pitchFamily="34" charset="0"/>
                <a:cs typeface="Tahoma"/>
              </a:rPr>
              <a:t>after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badi" panose="020B0604020104020204" pitchFamily="34" charset="0"/>
                <a:cs typeface="Times New Roman"/>
              </a:rPr>
              <a:t> 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badi" panose="020B0604020104020204" pitchFamily="34" charset="0"/>
                <a:cs typeface="Tahoma"/>
              </a:rPr>
              <a:t>three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badi" panose="020B0604020104020204" pitchFamily="34" charset="0"/>
                <a:cs typeface="Times New Roman"/>
              </a:rPr>
              <a:t> 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badi" panose="020B0604020104020204" pitchFamily="34" charset="0"/>
                <a:cs typeface="Tahoma"/>
              </a:rPr>
              <a:t>years,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badi" panose="020B0604020104020204" pitchFamily="34" charset="0"/>
                <a:cs typeface="Times New Roman"/>
              </a:rPr>
              <a:t> 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badi" panose="020B0604020104020204" pitchFamily="34" charset="0"/>
                <a:cs typeface="Tahoma"/>
              </a:rPr>
              <a:t>I'll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badi" panose="020B0604020104020204" pitchFamily="34" charset="0"/>
                <a:cs typeface="Times New Roman"/>
              </a:rPr>
              <a:t> 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badi" panose="020B0604020104020204" pitchFamily="34" charset="0"/>
                <a:cs typeface="Tahoma"/>
              </a:rPr>
              <a:t>have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badi" panose="020B0604020104020204" pitchFamily="34" charset="0"/>
                <a:cs typeface="Times New Roman"/>
              </a:rPr>
              <a:t> 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badi" panose="020B0604020104020204" pitchFamily="34" charset="0"/>
                <a:cs typeface="Tahoma"/>
              </a:rPr>
              <a:t>this 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badi" panose="020B0604020104020204" pitchFamily="34" charset="0"/>
                <a:cs typeface="Times New Roman"/>
              </a:rPr>
              <a:t> 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badi" panose="020B0604020104020204" pitchFamily="34" charset="0"/>
                <a:cs typeface="Tahoma"/>
              </a:rPr>
              <a:t>perfect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badi" panose="020B0604020104020204" pitchFamily="34" charset="0"/>
                <a:cs typeface="Times New Roman"/>
              </a:rPr>
              <a:t> 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badi" panose="020B0604020104020204" pitchFamily="34" charset="0"/>
                <a:cs typeface="Tahoma"/>
              </a:rPr>
              <a:t>dataset.</a:t>
            </a:r>
          </a:p>
          <a:p>
            <a:pPr>
              <a:spcBef>
                <a:spcPts val="13"/>
              </a:spcBef>
            </a:pPr>
            <a:endParaRPr sz="2400" dirty="0">
              <a:solidFill>
                <a:schemeClr val="tx1">
                  <a:lumMod val="95000"/>
                  <a:lumOff val="5000"/>
                </a:schemeClr>
              </a:solidFill>
              <a:latin typeface="Abadi" panose="020B0604020104020204" pitchFamily="34" charset="0"/>
              <a:cs typeface="Tahoma"/>
            </a:endParaRPr>
          </a:p>
          <a:p>
            <a:pPr marL="16933"/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badi" panose="020B0604020104020204" pitchFamily="34" charset="0"/>
                <a:cs typeface="Tahoma"/>
              </a:rPr>
              <a:t>We'll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badi" panose="020B0604020104020204" pitchFamily="34" charset="0"/>
                <a:cs typeface="Times New Roman"/>
              </a:rPr>
              <a:t> 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badi" panose="020B0604020104020204" pitchFamily="34" charset="0"/>
                <a:cs typeface="Tahoma"/>
              </a:rPr>
              <a:t>do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badi" panose="020B0604020104020204" pitchFamily="34" charset="0"/>
                <a:cs typeface="Times New Roman"/>
              </a:rPr>
              <a:t> </a:t>
            </a:r>
            <a:r>
              <a:rPr lang="en-GB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badi" panose="020B0604020104020204" pitchFamily="34" charset="0"/>
                <a:cs typeface="Tahoma"/>
              </a:rPr>
              <a:t>AI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badi" panose="020B0604020104020204" pitchFamily="34" charset="0"/>
                <a:cs typeface="Times New Roman"/>
              </a:rPr>
              <a:t> 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badi" panose="020B0604020104020204" pitchFamily="34" charset="0"/>
                <a:cs typeface="Tahoma"/>
              </a:rPr>
              <a:t>then.</a:t>
            </a:r>
          </a:p>
          <a:p>
            <a:pPr marL="16933" algn="justLow">
              <a:lnSpc>
                <a:spcPct val="150000"/>
              </a:lnSpc>
              <a:spcBef>
                <a:spcPts val="2485"/>
              </a:spcBef>
            </a:pPr>
            <a:r>
              <a:rPr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badi" panose="020B0604020104020204" pitchFamily="34" charset="0"/>
                <a:cs typeface="Tahoma"/>
              </a:rPr>
              <a:t>What’s wrong with this approach?</a:t>
            </a:r>
            <a:endParaRPr sz="2400" dirty="0">
              <a:solidFill>
                <a:schemeClr val="tx1">
                  <a:lumMod val="95000"/>
                  <a:lumOff val="5000"/>
                </a:schemeClr>
              </a:solidFill>
              <a:latin typeface="Abadi" panose="020B0604020104020204" pitchFamily="34" charset="0"/>
              <a:cs typeface="Tahom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77053-F7AD-C40C-989B-54BC73DE4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C27C8-D885-64AE-B5E4-FE20C375C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7847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6096000" cy="6858000"/>
            <a:chOff x="0" y="0"/>
            <a:chExt cx="4572000" cy="51435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572000" cy="5143500"/>
            </a:xfrm>
            <a:custGeom>
              <a:avLst/>
              <a:gdLst/>
              <a:ahLst/>
              <a:cxnLst/>
              <a:rect l="l" t="t" r="r" b="b"/>
              <a:pathLst>
                <a:path w="4572000" h="5143500">
                  <a:moveTo>
                    <a:pt x="4571999" y="0"/>
                  </a:moveTo>
                  <a:lnTo>
                    <a:pt x="0" y="0"/>
                  </a:lnTo>
                  <a:lnTo>
                    <a:pt x="0" y="5143499"/>
                  </a:lnTo>
                  <a:lnTo>
                    <a:pt x="4571999" y="5143499"/>
                  </a:lnTo>
                  <a:lnTo>
                    <a:pt x="4571999" y="0"/>
                  </a:lnTo>
                  <a:close/>
                </a:path>
              </a:pathLst>
            </a:custGeom>
            <a:solidFill>
              <a:srgbClr val="E9EDEE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" name="object 4"/>
            <p:cNvSpPr/>
            <p:nvPr/>
          </p:nvSpPr>
          <p:spPr>
            <a:xfrm>
              <a:off x="1203304" y="1191264"/>
              <a:ext cx="373380" cy="46355"/>
            </a:xfrm>
            <a:custGeom>
              <a:avLst/>
              <a:gdLst/>
              <a:ahLst/>
              <a:cxnLst/>
              <a:rect l="l" t="t" r="r" b="b"/>
              <a:pathLst>
                <a:path w="373380" h="46355">
                  <a:moveTo>
                    <a:pt x="372855" y="0"/>
                  </a:moveTo>
                  <a:lnTo>
                    <a:pt x="0" y="0"/>
                  </a:lnTo>
                  <a:lnTo>
                    <a:pt x="0" y="45827"/>
                  </a:lnTo>
                  <a:lnTo>
                    <a:pt x="372855" y="45827"/>
                  </a:lnTo>
                  <a:lnTo>
                    <a:pt x="372855" y="0"/>
                  </a:lnTo>
                  <a:close/>
                </a:path>
              </a:pathLst>
            </a:custGeom>
            <a:solidFill>
              <a:srgbClr val="EB55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" name="object 5"/>
            <p:cNvSpPr/>
            <p:nvPr/>
          </p:nvSpPr>
          <p:spPr>
            <a:xfrm>
              <a:off x="830390" y="1191264"/>
              <a:ext cx="376555" cy="46355"/>
            </a:xfrm>
            <a:custGeom>
              <a:avLst/>
              <a:gdLst/>
              <a:ahLst/>
              <a:cxnLst/>
              <a:rect l="l" t="t" r="r" b="b"/>
              <a:pathLst>
                <a:path w="376555" h="46355">
                  <a:moveTo>
                    <a:pt x="376010" y="0"/>
                  </a:moveTo>
                  <a:lnTo>
                    <a:pt x="0" y="0"/>
                  </a:lnTo>
                  <a:lnTo>
                    <a:pt x="0" y="45827"/>
                  </a:lnTo>
                  <a:lnTo>
                    <a:pt x="376010" y="45827"/>
                  </a:lnTo>
                  <a:lnTo>
                    <a:pt x="376010" y="0"/>
                  </a:lnTo>
                  <a:close/>
                </a:path>
              </a:pathLst>
            </a:custGeom>
            <a:solidFill>
              <a:srgbClr val="1A9887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79505" y="1856097"/>
            <a:ext cx="3896360" cy="1072986"/>
          </a:xfrm>
          <a:prstGeom prst="rect">
            <a:avLst/>
          </a:prstGeom>
        </p:spPr>
        <p:txBody>
          <a:bodyPr vert="horz" wrap="square" lIns="0" tIns="15240" rIns="0" bIns="0" rtlCol="0" anchor="ctr">
            <a:spAutoFit/>
          </a:bodyPr>
          <a:lstStyle/>
          <a:p>
            <a:pPr marL="16933" marR="6773">
              <a:lnSpc>
                <a:spcPct val="101200"/>
              </a:lnSpc>
              <a:spcBef>
                <a:spcPts val="120"/>
              </a:spcBef>
            </a:pPr>
            <a:r>
              <a:rPr sz="3467" spc="247" dirty="0"/>
              <a:t>U</a:t>
            </a:r>
            <a:r>
              <a:rPr sz="3467" spc="200" dirty="0"/>
              <a:t>s</a:t>
            </a:r>
            <a:r>
              <a:rPr sz="3467" spc="107" dirty="0"/>
              <a:t>e</a:t>
            </a:r>
            <a:r>
              <a:rPr sz="3467" spc="-67" dirty="0">
                <a:latin typeface="Times New Roman"/>
                <a:cs typeface="Times New Roman"/>
              </a:rPr>
              <a:t> </a:t>
            </a:r>
            <a:r>
              <a:rPr sz="3467" spc="140" dirty="0"/>
              <a:t>a</a:t>
            </a:r>
            <a:r>
              <a:rPr sz="3467" spc="47" dirty="0"/>
              <a:t>n</a:t>
            </a:r>
            <a:r>
              <a:rPr sz="3467" spc="247" dirty="0"/>
              <a:t>d</a:t>
            </a:r>
            <a:r>
              <a:rPr sz="3467" spc="-33" dirty="0">
                <a:latin typeface="Times New Roman"/>
                <a:cs typeface="Times New Roman"/>
              </a:rPr>
              <a:t> </a:t>
            </a:r>
            <a:r>
              <a:rPr sz="3467" spc="313" dirty="0"/>
              <a:t>m</a:t>
            </a:r>
            <a:r>
              <a:rPr sz="3467" spc="40" dirty="0"/>
              <a:t>i</a:t>
            </a:r>
            <a:r>
              <a:rPr sz="3467" spc="20" dirty="0"/>
              <a:t>s</a:t>
            </a:r>
            <a:r>
              <a:rPr sz="3467" spc="140" dirty="0"/>
              <a:t>u</a:t>
            </a:r>
            <a:r>
              <a:rPr sz="3467" spc="200" dirty="0"/>
              <a:t>s</a:t>
            </a:r>
            <a:r>
              <a:rPr sz="3467" spc="107" dirty="0"/>
              <a:t>e</a:t>
            </a:r>
            <a:r>
              <a:rPr sz="3467" spc="-167" dirty="0">
                <a:latin typeface="Times New Roman"/>
                <a:cs typeface="Times New Roman"/>
              </a:rPr>
              <a:t> </a:t>
            </a:r>
            <a:r>
              <a:rPr sz="3467" spc="133" dirty="0"/>
              <a:t>o</a:t>
            </a:r>
            <a:r>
              <a:rPr sz="3467" spc="13" dirty="0"/>
              <a:t>f </a:t>
            </a:r>
            <a:r>
              <a:rPr sz="3467" spc="7" dirty="0">
                <a:latin typeface="Times New Roman"/>
                <a:cs typeface="Times New Roman"/>
              </a:rPr>
              <a:t> </a:t>
            </a:r>
            <a:r>
              <a:rPr sz="3467" spc="127" dirty="0"/>
              <a:t>data</a:t>
            </a:r>
            <a:endParaRPr sz="3467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273305" y="3691467"/>
            <a:ext cx="3725363" cy="1942253"/>
            <a:chOff x="954978" y="2768600"/>
            <a:chExt cx="2794022" cy="145669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4978" y="3056409"/>
              <a:ext cx="923275" cy="91016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38831" y="3005849"/>
              <a:ext cx="910169" cy="91016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407160" y="2768600"/>
              <a:ext cx="1896745" cy="1456690"/>
            </a:xfrm>
            <a:custGeom>
              <a:avLst/>
              <a:gdLst/>
              <a:ahLst/>
              <a:cxnLst/>
              <a:rect l="l" t="t" r="r" b="b"/>
              <a:pathLst>
                <a:path w="1896745" h="1456689">
                  <a:moveTo>
                    <a:pt x="1886839" y="247891"/>
                  </a:moveTo>
                  <a:lnTo>
                    <a:pt x="1880870" y="201168"/>
                  </a:lnTo>
                  <a:lnTo>
                    <a:pt x="1876044" y="163449"/>
                  </a:lnTo>
                  <a:lnTo>
                    <a:pt x="1851380" y="179984"/>
                  </a:lnTo>
                  <a:lnTo>
                    <a:pt x="1847850" y="175641"/>
                  </a:lnTo>
                  <a:lnTo>
                    <a:pt x="1847215" y="174993"/>
                  </a:lnTo>
                  <a:lnTo>
                    <a:pt x="1846580" y="174231"/>
                  </a:lnTo>
                  <a:lnTo>
                    <a:pt x="1845691" y="173736"/>
                  </a:lnTo>
                  <a:lnTo>
                    <a:pt x="1810512" y="152019"/>
                  </a:lnTo>
                  <a:lnTo>
                    <a:pt x="1767332" y="131178"/>
                  </a:lnTo>
                  <a:lnTo>
                    <a:pt x="1716671" y="111366"/>
                  </a:lnTo>
                  <a:lnTo>
                    <a:pt x="1659242" y="92583"/>
                  </a:lnTo>
                  <a:lnTo>
                    <a:pt x="1595742" y="75057"/>
                  </a:lnTo>
                  <a:lnTo>
                    <a:pt x="1526781" y="59055"/>
                  </a:lnTo>
                  <a:lnTo>
                    <a:pt x="1453134" y="44437"/>
                  </a:lnTo>
                  <a:lnTo>
                    <a:pt x="1414653" y="37833"/>
                  </a:lnTo>
                  <a:lnTo>
                    <a:pt x="1375143" y="31737"/>
                  </a:lnTo>
                  <a:lnTo>
                    <a:pt x="1334897" y="26149"/>
                  </a:lnTo>
                  <a:lnTo>
                    <a:pt x="1293990" y="20955"/>
                  </a:lnTo>
                  <a:lnTo>
                    <a:pt x="1277073" y="19050"/>
                  </a:lnTo>
                  <a:lnTo>
                    <a:pt x="1252220" y="16243"/>
                  </a:lnTo>
                  <a:lnTo>
                    <a:pt x="1209789" y="12192"/>
                  </a:lnTo>
                  <a:lnTo>
                    <a:pt x="1167003" y="8763"/>
                  </a:lnTo>
                  <a:lnTo>
                    <a:pt x="1123683" y="5829"/>
                  </a:lnTo>
                  <a:lnTo>
                    <a:pt x="1080135" y="3543"/>
                  </a:lnTo>
                  <a:lnTo>
                    <a:pt x="1036320" y="1765"/>
                  </a:lnTo>
                  <a:lnTo>
                    <a:pt x="947661" y="0"/>
                  </a:lnTo>
                  <a:lnTo>
                    <a:pt x="903465" y="495"/>
                  </a:lnTo>
                  <a:lnTo>
                    <a:pt x="859536" y="1765"/>
                  </a:lnTo>
                  <a:lnTo>
                    <a:pt x="815594" y="3810"/>
                  </a:lnTo>
                  <a:lnTo>
                    <a:pt x="772020" y="6591"/>
                  </a:lnTo>
                  <a:lnTo>
                    <a:pt x="728853" y="10147"/>
                  </a:lnTo>
                  <a:lnTo>
                    <a:pt x="686054" y="14478"/>
                  </a:lnTo>
                  <a:lnTo>
                    <a:pt x="643623" y="19431"/>
                  </a:lnTo>
                  <a:lnTo>
                    <a:pt x="601980" y="25146"/>
                  </a:lnTo>
                  <a:lnTo>
                    <a:pt x="560946" y="31483"/>
                  </a:lnTo>
                  <a:lnTo>
                    <a:pt x="520700" y="38341"/>
                  </a:lnTo>
                  <a:lnTo>
                    <a:pt x="481203" y="45834"/>
                  </a:lnTo>
                  <a:lnTo>
                    <a:pt x="442722" y="53835"/>
                  </a:lnTo>
                  <a:lnTo>
                    <a:pt x="405257" y="62484"/>
                  </a:lnTo>
                  <a:lnTo>
                    <a:pt x="333756" y="81013"/>
                  </a:lnTo>
                  <a:lnTo>
                    <a:pt x="267335" y="101460"/>
                  </a:lnTo>
                  <a:lnTo>
                    <a:pt x="206756" y="123558"/>
                  </a:lnTo>
                  <a:lnTo>
                    <a:pt x="152514" y="147066"/>
                  </a:lnTo>
                  <a:lnTo>
                    <a:pt x="105410" y="171945"/>
                  </a:lnTo>
                  <a:lnTo>
                    <a:pt x="66027" y="197980"/>
                  </a:lnTo>
                  <a:lnTo>
                    <a:pt x="34925" y="225171"/>
                  </a:lnTo>
                  <a:lnTo>
                    <a:pt x="9144" y="260985"/>
                  </a:lnTo>
                  <a:lnTo>
                    <a:pt x="0" y="298183"/>
                  </a:lnTo>
                  <a:lnTo>
                    <a:pt x="19050" y="299199"/>
                  </a:lnTo>
                  <a:lnTo>
                    <a:pt x="19431" y="292468"/>
                  </a:lnTo>
                  <a:lnTo>
                    <a:pt x="20307" y="286512"/>
                  </a:lnTo>
                  <a:lnTo>
                    <a:pt x="38214" y="250317"/>
                  </a:lnTo>
                  <a:lnTo>
                    <a:pt x="77978" y="212839"/>
                  </a:lnTo>
                  <a:lnTo>
                    <a:pt x="115443" y="188214"/>
                  </a:lnTo>
                  <a:lnTo>
                    <a:pt x="161163" y="164071"/>
                  </a:lnTo>
                  <a:lnTo>
                    <a:pt x="213995" y="141084"/>
                  </a:lnTo>
                  <a:lnTo>
                    <a:pt x="273672" y="119494"/>
                  </a:lnTo>
                  <a:lnTo>
                    <a:pt x="339204" y="99301"/>
                  </a:lnTo>
                  <a:lnTo>
                    <a:pt x="409829" y="80886"/>
                  </a:lnTo>
                  <a:lnTo>
                    <a:pt x="447027" y="72390"/>
                  </a:lnTo>
                  <a:lnTo>
                    <a:pt x="485127" y="64389"/>
                  </a:lnTo>
                  <a:lnTo>
                    <a:pt x="524129" y="57010"/>
                  </a:lnTo>
                  <a:lnTo>
                    <a:pt x="564134" y="50152"/>
                  </a:lnTo>
                  <a:lnTo>
                    <a:pt x="604761" y="43929"/>
                  </a:lnTo>
                  <a:lnTo>
                    <a:pt x="646176" y="38341"/>
                  </a:lnTo>
                  <a:lnTo>
                    <a:pt x="688200" y="33388"/>
                  </a:lnTo>
                  <a:lnTo>
                    <a:pt x="730758" y="29197"/>
                  </a:lnTo>
                  <a:lnTo>
                    <a:pt x="773544" y="25641"/>
                  </a:lnTo>
                  <a:lnTo>
                    <a:pt x="816864" y="22860"/>
                  </a:lnTo>
                  <a:lnTo>
                    <a:pt x="860412" y="20815"/>
                  </a:lnTo>
                  <a:lnTo>
                    <a:pt x="904113" y="19431"/>
                  </a:lnTo>
                  <a:lnTo>
                    <a:pt x="963879" y="19380"/>
                  </a:lnTo>
                  <a:lnTo>
                    <a:pt x="1035939" y="20815"/>
                  </a:lnTo>
                  <a:lnTo>
                    <a:pt x="1079487" y="22479"/>
                  </a:lnTo>
                  <a:lnTo>
                    <a:pt x="1122807" y="24765"/>
                  </a:lnTo>
                  <a:lnTo>
                    <a:pt x="1208265" y="31242"/>
                  </a:lnTo>
                  <a:lnTo>
                    <a:pt x="1250315" y="35293"/>
                  </a:lnTo>
                  <a:lnTo>
                    <a:pt x="1291844" y="39865"/>
                  </a:lnTo>
                  <a:lnTo>
                    <a:pt x="1332611" y="45072"/>
                  </a:lnTo>
                  <a:lnTo>
                    <a:pt x="1372476" y="50673"/>
                  </a:lnTo>
                  <a:lnTo>
                    <a:pt x="1411719" y="56769"/>
                  </a:lnTo>
                  <a:lnTo>
                    <a:pt x="1449819" y="63246"/>
                  </a:lnTo>
                  <a:lnTo>
                    <a:pt x="1522971" y="77724"/>
                  </a:lnTo>
                  <a:lnTo>
                    <a:pt x="1591170" y="93586"/>
                  </a:lnTo>
                  <a:lnTo>
                    <a:pt x="1654035" y="110871"/>
                  </a:lnTo>
                  <a:lnTo>
                    <a:pt x="1710575" y="129400"/>
                  </a:lnTo>
                  <a:lnTo>
                    <a:pt x="1760105" y="148831"/>
                  </a:lnTo>
                  <a:lnTo>
                    <a:pt x="1801863" y="169024"/>
                  </a:lnTo>
                  <a:lnTo>
                    <a:pt x="1835492" y="190639"/>
                  </a:lnTo>
                  <a:lnTo>
                    <a:pt x="1812798" y="205854"/>
                  </a:lnTo>
                  <a:lnTo>
                    <a:pt x="1886839" y="247891"/>
                  </a:lnTo>
                  <a:close/>
                </a:path>
                <a:path w="1896745" h="1456689">
                  <a:moveTo>
                    <a:pt x="1896351" y="1158646"/>
                  </a:moveTo>
                  <a:lnTo>
                    <a:pt x="1877301" y="1157566"/>
                  </a:lnTo>
                  <a:lnTo>
                    <a:pt x="1877060" y="1163548"/>
                  </a:lnTo>
                  <a:lnTo>
                    <a:pt x="1876298" y="1169301"/>
                  </a:lnTo>
                  <a:lnTo>
                    <a:pt x="1858518" y="1205890"/>
                  </a:lnTo>
                  <a:lnTo>
                    <a:pt x="1818894" y="1243571"/>
                  </a:lnTo>
                  <a:lnTo>
                    <a:pt x="1781289" y="1268387"/>
                  </a:lnTo>
                  <a:lnTo>
                    <a:pt x="1735721" y="1292491"/>
                  </a:lnTo>
                  <a:lnTo>
                    <a:pt x="1682623" y="1315504"/>
                  </a:lnTo>
                  <a:lnTo>
                    <a:pt x="1623060" y="1337233"/>
                  </a:lnTo>
                  <a:lnTo>
                    <a:pt x="1557401" y="1357401"/>
                  </a:lnTo>
                  <a:lnTo>
                    <a:pt x="1486611" y="1375816"/>
                  </a:lnTo>
                  <a:lnTo>
                    <a:pt x="1411478" y="1392212"/>
                  </a:lnTo>
                  <a:lnTo>
                    <a:pt x="1372235" y="1399616"/>
                  </a:lnTo>
                  <a:lnTo>
                    <a:pt x="1332357" y="1406436"/>
                  </a:lnTo>
                  <a:lnTo>
                    <a:pt x="1291590" y="1412608"/>
                  </a:lnTo>
                  <a:lnTo>
                    <a:pt x="1250175" y="1418196"/>
                  </a:lnTo>
                  <a:lnTo>
                    <a:pt x="1208151" y="1423136"/>
                  </a:lnTo>
                  <a:lnTo>
                    <a:pt x="1165593" y="1427416"/>
                  </a:lnTo>
                  <a:lnTo>
                    <a:pt x="1122680" y="1430909"/>
                  </a:lnTo>
                  <a:lnTo>
                    <a:pt x="1079373" y="1433677"/>
                  </a:lnTo>
                  <a:lnTo>
                    <a:pt x="1035812" y="1435773"/>
                  </a:lnTo>
                  <a:lnTo>
                    <a:pt x="992124" y="1436992"/>
                  </a:lnTo>
                  <a:lnTo>
                    <a:pt x="947928" y="1437081"/>
                  </a:lnTo>
                  <a:lnTo>
                    <a:pt x="903986" y="1436725"/>
                  </a:lnTo>
                  <a:lnTo>
                    <a:pt x="860298" y="1435773"/>
                  </a:lnTo>
                  <a:lnTo>
                    <a:pt x="816737" y="1434147"/>
                  </a:lnTo>
                  <a:lnTo>
                    <a:pt x="773430" y="1431874"/>
                  </a:lnTo>
                  <a:lnTo>
                    <a:pt x="730491" y="1428940"/>
                  </a:lnTo>
                  <a:lnTo>
                    <a:pt x="687959" y="1425524"/>
                  </a:lnTo>
                  <a:lnTo>
                    <a:pt x="645909" y="1421422"/>
                  </a:lnTo>
                  <a:lnTo>
                    <a:pt x="604520" y="1416875"/>
                  </a:lnTo>
                  <a:lnTo>
                    <a:pt x="563880" y="1411744"/>
                  </a:lnTo>
                  <a:lnTo>
                    <a:pt x="523875" y="1406144"/>
                  </a:lnTo>
                  <a:lnTo>
                    <a:pt x="484746" y="1400073"/>
                  </a:lnTo>
                  <a:lnTo>
                    <a:pt x="446646" y="1393545"/>
                  </a:lnTo>
                  <a:lnTo>
                    <a:pt x="373494" y="1379118"/>
                  </a:lnTo>
                  <a:lnTo>
                    <a:pt x="305181" y="1363218"/>
                  </a:lnTo>
                  <a:lnTo>
                    <a:pt x="242570" y="1345996"/>
                  </a:lnTo>
                  <a:lnTo>
                    <a:pt x="186042" y="1327492"/>
                  </a:lnTo>
                  <a:lnTo>
                    <a:pt x="136652" y="1308138"/>
                  </a:lnTo>
                  <a:lnTo>
                    <a:pt x="94983" y="1287995"/>
                  </a:lnTo>
                  <a:lnTo>
                    <a:pt x="62382" y="1267891"/>
                  </a:lnTo>
                  <a:lnTo>
                    <a:pt x="60858" y="1266024"/>
                  </a:lnTo>
                  <a:lnTo>
                    <a:pt x="76555" y="1255471"/>
                  </a:lnTo>
                  <a:lnTo>
                    <a:pt x="83553" y="1250772"/>
                  </a:lnTo>
                  <a:lnTo>
                    <a:pt x="9525" y="1208773"/>
                  </a:lnTo>
                  <a:lnTo>
                    <a:pt x="20307" y="1293279"/>
                  </a:lnTo>
                  <a:lnTo>
                    <a:pt x="44983" y="1276692"/>
                  </a:lnTo>
                  <a:lnTo>
                    <a:pt x="48501" y="1280985"/>
                  </a:lnTo>
                  <a:lnTo>
                    <a:pt x="49149" y="1281734"/>
                  </a:lnTo>
                  <a:lnTo>
                    <a:pt x="49784" y="1282382"/>
                  </a:lnTo>
                  <a:lnTo>
                    <a:pt x="50673" y="1282915"/>
                  </a:lnTo>
                  <a:lnTo>
                    <a:pt x="66675" y="1293583"/>
                  </a:lnTo>
                  <a:lnTo>
                    <a:pt x="106172" y="1315072"/>
                  </a:lnTo>
                  <a:lnTo>
                    <a:pt x="153276" y="1335506"/>
                  </a:lnTo>
                  <a:lnTo>
                    <a:pt x="207264" y="1354861"/>
                  </a:lnTo>
                  <a:lnTo>
                    <a:pt x="267843" y="1373098"/>
                  </a:lnTo>
                  <a:lnTo>
                    <a:pt x="334251" y="1389875"/>
                  </a:lnTo>
                  <a:lnTo>
                    <a:pt x="405638" y="1405178"/>
                  </a:lnTo>
                  <a:lnTo>
                    <a:pt x="443103" y="1412252"/>
                  </a:lnTo>
                  <a:lnTo>
                    <a:pt x="481584" y="1418869"/>
                  </a:lnTo>
                  <a:lnTo>
                    <a:pt x="520941" y="1424990"/>
                  </a:lnTo>
                  <a:lnTo>
                    <a:pt x="561213" y="1430629"/>
                  </a:lnTo>
                  <a:lnTo>
                    <a:pt x="602234" y="1435785"/>
                  </a:lnTo>
                  <a:lnTo>
                    <a:pt x="643890" y="1440370"/>
                  </a:lnTo>
                  <a:lnTo>
                    <a:pt x="686181" y="1444472"/>
                  </a:lnTo>
                  <a:lnTo>
                    <a:pt x="728967" y="1447914"/>
                  </a:lnTo>
                  <a:lnTo>
                    <a:pt x="772160" y="1450886"/>
                  </a:lnTo>
                  <a:lnTo>
                    <a:pt x="815721" y="1453184"/>
                  </a:lnTo>
                  <a:lnTo>
                    <a:pt x="859650" y="1454797"/>
                  </a:lnTo>
                  <a:lnTo>
                    <a:pt x="903605" y="1455750"/>
                  </a:lnTo>
                  <a:lnTo>
                    <a:pt x="947661" y="1456131"/>
                  </a:lnTo>
                  <a:lnTo>
                    <a:pt x="992238" y="1456042"/>
                  </a:lnTo>
                  <a:lnTo>
                    <a:pt x="1036320" y="1454797"/>
                  </a:lnTo>
                  <a:lnTo>
                    <a:pt x="1080249" y="1452702"/>
                  </a:lnTo>
                  <a:lnTo>
                    <a:pt x="1123823" y="1449933"/>
                  </a:lnTo>
                  <a:lnTo>
                    <a:pt x="1167117" y="1446390"/>
                  </a:lnTo>
                  <a:lnTo>
                    <a:pt x="1210056" y="1442097"/>
                  </a:lnTo>
                  <a:lnTo>
                    <a:pt x="1252702" y="1437081"/>
                  </a:lnTo>
                  <a:lnTo>
                    <a:pt x="1294130" y="1431480"/>
                  </a:lnTo>
                  <a:lnTo>
                    <a:pt x="1335138" y="1425270"/>
                  </a:lnTo>
                  <a:lnTo>
                    <a:pt x="1375410" y="1418374"/>
                  </a:lnTo>
                  <a:lnTo>
                    <a:pt x="1414907" y="1410919"/>
                  </a:lnTo>
                  <a:lnTo>
                    <a:pt x="1453388" y="1402892"/>
                  </a:lnTo>
                  <a:lnTo>
                    <a:pt x="1490853" y="1394371"/>
                  </a:lnTo>
                  <a:lnTo>
                    <a:pt x="1562392" y="1375803"/>
                  </a:lnTo>
                  <a:lnTo>
                    <a:pt x="1628775" y="1355407"/>
                  </a:lnTo>
                  <a:lnTo>
                    <a:pt x="1689354" y="1333322"/>
                  </a:lnTo>
                  <a:lnTo>
                    <a:pt x="1743583" y="1309852"/>
                  </a:lnTo>
                  <a:lnTo>
                    <a:pt x="1790585" y="1284998"/>
                  </a:lnTo>
                  <a:lnTo>
                    <a:pt x="1829816" y="1259141"/>
                  </a:lnTo>
                  <a:lnTo>
                    <a:pt x="1860931" y="1232039"/>
                  </a:lnTo>
                  <a:lnTo>
                    <a:pt x="1886839" y="1196454"/>
                  </a:lnTo>
                  <a:lnTo>
                    <a:pt x="1895983" y="1166190"/>
                  </a:lnTo>
                  <a:lnTo>
                    <a:pt x="1896351" y="1158646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7011253" y="1856483"/>
            <a:ext cx="3780367" cy="816463"/>
          </a:xfrm>
          <a:prstGeom prst="rect">
            <a:avLst/>
          </a:prstGeom>
        </p:spPr>
        <p:txBody>
          <a:bodyPr vert="horz" wrap="square" lIns="0" tIns="77047" rIns="0" bIns="0" rtlCol="0">
            <a:spAutoFit/>
          </a:bodyPr>
          <a:lstStyle/>
          <a:p>
            <a:pPr marL="16933">
              <a:spcBef>
                <a:spcPts val="607"/>
              </a:spcBef>
            </a:pPr>
            <a:r>
              <a:rPr lang="en-GB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badi" panose="020B0604020104020204" pitchFamily="34" charset="0"/>
                <a:cs typeface="Tahoma"/>
              </a:rPr>
              <a:t>it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badi" panose="020B0604020104020204" pitchFamily="34" charset="0"/>
                <a:cs typeface="Times New Roman"/>
              </a:rPr>
              <a:t> </a:t>
            </a:r>
            <a:r>
              <a:rPr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badi" panose="020B0604020104020204" pitchFamily="34" charset="0"/>
                <a:cs typeface="Tahoma"/>
              </a:rPr>
              <a:t>turns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badi" panose="020B0604020104020204" pitchFamily="34" charset="0"/>
                <a:cs typeface="Times New Roman"/>
              </a:rPr>
              <a:t> </a:t>
            </a:r>
            <a:r>
              <a:rPr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badi" panose="020B0604020104020204" pitchFamily="34" charset="0"/>
                <a:cs typeface="Tahoma"/>
              </a:rPr>
              <a:t>out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badi" panose="020B0604020104020204" pitchFamily="34" charset="0"/>
                <a:cs typeface="Times New Roman"/>
              </a:rPr>
              <a:t> </a:t>
            </a:r>
            <a:r>
              <a:rPr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badi" panose="020B0604020104020204" pitchFamily="34" charset="0"/>
                <a:cs typeface="Tahoma"/>
              </a:rPr>
              <a:t>that's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badi" panose="020B0604020104020204" pitchFamily="34" charset="0"/>
                <a:cs typeface="Times New Roman"/>
              </a:rPr>
              <a:t> </a:t>
            </a:r>
            <a:r>
              <a:rPr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badi" panose="020B0604020104020204" pitchFamily="34" charset="0"/>
                <a:cs typeface="Tahoma"/>
              </a:rPr>
              <a:t>a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badi" panose="020B0604020104020204" pitchFamily="34" charset="0"/>
                <a:cs typeface="Times New Roman"/>
              </a:rPr>
              <a:t> </a:t>
            </a:r>
            <a:r>
              <a:rPr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badi" panose="020B0604020104020204" pitchFamily="34" charset="0"/>
                <a:cs typeface="Tahoma"/>
              </a:rPr>
              <a:t>really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badi" panose="020B0604020104020204" pitchFamily="34" charset="0"/>
                <a:cs typeface="Times New Roman"/>
              </a:rPr>
              <a:t> </a:t>
            </a:r>
            <a:r>
              <a:rPr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badi" panose="020B0604020104020204" pitchFamily="34" charset="0"/>
                <a:cs typeface="Tahoma"/>
              </a:rPr>
              <a:t>bad</a:t>
            </a:r>
            <a:r>
              <a:rPr lang="en-GB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badi" panose="020B0604020104020204" pitchFamily="34" charset="0"/>
                <a:cs typeface="Tahoma"/>
              </a:rPr>
              <a:t> </a:t>
            </a:r>
            <a:r>
              <a:rPr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badi" panose="020B0604020104020204" pitchFamily="34" charset="0"/>
                <a:cs typeface="Tahoma"/>
              </a:rPr>
              <a:t>strategy.</a:t>
            </a:r>
            <a:endParaRPr sz="2400" dirty="0">
              <a:solidFill>
                <a:schemeClr val="tx1">
                  <a:lumMod val="95000"/>
                  <a:lumOff val="5000"/>
                </a:schemeClr>
              </a:solidFill>
              <a:latin typeface="Abadi" panose="020B0604020104020204" pitchFamily="34" charset="0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011252" y="2924447"/>
            <a:ext cx="4473787" cy="3679832"/>
          </a:xfrm>
          <a:prstGeom prst="rect">
            <a:avLst/>
          </a:prstGeom>
        </p:spPr>
        <p:txBody>
          <a:bodyPr vert="horz" wrap="square" lIns="0" tIns="24553" rIns="0" bIns="0" rtlCol="0">
            <a:spAutoFit/>
          </a:bodyPr>
          <a:lstStyle/>
          <a:p>
            <a:pPr marL="16933" marR="566406">
              <a:lnSpc>
                <a:spcPct val="115399"/>
              </a:lnSpc>
              <a:spcBef>
                <a:spcPts val="193"/>
              </a:spcBef>
            </a:pP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Once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/>
              </a:rPr>
              <a:t> 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you've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/>
              </a:rPr>
              <a:t> 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started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/>
              </a:rPr>
              <a:t> 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collecting 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/>
              </a:rPr>
              <a:t> 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some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/>
              </a:rPr>
              <a:t> 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data,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/>
              </a:rPr>
              <a:t> 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go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/>
              </a:rPr>
              <a:t> 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ahead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/>
              </a:rPr>
              <a:t> 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and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/>
              </a:rPr>
              <a:t> 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start 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/>
              </a:rPr>
              <a:t> 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showing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/>
              </a:rPr>
              <a:t> 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it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/>
              </a:rPr>
              <a:t> 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or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/>
              </a:rPr>
              <a:t> 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feeding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/>
              </a:rPr>
              <a:t> 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it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/>
              </a:rPr>
              <a:t> 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to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/>
              </a:rPr>
              <a:t> 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an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/>
              </a:rPr>
              <a:t> 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AI 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/>
              </a:rPr>
              <a:t> 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team.</a:t>
            </a:r>
          </a:p>
          <a:p>
            <a:pPr marL="16933" marR="6773">
              <a:lnSpc>
                <a:spcPct val="115399"/>
              </a:lnSpc>
              <a:spcBef>
                <a:spcPts val="2167"/>
              </a:spcBef>
            </a:pP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Then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/>
              </a:rPr>
              <a:t> 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the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/>
              </a:rPr>
              <a:t> 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AI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/>
              </a:rPr>
              <a:t> 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team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/>
              </a:rPr>
              <a:t> 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can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/>
              </a:rPr>
              <a:t> 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give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/>
              </a:rPr>
              <a:t> 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feedback 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/>
              </a:rPr>
              <a:t> 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to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/>
              </a:rPr>
              <a:t> 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your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/>
              </a:rPr>
              <a:t> 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IT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/>
              </a:rPr>
              <a:t> 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team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/>
              </a:rPr>
              <a:t> 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on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/>
              </a:rPr>
              <a:t> 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what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/>
              </a:rPr>
              <a:t> 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types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/>
              </a:rPr>
              <a:t> 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of 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/>
              </a:rPr>
              <a:t> 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data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/>
              </a:rPr>
              <a:t> 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to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/>
              </a:rPr>
              <a:t> 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collect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/>
              </a:rPr>
              <a:t> 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and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/>
              </a:rPr>
              <a:t> 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what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/>
              </a:rPr>
              <a:t> 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types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/>
              </a:rPr>
              <a:t> 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of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/>
              </a:rPr>
              <a:t> 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IT 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/>
              </a:rPr>
              <a:t> 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infrastructure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/>
              </a:rPr>
              <a:t> 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to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/>
              </a:rPr>
              <a:t> 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keep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/>
              </a:rPr>
              <a:t> 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on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/>
              </a:rPr>
              <a:t> 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building</a:t>
            </a:r>
            <a:r>
              <a:rPr sz="2400" dirty="0">
                <a:solidFill>
                  <a:srgbClr val="595959"/>
                </a:solidFill>
                <a:cs typeface="Tahoma"/>
              </a:rPr>
              <a:t>.</a:t>
            </a:r>
            <a:endParaRPr sz="2400" dirty="0">
              <a:cs typeface="Tahom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38830" y="803325"/>
            <a:ext cx="64314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6933" algn="ctr"/>
            <a:r>
              <a:rPr lang="en-US" sz="2800" b="1" kern="1200" spc="413" dirty="0">
                <a:solidFill>
                  <a:schemeClr val="tx1"/>
                </a:solidFill>
                <a:latin typeface="Abadi" panose="020B0604020104020204" pitchFamily="34" charset="0"/>
              </a:rPr>
              <a:t>M</a:t>
            </a:r>
            <a:r>
              <a:rPr lang="en-US" sz="2800" b="1" kern="1200" spc="187" dirty="0">
                <a:solidFill>
                  <a:schemeClr val="tx1"/>
                </a:solidFill>
                <a:latin typeface="Abadi" panose="020B0604020104020204" pitchFamily="34" charset="0"/>
              </a:rPr>
              <a:t>a</a:t>
            </a:r>
            <a:r>
              <a:rPr lang="en-US" sz="2800" b="1" kern="1200" spc="193" dirty="0">
                <a:solidFill>
                  <a:schemeClr val="tx1"/>
                </a:solidFill>
                <a:latin typeface="Abadi" panose="020B0604020104020204" pitchFamily="34" charset="0"/>
              </a:rPr>
              <a:t>c</a:t>
            </a:r>
            <a:r>
              <a:rPr lang="en-US" sz="2800" b="1" kern="1200" spc="40" dirty="0">
                <a:solidFill>
                  <a:schemeClr val="tx1"/>
                </a:solidFill>
                <a:latin typeface="Abadi" panose="020B0604020104020204" pitchFamily="34" charset="0"/>
              </a:rPr>
              <a:t>h</a:t>
            </a:r>
            <a:r>
              <a:rPr lang="en-US" sz="2800" b="1" kern="1200" spc="7" dirty="0">
                <a:solidFill>
                  <a:schemeClr val="tx1"/>
                </a:solidFill>
                <a:latin typeface="Abadi" panose="020B0604020104020204" pitchFamily="34" charset="0"/>
              </a:rPr>
              <a:t>ine</a:t>
            </a:r>
            <a:r>
              <a:rPr lang="en-US" sz="2800" b="1" kern="1200" spc="-173" dirty="0">
                <a:solidFill>
                  <a:schemeClr val="tx1"/>
                </a:solidFill>
                <a:latin typeface="Abadi" panose="020B0604020104020204" pitchFamily="34" charset="0"/>
              </a:rPr>
              <a:t> </a:t>
            </a:r>
            <a:r>
              <a:rPr lang="en-US" sz="2800" b="1" kern="1200" spc="80" dirty="0">
                <a:solidFill>
                  <a:schemeClr val="tx1"/>
                </a:solidFill>
                <a:latin typeface="Abadi" panose="020B0604020104020204" pitchFamily="34" charset="0"/>
              </a:rPr>
              <a:t>L</a:t>
            </a:r>
            <a:r>
              <a:rPr lang="en-US" sz="2800" b="1" kern="1200" spc="53" dirty="0">
                <a:solidFill>
                  <a:schemeClr val="tx1"/>
                </a:solidFill>
                <a:latin typeface="Abadi" panose="020B0604020104020204" pitchFamily="34" charset="0"/>
              </a:rPr>
              <a:t>ea</a:t>
            </a:r>
            <a:r>
              <a:rPr lang="en-US" sz="2800" b="1" kern="1200" spc="73" dirty="0">
                <a:solidFill>
                  <a:schemeClr val="tx1"/>
                </a:solidFill>
                <a:latin typeface="Abadi" panose="020B0604020104020204" pitchFamily="34" charset="0"/>
              </a:rPr>
              <a:t>r</a:t>
            </a:r>
            <a:r>
              <a:rPr lang="en-US" sz="2800" b="1" kern="1200" spc="47" dirty="0">
                <a:solidFill>
                  <a:schemeClr val="tx1"/>
                </a:solidFill>
                <a:latin typeface="Abadi" panose="020B0604020104020204" pitchFamily="34" charset="0"/>
              </a:rPr>
              <a:t>n</a:t>
            </a:r>
            <a:r>
              <a:rPr lang="en-US" sz="2800" b="1" kern="1200" spc="133" dirty="0">
                <a:solidFill>
                  <a:schemeClr val="tx1"/>
                </a:solidFill>
                <a:latin typeface="Abadi" panose="020B0604020104020204" pitchFamily="34" charset="0"/>
              </a:rPr>
              <a:t>ing</a:t>
            </a:r>
            <a:r>
              <a:rPr lang="en-US" sz="2800" b="1" kern="1200" spc="-100" dirty="0">
                <a:solidFill>
                  <a:schemeClr val="tx1"/>
                </a:solidFill>
                <a:latin typeface="Abadi" panose="020B0604020104020204" pitchFamily="34" charset="0"/>
              </a:rPr>
              <a:t> </a:t>
            </a:r>
            <a:r>
              <a:rPr lang="en-US" sz="2800" b="1" kern="1200" spc="67" dirty="0">
                <a:solidFill>
                  <a:schemeClr val="tx1"/>
                </a:solidFill>
                <a:latin typeface="Abadi" panose="020B0604020104020204" pitchFamily="34" charset="0"/>
              </a:rPr>
              <a:t>v</a:t>
            </a:r>
            <a:r>
              <a:rPr lang="en-US" sz="2800" b="1" kern="1200" spc="247" dirty="0">
                <a:solidFill>
                  <a:schemeClr val="tx1"/>
                </a:solidFill>
                <a:latin typeface="Abadi" panose="020B0604020104020204" pitchFamily="34" charset="0"/>
              </a:rPr>
              <a:t>s</a:t>
            </a:r>
            <a:r>
              <a:rPr lang="en-US" sz="2800" b="1" kern="1200" spc="-107" dirty="0">
                <a:solidFill>
                  <a:schemeClr val="tx1"/>
                </a:solidFill>
                <a:latin typeface="Abadi" panose="020B0604020104020204" pitchFamily="34" charset="0"/>
              </a:rPr>
              <a:t> </a:t>
            </a:r>
            <a:r>
              <a:rPr lang="en-US" sz="2800" b="1" kern="1200" spc="240" dirty="0">
                <a:solidFill>
                  <a:schemeClr val="tx1"/>
                </a:solidFill>
                <a:latin typeface="Abadi" panose="020B0604020104020204" pitchFamily="34" charset="0"/>
              </a:rPr>
              <a:t>D</a:t>
            </a:r>
            <a:r>
              <a:rPr lang="en-US" sz="2800" b="1" kern="1200" spc="180" dirty="0">
                <a:solidFill>
                  <a:schemeClr val="tx1"/>
                </a:solidFill>
                <a:latin typeface="Abadi" panose="020B0604020104020204" pitchFamily="34" charset="0"/>
              </a:rPr>
              <a:t>a</a:t>
            </a:r>
            <a:r>
              <a:rPr lang="en-US" sz="2800" b="1" kern="1200" spc="-80" dirty="0">
                <a:solidFill>
                  <a:schemeClr val="tx1"/>
                </a:solidFill>
                <a:latin typeface="Abadi" panose="020B0604020104020204" pitchFamily="34" charset="0"/>
              </a:rPr>
              <a:t>t</a:t>
            </a:r>
            <a:r>
              <a:rPr lang="en-US" sz="2800" b="1" kern="1200" spc="160" dirty="0">
                <a:solidFill>
                  <a:schemeClr val="tx1"/>
                </a:solidFill>
                <a:latin typeface="Abadi" panose="020B0604020104020204" pitchFamily="34" charset="0"/>
              </a:rPr>
              <a:t>a</a:t>
            </a:r>
            <a:r>
              <a:rPr lang="en-US" sz="2800" b="1" kern="1200" spc="-80" dirty="0">
                <a:solidFill>
                  <a:schemeClr val="tx1"/>
                </a:solidFill>
                <a:latin typeface="Abadi" panose="020B0604020104020204" pitchFamily="34" charset="0"/>
              </a:rPr>
              <a:t> </a:t>
            </a:r>
            <a:r>
              <a:rPr lang="en-US" sz="2800" b="1" kern="1200" spc="327" dirty="0">
                <a:solidFill>
                  <a:schemeClr val="tx1"/>
                </a:solidFill>
                <a:latin typeface="Abadi" panose="020B0604020104020204" pitchFamily="34" charset="0"/>
              </a:rPr>
              <a:t>S</a:t>
            </a:r>
            <a:r>
              <a:rPr lang="en-US" sz="2800" b="1" kern="1200" spc="220" dirty="0">
                <a:solidFill>
                  <a:schemeClr val="tx1"/>
                </a:solidFill>
                <a:latin typeface="Abadi" panose="020B0604020104020204" pitchFamily="34" charset="0"/>
              </a:rPr>
              <a:t>c</a:t>
            </a:r>
            <a:r>
              <a:rPr lang="en-US" sz="2800" b="1" kern="1200" spc="60" dirty="0">
                <a:solidFill>
                  <a:schemeClr val="tx1"/>
                </a:solidFill>
                <a:latin typeface="Abadi" panose="020B0604020104020204" pitchFamily="34" charset="0"/>
              </a:rPr>
              <a:t>ien</a:t>
            </a:r>
            <a:r>
              <a:rPr lang="en-US" sz="2800" b="1" kern="1200" spc="73" dirty="0">
                <a:solidFill>
                  <a:schemeClr val="tx1"/>
                </a:solidFill>
                <a:latin typeface="Abadi" panose="020B0604020104020204" pitchFamily="34" charset="0"/>
              </a:rPr>
              <a:t>c</a:t>
            </a:r>
            <a:r>
              <a:rPr lang="en-US" sz="2800" b="1" kern="1200" spc="107" dirty="0">
                <a:solidFill>
                  <a:schemeClr val="tx1"/>
                </a:solidFill>
                <a:latin typeface="Abadi" panose="020B0604020104020204" pitchFamily="34" charset="0"/>
              </a:rPr>
              <a:t>e</a:t>
            </a:r>
            <a:endParaRPr lang="en-US" sz="2800" b="1" kern="1200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0D60ECE-8986-45DC-B7FE-EC7699B46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438829" cy="5840278"/>
          </a:xfrm>
          <a:custGeom>
            <a:avLst/>
            <a:gdLst>
              <a:gd name="connsiteX0" fmla="*/ 0 w 5438829"/>
              <a:gd name="connsiteY0" fmla="*/ 0 h 5840278"/>
              <a:gd name="connsiteX1" fmla="*/ 4466700 w 5438829"/>
              <a:gd name="connsiteY1" fmla="*/ 0 h 5840278"/>
              <a:gd name="connsiteX2" fmla="*/ 4652178 w 5438829"/>
              <a:gd name="connsiteY2" fmla="*/ 204077 h 5840278"/>
              <a:gd name="connsiteX3" fmla="*/ 5438829 w 5438829"/>
              <a:gd name="connsiteY3" fmla="*/ 2395363 h 5840278"/>
              <a:gd name="connsiteX4" fmla="*/ 1993914 w 5438829"/>
              <a:gd name="connsiteY4" fmla="*/ 5840278 h 5840278"/>
              <a:gd name="connsiteX5" fmla="*/ 67829 w 5438829"/>
              <a:gd name="connsiteY5" fmla="*/ 5251941 h 5840278"/>
              <a:gd name="connsiteX6" fmla="*/ 0 w 5438829"/>
              <a:gd name="connsiteY6" fmla="*/ 5201220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38829" h="5840278">
                <a:moveTo>
                  <a:pt x="0" y="0"/>
                </a:moveTo>
                <a:lnTo>
                  <a:pt x="4466700" y="0"/>
                </a:lnTo>
                <a:lnTo>
                  <a:pt x="4652178" y="204077"/>
                </a:lnTo>
                <a:cubicBezTo>
                  <a:pt x="5143616" y="799562"/>
                  <a:pt x="5438829" y="1562987"/>
                  <a:pt x="5438829" y="2395363"/>
                </a:cubicBezTo>
                <a:cubicBezTo>
                  <a:pt x="5438829" y="4297937"/>
                  <a:pt x="3896488" y="5840278"/>
                  <a:pt x="1993914" y="5840278"/>
                </a:cubicBezTo>
                <a:cubicBezTo>
                  <a:pt x="1280449" y="5840278"/>
                  <a:pt x="617641" y="5623387"/>
                  <a:pt x="67829" y="5251941"/>
                </a:cubicBezTo>
                <a:lnTo>
                  <a:pt x="0" y="520122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6964194-5878-40D2-8EC0-DDC58387F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69134" cy="5654940"/>
          </a:xfrm>
          <a:custGeom>
            <a:avLst/>
            <a:gdLst>
              <a:gd name="connsiteX0" fmla="*/ 0 w 5269134"/>
              <a:gd name="connsiteY0" fmla="*/ 0 h 5654940"/>
              <a:gd name="connsiteX1" fmla="*/ 4227767 w 5269134"/>
              <a:gd name="connsiteY1" fmla="*/ 0 h 5654940"/>
              <a:gd name="connsiteX2" fmla="*/ 4312042 w 5269134"/>
              <a:gd name="connsiteY2" fmla="*/ 76595 h 5654940"/>
              <a:gd name="connsiteX3" fmla="*/ 5269134 w 5269134"/>
              <a:gd name="connsiteY3" fmla="*/ 2387221 h 5654940"/>
              <a:gd name="connsiteX4" fmla="*/ 2001415 w 5269134"/>
              <a:gd name="connsiteY4" fmla="*/ 5654940 h 5654940"/>
              <a:gd name="connsiteX5" fmla="*/ 198928 w 5269134"/>
              <a:gd name="connsiteY5" fmla="*/ 5113274 h 5654940"/>
              <a:gd name="connsiteX6" fmla="*/ 0 w 5269134"/>
              <a:gd name="connsiteY6" fmla="*/ 4969563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69134" h="5654940">
                <a:moveTo>
                  <a:pt x="0" y="0"/>
                </a:moveTo>
                <a:lnTo>
                  <a:pt x="4227767" y="0"/>
                </a:lnTo>
                <a:lnTo>
                  <a:pt x="4312042" y="76595"/>
                </a:lnTo>
                <a:cubicBezTo>
                  <a:pt x="4903383" y="667936"/>
                  <a:pt x="5269134" y="1484866"/>
                  <a:pt x="5269134" y="2387221"/>
                </a:cubicBezTo>
                <a:cubicBezTo>
                  <a:pt x="5269134" y="4191932"/>
                  <a:pt x="3806126" y="5654940"/>
                  <a:pt x="2001415" y="5654940"/>
                </a:cubicBezTo>
                <a:cubicBezTo>
                  <a:pt x="1335223" y="5654940"/>
                  <a:pt x="715593" y="5455584"/>
                  <a:pt x="198928" y="5113274"/>
                </a:cubicBezTo>
                <a:lnTo>
                  <a:pt x="0" y="496956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Computer">
            <a:extLst>
              <a:ext uri="{FF2B5EF4-FFF2-40B4-BE49-F238E27FC236}">
                <a16:creationId xmlns:a16="http://schemas.microsoft.com/office/drawing/2014/main" id="{D52A000C-9999-3563-455D-78A3F41C89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1733" y="543135"/>
            <a:ext cx="3835488" cy="383548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053667" y="2279018"/>
            <a:ext cx="5314543" cy="33759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55879" indent="-228600">
              <a:lnSpc>
                <a:spcPct val="90000"/>
              </a:lnSpc>
              <a:spcBef>
                <a:spcPts val="167"/>
              </a:spcBef>
              <a:buFont typeface="Arial" panose="020B0604020202020204" pitchFamily="34" charset="0"/>
              <a:buChar char="•"/>
            </a:pPr>
            <a:r>
              <a:rPr lang="en-US" sz="2400" b="1" spc="147" dirty="0"/>
              <a:t>M</a:t>
            </a:r>
            <a:r>
              <a:rPr lang="en-US" sz="2400" b="1" spc="-120" dirty="0"/>
              <a:t>ach</a:t>
            </a:r>
            <a:r>
              <a:rPr lang="en-US" sz="2400" b="1" spc="-40" dirty="0"/>
              <a:t>i</a:t>
            </a:r>
            <a:r>
              <a:rPr lang="en-US" sz="2400" b="1" spc="-133" dirty="0"/>
              <a:t>n</a:t>
            </a:r>
            <a:r>
              <a:rPr lang="en-US" sz="2400" b="1" spc="-107" dirty="0"/>
              <a:t>e</a:t>
            </a:r>
            <a:r>
              <a:rPr lang="en-US" sz="2400" spc="-40" dirty="0"/>
              <a:t> </a:t>
            </a:r>
            <a:r>
              <a:rPr lang="en-US" sz="2400" b="1" spc="-93" dirty="0"/>
              <a:t>L</a:t>
            </a:r>
            <a:r>
              <a:rPr lang="en-US" sz="2400" b="1" spc="-133" dirty="0"/>
              <a:t>e</a:t>
            </a:r>
            <a:r>
              <a:rPr lang="en-US" sz="2400" b="1" spc="-107" dirty="0"/>
              <a:t>a</a:t>
            </a:r>
            <a:r>
              <a:rPr lang="en-US" sz="2400" b="1" spc="-40" dirty="0"/>
              <a:t>r</a:t>
            </a:r>
            <a:r>
              <a:rPr lang="en-US" sz="2400" b="1" spc="-133" dirty="0"/>
              <a:t>n</a:t>
            </a:r>
            <a:r>
              <a:rPr lang="en-US" sz="2400" b="1" spc="-33" dirty="0"/>
              <a:t>i</a:t>
            </a:r>
            <a:r>
              <a:rPr lang="en-US" sz="2400" b="1" spc="-133" dirty="0"/>
              <a:t>n</a:t>
            </a:r>
            <a:r>
              <a:rPr lang="en-US" sz="2400" b="1" spc="-213" dirty="0"/>
              <a:t>g</a:t>
            </a:r>
            <a:endParaRPr lang="en-US" sz="2400" dirty="0"/>
          </a:p>
          <a:p>
            <a:pPr marL="67732" marR="6773" indent="-228600">
              <a:lnSpc>
                <a:spcPct val="90000"/>
              </a:lnSpc>
              <a:spcBef>
                <a:spcPts val="2160"/>
              </a:spcBef>
              <a:buFont typeface="Arial" panose="020B0604020202020204" pitchFamily="34" charset="0"/>
              <a:buChar char="•"/>
            </a:pPr>
            <a:r>
              <a:rPr lang="en-US" sz="2400" spc="-40" dirty="0"/>
              <a:t>“</a:t>
            </a:r>
            <a:r>
              <a:rPr lang="en-US" sz="2400" spc="113" dirty="0"/>
              <a:t>F</a:t>
            </a:r>
            <a:r>
              <a:rPr lang="en-US" sz="2400" spc="20" dirty="0"/>
              <a:t>i</a:t>
            </a:r>
            <a:r>
              <a:rPr lang="en-US" sz="2400" spc="53" dirty="0"/>
              <a:t>e</a:t>
            </a:r>
            <a:r>
              <a:rPr lang="en-US" sz="2400" spc="-20" dirty="0"/>
              <a:t>l</a:t>
            </a:r>
            <a:r>
              <a:rPr lang="en-US" sz="2400" spc="33" dirty="0"/>
              <a:t>d</a:t>
            </a:r>
            <a:r>
              <a:rPr lang="en-US" sz="2400" spc="-127" dirty="0"/>
              <a:t> </a:t>
            </a:r>
            <a:r>
              <a:rPr lang="en-US" sz="2400" spc="73" dirty="0"/>
              <a:t>o</a:t>
            </a:r>
            <a:r>
              <a:rPr lang="en-US" sz="2400" spc="47" dirty="0"/>
              <a:t>f</a:t>
            </a:r>
            <a:r>
              <a:rPr lang="en-US" sz="2400" spc="-253" dirty="0"/>
              <a:t> </a:t>
            </a:r>
            <a:r>
              <a:rPr lang="en-US" sz="2400" spc="-33" dirty="0"/>
              <a:t>s</a:t>
            </a:r>
            <a:r>
              <a:rPr lang="en-US" sz="2400" spc="100" dirty="0"/>
              <a:t>t</a:t>
            </a:r>
            <a:r>
              <a:rPr lang="en-US" sz="2400" spc="40" dirty="0"/>
              <a:t>u</a:t>
            </a:r>
            <a:r>
              <a:rPr lang="en-US" sz="2400" spc="53" dirty="0"/>
              <a:t>d</a:t>
            </a:r>
            <a:r>
              <a:rPr lang="en-US" sz="2400" spc="47" dirty="0"/>
              <a:t>y</a:t>
            </a:r>
            <a:r>
              <a:rPr lang="en-US" sz="2400" spc="-127" dirty="0"/>
              <a:t> </a:t>
            </a:r>
            <a:r>
              <a:rPr lang="en-US" sz="2400" spc="100" dirty="0"/>
              <a:t>t</a:t>
            </a:r>
            <a:r>
              <a:rPr lang="en-US" sz="2400" spc="40" dirty="0"/>
              <a:t>h</a:t>
            </a:r>
            <a:r>
              <a:rPr lang="en-US" sz="2400" spc="7" dirty="0"/>
              <a:t>a</a:t>
            </a:r>
            <a:r>
              <a:rPr lang="en-US" sz="2400" spc="93" dirty="0"/>
              <a:t>t</a:t>
            </a:r>
            <a:r>
              <a:rPr lang="en-US" sz="2400" spc="-333" dirty="0"/>
              <a:t> </a:t>
            </a:r>
            <a:r>
              <a:rPr lang="en-US" sz="2400" spc="-53" dirty="0"/>
              <a:t>g</a:t>
            </a:r>
            <a:r>
              <a:rPr lang="en-US" sz="2400" spc="20" dirty="0"/>
              <a:t>i</a:t>
            </a:r>
            <a:r>
              <a:rPr lang="en-US" sz="2400" spc="67" dirty="0"/>
              <a:t>v</a:t>
            </a:r>
            <a:r>
              <a:rPr lang="en-US" sz="2400" dirty="0"/>
              <a:t>es</a:t>
            </a:r>
            <a:r>
              <a:rPr lang="en-US" sz="2400" spc="-167" dirty="0"/>
              <a:t> </a:t>
            </a:r>
            <a:r>
              <a:rPr lang="en-US" sz="2400" spc="40" dirty="0"/>
              <a:t>c</a:t>
            </a:r>
            <a:r>
              <a:rPr lang="en-US" sz="2400" spc="73" dirty="0"/>
              <a:t>o</a:t>
            </a:r>
            <a:r>
              <a:rPr lang="en-US" sz="2400" spc="-47" dirty="0"/>
              <a:t>m</a:t>
            </a:r>
            <a:r>
              <a:rPr lang="en-US" sz="2400" spc="47" dirty="0"/>
              <a:t>p</a:t>
            </a:r>
            <a:r>
              <a:rPr lang="en-US" sz="2400" spc="40" dirty="0"/>
              <a:t>u</a:t>
            </a:r>
            <a:r>
              <a:rPr lang="en-US" sz="2400" spc="100" dirty="0"/>
              <a:t>t</a:t>
            </a:r>
            <a:r>
              <a:rPr lang="en-US" sz="2400" spc="67" dirty="0"/>
              <a:t>e</a:t>
            </a:r>
            <a:r>
              <a:rPr lang="en-US" sz="2400" spc="-7" dirty="0"/>
              <a:t>r</a:t>
            </a:r>
            <a:r>
              <a:rPr lang="en-US" sz="2400" spc="-13" dirty="0"/>
              <a:t>s</a:t>
            </a:r>
            <a:r>
              <a:rPr lang="en-US" sz="2400" spc="-67" dirty="0"/>
              <a:t> </a:t>
            </a:r>
            <a:r>
              <a:rPr lang="en-US" sz="2400" spc="100" dirty="0"/>
              <a:t>t</a:t>
            </a:r>
            <a:r>
              <a:rPr lang="en-US" sz="2400" spc="40" dirty="0"/>
              <a:t>h</a:t>
            </a:r>
            <a:r>
              <a:rPr lang="en-US" sz="2400" spc="7" dirty="0"/>
              <a:t>e  a</a:t>
            </a:r>
            <a:r>
              <a:rPr lang="en-US" sz="2400" spc="53" dirty="0"/>
              <a:t>b</a:t>
            </a:r>
            <a:r>
              <a:rPr lang="en-US" sz="2400" spc="20" dirty="0"/>
              <a:t>ili</a:t>
            </a:r>
            <a:r>
              <a:rPr lang="en-US" sz="2400" spc="100" dirty="0"/>
              <a:t>t</a:t>
            </a:r>
            <a:r>
              <a:rPr lang="en-US" sz="2400" spc="47" dirty="0"/>
              <a:t>y</a:t>
            </a:r>
            <a:r>
              <a:rPr lang="en-US" sz="2400" dirty="0"/>
              <a:t> </a:t>
            </a:r>
            <a:r>
              <a:rPr lang="en-US" sz="2400" spc="100" dirty="0"/>
              <a:t>t</a:t>
            </a:r>
            <a:r>
              <a:rPr lang="en-US" sz="2400" spc="47" dirty="0"/>
              <a:t>o</a:t>
            </a:r>
            <a:r>
              <a:rPr lang="en-US" sz="2400" spc="-87" dirty="0"/>
              <a:t> </a:t>
            </a:r>
            <a:r>
              <a:rPr lang="en-US" sz="2400" spc="13" dirty="0"/>
              <a:t>l</a:t>
            </a:r>
            <a:r>
              <a:rPr lang="en-US" sz="2400" spc="-7" dirty="0"/>
              <a:t>e</a:t>
            </a:r>
            <a:r>
              <a:rPr lang="en-US" sz="2400" spc="20" dirty="0"/>
              <a:t>a</a:t>
            </a:r>
            <a:r>
              <a:rPr lang="en-US" sz="2400" spc="47" dirty="0"/>
              <a:t>r</a:t>
            </a:r>
            <a:r>
              <a:rPr lang="en-US" sz="2400" spc="13" dirty="0"/>
              <a:t>n</a:t>
            </a:r>
            <a:r>
              <a:rPr lang="en-US" sz="2400" spc="107" dirty="0"/>
              <a:t> </a:t>
            </a:r>
            <a:r>
              <a:rPr lang="en-US" sz="2400" spc="60" dirty="0"/>
              <a:t>w</a:t>
            </a:r>
            <a:r>
              <a:rPr lang="en-US" sz="2400" spc="20" dirty="0"/>
              <a:t>i</a:t>
            </a:r>
            <a:r>
              <a:rPr lang="en-US" sz="2400" spc="100" dirty="0"/>
              <a:t>t</a:t>
            </a:r>
            <a:r>
              <a:rPr lang="en-US" sz="2400" spc="40" dirty="0"/>
              <a:t>h</a:t>
            </a:r>
            <a:r>
              <a:rPr lang="en-US" sz="2400" spc="73" dirty="0"/>
              <a:t>o</a:t>
            </a:r>
            <a:r>
              <a:rPr lang="en-US" sz="2400" spc="40" dirty="0"/>
              <a:t>u</a:t>
            </a:r>
            <a:r>
              <a:rPr lang="en-US" sz="2400" spc="93" dirty="0"/>
              <a:t>t</a:t>
            </a:r>
            <a:r>
              <a:rPr lang="en-US" sz="2400" spc="-100" dirty="0"/>
              <a:t> </a:t>
            </a:r>
            <a:r>
              <a:rPr lang="en-US" sz="2400" spc="47" dirty="0"/>
              <a:t>b</a:t>
            </a:r>
            <a:r>
              <a:rPr lang="en-US" sz="2400" spc="53" dirty="0"/>
              <a:t>e</a:t>
            </a:r>
            <a:r>
              <a:rPr lang="en-US" sz="2400" spc="-20" dirty="0"/>
              <a:t>i</a:t>
            </a:r>
            <a:r>
              <a:rPr lang="en-US" sz="2400" spc="40" dirty="0"/>
              <a:t>n</a:t>
            </a:r>
            <a:r>
              <a:rPr lang="en-US" sz="2400" spc="-73" dirty="0"/>
              <a:t>g</a:t>
            </a:r>
            <a:r>
              <a:rPr lang="en-US" sz="2400" dirty="0"/>
              <a:t> </a:t>
            </a:r>
            <a:r>
              <a:rPr lang="en-US" sz="2400" spc="20" dirty="0"/>
              <a:t>e</a:t>
            </a:r>
            <a:r>
              <a:rPr lang="en-US" sz="2400" spc="53" dirty="0"/>
              <a:t>x</a:t>
            </a:r>
            <a:r>
              <a:rPr lang="en-US" sz="2400" spc="47" dirty="0"/>
              <a:t>p</a:t>
            </a:r>
            <a:r>
              <a:rPr lang="en-US" sz="2400" spc="20" dirty="0"/>
              <a:t>li</a:t>
            </a:r>
            <a:r>
              <a:rPr lang="en-US" sz="2400" spc="40" dirty="0"/>
              <a:t>c</a:t>
            </a:r>
            <a:r>
              <a:rPr lang="en-US" sz="2400" spc="20" dirty="0"/>
              <a:t>i</a:t>
            </a:r>
            <a:r>
              <a:rPr lang="en-US" sz="2400" spc="100" dirty="0"/>
              <a:t>t</a:t>
            </a:r>
            <a:r>
              <a:rPr lang="en-US" sz="2400" spc="20" dirty="0"/>
              <a:t>l</a:t>
            </a:r>
            <a:r>
              <a:rPr lang="en-US" sz="2400" spc="33" dirty="0"/>
              <a:t>y </a:t>
            </a:r>
            <a:r>
              <a:rPr lang="en-US" sz="2400" spc="20" dirty="0"/>
              <a:t> </a:t>
            </a:r>
            <a:r>
              <a:rPr lang="en-US" sz="2400" spc="-13" dirty="0"/>
              <a:t>programmed.”</a:t>
            </a:r>
            <a:endParaRPr lang="en-US" sz="2400" dirty="0"/>
          </a:p>
          <a:p>
            <a:pPr marL="767055">
              <a:lnSpc>
                <a:spcPct val="90000"/>
              </a:lnSpc>
              <a:tabLst>
                <a:tab pos="1440144" algn="l"/>
              </a:tabLst>
            </a:pPr>
            <a:r>
              <a:rPr lang="en-US" sz="2400" spc="-27" dirty="0"/>
              <a:t>- </a:t>
            </a:r>
            <a:r>
              <a:rPr lang="en-US" sz="2400" spc="152" dirty="0"/>
              <a:t>A</a:t>
            </a:r>
            <a:r>
              <a:rPr lang="en-US" sz="2400" spc="47" dirty="0"/>
              <a:t>r</a:t>
            </a:r>
            <a:r>
              <a:rPr lang="en-US" sz="2400" spc="100" dirty="0"/>
              <a:t>t</a:t>
            </a:r>
            <a:r>
              <a:rPr lang="en-US" sz="2400" spc="40" dirty="0"/>
              <a:t>hu</a:t>
            </a:r>
            <a:r>
              <a:rPr lang="en-US" sz="2400" spc="100" dirty="0"/>
              <a:t>r</a:t>
            </a:r>
            <a:r>
              <a:rPr lang="en-US" sz="2400" spc="27" dirty="0"/>
              <a:t> </a:t>
            </a:r>
            <a:r>
              <a:rPr lang="en-US" sz="2400" spc="-60" dirty="0"/>
              <a:t>S</a:t>
            </a:r>
            <a:r>
              <a:rPr lang="en-US" sz="2400" spc="7" dirty="0"/>
              <a:t>a</a:t>
            </a:r>
            <a:r>
              <a:rPr lang="en-US" sz="2400" spc="-47" dirty="0"/>
              <a:t>m</a:t>
            </a:r>
            <a:r>
              <a:rPr lang="en-US" sz="2400" spc="40" dirty="0"/>
              <a:t>uel</a:t>
            </a:r>
            <a:r>
              <a:rPr lang="en-US" sz="2400" spc="-60" dirty="0"/>
              <a:t> </a:t>
            </a:r>
            <a:r>
              <a:rPr lang="en-US" sz="2400" spc="-200" dirty="0"/>
              <a:t>(</a:t>
            </a:r>
            <a:r>
              <a:rPr lang="en-US" sz="2400" spc="67" dirty="0"/>
              <a:t>1959</a:t>
            </a:r>
            <a:r>
              <a:rPr lang="en-US" sz="2400" spc="-167" dirty="0"/>
              <a:t>).</a:t>
            </a:r>
            <a:endParaRPr lang="en-US" sz="2400" dirty="0"/>
          </a:p>
          <a:p>
            <a:pPr marL="16933" marR="317492" indent="-228600">
              <a:lnSpc>
                <a:spcPct val="90000"/>
              </a:lnSpc>
              <a:spcBef>
                <a:spcPts val="2053"/>
              </a:spcBef>
              <a:buFont typeface="Arial" panose="020B0604020202020204" pitchFamily="34" charset="0"/>
              <a:buChar char="•"/>
            </a:pPr>
            <a:r>
              <a:rPr lang="en-US" sz="2400" spc="187" dirty="0"/>
              <a:t>A</a:t>
            </a:r>
            <a:r>
              <a:rPr lang="en-US" sz="2400" spc="-180" dirty="0"/>
              <a:t> </a:t>
            </a:r>
            <a:r>
              <a:rPr lang="en-US" sz="2400" spc="13" dirty="0"/>
              <a:t>machine</a:t>
            </a:r>
            <a:r>
              <a:rPr lang="en-US" sz="2400" spc="-247" dirty="0"/>
              <a:t> </a:t>
            </a:r>
            <a:r>
              <a:rPr lang="en-US" sz="2400" spc="13" dirty="0"/>
              <a:t>learning</a:t>
            </a:r>
            <a:r>
              <a:rPr lang="en-US" sz="2400" spc="-27" dirty="0"/>
              <a:t> </a:t>
            </a:r>
            <a:r>
              <a:rPr lang="en-US" sz="2400" spc="27" dirty="0"/>
              <a:t>project</a:t>
            </a:r>
            <a:r>
              <a:rPr lang="en-US" sz="2400" spc="-133" dirty="0"/>
              <a:t> </a:t>
            </a:r>
            <a:r>
              <a:rPr lang="en-US" sz="2400" spc="40" dirty="0"/>
              <a:t>will</a:t>
            </a:r>
            <a:r>
              <a:rPr lang="en-US" sz="2400" spc="-80" dirty="0"/>
              <a:t> </a:t>
            </a:r>
            <a:r>
              <a:rPr lang="en-US" sz="2400" spc="47" dirty="0"/>
              <a:t>often </a:t>
            </a:r>
            <a:r>
              <a:rPr lang="en-US" sz="2400" spc="53" dirty="0"/>
              <a:t> </a:t>
            </a:r>
            <a:r>
              <a:rPr lang="en-US" sz="2400" spc="47" dirty="0"/>
              <a:t>r</a:t>
            </a:r>
            <a:r>
              <a:rPr lang="en-US" sz="2400" dirty="0"/>
              <a:t>e</a:t>
            </a:r>
            <a:r>
              <a:rPr lang="en-US" sz="2400" spc="-20" dirty="0"/>
              <a:t>s</a:t>
            </a:r>
            <a:r>
              <a:rPr lang="en-US" sz="2400" spc="40" dirty="0"/>
              <a:t>u</a:t>
            </a:r>
            <a:r>
              <a:rPr lang="en-US" sz="2400" spc="27" dirty="0"/>
              <a:t>l</a:t>
            </a:r>
            <a:r>
              <a:rPr lang="en-US" sz="2400" spc="93" dirty="0"/>
              <a:t>t </a:t>
            </a:r>
            <a:r>
              <a:rPr lang="en-US" sz="2400" spc="27" dirty="0"/>
              <a:t>i</a:t>
            </a:r>
            <a:r>
              <a:rPr lang="en-US" sz="2400" spc="13" dirty="0"/>
              <a:t>n</a:t>
            </a:r>
            <a:r>
              <a:rPr lang="en-US" sz="2400" spc="-93" dirty="0"/>
              <a:t> </a:t>
            </a:r>
            <a:r>
              <a:rPr lang="en-US" sz="2400" spc="-20" dirty="0"/>
              <a:t>a</a:t>
            </a:r>
            <a:r>
              <a:rPr lang="en-US" sz="2400" spc="-93" dirty="0"/>
              <a:t> </a:t>
            </a:r>
            <a:r>
              <a:rPr lang="en-US" sz="2400" spc="53" dirty="0"/>
              <a:t>p</a:t>
            </a:r>
            <a:r>
              <a:rPr lang="en-US" sz="2400" spc="27" dirty="0"/>
              <a:t>i</a:t>
            </a:r>
            <a:r>
              <a:rPr lang="en-US" sz="2400" spc="20" dirty="0"/>
              <a:t>e</a:t>
            </a:r>
            <a:r>
              <a:rPr lang="en-US" sz="2400" spc="27" dirty="0"/>
              <a:t>c</a:t>
            </a:r>
            <a:r>
              <a:rPr lang="en-US" sz="2400" spc="13" dirty="0"/>
              <a:t>e</a:t>
            </a:r>
            <a:r>
              <a:rPr lang="en-US" sz="2400" spc="-27" dirty="0"/>
              <a:t> </a:t>
            </a:r>
            <a:r>
              <a:rPr lang="en-US" sz="2400" spc="73" dirty="0"/>
              <a:t>o</a:t>
            </a:r>
            <a:r>
              <a:rPr lang="en-US" sz="2400" spc="47" dirty="0"/>
              <a:t>f</a:t>
            </a:r>
            <a:r>
              <a:rPr lang="en-US" sz="2400" spc="-133" dirty="0"/>
              <a:t> </a:t>
            </a:r>
            <a:r>
              <a:rPr lang="en-US" sz="2400" spc="-33" dirty="0"/>
              <a:t>s</a:t>
            </a:r>
            <a:r>
              <a:rPr lang="en-US" sz="2400" spc="73" dirty="0"/>
              <a:t>o</a:t>
            </a:r>
            <a:r>
              <a:rPr lang="en-US" sz="2400" spc="33" dirty="0"/>
              <a:t>f</a:t>
            </a:r>
            <a:r>
              <a:rPr lang="en-US" sz="2400" spc="100" dirty="0"/>
              <a:t>t</a:t>
            </a:r>
            <a:r>
              <a:rPr lang="en-US" sz="2400" spc="53" dirty="0"/>
              <a:t>w</a:t>
            </a:r>
            <a:r>
              <a:rPr lang="en-US" sz="2400" spc="7" dirty="0"/>
              <a:t>a</a:t>
            </a:r>
            <a:r>
              <a:rPr lang="en-US" sz="2400" spc="47" dirty="0"/>
              <a:t>r</a:t>
            </a:r>
            <a:r>
              <a:rPr lang="en-US" sz="2400" spc="13" dirty="0"/>
              <a:t>e</a:t>
            </a:r>
            <a:r>
              <a:rPr lang="en-US" sz="2400" spc="73" dirty="0"/>
              <a:t> </a:t>
            </a:r>
            <a:r>
              <a:rPr lang="en-US" sz="2400" spc="100" dirty="0"/>
              <a:t>t</a:t>
            </a:r>
            <a:r>
              <a:rPr lang="en-US" sz="2400" spc="40" dirty="0"/>
              <a:t>h</a:t>
            </a:r>
            <a:r>
              <a:rPr lang="en-US" sz="2400" spc="7" dirty="0"/>
              <a:t>a</a:t>
            </a:r>
            <a:r>
              <a:rPr lang="en-US" sz="2400" spc="93" dirty="0"/>
              <a:t>t</a:t>
            </a:r>
            <a:r>
              <a:rPr lang="en-US" sz="2400" spc="-207" dirty="0"/>
              <a:t> </a:t>
            </a:r>
            <a:r>
              <a:rPr lang="en-US" sz="2400" spc="47" dirty="0"/>
              <a:t>r</a:t>
            </a:r>
            <a:r>
              <a:rPr lang="en-US" sz="2400" spc="40" dirty="0"/>
              <a:t>un</a:t>
            </a:r>
            <a:r>
              <a:rPr lang="en-US" sz="2400" spc="-33" dirty="0"/>
              <a:t>s</a:t>
            </a:r>
            <a:r>
              <a:rPr lang="en-US" sz="2400" spc="-187" dirty="0"/>
              <a:t>, </a:t>
            </a:r>
            <a:r>
              <a:rPr lang="en-US" sz="2400" spc="-152" dirty="0"/>
              <a:t> </a:t>
            </a:r>
            <a:r>
              <a:rPr lang="en-US" sz="2400" spc="100" dirty="0"/>
              <a:t>t</a:t>
            </a:r>
            <a:r>
              <a:rPr lang="en-US" sz="2400" spc="40" dirty="0"/>
              <a:t>h</a:t>
            </a:r>
            <a:r>
              <a:rPr lang="en-US" sz="2400" spc="7" dirty="0"/>
              <a:t>a</a:t>
            </a:r>
            <a:r>
              <a:rPr lang="en-US" sz="2400" spc="93" dirty="0"/>
              <a:t>t</a:t>
            </a:r>
            <a:r>
              <a:rPr lang="en-US" sz="2400" spc="-100" dirty="0"/>
              <a:t> </a:t>
            </a:r>
            <a:r>
              <a:rPr lang="en-US" sz="2400" spc="67" dirty="0"/>
              <a:t>o</a:t>
            </a:r>
            <a:r>
              <a:rPr lang="en-US" sz="2400" spc="40" dirty="0"/>
              <a:t>u</a:t>
            </a:r>
            <a:r>
              <a:rPr lang="en-US" sz="2400" spc="100" dirty="0"/>
              <a:t>t</a:t>
            </a:r>
            <a:r>
              <a:rPr lang="en-US" sz="2400" spc="47" dirty="0"/>
              <a:t>p</a:t>
            </a:r>
            <a:r>
              <a:rPr lang="en-US" sz="2400" spc="40" dirty="0"/>
              <a:t>u</a:t>
            </a:r>
            <a:r>
              <a:rPr lang="en-US" sz="2400" spc="100" dirty="0"/>
              <a:t>t</a:t>
            </a:r>
            <a:r>
              <a:rPr lang="en-US" sz="2400" spc="-13" dirty="0"/>
              <a:t>s</a:t>
            </a:r>
            <a:r>
              <a:rPr lang="en-US" sz="2400" spc="-127" dirty="0"/>
              <a:t> </a:t>
            </a:r>
            <a:r>
              <a:rPr lang="en-US" sz="2400" spc="140" dirty="0"/>
              <a:t>B</a:t>
            </a:r>
            <a:r>
              <a:rPr lang="en-US" sz="2400" spc="-80" dirty="0"/>
              <a:t> </a:t>
            </a:r>
            <a:r>
              <a:rPr lang="en-US" sz="2400" spc="-60" dirty="0"/>
              <a:t>g</a:t>
            </a:r>
            <a:r>
              <a:rPr lang="en-US" sz="2400" spc="20" dirty="0"/>
              <a:t>i</a:t>
            </a:r>
            <a:r>
              <a:rPr lang="en-US" sz="2400" spc="67" dirty="0"/>
              <a:t>v</a:t>
            </a:r>
            <a:r>
              <a:rPr lang="en-US" sz="2400" spc="13" dirty="0"/>
              <a:t>en</a:t>
            </a:r>
            <a:r>
              <a:rPr lang="en-US" sz="2400" spc="-87" dirty="0"/>
              <a:t> </a:t>
            </a:r>
            <a:r>
              <a:rPr lang="en-US" sz="2400" spc="147" dirty="0"/>
              <a:t>A</a:t>
            </a:r>
            <a:r>
              <a:rPr lang="en-US" sz="2400" spc="-180" dirty="0"/>
              <a:t>.</a:t>
            </a:r>
            <a:endParaRPr lang="en-US" sz="240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6096000" cy="6858000"/>
            <a:chOff x="0" y="0"/>
            <a:chExt cx="4572000" cy="51435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572000" cy="5143500"/>
            </a:xfrm>
            <a:custGeom>
              <a:avLst/>
              <a:gdLst/>
              <a:ahLst/>
              <a:cxnLst/>
              <a:rect l="l" t="t" r="r" b="b"/>
              <a:pathLst>
                <a:path w="4572000" h="5143500">
                  <a:moveTo>
                    <a:pt x="4571999" y="0"/>
                  </a:moveTo>
                  <a:lnTo>
                    <a:pt x="0" y="0"/>
                  </a:lnTo>
                  <a:lnTo>
                    <a:pt x="0" y="5143499"/>
                  </a:lnTo>
                  <a:lnTo>
                    <a:pt x="4571999" y="5143499"/>
                  </a:lnTo>
                  <a:lnTo>
                    <a:pt x="4571999" y="0"/>
                  </a:lnTo>
                  <a:close/>
                </a:path>
              </a:pathLst>
            </a:custGeom>
            <a:solidFill>
              <a:srgbClr val="E9EDEE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" name="object 4"/>
            <p:cNvSpPr/>
            <p:nvPr/>
          </p:nvSpPr>
          <p:spPr>
            <a:xfrm>
              <a:off x="1203304" y="1191264"/>
              <a:ext cx="373380" cy="46355"/>
            </a:xfrm>
            <a:custGeom>
              <a:avLst/>
              <a:gdLst/>
              <a:ahLst/>
              <a:cxnLst/>
              <a:rect l="l" t="t" r="r" b="b"/>
              <a:pathLst>
                <a:path w="373380" h="46355">
                  <a:moveTo>
                    <a:pt x="372855" y="0"/>
                  </a:moveTo>
                  <a:lnTo>
                    <a:pt x="0" y="0"/>
                  </a:lnTo>
                  <a:lnTo>
                    <a:pt x="0" y="45827"/>
                  </a:lnTo>
                  <a:lnTo>
                    <a:pt x="372855" y="45827"/>
                  </a:lnTo>
                  <a:lnTo>
                    <a:pt x="372855" y="0"/>
                  </a:lnTo>
                  <a:close/>
                </a:path>
              </a:pathLst>
            </a:custGeom>
            <a:solidFill>
              <a:srgbClr val="EB55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" name="object 5"/>
            <p:cNvSpPr/>
            <p:nvPr/>
          </p:nvSpPr>
          <p:spPr>
            <a:xfrm>
              <a:off x="830390" y="1191264"/>
              <a:ext cx="376555" cy="46355"/>
            </a:xfrm>
            <a:custGeom>
              <a:avLst/>
              <a:gdLst/>
              <a:ahLst/>
              <a:cxnLst/>
              <a:rect l="l" t="t" r="r" b="b"/>
              <a:pathLst>
                <a:path w="376555" h="46355">
                  <a:moveTo>
                    <a:pt x="376010" y="0"/>
                  </a:moveTo>
                  <a:lnTo>
                    <a:pt x="0" y="0"/>
                  </a:lnTo>
                  <a:lnTo>
                    <a:pt x="0" y="45827"/>
                  </a:lnTo>
                  <a:lnTo>
                    <a:pt x="376010" y="45827"/>
                  </a:lnTo>
                  <a:lnTo>
                    <a:pt x="376010" y="0"/>
                  </a:lnTo>
                  <a:close/>
                </a:path>
              </a:pathLst>
            </a:custGeom>
            <a:solidFill>
              <a:srgbClr val="1A9887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593218" y="1620262"/>
            <a:ext cx="4568393" cy="893407"/>
          </a:xfrm>
          <a:prstGeom prst="rect">
            <a:avLst/>
          </a:prstGeom>
        </p:spPr>
        <p:txBody>
          <a:bodyPr vert="horz" wrap="square" lIns="0" tIns="77047" rIns="0" bIns="0" rtlCol="0">
            <a:spAutoFit/>
          </a:bodyPr>
          <a:lstStyle/>
          <a:p>
            <a:pPr marL="16933">
              <a:spcBef>
                <a:spcPts val="607"/>
              </a:spcBef>
            </a:pPr>
            <a:r>
              <a:rPr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badi" panose="020B0604020104020204" pitchFamily="34" charset="0"/>
                <a:cs typeface="Tahoma"/>
              </a:rPr>
              <a:t>If you have bad data, then the AI</a:t>
            </a:r>
          </a:p>
          <a:p>
            <a:pPr marL="16933">
              <a:spcBef>
                <a:spcPts val="607"/>
              </a:spcBef>
            </a:pPr>
            <a:r>
              <a:rPr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badi" panose="020B0604020104020204" pitchFamily="34" charset="0"/>
                <a:cs typeface="Tahoma"/>
              </a:rPr>
              <a:t>will learn inaccurate things.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011253" y="2744456"/>
            <a:ext cx="4144433" cy="3019759"/>
          </a:xfrm>
          <a:prstGeom prst="rect">
            <a:avLst/>
          </a:prstGeom>
        </p:spPr>
        <p:txBody>
          <a:bodyPr vert="horz" wrap="square" lIns="0" tIns="21167" rIns="0" bIns="0" rtlCol="0">
            <a:spAutoFit/>
          </a:bodyPr>
          <a:lstStyle/>
          <a:p>
            <a:pPr marL="16933">
              <a:spcBef>
                <a:spcPts val="167"/>
              </a:spcBef>
            </a:pPr>
            <a:r>
              <a:rPr lang="en-GB" sz="2400" spc="152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1.</a:t>
            </a:r>
            <a:r>
              <a:rPr sz="2400" spc="152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D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a</a:t>
            </a:r>
            <a:r>
              <a:rPr sz="2400" spc="133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t</a:t>
            </a:r>
            <a:r>
              <a:rPr sz="2400" spc="-27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a</a:t>
            </a:r>
            <a:r>
              <a:rPr sz="2400" spc="-240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/>
              </a:rPr>
              <a:t> </a:t>
            </a:r>
            <a:r>
              <a:rPr sz="2400" spc="33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p</a:t>
            </a:r>
            <a:r>
              <a:rPr sz="2400" spc="73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r</a:t>
            </a:r>
            <a:r>
              <a:rPr sz="2400" spc="60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o</a:t>
            </a:r>
            <a:r>
              <a:rPr sz="2400" spc="40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b</a:t>
            </a:r>
            <a:r>
              <a:rPr sz="2400" spc="73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l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e</a:t>
            </a:r>
            <a:r>
              <a:rPr sz="2400" spc="-7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m</a:t>
            </a:r>
            <a:r>
              <a:rPr sz="2400" spc="-120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s:</a:t>
            </a:r>
            <a:endParaRPr sz="2400" dirty="0">
              <a:solidFill>
                <a:schemeClr val="tx1">
                  <a:lumMod val="95000"/>
                  <a:lumOff val="5000"/>
                </a:schemeClr>
              </a:solidFill>
              <a:cs typeface="Tahoma"/>
            </a:endParaRPr>
          </a:p>
          <a:p>
            <a:pPr marL="524082" indent="-342900">
              <a:buFont typeface="Arial" panose="020B0604020202020204" pitchFamily="34" charset="0"/>
              <a:buChar char="•"/>
              <a:tabLst>
                <a:tab pos="626518" algn="l"/>
                <a:tab pos="627363" algn="l"/>
              </a:tabLst>
            </a:pPr>
            <a:r>
              <a:rPr sz="2400" spc="-152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I</a:t>
            </a:r>
            <a:r>
              <a:rPr sz="2400" spc="27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n</a:t>
            </a:r>
            <a:r>
              <a:rPr sz="2400" spc="47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c</a:t>
            </a:r>
            <a:r>
              <a:rPr sz="2400" spc="60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o</a:t>
            </a:r>
            <a:r>
              <a:rPr sz="2400" spc="73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rr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e</a:t>
            </a:r>
            <a:r>
              <a:rPr sz="2400" spc="47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c</a:t>
            </a:r>
            <a:r>
              <a:rPr sz="2400" spc="100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t</a:t>
            </a:r>
            <a:r>
              <a:rPr sz="2400" spc="-233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/>
              </a:rPr>
              <a:t> </a:t>
            </a:r>
            <a:r>
              <a:rPr sz="2400" spc="73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l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a</a:t>
            </a:r>
            <a:r>
              <a:rPr sz="2400" spc="40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b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e</a:t>
            </a:r>
            <a:r>
              <a:rPr sz="2400" spc="73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l</a:t>
            </a:r>
            <a:r>
              <a:rPr sz="2400" spc="-13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s</a:t>
            </a:r>
            <a:endParaRPr sz="2400" dirty="0">
              <a:solidFill>
                <a:schemeClr val="tx1">
                  <a:lumMod val="95000"/>
                  <a:lumOff val="5000"/>
                </a:schemeClr>
              </a:solidFill>
              <a:cs typeface="Tahoma"/>
            </a:endParaRPr>
          </a:p>
          <a:p>
            <a:pPr marL="524082" indent="-342900">
              <a:spcBef>
                <a:spcPts val="393"/>
              </a:spcBef>
              <a:buFont typeface="Arial" panose="020B0604020202020204" pitchFamily="34" charset="0"/>
              <a:buChar char="•"/>
              <a:tabLst>
                <a:tab pos="626518" algn="l"/>
                <a:tab pos="627363" algn="l"/>
              </a:tabLst>
            </a:pPr>
            <a:r>
              <a:rPr sz="2400" spc="347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M</a:t>
            </a:r>
            <a:r>
              <a:rPr sz="2400" spc="73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i</a:t>
            </a:r>
            <a:r>
              <a:rPr sz="2400" spc="13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ssi</a:t>
            </a:r>
            <a:r>
              <a:rPr sz="2400" spc="27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n</a:t>
            </a:r>
            <a:r>
              <a:rPr sz="2400" spc="-80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g</a:t>
            </a:r>
            <a:r>
              <a:rPr sz="2400" spc="-247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/>
              </a:rPr>
              <a:t> </a:t>
            </a:r>
            <a:r>
              <a:rPr sz="2400" spc="60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v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a</a:t>
            </a:r>
            <a:r>
              <a:rPr sz="2400" spc="73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l</a:t>
            </a:r>
            <a:r>
              <a:rPr sz="2400" spc="27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u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e</a:t>
            </a:r>
            <a:r>
              <a:rPr sz="2400" spc="-13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s</a:t>
            </a:r>
            <a:endParaRPr sz="2400" dirty="0">
              <a:solidFill>
                <a:schemeClr val="tx1">
                  <a:lumMod val="95000"/>
                  <a:lumOff val="5000"/>
                </a:schemeClr>
              </a:solidFill>
              <a:cs typeface="Tahoma"/>
            </a:endParaRPr>
          </a:p>
          <a:p>
            <a:pPr>
              <a:spcBef>
                <a:spcPts val="13"/>
              </a:spcBef>
              <a:buClr>
                <a:srgbClr val="595959"/>
              </a:buClr>
              <a:buFont typeface="Lucida Sans Unicode"/>
              <a:buChar char="●"/>
            </a:pPr>
            <a:endParaRPr sz="2400" dirty="0">
              <a:solidFill>
                <a:schemeClr val="tx1">
                  <a:lumMod val="95000"/>
                  <a:lumOff val="5000"/>
                </a:schemeClr>
              </a:solidFill>
              <a:cs typeface="Tahoma"/>
            </a:endParaRPr>
          </a:p>
          <a:p>
            <a:pPr marL="16933"/>
            <a:r>
              <a:rPr lang="en-GB" sz="2400" spc="347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2.</a:t>
            </a:r>
            <a:r>
              <a:rPr sz="2400" spc="347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M</a:t>
            </a:r>
            <a:r>
              <a:rPr sz="2400" spc="27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u</a:t>
            </a:r>
            <a:r>
              <a:rPr sz="2400" spc="73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l</a:t>
            </a:r>
            <a:r>
              <a:rPr sz="2400" spc="133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t</a:t>
            </a:r>
            <a:r>
              <a:rPr sz="2400" spc="73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i</a:t>
            </a:r>
            <a:r>
              <a:rPr sz="2400" spc="33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p</a:t>
            </a:r>
            <a:r>
              <a:rPr sz="2400" spc="73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l</a:t>
            </a:r>
            <a:r>
              <a:rPr sz="2400" spc="13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e</a:t>
            </a:r>
            <a:r>
              <a:rPr sz="2400" spc="-280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/>
              </a:rPr>
              <a:t> </a:t>
            </a:r>
            <a:r>
              <a:rPr sz="2400" spc="133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t</a:t>
            </a:r>
            <a:r>
              <a:rPr sz="2400" spc="60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y</a:t>
            </a:r>
            <a:r>
              <a:rPr sz="2400" spc="33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p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e</a:t>
            </a:r>
            <a:r>
              <a:rPr sz="2400" spc="-13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s</a:t>
            </a:r>
            <a:r>
              <a:rPr sz="2400" spc="-272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/>
              </a:rPr>
              <a:t> </a:t>
            </a:r>
            <a:r>
              <a:rPr sz="2400" spc="60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o</a:t>
            </a:r>
            <a:r>
              <a:rPr sz="2400" spc="53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f</a:t>
            </a:r>
            <a:r>
              <a:rPr sz="2400" spc="-247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/>
              </a:rPr>
              <a:t> </a:t>
            </a:r>
            <a:r>
              <a:rPr sz="2400" spc="40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d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a</a:t>
            </a:r>
            <a:r>
              <a:rPr sz="2400" spc="133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t</a:t>
            </a:r>
            <a:r>
              <a:rPr sz="2400" spc="-27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a</a:t>
            </a:r>
            <a:endParaRPr sz="2400" dirty="0">
              <a:solidFill>
                <a:schemeClr val="tx1">
                  <a:lumMod val="95000"/>
                  <a:lumOff val="5000"/>
                </a:schemeClr>
              </a:solidFill>
              <a:cs typeface="Tahoma"/>
            </a:endParaRPr>
          </a:p>
          <a:p>
            <a:pPr marL="524082" marR="6773" indent="-342900">
              <a:lnSpc>
                <a:spcPct val="117900"/>
              </a:lnSpc>
              <a:spcBef>
                <a:spcPts val="2000"/>
              </a:spcBef>
              <a:buFont typeface="Arial" panose="020B0604020202020204" pitchFamily="34" charset="0"/>
              <a:buChar char="•"/>
              <a:tabLst>
                <a:tab pos="626518" algn="l"/>
                <a:tab pos="627363" algn="l"/>
              </a:tabLst>
            </a:pPr>
            <a:r>
              <a:rPr sz="2400" spc="207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U</a:t>
            </a:r>
            <a:r>
              <a:rPr sz="2400" spc="27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n</a:t>
            </a:r>
            <a:r>
              <a:rPr sz="2400" spc="47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s</a:t>
            </a:r>
            <a:r>
              <a:rPr sz="2400" spc="67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t</a:t>
            </a:r>
            <a:r>
              <a:rPr sz="2400" spc="73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r</a:t>
            </a:r>
            <a:r>
              <a:rPr sz="2400" spc="27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u</a:t>
            </a:r>
            <a:r>
              <a:rPr sz="2400" spc="47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c</a:t>
            </a:r>
            <a:r>
              <a:rPr sz="2400" spc="133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t</a:t>
            </a:r>
            <a:r>
              <a:rPr sz="2400" spc="27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u</a:t>
            </a:r>
            <a:r>
              <a:rPr sz="2400" spc="73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r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e</a:t>
            </a:r>
            <a:r>
              <a:rPr sz="2400" spc="33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d</a:t>
            </a:r>
            <a:r>
              <a:rPr sz="2400" spc="-260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/>
              </a:rPr>
              <a:t> </a:t>
            </a:r>
            <a:r>
              <a:rPr sz="2400" spc="152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D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a</a:t>
            </a:r>
            <a:r>
              <a:rPr sz="2400" spc="133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t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a</a:t>
            </a:r>
            <a:r>
              <a:rPr sz="2400" spc="-220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:</a:t>
            </a:r>
            <a:r>
              <a:rPr sz="2400" spc="-253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/>
              </a:rPr>
              <a:t> </a:t>
            </a:r>
            <a:r>
              <a:rPr sz="2400" spc="-152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I</a:t>
            </a:r>
            <a:r>
              <a:rPr sz="2400" spc="-20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m</a:t>
            </a:r>
            <a:r>
              <a:rPr sz="2400" spc="20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a</a:t>
            </a:r>
            <a:r>
              <a:rPr sz="2400" spc="-160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g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e</a:t>
            </a:r>
            <a:r>
              <a:rPr sz="2400" spc="-100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s, </a:t>
            </a:r>
            <a:r>
              <a:rPr sz="2400" spc="-73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/>
              </a:rPr>
              <a:t> 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a</a:t>
            </a:r>
            <a:r>
              <a:rPr sz="2400" spc="27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u</a:t>
            </a:r>
            <a:r>
              <a:rPr sz="2400" spc="40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d</a:t>
            </a:r>
            <a:r>
              <a:rPr sz="2400" spc="73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i</a:t>
            </a:r>
            <a:r>
              <a:rPr sz="2400" spc="60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o</a:t>
            </a:r>
            <a:r>
              <a:rPr sz="2400" spc="-200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,</a:t>
            </a:r>
            <a:r>
              <a:rPr sz="2400" spc="-260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/>
              </a:rPr>
              <a:t> </a:t>
            </a:r>
            <a:r>
              <a:rPr sz="2400" spc="133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t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e</a:t>
            </a:r>
            <a:r>
              <a:rPr sz="2400" spc="73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x</a:t>
            </a:r>
            <a:r>
              <a:rPr sz="2400" spc="100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t</a:t>
            </a:r>
            <a:r>
              <a:rPr lang="en-GB" sz="2400" spc="100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.</a:t>
            </a:r>
            <a:endParaRPr sz="2400" dirty="0">
              <a:solidFill>
                <a:schemeClr val="tx1">
                  <a:lumMod val="95000"/>
                  <a:lumOff val="5000"/>
                </a:schemeClr>
              </a:solidFill>
              <a:cs typeface="Tahom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079505" y="1847580"/>
            <a:ext cx="2883747" cy="555772"/>
          </a:xfrm>
          <a:prstGeom prst="rect">
            <a:avLst/>
          </a:prstGeom>
        </p:spPr>
        <p:txBody>
          <a:bodyPr vert="horz" wrap="square" lIns="0" tIns="2201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73"/>
              </a:spcBef>
            </a:pPr>
            <a:r>
              <a:rPr sz="3467" spc="240" dirty="0"/>
              <a:t>D</a:t>
            </a:r>
            <a:r>
              <a:rPr sz="3467" spc="173" dirty="0"/>
              <a:t>a</a:t>
            </a:r>
            <a:r>
              <a:rPr sz="3467" spc="-80" dirty="0"/>
              <a:t>t</a:t>
            </a:r>
            <a:r>
              <a:rPr sz="3467" spc="160" dirty="0"/>
              <a:t>a</a:t>
            </a:r>
            <a:r>
              <a:rPr sz="3467" spc="-87" dirty="0">
                <a:latin typeface="Times New Roman"/>
                <a:cs typeface="Times New Roman"/>
              </a:rPr>
              <a:t> </a:t>
            </a:r>
            <a:r>
              <a:rPr sz="3467" spc="53" dirty="0"/>
              <a:t>is</a:t>
            </a:r>
            <a:r>
              <a:rPr sz="3467" spc="-107" dirty="0">
                <a:latin typeface="Times New Roman"/>
                <a:cs typeface="Times New Roman"/>
              </a:rPr>
              <a:t> </a:t>
            </a:r>
            <a:r>
              <a:rPr sz="3467" spc="413" dirty="0"/>
              <a:t>M</a:t>
            </a:r>
            <a:r>
              <a:rPr sz="3467" spc="200" dirty="0"/>
              <a:t>e</a:t>
            </a:r>
            <a:r>
              <a:rPr sz="3467" spc="113" dirty="0"/>
              <a:t>s</a:t>
            </a:r>
            <a:r>
              <a:rPr sz="3467" spc="200" dirty="0"/>
              <a:t>s</a:t>
            </a:r>
            <a:r>
              <a:rPr sz="3467" spc="73" dirty="0"/>
              <a:t>y</a:t>
            </a:r>
            <a:endParaRPr sz="3467">
              <a:latin typeface="Times New Roman"/>
              <a:cs typeface="Times New Roman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1645" y="3545485"/>
            <a:ext cx="3664540" cy="244381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bg2">
                <a:lumMod val="1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78649" y="2826081"/>
            <a:ext cx="9928860" cy="3382443"/>
          </a:xfrm>
          <a:prstGeom prst="rect">
            <a:avLst/>
          </a:prstGeom>
        </p:spPr>
        <p:txBody>
          <a:bodyPr vert="horz" wrap="square" lIns="0" tIns="22013" rIns="0" bIns="0" rtlCol="0">
            <a:spAutoFit/>
          </a:bodyPr>
          <a:lstStyle/>
          <a:p>
            <a:pPr marL="16933" marR="336964">
              <a:lnSpc>
                <a:spcPct val="115999"/>
              </a:lnSpc>
              <a:spcBef>
                <a:spcPts val="173"/>
              </a:spcBef>
            </a:pP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If you want to have a team analyze your dataset in order to gain insights. </a:t>
            </a:r>
            <a:r>
              <a:rPr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The  output of a data science project is a set of insights that can help you make  business decisions</a:t>
            </a:r>
            <a:endParaRPr sz="2400" dirty="0">
              <a:solidFill>
                <a:schemeClr val="tx1">
                  <a:lumMod val="95000"/>
                  <a:lumOff val="5000"/>
                </a:schemeClr>
              </a:solidFill>
              <a:cs typeface="Tahoma"/>
            </a:endParaRPr>
          </a:p>
          <a:p>
            <a:pPr>
              <a:spcBef>
                <a:spcPts val="13"/>
              </a:spcBef>
            </a:pPr>
            <a:endParaRPr sz="2133" dirty="0">
              <a:latin typeface="Tahoma"/>
              <a:cs typeface="Tahoma"/>
            </a:endParaRPr>
          </a:p>
          <a:p>
            <a:pPr marL="16933"/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So, a team might come up with conclusions like:</a:t>
            </a:r>
          </a:p>
          <a:p>
            <a:pPr marL="524927" marR="6773" indent="-342900">
              <a:spcBef>
                <a:spcPts val="2120"/>
              </a:spcBef>
              <a:buFont typeface="Arial" panose="020B0604020202020204" pitchFamily="34" charset="0"/>
              <a:buChar char="•"/>
              <a:tabLst>
                <a:tab pos="626518" algn="l"/>
                <a:tab pos="628211" algn="l"/>
              </a:tabLst>
            </a:pP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"Hey, did you know if you have two houses of a similar size, they've a similar  square footage, if the house has three bedrooms, then they cost a lot more than  the house of two bedrooms, even if the square for this is the same."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78649" y="1837353"/>
            <a:ext cx="2818553" cy="576226"/>
          </a:xfrm>
          <a:prstGeom prst="rect">
            <a:avLst/>
          </a:prstGeom>
        </p:spPr>
        <p:txBody>
          <a:bodyPr vert="horz" wrap="square" lIns="0" tIns="2201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73"/>
              </a:spcBef>
            </a:pPr>
            <a:r>
              <a:rPr sz="3600" spc="24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D</a:t>
            </a:r>
            <a:r>
              <a:rPr sz="3600" spc="18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a</a:t>
            </a:r>
            <a:r>
              <a:rPr sz="3600" spc="-8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t</a:t>
            </a:r>
            <a:r>
              <a:rPr sz="3600" spc="16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a</a:t>
            </a:r>
            <a:r>
              <a:rPr sz="3600" spc="-8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cs typeface="Times New Roman"/>
              </a:rPr>
              <a:t> </a:t>
            </a:r>
            <a:r>
              <a:rPr sz="3600" spc="327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S</a:t>
            </a:r>
            <a:r>
              <a:rPr sz="3600" spc="22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c</a:t>
            </a:r>
            <a:r>
              <a:rPr sz="3600" spc="6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ien</a:t>
            </a:r>
            <a:r>
              <a:rPr sz="3600" spc="73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c</a:t>
            </a:r>
            <a:r>
              <a:rPr sz="3600" spc="107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e</a:t>
            </a:r>
            <a:endParaRPr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badi" panose="020B0604020104020204" pitchFamily="34" charset="0"/>
              <a:cs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69134" y="953455"/>
            <a:ext cx="699783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6933" algn="ctr"/>
            <a:r>
              <a:rPr lang="en-US" sz="2800" b="1" kern="1200" spc="413" dirty="0">
                <a:solidFill>
                  <a:schemeClr val="tx1"/>
                </a:solidFill>
                <a:latin typeface="Abadi" panose="020B0604020104020204" pitchFamily="34" charset="0"/>
              </a:rPr>
              <a:t>Formal Definition of Data Science</a:t>
            </a:r>
            <a:endParaRPr lang="en-US" sz="2800" b="1" kern="1200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0D60ECE-8986-45DC-B7FE-EC7699B46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438829" cy="5840278"/>
          </a:xfrm>
          <a:custGeom>
            <a:avLst/>
            <a:gdLst>
              <a:gd name="connsiteX0" fmla="*/ 0 w 5438829"/>
              <a:gd name="connsiteY0" fmla="*/ 0 h 5840278"/>
              <a:gd name="connsiteX1" fmla="*/ 4466700 w 5438829"/>
              <a:gd name="connsiteY1" fmla="*/ 0 h 5840278"/>
              <a:gd name="connsiteX2" fmla="*/ 4652178 w 5438829"/>
              <a:gd name="connsiteY2" fmla="*/ 204077 h 5840278"/>
              <a:gd name="connsiteX3" fmla="*/ 5438829 w 5438829"/>
              <a:gd name="connsiteY3" fmla="*/ 2395363 h 5840278"/>
              <a:gd name="connsiteX4" fmla="*/ 1993914 w 5438829"/>
              <a:gd name="connsiteY4" fmla="*/ 5840278 h 5840278"/>
              <a:gd name="connsiteX5" fmla="*/ 67829 w 5438829"/>
              <a:gd name="connsiteY5" fmla="*/ 5251941 h 5840278"/>
              <a:gd name="connsiteX6" fmla="*/ 0 w 5438829"/>
              <a:gd name="connsiteY6" fmla="*/ 5201220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38829" h="5840278">
                <a:moveTo>
                  <a:pt x="0" y="0"/>
                </a:moveTo>
                <a:lnTo>
                  <a:pt x="4466700" y="0"/>
                </a:lnTo>
                <a:lnTo>
                  <a:pt x="4652178" y="204077"/>
                </a:lnTo>
                <a:cubicBezTo>
                  <a:pt x="5143616" y="799562"/>
                  <a:pt x="5438829" y="1562987"/>
                  <a:pt x="5438829" y="2395363"/>
                </a:cubicBezTo>
                <a:cubicBezTo>
                  <a:pt x="5438829" y="4297937"/>
                  <a:pt x="3896488" y="5840278"/>
                  <a:pt x="1993914" y="5840278"/>
                </a:cubicBezTo>
                <a:cubicBezTo>
                  <a:pt x="1280449" y="5840278"/>
                  <a:pt x="617641" y="5623387"/>
                  <a:pt x="67829" y="5251941"/>
                </a:cubicBezTo>
                <a:lnTo>
                  <a:pt x="0" y="520122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6964194-5878-40D2-8EC0-DDC58387F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69134" cy="5654940"/>
          </a:xfrm>
          <a:custGeom>
            <a:avLst/>
            <a:gdLst>
              <a:gd name="connsiteX0" fmla="*/ 0 w 5269134"/>
              <a:gd name="connsiteY0" fmla="*/ 0 h 5654940"/>
              <a:gd name="connsiteX1" fmla="*/ 4227767 w 5269134"/>
              <a:gd name="connsiteY1" fmla="*/ 0 h 5654940"/>
              <a:gd name="connsiteX2" fmla="*/ 4312042 w 5269134"/>
              <a:gd name="connsiteY2" fmla="*/ 76595 h 5654940"/>
              <a:gd name="connsiteX3" fmla="*/ 5269134 w 5269134"/>
              <a:gd name="connsiteY3" fmla="*/ 2387221 h 5654940"/>
              <a:gd name="connsiteX4" fmla="*/ 2001415 w 5269134"/>
              <a:gd name="connsiteY4" fmla="*/ 5654940 h 5654940"/>
              <a:gd name="connsiteX5" fmla="*/ 198928 w 5269134"/>
              <a:gd name="connsiteY5" fmla="*/ 5113274 h 5654940"/>
              <a:gd name="connsiteX6" fmla="*/ 0 w 5269134"/>
              <a:gd name="connsiteY6" fmla="*/ 4969563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69134" h="5654940">
                <a:moveTo>
                  <a:pt x="0" y="0"/>
                </a:moveTo>
                <a:lnTo>
                  <a:pt x="4227767" y="0"/>
                </a:lnTo>
                <a:lnTo>
                  <a:pt x="4312042" y="76595"/>
                </a:lnTo>
                <a:cubicBezTo>
                  <a:pt x="4903383" y="667936"/>
                  <a:pt x="5269134" y="1484866"/>
                  <a:pt x="5269134" y="2387221"/>
                </a:cubicBezTo>
                <a:cubicBezTo>
                  <a:pt x="5269134" y="4191932"/>
                  <a:pt x="3806126" y="5654940"/>
                  <a:pt x="2001415" y="5654940"/>
                </a:cubicBezTo>
                <a:cubicBezTo>
                  <a:pt x="1335223" y="5654940"/>
                  <a:pt x="715593" y="5455584"/>
                  <a:pt x="198928" y="5113274"/>
                </a:cubicBezTo>
                <a:lnTo>
                  <a:pt x="0" y="496956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Computer">
            <a:extLst>
              <a:ext uri="{FF2B5EF4-FFF2-40B4-BE49-F238E27FC236}">
                <a16:creationId xmlns:a16="http://schemas.microsoft.com/office/drawing/2014/main" id="{D52A000C-9999-3563-455D-78A3F41C89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1733" y="543135"/>
            <a:ext cx="3835488" cy="383548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053667" y="2279018"/>
            <a:ext cx="5720411" cy="40746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 algn="ctr">
              <a:lnSpc>
                <a:spcPct val="90000"/>
              </a:lnSpc>
              <a:spcBef>
                <a:spcPts val="167"/>
              </a:spcBef>
              <a:buFont typeface="Arial" panose="020B0604020202020204" pitchFamily="34" charset="0"/>
              <a:buChar char="•"/>
            </a:pPr>
            <a:r>
              <a:rPr lang="en-US" sz="2400" spc="147" dirty="0"/>
              <a:t>Data science is the science of </a:t>
            </a:r>
            <a:r>
              <a:rPr lang="en-US" sz="2400" b="1" spc="147" dirty="0"/>
              <a:t>extracting knowledge and insights from data</a:t>
            </a:r>
            <a:r>
              <a:rPr lang="en-US" sz="2400" spc="147" dirty="0"/>
              <a:t>.</a:t>
            </a:r>
          </a:p>
          <a:p>
            <a:pPr algn="ctr">
              <a:lnSpc>
                <a:spcPct val="90000"/>
              </a:lnSpc>
              <a:spcBef>
                <a:spcPts val="167"/>
              </a:spcBef>
            </a:pPr>
            <a:endParaRPr lang="en-US" sz="2400" spc="147" dirty="0"/>
          </a:p>
          <a:p>
            <a:pPr marL="342900" indent="-342900">
              <a:lnSpc>
                <a:spcPct val="90000"/>
              </a:lnSpc>
              <a:spcBef>
                <a:spcPts val="167"/>
              </a:spcBef>
              <a:buFont typeface="Arial" panose="020B0604020202020204" pitchFamily="34" charset="0"/>
              <a:buChar char="•"/>
            </a:pPr>
            <a:r>
              <a:rPr lang="en-US" sz="2400" spc="147" dirty="0"/>
              <a:t>So, the output of a data science project is often a slide deck, the presentation  summarizes conclusions to take business actions or summarizes  conclusions for a product team to decide how to improve the product.</a:t>
            </a:r>
          </a:p>
        </p:txBody>
      </p:sp>
    </p:spTree>
    <p:extLst>
      <p:ext uri="{BB962C8B-B14F-4D97-AF65-F5344CB8AC3E}">
        <p14:creationId xmlns:p14="http://schemas.microsoft.com/office/powerpoint/2010/main" val="27330560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69134" y="953455"/>
            <a:ext cx="699783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6933" algn="ctr"/>
            <a:r>
              <a:rPr lang="en-US" sz="2800" b="1" kern="1200" spc="413" dirty="0">
                <a:solidFill>
                  <a:schemeClr val="tx1"/>
                </a:solidFill>
                <a:latin typeface="Abadi" panose="020B0604020104020204" pitchFamily="34" charset="0"/>
              </a:rPr>
              <a:t>Machine Learning vs Data Science</a:t>
            </a:r>
            <a:br>
              <a:rPr lang="en-US" sz="2800" b="1" kern="1200" spc="413" dirty="0">
                <a:solidFill>
                  <a:schemeClr val="tx1"/>
                </a:solidFill>
                <a:latin typeface="Abadi" panose="020B0604020104020204" pitchFamily="34" charset="0"/>
              </a:rPr>
            </a:br>
            <a:r>
              <a:rPr lang="en-US" sz="2800" b="1" kern="1200" spc="413" dirty="0">
                <a:solidFill>
                  <a:schemeClr val="tx1"/>
                </a:solidFill>
                <a:latin typeface="Abadi" panose="020B0604020104020204" pitchFamily="34" charset="0"/>
              </a:rPr>
              <a:t>In Action</a:t>
            </a:r>
            <a:endParaRPr lang="en-US" sz="2800" b="1" kern="1200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0D60ECE-8986-45DC-B7FE-EC7699B46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438829" cy="5840278"/>
          </a:xfrm>
          <a:custGeom>
            <a:avLst/>
            <a:gdLst>
              <a:gd name="connsiteX0" fmla="*/ 0 w 5438829"/>
              <a:gd name="connsiteY0" fmla="*/ 0 h 5840278"/>
              <a:gd name="connsiteX1" fmla="*/ 4466700 w 5438829"/>
              <a:gd name="connsiteY1" fmla="*/ 0 h 5840278"/>
              <a:gd name="connsiteX2" fmla="*/ 4652178 w 5438829"/>
              <a:gd name="connsiteY2" fmla="*/ 204077 h 5840278"/>
              <a:gd name="connsiteX3" fmla="*/ 5438829 w 5438829"/>
              <a:gd name="connsiteY3" fmla="*/ 2395363 h 5840278"/>
              <a:gd name="connsiteX4" fmla="*/ 1993914 w 5438829"/>
              <a:gd name="connsiteY4" fmla="*/ 5840278 h 5840278"/>
              <a:gd name="connsiteX5" fmla="*/ 67829 w 5438829"/>
              <a:gd name="connsiteY5" fmla="*/ 5251941 h 5840278"/>
              <a:gd name="connsiteX6" fmla="*/ 0 w 5438829"/>
              <a:gd name="connsiteY6" fmla="*/ 5201220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38829" h="5840278">
                <a:moveTo>
                  <a:pt x="0" y="0"/>
                </a:moveTo>
                <a:lnTo>
                  <a:pt x="4466700" y="0"/>
                </a:lnTo>
                <a:lnTo>
                  <a:pt x="4652178" y="204077"/>
                </a:lnTo>
                <a:cubicBezTo>
                  <a:pt x="5143616" y="799562"/>
                  <a:pt x="5438829" y="1562987"/>
                  <a:pt x="5438829" y="2395363"/>
                </a:cubicBezTo>
                <a:cubicBezTo>
                  <a:pt x="5438829" y="4297937"/>
                  <a:pt x="3896488" y="5840278"/>
                  <a:pt x="1993914" y="5840278"/>
                </a:cubicBezTo>
                <a:cubicBezTo>
                  <a:pt x="1280449" y="5840278"/>
                  <a:pt x="617641" y="5623387"/>
                  <a:pt x="67829" y="5251941"/>
                </a:cubicBezTo>
                <a:lnTo>
                  <a:pt x="0" y="520122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6964194-5878-40D2-8EC0-DDC58387F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69134" cy="5654940"/>
          </a:xfrm>
          <a:custGeom>
            <a:avLst/>
            <a:gdLst>
              <a:gd name="connsiteX0" fmla="*/ 0 w 5269134"/>
              <a:gd name="connsiteY0" fmla="*/ 0 h 5654940"/>
              <a:gd name="connsiteX1" fmla="*/ 4227767 w 5269134"/>
              <a:gd name="connsiteY1" fmla="*/ 0 h 5654940"/>
              <a:gd name="connsiteX2" fmla="*/ 4312042 w 5269134"/>
              <a:gd name="connsiteY2" fmla="*/ 76595 h 5654940"/>
              <a:gd name="connsiteX3" fmla="*/ 5269134 w 5269134"/>
              <a:gd name="connsiteY3" fmla="*/ 2387221 h 5654940"/>
              <a:gd name="connsiteX4" fmla="*/ 2001415 w 5269134"/>
              <a:gd name="connsiteY4" fmla="*/ 5654940 h 5654940"/>
              <a:gd name="connsiteX5" fmla="*/ 198928 w 5269134"/>
              <a:gd name="connsiteY5" fmla="*/ 5113274 h 5654940"/>
              <a:gd name="connsiteX6" fmla="*/ 0 w 5269134"/>
              <a:gd name="connsiteY6" fmla="*/ 4969563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69134" h="5654940">
                <a:moveTo>
                  <a:pt x="0" y="0"/>
                </a:moveTo>
                <a:lnTo>
                  <a:pt x="4227767" y="0"/>
                </a:lnTo>
                <a:lnTo>
                  <a:pt x="4312042" y="76595"/>
                </a:lnTo>
                <a:cubicBezTo>
                  <a:pt x="4903383" y="667936"/>
                  <a:pt x="5269134" y="1484866"/>
                  <a:pt x="5269134" y="2387221"/>
                </a:cubicBezTo>
                <a:cubicBezTo>
                  <a:pt x="5269134" y="4191932"/>
                  <a:pt x="3806126" y="5654940"/>
                  <a:pt x="2001415" y="5654940"/>
                </a:cubicBezTo>
                <a:cubicBezTo>
                  <a:pt x="1335223" y="5654940"/>
                  <a:pt x="715593" y="5455584"/>
                  <a:pt x="198928" y="5113274"/>
                </a:cubicBezTo>
                <a:lnTo>
                  <a:pt x="0" y="496956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Computer">
            <a:extLst>
              <a:ext uri="{FF2B5EF4-FFF2-40B4-BE49-F238E27FC236}">
                <a16:creationId xmlns:a16="http://schemas.microsoft.com/office/drawing/2014/main" id="{D52A000C-9999-3563-455D-78A3F41C89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1733" y="543135"/>
            <a:ext cx="3835488" cy="383548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053667" y="2279018"/>
            <a:ext cx="5720411" cy="40746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  <a:spcBef>
                <a:spcPts val="167"/>
              </a:spcBef>
            </a:pPr>
            <a:endParaRPr lang="en-US" sz="2400" spc="147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774509-6CED-99C9-FCF6-D42C8860026C}"/>
              </a:ext>
            </a:extLst>
          </p:cNvPr>
          <p:cNvSpPr txBox="1"/>
          <p:nvPr/>
        </p:nvSpPr>
        <p:spPr>
          <a:xfrm>
            <a:off x="5590096" y="2319974"/>
            <a:ext cx="6183982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Large platforms have AI that quickly tells them </a:t>
            </a:r>
            <a:r>
              <a:rPr lang="en-US" sz="2800" b="1" dirty="0"/>
              <a:t>what’s the ad you’re most likely  to click on.</a:t>
            </a:r>
            <a:r>
              <a:rPr lang="en-US" sz="2800" dirty="0"/>
              <a:t> This is a machine learning system. It inputs information about the  user and about the ad and outputs whether the user will click on the ad or not.</a:t>
            </a:r>
          </a:p>
        </p:txBody>
      </p:sp>
    </p:spTree>
    <p:extLst>
      <p:ext uri="{BB962C8B-B14F-4D97-AF65-F5344CB8AC3E}">
        <p14:creationId xmlns:p14="http://schemas.microsoft.com/office/powerpoint/2010/main" val="2942817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See the source image">
            <a:extLst>
              <a:ext uri="{FF2B5EF4-FFF2-40B4-BE49-F238E27FC236}">
                <a16:creationId xmlns:a16="http://schemas.microsoft.com/office/drawing/2014/main" id="{A2C8CD05-6CEE-0309-BB07-5148DAB89F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24200" y="457200"/>
            <a:ext cx="5943600" cy="5943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bg2">
                <a:lumMod val="1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reflection blurRad="12700" stA="38000" endPos="28000" dist="5000" dir="5400000" sy="-100000" algn="bl" rotWithShape="0"/>
          </a:effectLst>
        </p:spPr>
      </p:pic>
      <p:pic>
        <p:nvPicPr>
          <p:cNvPr id="3" name="Picture 2" descr="A picture containing icon&#10;&#10;Description automatically generated">
            <a:extLst>
              <a:ext uri="{FF2B5EF4-FFF2-40B4-BE49-F238E27FC236}">
                <a16:creationId xmlns:a16="http://schemas.microsoft.com/office/drawing/2014/main" id="{6B5E5698-2F92-39AB-E343-E82EC52DEA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32" y="6212776"/>
            <a:ext cx="2919537" cy="51051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589144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EEEA6-3B16-B96B-A2AE-78BF023EE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253" y="28423"/>
            <a:ext cx="5314536" cy="744576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What is AI, Cont. </a:t>
            </a:r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0D60ECE-8986-45DC-B7FE-EC7699B46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438829" cy="5840278"/>
          </a:xfrm>
          <a:custGeom>
            <a:avLst/>
            <a:gdLst>
              <a:gd name="connsiteX0" fmla="*/ 0 w 5438829"/>
              <a:gd name="connsiteY0" fmla="*/ 0 h 5840278"/>
              <a:gd name="connsiteX1" fmla="*/ 4466700 w 5438829"/>
              <a:gd name="connsiteY1" fmla="*/ 0 h 5840278"/>
              <a:gd name="connsiteX2" fmla="*/ 4652178 w 5438829"/>
              <a:gd name="connsiteY2" fmla="*/ 204077 h 5840278"/>
              <a:gd name="connsiteX3" fmla="*/ 5438829 w 5438829"/>
              <a:gd name="connsiteY3" fmla="*/ 2395363 h 5840278"/>
              <a:gd name="connsiteX4" fmla="*/ 1993914 w 5438829"/>
              <a:gd name="connsiteY4" fmla="*/ 5840278 h 5840278"/>
              <a:gd name="connsiteX5" fmla="*/ 67829 w 5438829"/>
              <a:gd name="connsiteY5" fmla="*/ 5251941 h 5840278"/>
              <a:gd name="connsiteX6" fmla="*/ 0 w 5438829"/>
              <a:gd name="connsiteY6" fmla="*/ 5201220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38829" h="5840278">
                <a:moveTo>
                  <a:pt x="0" y="0"/>
                </a:moveTo>
                <a:lnTo>
                  <a:pt x="4466700" y="0"/>
                </a:lnTo>
                <a:lnTo>
                  <a:pt x="4652178" y="204077"/>
                </a:lnTo>
                <a:cubicBezTo>
                  <a:pt x="5143616" y="799562"/>
                  <a:pt x="5438829" y="1562987"/>
                  <a:pt x="5438829" y="2395363"/>
                </a:cubicBezTo>
                <a:cubicBezTo>
                  <a:pt x="5438829" y="4297937"/>
                  <a:pt x="3896488" y="5840278"/>
                  <a:pt x="1993914" y="5840278"/>
                </a:cubicBezTo>
                <a:cubicBezTo>
                  <a:pt x="1280449" y="5840278"/>
                  <a:pt x="617641" y="5623387"/>
                  <a:pt x="67829" y="5251941"/>
                </a:cubicBezTo>
                <a:lnTo>
                  <a:pt x="0" y="520122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6964194-5878-40D2-8EC0-DDC58387F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69134" cy="5654940"/>
          </a:xfrm>
          <a:custGeom>
            <a:avLst/>
            <a:gdLst>
              <a:gd name="connsiteX0" fmla="*/ 0 w 5269134"/>
              <a:gd name="connsiteY0" fmla="*/ 0 h 5654940"/>
              <a:gd name="connsiteX1" fmla="*/ 4227767 w 5269134"/>
              <a:gd name="connsiteY1" fmla="*/ 0 h 5654940"/>
              <a:gd name="connsiteX2" fmla="*/ 4312042 w 5269134"/>
              <a:gd name="connsiteY2" fmla="*/ 76595 h 5654940"/>
              <a:gd name="connsiteX3" fmla="*/ 5269134 w 5269134"/>
              <a:gd name="connsiteY3" fmla="*/ 2387221 h 5654940"/>
              <a:gd name="connsiteX4" fmla="*/ 2001415 w 5269134"/>
              <a:gd name="connsiteY4" fmla="*/ 5654940 h 5654940"/>
              <a:gd name="connsiteX5" fmla="*/ 198928 w 5269134"/>
              <a:gd name="connsiteY5" fmla="*/ 5113274 h 5654940"/>
              <a:gd name="connsiteX6" fmla="*/ 0 w 5269134"/>
              <a:gd name="connsiteY6" fmla="*/ 4969563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69134" h="5654940">
                <a:moveTo>
                  <a:pt x="0" y="0"/>
                </a:moveTo>
                <a:lnTo>
                  <a:pt x="4227767" y="0"/>
                </a:lnTo>
                <a:lnTo>
                  <a:pt x="4312042" y="76595"/>
                </a:lnTo>
                <a:cubicBezTo>
                  <a:pt x="4903383" y="667936"/>
                  <a:pt x="5269134" y="1484866"/>
                  <a:pt x="5269134" y="2387221"/>
                </a:cubicBezTo>
                <a:cubicBezTo>
                  <a:pt x="5269134" y="4191932"/>
                  <a:pt x="3806126" y="5654940"/>
                  <a:pt x="2001415" y="5654940"/>
                </a:cubicBezTo>
                <a:cubicBezTo>
                  <a:pt x="1335223" y="5654940"/>
                  <a:pt x="715593" y="5455584"/>
                  <a:pt x="198928" y="5113274"/>
                </a:cubicBezTo>
                <a:lnTo>
                  <a:pt x="0" y="496956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Robot">
            <a:extLst>
              <a:ext uri="{FF2B5EF4-FFF2-40B4-BE49-F238E27FC236}">
                <a16:creationId xmlns:a16="http://schemas.microsoft.com/office/drawing/2014/main" id="{4B714E0C-0323-DC8E-FCEF-2FD2D702D4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1733" y="543135"/>
            <a:ext cx="3835488" cy="383548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B6CF7-E1EA-1543-0934-71179207A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8253" y="856705"/>
            <a:ext cx="5892014" cy="5586373"/>
          </a:xfrm>
        </p:spPr>
        <p:txBody>
          <a:bodyPr anchor="t">
            <a:noAutofit/>
          </a:bodyPr>
          <a:lstStyle/>
          <a:p>
            <a:r>
              <a:rPr lang="en-GB" sz="2000" dirty="0"/>
              <a:t>Scientists found t</a:t>
            </a:r>
            <a:r>
              <a:rPr lang="en-US" sz="2000" dirty="0"/>
              <a:t>hat</a:t>
            </a:r>
            <a:r>
              <a:rPr lang="en-GB" sz="2000" dirty="0"/>
              <a:t>: </a:t>
            </a:r>
            <a:r>
              <a:rPr lang="en-US" sz="2000" dirty="0"/>
              <a:t>humans were able to achieve these results because they </a:t>
            </a:r>
            <a:r>
              <a:rPr lang="en-US" sz="2000" b="1" dirty="0"/>
              <a:t>learned</a:t>
            </a:r>
            <a:r>
              <a:rPr lang="en-US" sz="2000" dirty="0"/>
              <a:t> to do these things over time.</a:t>
            </a:r>
          </a:p>
          <a:p>
            <a:r>
              <a:rPr lang="en-US" sz="2000" dirty="0"/>
              <a:t>Simply put, AI means to program a machine to behave like a human (</a:t>
            </a:r>
            <a:r>
              <a:rPr lang="en-US" sz="2000" b="1" dirty="0"/>
              <a:t>simulate</a:t>
            </a:r>
            <a:r>
              <a:rPr lang="en-US" sz="2000" dirty="0"/>
              <a:t> human beings). </a:t>
            </a:r>
          </a:p>
          <a:p>
            <a:r>
              <a:rPr lang="en-US" sz="2000" dirty="0"/>
              <a:t>The terms Artificial Intelligence(AI) have been used since the </a:t>
            </a:r>
            <a:r>
              <a:rPr lang="en-US" sz="2000" b="1" dirty="0"/>
              <a:t>1950s</a:t>
            </a:r>
            <a:r>
              <a:rPr lang="en-US" sz="2000" dirty="0"/>
              <a:t>. At that time, it was viewed as a futuristic, theoretical part of computer science.</a:t>
            </a:r>
          </a:p>
          <a:p>
            <a:r>
              <a:rPr lang="en-US" sz="2000" dirty="0"/>
              <a:t>In the beginning, researchers developed algorithms to try to approximate human intuition. A way to view this code would be as a huge </a:t>
            </a:r>
            <a:r>
              <a:rPr lang="en-US" sz="2000" b="1" dirty="0"/>
              <a:t>if/else</a:t>
            </a:r>
            <a:r>
              <a:rPr lang="en-US" sz="2000" dirty="0"/>
              <a:t> statement to determine the answer (using prepositional logic).</a:t>
            </a:r>
          </a:p>
          <a:p>
            <a:endParaRPr lang="en-GB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3D5E16-A853-1F77-9D47-EBE63EAC04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1427" y="4783915"/>
            <a:ext cx="7532018" cy="2045662"/>
          </a:xfrm>
          <a:prstGeom prst="rect">
            <a:avLst/>
          </a:prstGeom>
        </p:spPr>
      </p:pic>
      <p:pic>
        <p:nvPicPr>
          <p:cNvPr id="4" name="Picture 3" descr="A picture containing icon&#10;&#10;Description automatically generated">
            <a:extLst>
              <a:ext uri="{FF2B5EF4-FFF2-40B4-BE49-F238E27FC236}">
                <a16:creationId xmlns:a16="http://schemas.microsoft.com/office/drawing/2014/main" id="{8BCC6AEE-0C76-C592-F366-D4EA1162A8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2" y="6198075"/>
            <a:ext cx="3835489" cy="65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4560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492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0"/>
                </a:moveTo>
                <a:lnTo>
                  <a:pt x="0" y="0"/>
                </a:lnTo>
                <a:lnTo>
                  <a:pt x="0" y="5143499"/>
                </a:lnTo>
                <a:lnTo>
                  <a:pt x="9143999" y="5143499"/>
                </a:lnTo>
                <a:lnTo>
                  <a:pt x="9143999" y="0"/>
                </a:lnTo>
                <a:close/>
              </a:path>
            </a:pathLst>
          </a:custGeom>
          <a:solidFill>
            <a:srgbClr val="E9EDEE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078648" y="1021921"/>
            <a:ext cx="7196667" cy="166705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6933">
              <a:spcBef>
                <a:spcPts val="120"/>
              </a:spcBef>
            </a:pPr>
            <a:r>
              <a:rPr sz="10733" b="1" spc="-267" dirty="0">
                <a:solidFill>
                  <a:srgbClr val="1A1A1A"/>
                </a:solidFill>
                <a:latin typeface="Trebuchet MS"/>
                <a:cs typeface="Trebuchet MS"/>
              </a:rPr>
              <a:t>$13</a:t>
            </a:r>
            <a:r>
              <a:rPr sz="10733" spc="-253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0733" b="1" spc="-220" dirty="0">
                <a:solidFill>
                  <a:srgbClr val="1A1A1A"/>
                </a:solidFill>
                <a:latin typeface="Trebuchet MS"/>
                <a:cs typeface="Trebuchet MS"/>
              </a:rPr>
              <a:t>T</a:t>
            </a:r>
            <a:r>
              <a:rPr sz="10733" b="1" spc="-233" dirty="0">
                <a:solidFill>
                  <a:srgbClr val="1A1A1A"/>
                </a:solidFill>
                <a:latin typeface="Trebuchet MS"/>
                <a:cs typeface="Trebuchet MS"/>
              </a:rPr>
              <a:t>r</a:t>
            </a:r>
            <a:r>
              <a:rPr sz="10733" b="1" spc="-120" dirty="0">
                <a:solidFill>
                  <a:srgbClr val="1A1A1A"/>
                </a:solidFill>
                <a:latin typeface="Trebuchet MS"/>
                <a:cs typeface="Trebuchet MS"/>
              </a:rPr>
              <a:t>ill</a:t>
            </a:r>
            <a:r>
              <a:rPr sz="10733" b="1" spc="-180" dirty="0">
                <a:solidFill>
                  <a:srgbClr val="1A1A1A"/>
                </a:solidFill>
                <a:latin typeface="Trebuchet MS"/>
                <a:cs typeface="Trebuchet MS"/>
              </a:rPr>
              <a:t>i</a:t>
            </a:r>
            <a:r>
              <a:rPr sz="10733" b="1" spc="280" dirty="0">
                <a:solidFill>
                  <a:srgbClr val="1A1A1A"/>
                </a:solidFill>
                <a:latin typeface="Trebuchet MS"/>
                <a:cs typeface="Trebuchet MS"/>
              </a:rPr>
              <a:t>on</a:t>
            </a:r>
            <a:endParaRPr sz="10733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78648" y="3154259"/>
            <a:ext cx="3044613" cy="339474"/>
          </a:xfrm>
          <a:prstGeom prst="rect">
            <a:avLst/>
          </a:prstGeom>
        </p:spPr>
        <p:txBody>
          <a:bodyPr vert="horz" wrap="square" lIns="0" tIns="21167" rIns="0" bIns="0" rtlCol="0">
            <a:spAutoFit/>
          </a:bodyPr>
          <a:lstStyle/>
          <a:p>
            <a:pPr marL="16933">
              <a:spcBef>
                <a:spcPts val="167"/>
              </a:spcBef>
            </a:pPr>
            <a:r>
              <a:rPr sz="2067" spc="152" dirty="0">
                <a:solidFill>
                  <a:srgbClr val="1A1A1A"/>
                </a:solidFill>
                <a:latin typeface="Tahoma"/>
                <a:cs typeface="Tahoma"/>
              </a:rPr>
              <a:t>A</a:t>
            </a:r>
            <a:r>
              <a:rPr sz="2067" spc="-127" dirty="0">
                <a:solidFill>
                  <a:srgbClr val="1A1A1A"/>
                </a:solidFill>
                <a:latin typeface="Tahoma"/>
                <a:cs typeface="Tahoma"/>
              </a:rPr>
              <a:t>I</a:t>
            </a:r>
            <a:r>
              <a:rPr sz="2067" spc="-67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2067" spc="67" dirty="0">
                <a:solidFill>
                  <a:srgbClr val="1A1A1A"/>
                </a:solidFill>
                <a:latin typeface="Tahoma"/>
                <a:cs typeface="Tahoma"/>
              </a:rPr>
              <a:t>v</a:t>
            </a:r>
            <a:r>
              <a:rPr sz="2067" spc="7" dirty="0">
                <a:solidFill>
                  <a:srgbClr val="1A1A1A"/>
                </a:solidFill>
                <a:latin typeface="Tahoma"/>
                <a:cs typeface="Tahoma"/>
              </a:rPr>
              <a:t>a</a:t>
            </a:r>
            <a:r>
              <a:rPr sz="2067" spc="20" dirty="0">
                <a:solidFill>
                  <a:srgbClr val="1A1A1A"/>
                </a:solidFill>
                <a:latin typeface="Tahoma"/>
                <a:cs typeface="Tahoma"/>
              </a:rPr>
              <a:t>l</a:t>
            </a:r>
            <a:r>
              <a:rPr sz="2067" spc="40" dirty="0">
                <a:solidFill>
                  <a:srgbClr val="1A1A1A"/>
                </a:solidFill>
                <a:latin typeface="Tahoma"/>
                <a:cs typeface="Tahoma"/>
              </a:rPr>
              <a:t>u</a:t>
            </a:r>
            <a:r>
              <a:rPr sz="2067" spc="13" dirty="0">
                <a:solidFill>
                  <a:srgbClr val="1A1A1A"/>
                </a:solidFill>
                <a:latin typeface="Tahoma"/>
                <a:cs typeface="Tahoma"/>
              </a:rPr>
              <a:t>e</a:t>
            </a:r>
            <a:r>
              <a:rPr sz="2067" spc="-27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2067" spc="40" dirty="0">
                <a:solidFill>
                  <a:srgbClr val="1A1A1A"/>
                </a:solidFill>
                <a:latin typeface="Tahoma"/>
                <a:cs typeface="Tahoma"/>
              </a:rPr>
              <a:t>c</a:t>
            </a:r>
            <a:r>
              <a:rPr sz="2067" spc="47" dirty="0">
                <a:solidFill>
                  <a:srgbClr val="1A1A1A"/>
                </a:solidFill>
                <a:latin typeface="Tahoma"/>
                <a:cs typeface="Tahoma"/>
              </a:rPr>
              <a:t>r</a:t>
            </a:r>
            <a:r>
              <a:rPr sz="2067" spc="-7" dirty="0">
                <a:solidFill>
                  <a:srgbClr val="1A1A1A"/>
                </a:solidFill>
                <a:latin typeface="Tahoma"/>
                <a:cs typeface="Tahoma"/>
              </a:rPr>
              <a:t>e</a:t>
            </a:r>
            <a:r>
              <a:rPr sz="2067" spc="20" dirty="0">
                <a:solidFill>
                  <a:srgbClr val="1A1A1A"/>
                </a:solidFill>
                <a:latin typeface="Tahoma"/>
                <a:cs typeface="Tahoma"/>
              </a:rPr>
              <a:t>a</a:t>
            </a:r>
            <a:r>
              <a:rPr sz="2067" spc="100" dirty="0">
                <a:solidFill>
                  <a:srgbClr val="1A1A1A"/>
                </a:solidFill>
                <a:latin typeface="Tahoma"/>
                <a:cs typeface="Tahoma"/>
              </a:rPr>
              <a:t>t</a:t>
            </a:r>
            <a:r>
              <a:rPr sz="2067" spc="20" dirty="0">
                <a:solidFill>
                  <a:srgbClr val="1A1A1A"/>
                </a:solidFill>
                <a:latin typeface="Tahoma"/>
                <a:cs typeface="Tahoma"/>
              </a:rPr>
              <a:t>i</a:t>
            </a:r>
            <a:r>
              <a:rPr sz="2067" spc="73" dirty="0">
                <a:solidFill>
                  <a:srgbClr val="1A1A1A"/>
                </a:solidFill>
                <a:latin typeface="Tahoma"/>
                <a:cs typeface="Tahoma"/>
              </a:rPr>
              <a:t>o</a:t>
            </a:r>
            <a:r>
              <a:rPr sz="2067" spc="13" dirty="0">
                <a:solidFill>
                  <a:srgbClr val="1A1A1A"/>
                </a:solidFill>
                <a:latin typeface="Tahoma"/>
                <a:cs typeface="Tahoma"/>
              </a:rPr>
              <a:t>n</a:t>
            </a:r>
            <a:r>
              <a:rPr sz="2067" spc="7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2067" spc="53" dirty="0">
                <a:solidFill>
                  <a:srgbClr val="1A1A1A"/>
                </a:solidFill>
                <a:latin typeface="Tahoma"/>
                <a:cs typeface="Tahoma"/>
              </a:rPr>
              <a:t>b</a:t>
            </a:r>
            <a:r>
              <a:rPr sz="2067" spc="47" dirty="0">
                <a:solidFill>
                  <a:srgbClr val="1A1A1A"/>
                </a:solidFill>
                <a:latin typeface="Tahoma"/>
                <a:cs typeface="Tahoma"/>
              </a:rPr>
              <a:t>y</a:t>
            </a:r>
            <a:r>
              <a:rPr sz="2067" spc="-93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2067" spc="60" dirty="0">
                <a:solidFill>
                  <a:srgbClr val="1A1A1A"/>
                </a:solidFill>
                <a:latin typeface="Tahoma"/>
                <a:cs typeface="Tahoma"/>
              </a:rPr>
              <a:t>2</a:t>
            </a:r>
            <a:r>
              <a:rPr sz="2067" spc="67" dirty="0">
                <a:solidFill>
                  <a:srgbClr val="1A1A1A"/>
                </a:solidFill>
                <a:latin typeface="Tahoma"/>
                <a:cs typeface="Tahoma"/>
              </a:rPr>
              <a:t>03</a:t>
            </a:r>
            <a:r>
              <a:rPr sz="2067" spc="87" dirty="0">
                <a:solidFill>
                  <a:srgbClr val="1A1A1A"/>
                </a:solidFill>
                <a:latin typeface="Tahoma"/>
                <a:cs typeface="Tahoma"/>
              </a:rPr>
              <a:t>0</a:t>
            </a:r>
            <a:endParaRPr sz="2067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24220" y="6216710"/>
            <a:ext cx="3587327" cy="308696"/>
          </a:xfrm>
          <a:prstGeom prst="rect">
            <a:avLst/>
          </a:prstGeom>
        </p:spPr>
        <p:txBody>
          <a:bodyPr vert="horz" wrap="square" lIns="0" tIns="21167" rIns="0" bIns="0" rtlCol="0">
            <a:spAutoFit/>
          </a:bodyPr>
          <a:lstStyle/>
          <a:p>
            <a:pPr marL="16933">
              <a:spcBef>
                <a:spcPts val="167"/>
              </a:spcBef>
            </a:pPr>
            <a:r>
              <a:rPr sz="1867" u="sng" spc="-47" dirty="0">
                <a:solidFill>
                  <a:srgbClr val="1C3678"/>
                </a:solidFill>
                <a:uFill>
                  <a:solidFill>
                    <a:srgbClr val="1C3678"/>
                  </a:solidFill>
                </a:uFill>
                <a:latin typeface="Tahoma"/>
                <a:cs typeface="Tahoma"/>
                <a:hlinkClick r:id="rId2"/>
              </a:rPr>
              <a:t>S</a:t>
            </a:r>
            <a:r>
              <a:rPr sz="1867" u="sng" spc="80" dirty="0">
                <a:solidFill>
                  <a:srgbClr val="1C3678"/>
                </a:solidFill>
                <a:uFill>
                  <a:solidFill>
                    <a:srgbClr val="1C3678"/>
                  </a:solidFill>
                </a:uFill>
                <a:latin typeface="Tahoma"/>
                <a:cs typeface="Tahoma"/>
                <a:hlinkClick r:id="rId2"/>
              </a:rPr>
              <a:t>o</a:t>
            </a:r>
            <a:r>
              <a:rPr sz="1867" u="sng" spc="53" dirty="0">
                <a:solidFill>
                  <a:srgbClr val="1C3678"/>
                </a:solidFill>
                <a:uFill>
                  <a:solidFill>
                    <a:srgbClr val="1C3678"/>
                  </a:solidFill>
                </a:uFill>
                <a:latin typeface="Tahoma"/>
                <a:cs typeface="Tahoma"/>
                <a:hlinkClick r:id="rId2"/>
              </a:rPr>
              <a:t>u</a:t>
            </a:r>
            <a:r>
              <a:rPr sz="1867" u="sng" spc="120" dirty="0">
                <a:solidFill>
                  <a:srgbClr val="1C3678"/>
                </a:solidFill>
                <a:uFill>
                  <a:solidFill>
                    <a:srgbClr val="1C3678"/>
                  </a:solidFill>
                </a:uFill>
                <a:latin typeface="Tahoma"/>
                <a:cs typeface="Tahoma"/>
                <a:hlinkClick r:id="rId2"/>
              </a:rPr>
              <a:t>r</a:t>
            </a:r>
            <a:r>
              <a:rPr sz="1867" u="sng" spc="33" dirty="0">
                <a:solidFill>
                  <a:srgbClr val="1C3678"/>
                </a:solidFill>
                <a:uFill>
                  <a:solidFill>
                    <a:srgbClr val="1C3678"/>
                  </a:solidFill>
                </a:uFill>
                <a:latin typeface="Tahoma"/>
                <a:cs typeface="Tahoma"/>
                <a:hlinkClick r:id="rId2"/>
              </a:rPr>
              <a:t>c</a:t>
            </a:r>
            <a:r>
              <a:rPr sz="1867" u="sng" spc="13" dirty="0">
                <a:solidFill>
                  <a:srgbClr val="1C3678"/>
                </a:solidFill>
                <a:uFill>
                  <a:solidFill>
                    <a:srgbClr val="1C3678"/>
                  </a:solidFill>
                </a:uFill>
                <a:latin typeface="Tahoma"/>
                <a:cs typeface="Tahoma"/>
                <a:hlinkClick r:id="rId2"/>
              </a:rPr>
              <a:t>e</a:t>
            </a:r>
            <a:r>
              <a:rPr sz="1867" u="sng" spc="-187" dirty="0">
                <a:solidFill>
                  <a:srgbClr val="1C3678"/>
                </a:solidFill>
                <a:uFill>
                  <a:solidFill>
                    <a:srgbClr val="1C3678"/>
                  </a:solidFill>
                </a:uFill>
                <a:latin typeface="Tahoma"/>
                <a:cs typeface="Tahoma"/>
                <a:hlinkClick r:id="rId2"/>
              </a:rPr>
              <a:t>:</a:t>
            </a:r>
            <a:r>
              <a:rPr sz="1867" u="sng" spc="-147" dirty="0">
                <a:solidFill>
                  <a:srgbClr val="1C3678"/>
                </a:solidFill>
                <a:uFill>
                  <a:solidFill>
                    <a:srgbClr val="1C3678"/>
                  </a:solidFill>
                </a:uFill>
                <a:latin typeface="Times New Roman"/>
                <a:cs typeface="Times New Roman"/>
                <a:hlinkClick r:id="rId2"/>
              </a:rPr>
              <a:t> </a:t>
            </a:r>
            <a:r>
              <a:rPr sz="1867" u="sng" spc="253" dirty="0">
                <a:solidFill>
                  <a:srgbClr val="1C3678"/>
                </a:solidFill>
                <a:uFill>
                  <a:solidFill>
                    <a:srgbClr val="1C3678"/>
                  </a:solidFill>
                </a:uFill>
                <a:latin typeface="Tahoma"/>
                <a:cs typeface="Tahoma"/>
                <a:hlinkClick r:id="rId2"/>
              </a:rPr>
              <a:t>M</a:t>
            </a:r>
            <a:r>
              <a:rPr sz="1867" u="sng" spc="33" dirty="0">
                <a:solidFill>
                  <a:srgbClr val="1C3678"/>
                </a:solidFill>
                <a:uFill>
                  <a:solidFill>
                    <a:srgbClr val="1C3678"/>
                  </a:solidFill>
                </a:uFill>
                <a:latin typeface="Tahoma"/>
                <a:cs typeface="Tahoma"/>
                <a:hlinkClick r:id="rId2"/>
              </a:rPr>
              <a:t>c</a:t>
            </a:r>
            <a:r>
              <a:rPr sz="1867" u="sng" spc="193" dirty="0">
                <a:solidFill>
                  <a:srgbClr val="1C3678"/>
                </a:solidFill>
                <a:uFill>
                  <a:solidFill>
                    <a:srgbClr val="1C3678"/>
                  </a:solidFill>
                </a:uFill>
                <a:latin typeface="Tahoma"/>
                <a:cs typeface="Tahoma"/>
                <a:hlinkClick r:id="rId2"/>
              </a:rPr>
              <a:t>K</a:t>
            </a:r>
            <a:r>
              <a:rPr sz="1867" u="sng" spc="67" dirty="0">
                <a:solidFill>
                  <a:srgbClr val="1C3678"/>
                </a:solidFill>
                <a:uFill>
                  <a:solidFill>
                    <a:srgbClr val="1C3678"/>
                  </a:solidFill>
                </a:uFill>
                <a:latin typeface="Tahoma"/>
                <a:cs typeface="Tahoma"/>
                <a:hlinkClick r:id="rId2"/>
              </a:rPr>
              <a:t>i</a:t>
            </a:r>
            <a:r>
              <a:rPr sz="1867" u="sng" spc="-47" dirty="0">
                <a:solidFill>
                  <a:srgbClr val="1C3678"/>
                </a:solidFill>
                <a:uFill>
                  <a:solidFill>
                    <a:srgbClr val="1C3678"/>
                  </a:solidFill>
                </a:uFill>
                <a:latin typeface="Tahoma"/>
                <a:cs typeface="Tahoma"/>
                <a:hlinkClick r:id="rId2"/>
              </a:rPr>
              <a:t>n</a:t>
            </a:r>
            <a:r>
              <a:rPr sz="1867" u="sng" spc="-40" dirty="0">
                <a:solidFill>
                  <a:srgbClr val="1C3678"/>
                </a:solidFill>
                <a:uFill>
                  <a:solidFill>
                    <a:srgbClr val="1C3678"/>
                  </a:solidFill>
                </a:uFill>
                <a:latin typeface="Tahoma"/>
                <a:cs typeface="Tahoma"/>
                <a:hlinkClick r:id="rId2"/>
              </a:rPr>
              <a:t>s</a:t>
            </a:r>
            <a:r>
              <a:rPr sz="1867" u="sng" spc="13" dirty="0">
                <a:solidFill>
                  <a:srgbClr val="1C3678"/>
                </a:solidFill>
                <a:uFill>
                  <a:solidFill>
                    <a:srgbClr val="1C3678"/>
                  </a:solidFill>
                </a:uFill>
                <a:latin typeface="Tahoma"/>
                <a:cs typeface="Tahoma"/>
                <a:hlinkClick r:id="rId2"/>
              </a:rPr>
              <a:t>e</a:t>
            </a:r>
            <a:r>
              <a:rPr sz="1867" u="sng" spc="40" dirty="0">
                <a:solidFill>
                  <a:srgbClr val="1C3678"/>
                </a:solidFill>
                <a:uFill>
                  <a:solidFill>
                    <a:srgbClr val="1C3678"/>
                  </a:solidFill>
                </a:uFill>
                <a:latin typeface="Tahoma"/>
                <a:cs typeface="Tahoma"/>
                <a:hlinkClick r:id="rId2"/>
              </a:rPr>
              <a:t>y</a:t>
            </a:r>
            <a:r>
              <a:rPr sz="1867" u="sng" spc="-140" dirty="0">
                <a:solidFill>
                  <a:srgbClr val="1C3678"/>
                </a:solidFill>
                <a:uFill>
                  <a:solidFill>
                    <a:srgbClr val="1C3678"/>
                  </a:solidFill>
                </a:uFill>
                <a:latin typeface="Times New Roman"/>
                <a:cs typeface="Times New Roman"/>
                <a:hlinkClick r:id="rId2"/>
              </a:rPr>
              <a:t> </a:t>
            </a:r>
            <a:r>
              <a:rPr sz="1867" u="sng" spc="147" dirty="0">
                <a:solidFill>
                  <a:srgbClr val="1C3678"/>
                </a:solidFill>
                <a:uFill>
                  <a:solidFill>
                    <a:srgbClr val="1C3678"/>
                  </a:solidFill>
                </a:uFill>
                <a:latin typeface="Tahoma"/>
                <a:cs typeface="Tahoma"/>
                <a:hlinkClick r:id="rId2"/>
              </a:rPr>
              <a:t>G</a:t>
            </a:r>
            <a:r>
              <a:rPr sz="1867" u="sng" spc="67" dirty="0">
                <a:solidFill>
                  <a:srgbClr val="1C3678"/>
                </a:solidFill>
                <a:uFill>
                  <a:solidFill>
                    <a:srgbClr val="1C3678"/>
                  </a:solidFill>
                </a:uFill>
                <a:latin typeface="Tahoma"/>
                <a:cs typeface="Tahoma"/>
                <a:hlinkClick r:id="rId2"/>
              </a:rPr>
              <a:t>l</a:t>
            </a:r>
            <a:r>
              <a:rPr sz="1867" u="sng" spc="-20" dirty="0">
                <a:solidFill>
                  <a:srgbClr val="1C3678"/>
                </a:solidFill>
                <a:uFill>
                  <a:solidFill>
                    <a:srgbClr val="1C3678"/>
                  </a:solidFill>
                </a:uFill>
                <a:latin typeface="Tahoma"/>
                <a:cs typeface="Tahoma"/>
                <a:hlinkClick r:id="rId2"/>
              </a:rPr>
              <a:t>o</a:t>
            </a:r>
            <a:r>
              <a:rPr sz="1867" u="sng" spc="60" dirty="0">
                <a:solidFill>
                  <a:srgbClr val="1C3678"/>
                </a:solidFill>
                <a:uFill>
                  <a:solidFill>
                    <a:srgbClr val="1C3678"/>
                  </a:solidFill>
                </a:uFill>
                <a:latin typeface="Tahoma"/>
                <a:cs typeface="Tahoma"/>
                <a:hlinkClick r:id="rId2"/>
              </a:rPr>
              <a:t>b</a:t>
            </a:r>
            <a:r>
              <a:rPr sz="1867" u="sng" spc="-87" dirty="0">
                <a:solidFill>
                  <a:srgbClr val="1C3678"/>
                </a:solidFill>
                <a:uFill>
                  <a:solidFill>
                    <a:srgbClr val="1C3678"/>
                  </a:solidFill>
                </a:uFill>
                <a:latin typeface="Tahoma"/>
                <a:cs typeface="Tahoma"/>
                <a:hlinkClick r:id="rId2"/>
              </a:rPr>
              <a:t>a</a:t>
            </a:r>
            <a:r>
              <a:rPr sz="1867" u="sng" spc="60" dirty="0">
                <a:solidFill>
                  <a:srgbClr val="1C3678"/>
                </a:solidFill>
                <a:uFill>
                  <a:solidFill>
                    <a:srgbClr val="1C3678"/>
                  </a:solidFill>
                </a:uFill>
                <a:latin typeface="Tahoma"/>
                <a:cs typeface="Tahoma"/>
                <a:hlinkClick r:id="rId2"/>
              </a:rPr>
              <a:t>l</a:t>
            </a:r>
            <a:r>
              <a:rPr sz="1867" u="sng" spc="-160" dirty="0">
                <a:solidFill>
                  <a:srgbClr val="1C3678"/>
                </a:solidFill>
                <a:uFill>
                  <a:solidFill>
                    <a:srgbClr val="1C3678"/>
                  </a:solidFill>
                </a:uFill>
                <a:latin typeface="Times New Roman"/>
                <a:cs typeface="Times New Roman"/>
                <a:hlinkClick r:id="rId2"/>
              </a:rPr>
              <a:t> </a:t>
            </a:r>
            <a:r>
              <a:rPr sz="1867" u="sng" spc="-100" dirty="0">
                <a:solidFill>
                  <a:srgbClr val="1C3678"/>
                </a:solidFill>
                <a:uFill>
                  <a:solidFill>
                    <a:srgbClr val="1C3678"/>
                  </a:solidFill>
                </a:uFill>
                <a:latin typeface="Tahoma"/>
                <a:cs typeface="Tahoma"/>
                <a:hlinkClick r:id="rId2"/>
              </a:rPr>
              <a:t>I</a:t>
            </a:r>
            <a:r>
              <a:rPr sz="1867" u="sng" spc="53" dirty="0">
                <a:solidFill>
                  <a:srgbClr val="1C3678"/>
                </a:solidFill>
                <a:uFill>
                  <a:solidFill>
                    <a:srgbClr val="1C3678"/>
                  </a:solidFill>
                </a:uFill>
                <a:latin typeface="Tahoma"/>
                <a:cs typeface="Tahoma"/>
                <a:hlinkClick r:id="rId2"/>
              </a:rPr>
              <a:t>n</a:t>
            </a:r>
            <a:r>
              <a:rPr sz="1867" u="sng" spc="-40" dirty="0">
                <a:solidFill>
                  <a:srgbClr val="1C3678"/>
                </a:solidFill>
                <a:uFill>
                  <a:solidFill>
                    <a:srgbClr val="1C3678"/>
                  </a:solidFill>
                </a:uFill>
                <a:latin typeface="Tahoma"/>
                <a:cs typeface="Tahoma"/>
                <a:hlinkClick r:id="rId2"/>
              </a:rPr>
              <a:t>s</a:t>
            </a:r>
            <a:r>
              <a:rPr sz="1867" u="sng" spc="67" dirty="0">
                <a:solidFill>
                  <a:srgbClr val="1C3678"/>
                </a:solidFill>
                <a:uFill>
                  <a:solidFill>
                    <a:srgbClr val="1C3678"/>
                  </a:solidFill>
                </a:uFill>
                <a:latin typeface="Tahoma"/>
                <a:cs typeface="Tahoma"/>
                <a:hlinkClick r:id="rId2"/>
              </a:rPr>
              <a:t>tit</a:t>
            </a:r>
            <a:r>
              <a:rPr sz="1867" u="sng" spc="-47" dirty="0">
                <a:solidFill>
                  <a:srgbClr val="1C3678"/>
                </a:solidFill>
                <a:uFill>
                  <a:solidFill>
                    <a:srgbClr val="1C3678"/>
                  </a:solidFill>
                </a:uFill>
                <a:latin typeface="Tahoma"/>
                <a:cs typeface="Tahoma"/>
                <a:hlinkClick r:id="rId2"/>
              </a:rPr>
              <a:t>u</a:t>
            </a:r>
            <a:r>
              <a:rPr sz="1867" u="sng" spc="67" dirty="0">
                <a:solidFill>
                  <a:srgbClr val="1C3678"/>
                </a:solidFill>
                <a:uFill>
                  <a:solidFill>
                    <a:srgbClr val="1C3678"/>
                  </a:solidFill>
                </a:uFill>
                <a:latin typeface="Tahoma"/>
                <a:cs typeface="Tahoma"/>
                <a:hlinkClick r:id="rId2"/>
              </a:rPr>
              <a:t>t</a:t>
            </a:r>
            <a:r>
              <a:rPr sz="1867" u="sng" spc="13" dirty="0">
                <a:solidFill>
                  <a:srgbClr val="1C3678"/>
                </a:solidFill>
                <a:uFill>
                  <a:solidFill>
                    <a:srgbClr val="1C3678"/>
                  </a:solidFill>
                </a:uFill>
                <a:latin typeface="Tahoma"/>
                <a:cs typeface="Tahoma"/>
                <a:hlinkClick r:id="rId2"/>
              </a:rPr>
              <a:t>e</a:t>
            </a:r>
            <a:endParaRPr sz="1867">
              <a:latin typeface="Tahoma"/>
              <a:cs typeface="Tahoma"/>
            </a:endParaRPr>
          </a:p>
        </p:txBody>
      </p:sp>
      <p:pic>
        <p:nvPicPr>
          <p:cNvPr id="6" name="Picture 5" descr="A picture containing icon&#10;&#10;Description automatically generated">
            <a:extLst>
              <a:ext uri="{FF2B5EF4-FFF2-40B4-BE49-F238E27FC236}">
                <a16:creationId xmlns:a16="http://schemas.microsoft.com/office/drawing/2014/main" id="{334FFD05-169C-28BF-C4E0-29F24E33DD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4156" y="6334813"/>
            <a:ext cx="3347844" cy="39233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ED689F-644B-3F78-2A85-B2412EB2F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The value AI can make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object 2">
            <a:extLst>
              <a:ext uri="{FF2B5EF4-FFF2-40B4-BE49-F238E27FC236}">
                <a16:creationId xmlns:a16="http://schemas.microsoft.com/office/drawing/2014/main" id="{AA24794B-CCCE-C197-56FA-E5AF8790B3F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54144" y="2370924"/>
            <a:ext cx="10548593" cy="3997637"/>
          </a:xfrm>
          <a:prstGeom prst="rect">
            <a:avLst/>
          </a:prstGeom>
        </p:spPr>
      </p:pic>
      <p:sp>
        <p:nvSpPr>
          <p:cNvPr id="5" name="object 3">
            <a:extLst>
              <a:ext uri="{FF2B5EF4-FFF2-40B4-BE49-F238E27FC236}">
                <a16:creationId xmlns:a16="http://schemas.microsoft.com/office/drawing/2014/main" id="{061500FD-710B-D05F-5422-58D07BD8055C}"/>
              </a:ext>
            </a:extLst>
          </p:cNvPr>
          <p:cNvSpPr txBox="1"/>
          <p:nvPr/>
        </p:nvSpPr>
        <p:spPr>
          <a:xfrm>
            <a:off x="255469" y="6443361"/>
            <a:ext cx="11966383" cy="31508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3000"/>
              </a:lnSpc>
              <a:spcBef>
                <a:spcPts val="75"/>
              </a:spcBef>
            </a:pPr>
            <a:r>
              <a:rPr sz="2000" spc="55" dirty="0">
                <a:cs typeface="Tahoma"/>
              </a:rPr>
              <a:t>A</a:t>
            </a:r>
            <a:r>
              <a:rPr sz="2000" spc="-150" dirty="0">
                <a:cs typeface="Tahoma"/>
              </a:rPr>
              <a:t> </a:t>
            </a:r>
            <a:r>
              <a:rPr sz="2000" spc="-45" dirty="0">
                <a:cs typeface="Tahoma"/>
              </a:rPr>
              <a:t>lot</a:t>
            </a:r>
            <a:r>
              <a:rPr sz="2000" spc="-215" dirty="0">
                <a:cs typeface="Tahoma"/>
              </a:rPr>
              <a:t> </a:t>
            </a:r>
            <a:r>
              <a:rPr sz="2000" spc="-40" dirty="0">
                <a:cs typeface="Tahoma"/>
              </a:rPr>
              <a:t>of</a:t>
            </a:r>
            <a:r>
              <a:rPr sz="2000" spc="-160" dirty="0">
                <a:cs typeface="Tahoma"/>
              </a:rPr>
              <a:t> </a:t>
            </a:r>
            <a:r>
              <a:rPr sz="2000" spc="-70" dirty="0">
                <a:cs typeface="Tahoma"/>
              </a:rPr>
              <a:t>the</a:t>
            </a:r>
            <a:r>
              <a:rPr sz="2000" spc="-130" dirty="0">
                <a:cs typeface="Tahoma"/>
              </a:rPr>
              <a:t> </a:t>
            </a:r>
            <a:r>
              <a:rPr sz="2000" spc="-70" dirty="0">
                <a:cs typeface="Tahoma"/>
              </a:rPr>
              <a:t>value</a:t>
            </a:r>
            <a:r>
              <a:rPr sz="2000" spc="-195" dirty="0">
                <a:cs typeface="Tahoma"/>
              </a:rPr>
              <a:t> </a:t>
            </a:r>
            <a:r>
              <a:rPr sz="2000" spc="-65" dirty="0">
                <a:cs typeface="Tahoma"/>
              </a:rPr>
              <a:t>created</a:t>
            </a:r>
            <a:r>
              <a:rPr sz="2000" spc="-175" dirty="0">
                <a:cs typeface="Tahoma"/>
              </a:rPr>
              <a:t> </a:t>
            </a:r>
            <a:r>
              <a:rPr sz="2000" spc="-55" dirty="0">
                <a:cs typeface="Tahoma"/>
              </a:rPr>
              <a:t>by</a:t>
            </a:r>
            <a:r>
              <a:rPr sz="2000" spc="-195" dirty="0">
                <a:cs typeface="Tahoma"/>
              </a:rPr>
              <a:t> </a:t>
            </a:r>
            <a:r>
              <a:rPr sz="2000" spc="-110" dirty="0">
                <a:cs typeface="Tahoma"/>
              </a:rPr>
              <a:t>AI</a:t>
            </a:r>
            <a:r>
              <a:rPr sz="2000" spc="-114" dirty="0">
                <a:cs typeface="Tahoma"/>
              </a:rPr>
              <a:t> </a:t>
            </a:r>
            <a:r>
              <a:rPr sz="2000" spc="-65" dirty="0">
                <a:cs typeface="Tahoma"/>
              </a:rPr>
              <a:t>will</a:t>
            </a:r>
            <a:r>
              <a:rPr sz="2000" spc="-195" dirty="0">
                <a:cs typeface="Tahoma"/>
              </a:rPr>
              <a:t> </a:t>
            </a:r>
            <a:r>
              <a:rPr sz="2000" spc="-65" dirty="0">
                <a:cs typeface="Tahoma"/>
              </a:rPr>
              <a:t>be</a:t>
            </a:r>
            <a:r>
              <a:rPr sz="2000" spc="-130" dirty="0">
                <a:cs typeface="Tahoma"/>
              </a:rPr>
              <a:t> </a:t>
            </a:r>
            <a:r>
              <a:rPr sz="2000" b="1" spc="-70" dirty="0">
                <a:cs typeface="Tahoma"/>
              </a:rPr>
              <a:t>outside</a:t>
            </a:r>
            <a:r>
              <a:rPr sz="2000" b="1" spc="-200" dirty="0">
                <a:cs typeface="Tahoma"/>
              </a:rPr>
              <a:t> </a:t>
            </a:r>
            <a:r>
              <a:rPr sz="2000" b="1" spc="-70" dirty="0">
                <a:cs typeface="Tahoma"/>
              </a:rPr>
              <a:t>the</a:t>
            </a:r>
            <a:r>
              <a:rPr sz="2000" b="1" spc="-195" dirty="0">
                <a:cs typeface="Tahoma"/>
              </a:rPr>
              <a:t> </a:t>
            </a:r>
            <a:r>
              <a:rPr sz="2000" b="1" spc="-70" dirty="0">
                <a:cs typeface="Tahoma"/>
              </a:rPr>
              <a:t>software</a:t>
            </a:r>
            <a:r>
              <a:rPr sz="2000" b="1" spc="-200" dirty="0">
                <a:cs typeface="Tahoma"/>
              </a:rPr>
              <a:t> </a:t>
            </a:r>
            <a:r>
              <a:rPr sz="2000" b="1" spc="-70" dirty="0">
                <a:cs typeface="Tahoma"/>
              </a:rPr>
              <a:t>industry</a:t>
            </a:r>
            <a:r>
              <a:rPr sz="2000" spc="-70" dirty="0">
                <a:cs typeface="Tahoma"/>
              </a:rPr>
              <a:t>.</a:t>
            </a:r>
            <a:r>
              <a:rPr sz="2000" spc="-204" dirty="0">
                <a:cs typeface="Tahoma"/>
              </a:rPr>
              <a:t> </a:t>
            </a:r>
            <a:r>
              <a:rPr sz="2000" spc="-110" dirty="0">
                <a:cs typeface="Tahoma"/>
              </a:rPr>
              <a:t>AI</a:t>
            </a:r>
            <a:r>
              <a:rPr sz="2000" spc="-185" dirty="0">
                <a:cs typeface="Tahoma"/>
              </a:rPr>
              <a:t> </a:t>
            </a:r>
            <a:r>
              <a:rPr sz="2000" spc="-65" dirty="0">
                <a:cs typeface="Tahoma"/>
              </a:rPr>
              <a:t>will</a:t>
            </a:r>
            <a:r>
              <a:rPr sz="2000" spc="-120" dirty="0">
                <a:cs typeface="Tahoma"/>
              </a:rPr>
              <a:t> </a:t>
            </a:r>
            <a:r>
              <a:rPr sz="2000" spc="-75" dirty="0">
                <a:cs typeface="Tahoma"/>
              </a:rPr>
              <a:t>have</a:t>
            </a:r>
            <a:r>
              <a:rPr sz="2000" spc="-200" dirty="0">
                <a:cs typeface="Tahoma"/>
              </a:rPr>
              <a:t> </a:t>
            </a:r>
            <a:r>
              <a:rPr sz="2000" spc="-95" dirty="0">
                <a:cs typeface="Tahoma"/>
              </a:rPr>
              <a:t>a</a:t>
            </a:r>
            <a:r>
              <a:rPr sz="2000" spc="-105" dirty="0">
                <a:cs typeface="Tahoma"/>
              </a:rPr>
              <a:t> </a:t>
            </a:r>
            <a:r>
              <a:rPr sz="2000" spc="-90" dirty="0">
                <a:cs typeface="Tahoma"/>
              </a:rPr>
              <a:t>huge</a:t>
            </a:r>
            <a:r>
              <a:rPr sz="2000" spc="-200" dirty="0">
                <a:cs typeface="Tahoma"/>
              </a:rPr>
              <a:t> </a:t>
            </a:r>
            <a:r>
              <a:rPr sz="2000" spc="-70" dirty="0">
                <a:cs typeface="Tahoma"/>
              </a:rPr>
              <a:t>impact </a:t>
            </a:r>
            <a:r>
              <a:rPr sz="2000" spc="-395" dirty="0">
                <a:cs typeface="Tahoma"/>
              </a:rPr>
              <a:t> </a:t>
            </a:r>
            <a:r>
              <a:rPr sz="2000" spc="-65" dirty="0">
                <a:cs typeface="Tahoma"/>
              </a:rPr>
              <a:t>on</a:t>
            </a:r>
            <a:r>
              <a:rPr sz="2000" spc="-180" dirty="0">
                <a:cs typeface="Tahoma"/>
              </a:rPr>
              <a:t> </a:t>
            </a:r>
            <a:r>
              <a:rPr sz="2000" spc="-60" dirty="0">
                <a:cs typeface="Tahoma"/>
              </a:rPr>
              <a:t>all</a:t>
            </a:r>
            <a:r>
              <a:rPr sz="2000" spc="-200" dirty="0">
                <a:cs typeface="Tahoma"/>
              </a:rPr>
              <a:t> </a:t>
            </a:r>
            <a:r>
              <a:rPr sz="2000" spc="-70" dirty="0">
                <a:cs typeface="Tahoma"/>
              </a:rPr>
              <a:t>the</a:t>
            </a:r>
            <a:r>
              <a:rPr sz="2000" spc="-130" dirty="0">
                <a:cs typeface="Tahoma"/>
              </a:rPr>
              <a:t> </a:t>
            </a:r>
            <a:r>
              <a:rPr sz="2000" spc="-85" dirty="0">
                <a:cs typeface="Tahoma"/>
              </a:rPr>
              <a:t>major</a:t>
            </a:r>
            <a:r>
              <a:rPr sz="2000" spc="-170" dirty="0">
                <a:cs typeface="Tahoma"/>
              </a:rPr>
              <a:t> </a:t>
            </a:r>
            <a:r>
              <a:rPr sz="2000" spc="-75" dirty="0">
                <a:cs typeface="Tahoma"/>
              </a:rPr>
              <a:t>industries.</a:t>
            </a:r>
            <a:endParaRPr sz="2000" dirty="0"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452044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78649" y="1840987"/>
            <a:ext cx="4776047" cy="555772"/>
          </a:xfrm>
          <a:prstGeom prst="rect">
            <a:avLst/>
          </a:prstGeom>
        </p:spPr>
        <p:txBody>
          <a:bodyPr vert="horz" wrap="square" lIns="0" tIns="22013" rIns="0" bIns="0" rtlCol="0">
            <a:spAutoFit/>
          </a:bodyPr>
          <a:lstStyle/>
          <a:p>
            <a:pPr marL="16933">
              <a:spcBef>
                <a:spcPts val="173"/>
              </a:spcBef>
            </a:pPr>
            <a:r>
              <a:rPr sz="3467" b="1" spc="73" dirty="0">
                <a:solidFill>
                  <a:srgbClr val="1A1A1A"/>
                </a:solidFill>
                <a:latin typeface="Trebuchet MS"/>
                <a:cs typeface="Trebuchet MS"/>
              </a:rPr>
              <a:t>T</a:t>
            </a:r>
            <a:r>
              <a:rPr sz="3467" b="1" spc="40" dirty="0">
                <a:solidFill>
                  <a:srgbClr val="1A1A1A"/>
                </a:solidFill>
                <a:latin typeface="Trebuchet MS"/>
                <a:cs typeface="Trebuchet MS"/>
              </a:rPr>
              <a:t>h</a:t>
            </a:r>
            <a:r>
              <a:rPr sz="3467" b="1" spc="-13" dirty="0">
                <a:solidFill>
                  <a:srgbClr val="1A1A1A"/>
                </a:solidFill>
                <a:latin typeface="Trebuchet MS"/>
                <a:cs typeface="Trebuchet MS"/>
              </a:rPr>
              <a:t>e</a:t>
            </a:r>
            <a:r>
              <a:rPr sz="3467" b="1" spc="27" dirty="0">
                <a:solidFill>
                  <a:srgbClr val="1A1A1A"/>
                </a:solidFill>
                <a:latin typeface="Trebuchet MS"/>
                <a:cs typeface="Trebuchet MS"/>
              </a:rPr>
              <a:t>r</a:t>
            </a:r>
            <a:r>
              <a:rPr sz="3467" b="1" spc="107" dirty="0">
                <a:solidFill>
                  <a:srgbClr val="1A1A1A"/>
                </a:solidFill>
                <a:latin typeface="Trebuchet MS"/>
                <a:cs typeface="Trebuchet MS"/>
              </a:rPr>
              <a:t>e</a:t>
            </a:r>
            <a:r>
              <a:rPr sz="3467" spc="-167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3467" b="1" spc="20" dirty="0">
                <a:solidFill>
                  <a:srgbClr val="1A1A1A"/>
                </a:solidFill>
                <a:latin typeface="Trebuchet MS"/>
                <a:cs typeface="Trebuchet MS"/>
              </a:rPr>
              <a:t>a</a:t>
            </a:r>
            <a:r>
              <a:rPr sz="3467" b="1" spc="40" dirty="0">
                <a:solidFill>
                  <a:srgbClr val="1A1A1A"/>
                </a:solidFill>
                <a:latin typeface="Trebuchet MS"/>
                <a:cs typeface="Trebuchet MS"/>
              </a:rPr>
              <a:t>r</a:t>
            </a:r>
            <a:r>
              <a:rPr sz="3467" b="1" spc="107" dirty="0">
                <a:solidFill>
                  <a:srgbClr val="1A1A1A"/>
                </a:solidFill>
                <a:latin typeface="Trebuchet MS"/>
                <a:cs typeface="Trebuchet MS"/>
              </a:rPr>
              <a:t>e</a:t>
            </a:r>
            <a:r>
              <a:rPr sz="3467" spc="-167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3467" b="1" spc="-60" dirty="0">
                <a:solidFill>
                  <a:srgbClr val="1A1A1A"/>
                </a:solidFill>
                <a:latin typeface="Trebuchet MS"/>
                <a:cs typeface="Trebuchet MS"/>
              </a:rPr>
              <a:t>2</a:t>
            </a:r>
            <a:r>
              <a:rPr sz="3467" spc="-47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3467" b="1" spc="-80" dirty="0">
                <a:solidFill>
                  <a:srgbClr val="1A1A1A"/>
                </a:solidFill>
                <a:latin typeface="Trebuchet MS"/>
                <a:cs typeface="Trebuchet MS"/>
              </a:rPr>
              <a:t>t</a:t>
            </a:r>
            <a:r>
              <a:rPr sz="3467" b="1" spc="47" dirty="0">
                <a:solidFill>
                  <a:srgbClr val="1A1A1A"/>
                </a:solidFill>
                <a:latin typeface="Trebuchet MS"/>
                <a:cs typeface="Trebuchet MS"/>
              </a:rPr>
              <a:t>y</a:t>
            </a:r>
            <a:r>
              <a:rPr sz="3467" b="1" spc="173" dirty="0">
                <a:solidFill>
                  <a:srgbClr val="1A1A1A"/>
                </a:solidFill>
                <a:latin typeface="Trebuchet MS"/>
                <a:cs typeface="Trebuchet MS"/>
              </a:rPr>
              <a:t>pes</a:t>
            </a:r>
            <a:r>
              <a:rPr sz="3467" spc="-7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3467" b="1" spc="133" dirty="0">
                <a:solidFill>
                  <a:srgbClr val="1A1A1A"/>
                </a:solidFill>
                <a:latin typeface="Trebuchet MS"/>
                <a:cs typeface="Trebuchet MS"/>
              </a:rPr>
              <a:t>o</a:t>
            </a:r>
            <a:r>
              <a:rPr sz="3467" b="1" spc="13" dirty="0">
                <a:solidFill>
                  <a:srgbClr val="1A1A1A"/>
                </a:solidFill>
                <a:latin typeface="Trebuchet MS"/>
                <a:cs typeface="Trebuchet MS"/>
              </a:rPr>
              <a:t>f</a:t>
            </a:r>
            <a:r>
              <a:rPr sz="3467" spc="-67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3467" b="1" spc="200" dirty="0">
                <a:solidFill>
                  <a:srgbClr val="1A1A1A"/>
                </a:solidFill>
                <a:latin typeface="Trebuchet MS"/>
                <a:cs typeface="Trebuchet MS"/>
              </a:rPr>
              <a:t>A</a:t>
            </a:r>
            <a:r>
              <a:rPr sz="3467" b="1" spc="33" dirty="0">
                <a:solidFill>
                  <a:srgbClr val="1A1A1A"/>
                </a:solidFill>
                <a:latin typeface="Trebuchet MS"/>
                <a:cs typeface="Trebuchet MS"/>
              </a:rPr>
              <a:t>I</a:t>
            </a:r>
            <a:endParaRPr sz="3467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27959" y="3145394"/>
            <a:ext cx="4008967" cy="1420111"/>
          </a:xfrm>
          <a:prstGeom prst="rect">
            <a:avLst/>
          </a:prstGeom>
          <a:ln w="9534">
            <a:solidFill>
              <a:srgbClr val="000000"/>
            </a:solidFill>
          </a:ln>
        </p:spPr>
        <p:txBody>
          <a:bodyPr vert="horz" wrap="square" lIns="0" tIns="255693" rIns="0" bIns="0" rtlCol="0">
            <a:spAutoFit/>
          </a:bodyPr>
          <a:lstStyle/>
          <a:p>
            <a:pPr marL="2540" algn="ctr">
              <a:spcBef>
                <a:spcPts val="2013"/>
              </a:spcBef>
            </a:pPr>
            <a:r>
              <a:rPr sz="5200" spc="152" dirty="0">
                <a:latin typeface="Tahoma"/>
                <a:cs typeface="Tahoma"/>
              </a:rPr>
              <a:t>ANI</a:t>
            </a:r>
            <a:endParaRPr sz="5200">
              <a:latin typeface="Tahoma"/>
              <a:cs typeface="Tahoma"/>
            </a:endParaRPr>
          </a:p>
          <a:p>
            <a:pPr marR="7620" algn="ctr">
              <a:spcBef>
                <a:spcPts val="100"/>
              </a:spcBef>
            </a:pPr>
            <a:r>
              <a:rPr sz="2267" spc="233" dirty="0">
                <a:latin typeface="Tahoma"/>
                <a:cs typeface="Tahoma"/>
              </a:rPr>
              <a:t>A</a:t>
            </a:r>
            <a:r>
              <a:rPr sz="2267" spc="73" dirty="0">
                <a:latin typeface="Tahoma"/>
                <a:cs typeface="Tahoma"/>
              </a:rPr>
              <a:t>r</a:t>
            </a:r>
            <a:r>
              <a:rPr sz="2267" spc="133" dirty="0">
                <a:latin typeface="Tahoma"/>
                <a:cs typeface="Tahoma"/>
              </a:rPr>
              <a:t>t</a:t>
            </a:r>
            <a:r>
              <a:rPr sz="2267" spc="73" dirty="0">
                <a:latin typeface="Tahoma"/>
                <a:cs typeface="Tahoma"/>
              </a:rPr>
              <a:t>ifi</a:t>
            </a:r>
            <a:r>
              <a:rPr sz="2267" spc="47" dirty="0">
                <a:latin typeface="Tahoma"/>
                <a:cs typeface="Tahoma"/>
              </a:rPr>
              <a:t>c</a:t>
            </a:r>
            <a:r>
              <a:rPr sz="2267" spc="73" dirty="0">
                <a:latin typeface="Tahoma"/>
                <a:cs typeface="Tahoma"/>
              </a:rPr>
              <a:t>i</a:t>
            </a:r>
            <a:r>
              <a:rPr sz="2267" dirty="0">
                <a:latin typeface="Tahoma"/>
                <a:cs typeface="Tahoma"/>
              </a:rPr>
              <a:t>a</a:t>
            </a:r>
            <a:r>
              <a:rPr sz="2267" spc="67" dirty="0">
                <a:latin typeface="Tahoma"/>
                <a:cs typeface="Tahoma"/>
              </a:rPr>
              <a:t>l</a:t>
            </a:r>
            <a:r>
              <a:rPr sz="2267" spc="-267" dirty="0">
                <a:latin typeface="Times New Roman"/>
                <a:cs typeface="Times New Roman"/>
              </a:rPr>
              <a:t> </a:t>
            </a:r>
            <a:r>
              <a:rPr sz="2267" spc="180" dirty="0">
                <a:latin typeface="Tahoma"/>
                <a:cs typeface="Tahoma"/>
              </a:rPr>
              <a:t>N</a:t>
            </a:r>
            <a:r>
              <a:rPr sz="2267" dirty="0">
                <a:latin typeface="Tahoma"/>
                <a:cs typeface="Tahoma"/>
              </a:rPr>
              <a:t>a</a:t>
            </a:r>
            <a:r>
              <a:rPr sz="2267" spc="73" dirty="0">
                <a:latin typeface="Tahoma"/>
                <a:cs typeface="Tahoma"/>
              </a:rPr>
              <a:t>rr</a:t>
            </a:r>
            <a:r>
              <a:rPr sz="2267" spc="60" dirty="0">
                <a:latin typeface="Tahoma"/>
                <a:cs typeface="Tahoma"/>
              </a:rPr>
              <a:t>o</a:t>
            </a:r>
            <a:r>
              <a:rPr sz="2267" spc="80" dirty="0">
                <a:latin typeface="Tahoma"/>
                <a:cs typeface="Tahoma"/>
              </a:rPr>
              <a:t>w</a:t>
            </a:r>
            <a:r>
              <a:rPr sz="2267" spc="-240" dirty="0">
                <a:latin typeface="Times New Roman"/>
                <a:cs typeface="Times New Roman"/>
              </a:rPr>
              <a:t> </a:t>
            </a:r>
            <a:r>
              <a:rPr sz="2267" spc="-152" dirty="0">
                <a:latin typeface="Tahoma"/>
                <a:cs typeface="Tahoma"/>
              </a:rPr>
              <a:t>I</a:t>
            </a:r>
            <a:r>
              <a:rPr sz="2267" spc="27" dirty="0">
                <a:latin typeface="Tahoma"/>
                <a:cs typeface="Tahoma"/>
              </a:rPr>
              <a:t>n</a:t>
            </a:r>
            <a:r>
              <a:rPr sz="2267" spc="133" dirty="0">
                <a:latin typeface="Tahoma"/>
                <a:cs typeface="Tahoma"/>
              </a:rPr>
              <a:t>t</a:t>
            </a:r>
            <a:r>
              <a:rPr sz="2267" dirty="0">
                <a:latin typeface="Tahoma"/>
                <a:cs typeface="Tahoma"/>
              </a:rPr>
              <a:t>e</a:t>
            </a:r>
            <a:r>
              <a:rPr sz="2267" spc="73" dirty="0">
                <a:latin typeface="Tahoma"/>
                <a:cs typeface="Tahoma"/>
              </a:rPr>
              <a:t>lli</a:t>
            </a:r>
            <a:r>
              <a:rPr sz="2267" spc="-60" dirty="0">
                <a:latin typeface="Tahoma"/>
                <a:cs typeface="Tahoma"/>
              </a:rPr>
              <a:t>g</a:t>
            </a:r>
            <a:r>
              <a:rPr sz="2267" dirty="0">
                <a:latin typeface="Tahoma"/>
                <a:cs typeface="Tahoma"/>
              </a:rPr>
              <a:t>e</a:t>
            </a:r>
            <a:r>
              <a:rPr sz="2267" spc="-73" dirty="0">
                <a:latin typeface="Tahoma"/>
                <a:cs typeface="Tahoma"/>
              </a:rPr>
              <a:t>n</a:t>
            </a:r>
            <a:r>
              <a:rPr sz="2267" spc="47" dirty="0">
                <a:latin typeface="Tahoma"/>
                <a:cs typeface="Tahoma"/>
              </a:rPr>
              <a:t>c</a:t>
            </a:r>
            <a:r>
              <a:rPr sz="2267" spc="13" dirty="0">
                <a:latin typeface="Tahoma"/>
                <a:cs typeface="Tahoma"/>
              </a:rPr>
              <a:t>e</a:t>
            </a:r>
            <a:endParaRPr sz="2267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55242" y="4046061"/>
            <a:ext cx="4008967" cy="1420966"/>
          </a:xfrm>
          <a:prstGeom prst="rect">
            <a:avLst/>
          </a:prstGeom>
          <a:ln w="9534">
            <a:solidFill>
              <a:srgbClr val="000000"/>
            </a:solidFill>
          </a:ln>
        </p:spPr>
        <p:txBody>
          <a:bodyPr vert="horz" wrap="square" lIns="0" tIns="256540" rIns="0" bIns="0" rtlCol="0">
            <a:spAutoFit/>
          </a:bodyPr>
          <a:lstStyle/>
          <a:p>
            <a:pPr algn="ctr">
              <a:spcBef>
                <a:spcPts val="2020"/>
              </a:spcBef>
            </a:pPr>
            <a:r>
              <a:rPr sz="5200" spc="120" dirty="0">
                <a:latin typeface="Tahoma"/>
                <a:cs typeface="Tahoma"/>
              </a:rPr>
              <a:t>AGI</a:t>
            </a:r>
            <a:endParaRPr sz="5200">
              <a:latin typeface="Tahoma"/>
              <a:cs typeface="Tahoma"/>
            </a:endParaRPr>
          </a:p>
          <a:p>
            <a:pPr algn="ctr">
              <a:spcBef>
                <a:spcPts val="100"/>
              </a:spcBef>
            </a:pPr>
            <a:r>
              <a:rPr sz="2267" spc="233" dirty="0">
                <a:latin typeface="Tahoma"/>
                <a:cs typeface="Tahoma"/>
              </a:rPr>
              <a:t>A</a:t>
            </a:r>
            <a:r>
              <a:rPr sz="2267" spc="73" dirty="0">
                <a:latin typeface="Tahoma"/>
                <a:cs typeface="Tahoma"/>
              </a:rPr>
              <a:t>r</a:t>
            </a:r>
            <a:r>
              <a:rPr sz="2267" spc="133" dirty="0">
                <a:latin typeface="Tahoma"/>
                <a:cs typeface="Tahoma"/>
              </a:rPr>
              <a:t>t</a:t>
            </a:r>
            <a:r>
              <a:rPr sz="2267" spc="73" dirty="0">
                <a:latin typeface="Tahoma"/>
                <a:cs typeface="Tahoma"/>
              </a:rPr>
              <a:t>ifi</a:t>
            </a:r>
            <a:r>
              <a:rPr sz="2267" spc="47" dirty="0">
                <a:latin typeface="Tahoma"/>
                <a:cs typeface="Tahoma"/>
              </a:rPr>
              <a:t>c</a:t>
            </a:r>
            <a:r>
              <a:rPr sz="2267" spc="73" dirty="0">
                <a:latin typeface="Tahoma"/>
                <a:cs typeface="Tahoma"/>
              </a:rPr>
              <a:t>i</a:t>
            </a:r>
            <a:r>
              <a:rPr sz="2267" dirty="0">
                <a:latin typeface="Tahoma"/>
                <a:cs typeface="Tahoma"/>
              </a:rPr>
              <a:t>a</a:t>
            </a:r>
            <a:r>
              <a:rPr sz="2267" spc="67" dirty="0">
                <a:latin typeface="Tahoma"/>
                <a:cs typeface="Tahoma"/>
              </a:rPr>
              <a:t>l</a:t>
            </a:r>
            <a:r>
              <a:rPr sz="2267" spc="-267" dirty="0">
                <a:latin typeface="Times New Roman"/>
                <a:cs typeface="Times New Roman"/>
              </a:rPr>
              <a:t> </a:t>
            </a:r>
            <a:r>
              <a:rPr sz="2267" spc="180" dirty="0">
                <a:latin typeface="Tahoma"/>
                <a:cs typeface="Tahoma"/>
              </a:rPr>
              <a:t>G</a:t>
            </a:r>
            <a:r>
              <a:rPr sz="2267" dirty="0">
                <a:latin typeface="Tahoma"/>
                <a:cs typeface="Tahoma"/>
              </a:rPr>
              <a:t>e</a:t>
            </a:r>
            <a:r>
              <a:rPr sz="2267" spc="27" dirty="0">
                <a:latin typeface="Tahoma"/>
                <a:cs typeface="Tahoma"/>
              </a:rPr>
              <a:t>n</a:t>
            </a:r>
            <a:r>
              <a:rPr sz="2267" dirty="0">
                <a:latin typeface="Tahoma"/>
                <a:cs typeface="Tahoma"/>
              </a:rPr>
              <a:t>e</a:t>
            </a:r>
            <a:r>
              <a:rPr sz="2267" spc="73" dirty="0">
                <a:latin typeface="Tahoma"/>
                <a:cs typeface="Tahoma"/>
              </a:rPr>
              <a:t>r</a:t>
            </a:r>
            <a:r>
              <a:rPr sz="2267" dirty="0">
                <a:latin typeface="Tahoma"/>
                <a:cs typeface="Tahoma"/>
              </a:rPr>
              <a:t>a</a:t>
            </a:r>
            <a:r>
              <a:rPr sz="2267" spc="67" dirty="0">
                <a:latin typeface="Tahoma"/>
                <a:cs typeface="Tahoma"/>
              </a:rPr>
              <a:t>l</a:t>
            </a:r>
            <a:r>
              <a:rPr sz="2267" spc="-267" dirty="0">
                <a:latin typeface="Times New Roman"/>
                <a:cs typeface="Times New Roman"/>
              </a:rPr>
              <a:t> </a:t>
            </a:r>
            <a:r>
              <a:rPr sz="2267" spc="-152" dirty="0">
                <a:latin typeface="Tahoma"/>
                <a:cs typeface="Tahoma"/>
              </a:rPr>
              <a:t>I</a:t>
            </a:r>
            <a:r>
              <a:rPr sz="2267" spc="27" dirty="0">
                <a:latin typeface="Tahoma"/>
                <a:cs typeface="Tahoma"/>
              </a:rPr>
              <a:t>n</a:t>
            </a:r>
            <a:r>
              <a:rPr sz="2267" spc="133" dirty="0">
                <a:latin typeface="Tahoma"/>
                <a:cs typeface="Tahoma"/>
              </a:rPr>
              <a:t>t</a:t>
            </a:r>
            <a:r>
              <a:rPr sz="2267" dirty="0">
                <a:latin typeface="Tahoma"/>
                <a:cs typeface="Tahoma"/>
              </a:rPr>
              <a:t>e</a:t>
            </a:r>
            <a:r>
              <a:rPr sz="2267" spc="73" dirty="0">
                <a:latin typeface="Tahoma"/>
                <a:cs typeface="Tahoma"/>
              </a:rPr>
              <a:t>lli</a:t>
            </a:r>
            <a:r>
              <a:rPr sz="2267" spc="-160" dirty="0">
                <a:latin typeface="Tahoma"/>
                <a:cs typeface="Tahoma"/>
              </a:rPr>
              <a:t>g</a:t>
            </a:r>
            <a:r>
              <a:rPr sz="2267" dirty="0">
                <a:latin typeface="Tahoma"/>
                <a:cs typeface="Tahoma"/>
              </a:rPr>
              <a:t>e</a:t>
            </a:r>
            <a:r>
              <a:rPr sz="2267" spc="27" dirty="0">
                <a:latin typeface="Tahoma"/>
                <a:cs typeface="Tahoma"/>
              </a:rPr>
              <a:t>n</a:t>
            </a:r>
            <a:r>
              <a:rPr sz="2267" spc="-53" dirty="0">
                <a:latin typeface="Tahoma"/>
                <a:cs typeface="Tahoma"/>
              </a:rPr>
              <a:t>c</a:t>
            </a:r>
            <a:r>
              <a:rPr sz="2267" spc="13" dirty="0">
                <a:latin typeface="Tahoma"/>
                <a:cs typeface="Tahoma"/>
              </a:rPr>
              <a:t>e</a:t>
            </a:r>
            <a:endParaRPr sz="2267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62202" y="5110901"/>
            <a:ext cx="2984500" cy="401029"/>
          </a:xfrm>
          <a:prstGeom prst="rect">
            <a:avLst/>
          </a:prstGeom>
        </p:spPr>
        <p:txBody>
          <a:bodyPr vert="horz" wrap="square" lIns="0" tIns="21167" rIns="0" bIns="0" rtlCol="0">
            <a:spAutoFit/>
          </a:bodyPr>
          <a:lstStyle/>
          <a:p>
            <a:pPr marL="16933">
              <a:spcBef>
                <a:spcPts val="167"/>
              </a:spcBef>
            </a:pPr>
            <a:r>
              <a:rPr sz="2467" b="1" spc="-13" dirty="0">
                <a:solidFill>
                  <a:srgbClr val="1A9887"/>
                </a:solidFill>
                <a:latin typeface="Tahoma"/>
                <a:cs typeface="Tahoma"/>
              </a:rPr>
              <a:t>LO</a:t>
            </a:r>
            <a:r>
              <a:rPr sz="2467" b="1" spc="-20" dirty="0">
                <a:solidFill>
                  <a:srgbClr val="1A9887"/>
                </a:solidFill>
                <a:latin typeface="Tahoma"/>
                <a:cs typeface="Tahoma"/>
              </a:rPr>
              <a:t>T</a:t>
            </a:r>
            <a:r>
              <a:rPr sz="2467" b="1" spc="-220" dirty="0">
                <a:solidFill>
                  <a:srgbClr val="1A9887"/>
                </a:solidFill>
                <a:latin typeface="Tahoma"/>
                <a:cs typeface="Tahoma"/>
              </a:rPr>
              <a:t>S</a:t>
            </a:r>
            <a:r>
              <a:rPr sz="2467" spc="-67" dirty="0">
                <a:solidFill>
                  <a:srgbClr val="1A9887"/>
                </a:solidFill>
                <a:latin typeface="Times New Roman"/>
                <a:cs typeface="Times New Roman"/>
              </a:rPr>
              <a:t> </a:t>
            </a:r>
            <a:r>
              <a:rPr sz="2467" b="1" spc="100" dirty="0">
                <a:solidFill>
                  <a:srgbClr val="1A9887"/>
                </a:solidFill>
                <a:latin typeface="Tahoma"/>
                <a:cs typeface="Tahoma"/>
              </a:rPr>
              <a:t>O</a:t>
            </a:r>
            <a:r>
              <a:rPr sz="2467" b="1" spc="-33" dirty="0">
                <a:solidFill>
                  <a:srgbClr val="1A9887"/>
                </a:solidFill>
                <a:latin typeface="Tahoma"/>
                <a:cs typeface="Tahoma"/>
              </a:rPr>
              <a:t>F</a:t>
            </a:r>
            <a:r>
              <a:rPr sz="2467" spc="-133" dirty="0">
                <a:solidFill>
                  <a:srgbClr val="1A9887"/>
                </a:solidFill>
                <a:latin typeface="Times New Roman"/>
                <a:cs typeface="Times New Roman"/>
              </a:rPr>
              <a:t> </a:t>
            </a:r>
            <a:r>
              <a:rPr sz="2467" b="1" spc="-33" dirty="0">
                <a:solidFill>
                  <a:srgbClr val="1A9887"/>
                </a:solidFill>
                <a:latin typeface="Tahoma"/>
                <a:cs typeface="Tahoma"/>
              </a:rPr>
              <a:t>P</a:t>
            </a:r>
            <a:r>
              <a:rPr sz="2467" b="1" spc="-193" dirty="0">
                <a:solidFill>
                  <a:srgbClr val="1A9887"/>
                </a:solidFill>
                <a:latin typeface="Tahoma"/>
                <a:cs typeface="Tahoma"/>
              </a:rPr>
              <a:t>R</a:t>
            </a:r>
            <a:r>
              <a:rPr sz="2467" b="1" spc="100" dirty="0">
                <a:solidFill>
                  <a:srgbClr val="1A9887"/>
                </a:solidFill>
                <a:latin typeface="Tahoma"/>
                <a:cs typeface="Tahoma"/>
              </a:rPr>
              <a:t>O</a:t>
            </a:r>
            <a:r>
              <a:rPr sz="2467" b="1" spc="-47" dirty="0">
                <a:solidFill>
                  <a:srgbClr val="1A9887"/>
                </a:solidFill>
                <a:latin typeface="Tahoma"/>
                <a:cs typeface="Tahoma"/>
              </a:rPr>
              <a:t>G</a:t>
            </a:r>
            <a:r>
              <a:rPr sz="2467" b="1" spc="-193" dirty="0">
                <a:solidFill>
                  <a:srgbClr val="1A9887"/>
                </a:solidFill>
                <a:latin typeface="Tahoma"/>
                <a:cs typeface="Tahoma"/>
              </a:rPr>
              <a:t>R</a:t>
            </a:r>
            <a:r>
              <a:rPr sz="2467" b="1" spc="-127" dirty="0">
                <a:solidFill>
                  <a:srgbClr val="1A9887"/>
                </a:solidFill>
                <a:latin typeface="Tahoma"/>
                <a:cs typeface="Tahoma"/>
              </a:rPr>
              <a:t>E</a:t>
            </a:r>
            <a:r>
              <a:rPr sz="2467" b="1" spc="-267" dirty="0">
                <a:solidFill>
                  <a:srgbClr val="1A9887"/>
                </a:solidFill>
                <a:latin typeface="Tahoma"/>
                <a:cs typeface="Tahoma"/>
              </a:rPr>
              <a:t>S</a:t>
            </a:r>
            <a:r>
              <a:rPr sz="2467" b="1" spc="-220" dirty="0">
                <a:solidFill>
                  <a:srgbClr val="1A9887"/>
                </a:solidFill>
                <a:latin typeface="Tahoma"/>
                <a:cs typeface="Tahoma"/>
              </a:rPr>
              <a:t>S</a:t>
            </a:r>
            <a:endParaRPr sz="2467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69293" y="3380652"/>
            <a:ext cx="3587327" cy="401029"/>
          </a:xfrm>
          <a:prstGeom prst="rect">
            <a:avLst/>
          </a:prstGeom>
        </p:spPr>
        <p:txBody>
          <a:bodyPr vert="horz" wrap="square" lIns="0" tIns="21167" rIns="0" bIns="0" rtlCol="0">
            <a:spAutoFit/>
          </a:bodyPr>
          <a:lstStyle/>
          <a:p>
            <a:pPr marL="16933">
              <a:spcBef>
                <a:spcPts val="167"/>
              </a:spcBef>
            </a:pPr>
            <a:r>
              <a:rPr sz="2467" b="1" spc="-20" dirty="0">
                <a:solidFill>
                  <a:srgbClr val="EB5500"/>
                </a:solidFill>
                <a:latin typeface="Tahoma"/>
                <a:cs typeface="Tahoma"/>
              </a:rPr>
              <a:t>ALMOST</a:t>
            </a:r>
            <a:r>
              <a:rPr sz="2467" b="1" spc="-147" dirty="0">
                <a:solidFill>
                  <a:srgbClr val="EB5500"/>
                </a:solidFill>
                <a:latin typeface="Tahoma"/>
                <a:cs typeface="Tahoma"/>
              </a:rPr>
              <a:t> </a:t>
            </a:r>
            <a:r>
              <a:rPr sz="2467" b="1" spc="47" dirty="0">
                <a:solidFill>
                  <a:srgbClr val="EB5500"/>
                </a:solidFill>
                <a:latin typeface="Tahoma"/>
                <a:cs typeface="Tahoma"/>
              </a:rPr>
              <a:t>NO</a:t>
            </a:r>
            <a:r>
              <a:rPr sz="2467" b="1" spc="-147" dirty="0">
                <a:solidFill>
                  <a:srgbClr val="EB5500"/>
                </a:solidFill>
                <a:latin typeface="Tahoma"/>
                <a:cs typeface="Tahoma"/>
              </a:rPr>
              <a:t> </a:t>
            </a:r>
            <a:r>
              <a:rPr sz="2467" b="1" spc="-120" dirty="0">
                <a:solidFill>
                  <a:srgbClr val="EB5500"/>
                </a:solidFill>
                <a:latin typeface="Tahoma"/>
                <a:cs typeface="Tahoma"/>
              </a:rPr>
              <a:t>PROGRESS</a:t>
            </a:r>
            <a:endParaRPr sz="2467">
              <a:latin typeface="Tahoma"/>
              <a:cs typeface="Tahoma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744BEFA-1C89-B04D-74B1-B6375F7439BD}"/>
              </a:ext>
            </a:extLst>
          </p:cNvPr>
          <p:cNvSpPr txBox="1">
            <a:spLocks/>
          </p:cNvSpPr>
          <p:nvPr/>
        </p:nvSpPr>
        <p:spPr>
          <a:xfrm>
            <a:off x="734505" y="560555"/>
            <a:ext cx="10515600" cy="671823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Main AI types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Picture 7" descr="A picture containing icon&#10;&#10;Description automatically generated">
            <a:extLst>
              <a:ext uri="{FF2B5EF4-FFF2-40B4-BE49-F238E27FC236}">
                <a16:creationId xmlns:a16="http://schemas.microsoft.com/office/drawing/2014/main" id="{009EB08A-534F-00DD-21DA-E4C67B8D51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2" y="6297445"/>
            <a:ext cx="2219971" cy="5605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1480" y="991443"/>
            <a:ext cx="5451992" cy="10878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16933" algn="ctr"/>
            <a:r>
              <a:rPr lang="en-US" sz="3400" b="1" kern="1200" spc="7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Artificial</a:t>
            </a:r>
            <a:r>
              <a:rPr lang="en-US" sz="3400" b="1" kern="1200" spc="-467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400" b="1" kern="1200" spc="12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Narrow</a:t>
            </a:r>
            <a:r>
              <a:rPr lang="en-US" sz="3400" b="1" kern="1200" spc="-48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400" b="1" kern="1200" spc="87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Intelligence</a:t>
            </a:r>
            <a:r>
              <a:rPr lang="en-US" sz="3400" b="1" kern="1200" spc="-24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400" b="1" kern="1200" spc="47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(ANI)</a:t>
            </a:r>
            <a:endParaRPr lang="en-US" sz="34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1480" y="2684095"/>
            <a:ext cx="5133366" cy="34928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6933" indent="-228600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spc="73" dirty="0"/>
              <a:t>These are AIs that do </a:t>
            </a:r>
            <a:r>
              <a:rPr lang="en-US" sz="2000" b="1" spc="73" dirty="0"/>
              <a:t>one thing</a:t>
            </a:r>
            <a:r>
              <a:rPr lang="en-US" sz="2000" spc="73" dirty="0"/>
              <a:t> such as:</a:t>
            </a:r>
          </a:p>
          <a:p>
            <a:pPr marL="474133" lvl="1" indent="-228600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smart speaker</a:t>
            </a:r>
          </a:p>
          <a:p>
            <a:pPr marL="474133" lvl="1" indent="-228600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self-driving car</a:t>
            </a:r>
          </a:p>
          <a:p>
            <a:pPr marL="474133" lvl="1" indent="-228600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AI to do web search</a:t>
            </a:r>
          </a:p>
          <a:p>
            <a:pPr marL="474133" lvl="1" indent="-228600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AI applications in farming or in a factory.</a:t>
            </a:r>
          </a:p>
          <a:p>
            <a:pPr marL="342900" indent="-342900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In short </a:t>
            </a:r>
            <a:r>
              <a:rPr lang="en-US" sz="2000" b="1" dirty="0"/>
              <a:t>most</a:t>
            </a:r>
            <a:r>
              <a:rPr lang="en-US" sz="2000" dirty="0"/>
              <a:t> of AI apps we have right now is ANI apps.</a:t>
            </a:r>
          </a:p>
          <a:p>
            <a:pPr marL="342900" indent="-342900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So, ever we have all this powerful apps, what will AGI be like?!</a:t>
            </a:r>
          </a:p>
          <a:p>
            <a:pPr marL="342900" indent="-342900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16933" indent="-228600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28755" y="2285541"/>
            <a:ext cx="5751765" cy="318288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reflection blurRad="12700" stA="38000" endPos="28000" dist="5000" dir="5400000" sy="-100000" algn="bl" rotWithShape="0"/>
          </a:effectLst>
        </p:spPr>
      </p:pic>
      <p:pic>
        <p:nvPicPr>
          <p:cNvPr id="5" name="Picture 4" descr="A picture containing icon&#10;&#10;Description automatically generated">
            <a:extLst>
              <a:ext uri="{FF2B5EF4-FFF2-40B4-BE49-F238E27FC236}">
                <a16:creationId xmlns:a16="http://schemas.microsoft.com/office/drawing/2014/main" id="{4DF852C7-5C75-3619-268D-83A37B3362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1452" y="6299364"/>
            <a:ext cx="2991439" cy="55863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8648" y="1847580"/>
            <a:ext cx="7379547" cy="555772"/>
          </a:xfrm>
          <a:prstGeom prst="rect">
            <a:avLst/>
          </a:prstGeom>
        </p:spPr>
        <p:txBody>
          <a:bodyPr vert="horz" wrap="square" lIns="0" tIns="2201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73"/>
              </a:spcBef>
            </a:pPr>
            <a:r>
              <a:rPr lang="en-US" sz="3400" spc="160">
                <a:latin typeface="Abadi" panose="020B0604020104020204" pitchFamily="34" charset="0"/>
              </a:rPr>
              <a:t>Artificial</a:t>
            </a:r>
            <a:r>
              <a:rPr lang="en-US" sz="3467" spc="-467"/>
              <a:t> </a:t>
            </a:r>
            <a:r>
              <a:rPr lang="en-US" sz="3400" spc="160">
                <a:latin typeface="Abadi" panose="020B0604020104020204" pitchFamily="34" charset="0"/>
              </a:rPr>
              <a:t>General Intelligence (AGI)</a:t>
            </a:r>
            <a:endParaRPr lang="en-US" sz="3400" spc="160" dirty="0">
              <a:latin typeface="Abadi" panose="020B0604020104020204" pitchFamily="34" charset="0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48924" y="1825195"/>
            <a:ext cx="4292600" cy="50328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E2D95B1-37FB-0176-014E-26934E85BAE1}"/>
              </a:ext>
            </a:extLst>
          </p:cNvPr>
          <p:cNvSpPr txBox="1"/>
          <p:nvPr/>
        </p:nvSpPr>
        <p:spPr>
          <a:xfrm>
            <a:off x="1078648" y="3063959"/>
            <a:ext cx="609442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/>
              <a:t>That is  the goal  to build AI.</a:t>
            </a:r>
          </a:p>
          <a:p>
            <a:r>
              <a:rPr lang="en-US" sz="2800"/>
              <a:t>They </a:t>
            </a:r>
            <a:r>
              <a:rPr lang="en-US" sz="2800" b="1"/>
              <a:t>can do anything </a:t>
            </a:r>
            <a:r>
              <a:rPr lang="en-US" sz="2800"/>
              <a:t>a human can do or maybe  even be </a:t>
            </a:r>
            <a:r>
              <a:rPr lang="en-US" sz="2800" b="1"/>
              <a:t>super-intelligent</a:t>
            </a:r>
            <a:r>
              <a:rPr lang="en-US" sz="2800"/>
              <a:t> and do even more things  than any human can.</a:t>
            </a:r>
            <a:endParaRPr lang="en-US" sz="2800" dirty="0"/>
          </a:p>
        </p:txBody>
      </p:sp>
      <p:pic>
        <p:nvPicPr>
          <p:cNvPr id="3" name="Picture 2" descr="A picture containing icon&#10;&#10;Description automatically generated">
            <a:extLst>
              <a:ext uri="{FF2B5EF4-FFF2-40B4-BE49-F238E27FC236}">
                <a16:creationId xmlns:a16="http://schemas.microsoft.com/office/drawing/2014/main" id="{758CB9C6-BF7F-163D-76EF-0B16C80D02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2" y="6410227"/>
            <a:ext cx="3256919" cy="47605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0b7dfed-d660-4801-8586-5042f230bd54">
      <Terms xmlns="http://schemas.microsoft.com/office/infopath/2007/PartnerControls"/>
    </lcf76f155ced4ddcb4097134ff3c332f>
    <TaxCatchAll xmlns="b61f3811-f07e-4287-98a8-fb6ae63da19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72AD4ADD4476647B9A9FC9619DECE9C" ma:contentTypeVersion="11" ma:contentTypeDescription="Create a new document." ma:contentTypeScope="" ma:versionID="b2982f860e585686c55bfab4bdc538fb">
  <xsd:schema xmlns:xsd="http://www.w3.org/2001/XMLSchema" xmlns:xs="http://www.w3.org/2001/XMLSchema" xmlns:p="http://schemas.microsoft.com/office/2006/metadata/properties" xmlns:ns2="80b7dfed-d660-4801-8586-5042f230bd54" xmlns:ns3="b61f3811-f07e-4287-98a8-fb6ae63da192" targetNamespace="http://schemas.microsoft.com/office/2006/metadata/properties" ma:root="true" ma:fieldsID="1d0f780f7667000be5368e24084eff75" ns2:_="" ns3:_="">
    <xsd:import namespace="80b7dfed-d660-4801-8586-5042f230bd54"/>
    <xsd:import namespace="b61f3811-f07e-4287-98a8-fb6ae63da19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b7dfed-d660-4801-8586-5042f230bd5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0d82563b-0873-4153-b60d-32ffd6f0d13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1f3811-f07e-4287-98a8-fb6ae63da192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a296ecd0-9bab-42e0-abd5-c6ebd59010cf}" ma:internalName="TaxCatchAll" ma:showField="CatchAllData" ma:web="b61f3811-f07e-4287-98a8-fb6ae63da19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0063FD6-F79C-400C-860F-A0777BA696C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D0CDA40-A0C4-4A2A-9F77-A2712013E644}">
  <ds:schemaRefs>
    <ds:schemaRef ds:uri="http://schemas.microsoft.com/office/2006/metadata/properties"/>
    <ds:schemaRef ds:uri="http://schemas.microsoft.com/office/infopath/2007/PartnerControls"/>
    <ds:schemaRef ds:uri="612953e4-fca1-4470-8380-3c2234690b5c"/>
    <ds:schemaRef ds:uri="e789bdef-2cb7-47de-aa8b-9c6c8312af31"/>
    <ds:schemaRef ds:uri="80b7dfed-d660-4801-8586-5042f230bd54"/>
    <ds:schemaRef ds:uri="b61f3811-f07e-4287-98a8-fb6ae63da192"/>
  </ds:schemaRefs>
</ds:datastoreItem>
</file>

<file path=customXml/itemProps3.xml><?xml version="1.0" encoding="utf-8"?>
<ds:datastoreItem xmlns:ds="http://schemas.openxmlformats.org/officeDocument/2006/customXml" ds:itemID="{A3971285-5CA1-4D58-A3CF-538EF15D92F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0b7dfed-d660-4801-8586-5042f230bd54"/>
    <ds:schemaRef ds:uri="b61f3811-f07e-4287-98a8-fb6ae63da19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597</TotalTime>
  <Words>1865</Words>
  <Application>Microsoft Office PowerPoint</Application>
  <PresentationFormat>Widescreen</PresentationFormat>
  <Paragraphs>200</Paragraphs>
  <Slides>39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Office Theme</vt:lpstr>
      <vt:lpstr>Intro to AI</vt:lpstr>
      <vt:lpstr>Agenda </vt:lpstr>
      <vt:lpstr>What is AI</vt:lpstr>
      <vt:lpstr>What is AI, Cont. </vt:lpstr>
      <vt:lpstr>PowerPoint Presentation</vt:lpstr>
      <vt:lpstr>The value AI can make</vt:lpstr>
      <vt:lpstr>PowerPoint Presentation</vt:lpstr>
      <vt:lpstr>Artificial Narrow Intelligence (ANI)</vt:lpstr>
      <vt:lpstr>Artificial General Intelligence (AGI)</vt:lpstr>
      <vt:lpstr>Progress in ANI vs AGI</vt:lpstr>
      <vt:lpstr>Machine Learning</vt:lpstr>
      <vt:lpstr>Machine Learning Intro  </vt:lpstr>
      <vt:lpstr>Supervised Learning </vt:lpstr>
      <vt:lpstr>Supervised Learning</vt:lpstr>
      <vt:lpstr>Supervised Learning</vt:lpstr>
      <vt:lpstr>PowerPoint Presentation</vt:lpstr>
      <vt:lpstr>Please Fill out this Form </vt:lpstr>
      <vt:lpstr>Un-Supervised Learning </vt:lpstr>
      <vt:lpstr>Un-Supervised Learning Examples</vt:lpstr>
      <vt:lpstr>PowerPoint Presentation</vt:lpstr>
      <vt:lpstr>Why, Now? </vt:lpstr>
      <vt:lpstr>The Rise of Fast Computers</vt:lpstr>
      <vt:lpstr>What enables machine learning  to work so well?</vt:lpstr>
      <vt:lpstr>What is Data?!</vt:lpstr>
      <vt:lpstr>A Table of Data (Dataset)</vt:lpstr>
      <vt:lpstr>Another Example  (house size prediction)</vt:lpstr>
      <vt:lpstr>Acquiring data (Different data sources) </vt:lpstr>
      <vt:lpstr>Acquiring data</vt:lpstr>
      <vt:lpstr>Acquiring data</vt:lpstr>
      <vt:lpstr>Data Main Types</vt:lpstr>
      <vt:lpstr>Use and misuse of  data</vt:lpstr>
      <vt:lpstr>PowerPoint Presentation</vt:lpstr>
      <vt:lpstr>Use and misuse of  data</vt:lpstr>
      <vt:lpstr>Machine Learning vs Data Science</vt:lpstr>
      <vt:lpstr>Data is Messy</vt:lpstr>
      <vt:lpstr>Data Science</vt:lpstr>
      <vt:lpstr>Formal Definition of Data Science</vt:lpstr>
      <vt:lpstr>Machine Learning vs Data Science In Action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AI</dc:title>
  <dc:creator>mohamed192494@fci.bu.edu.eg</dc:creator>
  <cp:lastModifiedBy>mohamed192494@fci.bu.edu.eg</cp:lastModifiedBy>
  <cp:revision>126</cp:revision>
  <dcterms:created xsi:type="dcterms:W3CDTF">2022-08-14T15:04:31Z</dcterms:created>
  <dcterms:modified xsi:type="dcterms:W3CDTF">2023-10-20T23:54:05Z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0x010100E72AD4ADD4476647B9A9FC9619DECE9C</vt:lpwstr>
  </property>
  <property fmtid="{D5CDD505-2E9C-101B-9397-08002B2CF9AE}" pid="3" name="MediaServiceImageTags">
    <vt:lpwstr/>
  </property>
</Properties>
</file>