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4"/>
  </p:sldMasterIdLst>
  <p:notesMasterIdLst>
    <p:notesMasterId r:id="rId14"/>
  </p:notesMasterIdLst>
  <p:sldIdLst>
    <p:sldId id="256" r:id="rId5"/>
    <p:sldId id="259" r:id="rId6"/>
    <p:sldId id="260" r:id="rId7"/>
    <p:sldId id="261" r:id="rId8"/>
    <p:sldId id="266" r:id="rId9"/>
    <p:sldId id="267" r:id="rId10"/>
    <p:sldId id="265" r:id="rId11"/>
    <p:sldId id="263" r:id="rId12"/>
    <p:sldId id="262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E9F25-25A0-3645-A732-7734B93B7D1A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10FD-3D6C-FD4A-9D39-8D2D651EC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22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73AE78-0478-CE54-C669-E671E8CDA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7746D6-C6A6-80F8-91DA-2BED0144D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E620E-0D13-FF58-2DCE-70CC2B93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F7B8AE-7B49-0468-19B7-6DA9125B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D14CC5-CA04-9A1E-60F7-47DEFE50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63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5D2719-79FB-E8E7-3722-E1C5A4AC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DEFBE7-3E03-BEAF-FBBC-A192EDA3C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CD0C78-5060-C9A0-7CF6-9E40F3B0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4ACD6B-6AA1-E9F6-ED43-9972FA57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B37211-0A93-1A85-DAA7-4FEDF48D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4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99E706A-FF83-5B2A-BEF1-73945FA04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79D91B-61C9-DA6B-2882-2FA164AD4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8B3F9D-F878-D3DF-9B90-DE0EB3B9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8FBEDA-7D84-EF4D-321D-26699E7E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5774B9-3FCC-A2E1-6189-4F6CD2DA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66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DBABC4-0034-6214-C709-16AFE54D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025559-CA78-0A6A-3223-89F84069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37C6F7-F45E-2B63-95B4-BF96D6E2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4E02A0-0750-CD70-CB39-C7089706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4D6B16-B5A0-7B08-058E-12FB9DAB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38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1ACA2D-0EC1-0D7E-7CD1-2504F79C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C979F3-2D26-851B-5BFE-23410FABC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6FF98A-D4FF-1A4E-791D-2F5D3F72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0C15E3-CEB5-749D-3277-3B9703B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4FF600-ED9A-A436-D2EC-02125960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71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B7D9B2-CAEF-56E8-4A09-EAAFF4ED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B77747-86C3-E40C-87B3-7D7FA863F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C718BE-F9B7-DE36-DBC7-470E1CDEE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4C4562-CF49-964A-BD62-F8E3AD38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BD2C04-65C9-9A0F-823D-74946B68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4DC28C-4E39-7041-DC0A-381179D3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30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15D42B-1E7D-A8EE-9B7F-15EFCC18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D93355-4253-52D2-0C35-186C7777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FC910C-1916-CA53-994B-7F029FB87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4E725EB-48C0-F1E1-49E8-BCC743B11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A529454-0E9B-6DE9-7557-CFA4AF581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A5A3189-7003-53C6-EA4B-27849BC8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818224-951A-23D1-F3C2-993A9373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B88EDE-D9C6-3ED8-21DF-0736168A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06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5942EF-F3E7-A543-EF84-BAE6231C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793757-706C-80FE-1EA7-3A3CB63F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25E262-3D39-AE39-8DF7-D75DB08D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0AD92B-AD26-29A7-8D85-6CF932A0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07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37C7C34-C0B7-12F6-0536-42DFAECA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1A9408A-246B-1ED5-DBBF-1416E58F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62B532-DB26-F788-B23B-0110B086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1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DA193D-4D44-77DC-3DFA-8F702E2B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3EC8EE-EC74-2BDC-8F02-05C9D177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BD0C9C-CECA-A924-37D6-8EAFD8BD6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933A01-0EF6-8A0C-9782-6C7038B3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BA838A-0797-336A-5D35-B50D6BB6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B71035-4057-115F-4D97-798E4FFC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87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61F673-99C7-1BA1-C7C9-55028F3D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A6DCE12-5D58-D78E-D5AA-6048CF3AE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A34456-C6DB-5D22-24FE-1A951795A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A2A8C-B747-341D-D9EA-455F4031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68355D-9F1A-62EF-7AFE-0485EC0D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E5C29A-E4A0-0F00-5930-141971FC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4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DB47BA3-6050-DA4B-FB06-D27BC077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E26B9D-965A-CB86-A4E2-FD6D7260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A0EDE6-C977-6CAD-A34A-ED8B5318D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26C08-EC1E-6340-AF64-44582E9F17F5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A939A8-FEBD-7863-9364-3E4CD0679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062176-7CC5-7054-E5C8-74A8F13C8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43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BFD37F3-E8E0-D6A3-D5C3-AAC75EDB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81" y="1298944"/>
            <a:ext cx="10195770" cy="2406781"/>
          </a:xfrm>
          <a:noFill/>
        </p:spPr>
        <p:txBody>
          <a:bodyPr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Corso di Software Architecture Design</a:t>
            </a:r>
            <a:b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lang="it-IT" sz="4000" dirty="0">
                <a:solidFill>
                  <a:schemeClr val="tx2"/>
                </a:solidFill>
              </a:rPr>
            </a:br>
            <a:r>
              <a:rPr lang="it-IT" sz="4000" dirty="0">
                <a:solidFill>
                  <a:schemeClr val="tx2"/>
                </a:solidFill>
              </a:rPr>
              <a:t>Presentazione dei risultati della </a:t>
            </a:r>
            <a:r>
              <a:rPr lang="it-IT" sz="4000" dirty="0" err="1">
                <a:solidFill>
                  <a:schemeClr val="tx2"/>
                </a:solidFill>
              </a:rPr>
              <a:t>Iteration</a:t>
            </a:r>
            <a:r>
              <a:rPr lang="it-IT" sz="4000" dirty="0">
                <a:solidFill>
                  <a:schemeClr val="tx2"/>
                </a:solidFill>
              </a:rPr>
              <a:t> Review n. 3</a:t>
            </a:r>
            <a:br>
              <a:rPr lang="it-IT" sz="4000" dirty="0">
                <a:solidFill>
                  <a:schemeClr val="tx2"/>
                </a:solidFill>
              </a:rPr>
            </a:br>
            <a:br>
              <a:rPr lang="it-IT" sz="4000" dirty="0">
                <a:solidFill>
                  <a:schemeClr val="tx2"/>
                </a:solidFill>
              </a:rPr>
            </a:br>
            <a:r>
              <a:rPr lang="it-IT" sz="3100" dirty="0">
                <a:solidFill>
                  <a:schemeClr val="tx2"/>
                </a:solidFill>
              </a:rPr>
              <a:t>6 Giugno 2023</a:t>
            </a:r>
            <a:endParaRPr lang="it-IT" sz="4000" dirty="0">
              <a:solidFill>
                <a:schemeClr val="tx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660D29-5C6A-472E-35E8-9F057148D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737" y="4165152"/>
            <a:ext cx="12284242" cy="18987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Identificativo del Team: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it-IT" sz="2200" b="1" dirty="0">
                <a:solidFill>
                  <a:srgbClr val="FF0000"/>
                </a:solidFill>
                <a:latin typeface="Calibri" panose="020F0502020204030204"/>
              </a:rPr>
              <a:t>G8</a:t>
            </a:r>
            <a:endParaRPr lang="it-IT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228600" indent="-228600" algn="l">
              <a:buFont typeface="Arial" panose="020B0604020202020204" pitchFamily="34" charset="0"/>
              <a:buChar char="•"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Componenti del Team</a:t>
            </a:r>
            <a:r>
              <a:rPr lang="it-IT" sz="2200" b="1" dirty="0">
                <a:latin typeface="Calibri" panose="020F0502020204030204"/>
              </a:rPr>
              <a:t>: </a:t>
            </a:r>
          </a:p>
          <a:p>
            <a:pPr lvl="1" algn="l">
              <a:defRPr/>
            </a:pPr>
            <a:r>
              <a:rPr lang="it-IT" sz="2400" dirty="0">
                <a:latin typeface="Calibri" panose="020F0502020204030204"/>
              </a:rPr>
              <a:t>Abdel Majid Zaira, Cipollaro Daiana, Di Serio Francesco, Manco Lorenzo</a:t>
            </a:r>
            <a:endParaRPr lang="it-IT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228600" indent="-228600" algn="l">
              <a:buFont typeface="Arial" panose="020B0604020202020204" pitchFamily="34" charset="0"/>
              <a:buChar char="•"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Identificativo del Task: </a:t>
            </a:r>
            <a:r>
              <a:rPr lang="it-IT" sz="2200" b="1" dirty="0">
                <a:solidFill>
                  <a:srgbClr val="FF0000"/>
                </a:solidFill>
                <a:latin typeface="Calibri" panose="020F0502020204030204"/>
              </a:rPr>
              <a:t>T6</a:t>
            </a:r>
            <a:endParaRPr lang="it-IT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0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D4B665-9511-3248-16EE-88C76EEC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10" y="391768"/>
            <a:ext cx="10515600" cy="1325563"/>
          </a:xfrm>
        </p:spPr>
        <p:txBody>
          <a:bodyPr/>
          <a:lstStyle/>
          <a:p>
            <a:r>
              <a:rPr lang="it-IT"/>
              <a:t>Obiettivi dell’Iterazione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A59CFB-CF00-F45C-CA8E-BB8AC297D78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697172"/>
            <a:ext cx="10515600" cy="37892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it-IT" sz="2800" dirty="0">
                <a:cs typeface="Calibri" panose="020F0502020204030204"/>
              </a:rPr>
              <a:t>O1: Implementazione dinamica del modello</a:t>
            </a:r>
            <a:endParaRPr lang="it-IT" dirty="0">
              <a:cs typeface="Calibri" panose="020F0502020204030204"/>
            </a:endParaRPr>
          </a:p>
          <a:p>
            <a:pPr marL="285750" indent="-285750" algn="l">
              <a:buFont typeface="Arial"/>
              <a:buChar char="•"/>
            </a:pPr>
            <a:r>
              <a:rPr lang="it-IT" dirty="0">
                <a:cs typeface="Calibri" panose="020F0502020204030204"/>
              </a:rPr>
              <a:t>O2: Aggiunta di funzionalità dell’editor</a:t>
            </a:r>
          </a:p>
          <a:p>
            <a:pPr marL="285750" indent="-285750">
              <a:buFont typeface="Arial"/>
              <a:buChar char="•"/>
            </a:pPr>
            <a:r>
              <a:rPr lang="it-IT" dirty="0">
                <a:cs typeface="Calibri" panose="020F0502020204030204"/>
              </a:rPr>
              <a:t>O3: Studio e approfondimento delle tecnologie per la generazione della coverage</a:t>
            </a:r>
          </a:p>
          <a:p>
            <a:pPr marL="285750" indent="-285750">
              <a:buFont typeface="Arial"/>
              <a:buChar char="•"/>
            </a:pPr>
            <a:r>
              <a:rPr lang="it-IT" dirty="0">
                <a:cs typeface="Calibri" panose="020F0502020204030204"/>
              </a:rPr>
              <a:t>O4: Raffinamento della visualizzazione della classe da testare</a:t>
            </a:r>
          </a:p>
          <a:p>
            <a:pPr marL="285750" indent="-285750">
              <a:buFont typeface="Arial"/>
              <a:buChar char="•"/>
            </a:pPr>
            <a:endParaRPr lang="it-IT" sz="2400" dirty="0">
              <a:cs typeface="Calibri" panose="020F0502020204030204"/>
            </a:endParaRPr>
          </a:p>
          <a:p>
            <a:pPr marL="457200" lvl="1" indent="0">
              <a:buNone/>
            </a:pPr>
            <a:endParaRPr lang="it-IT" dirty="0"/>
          </a:p>
          <a:p>
            <a:pPr marL="0" indent="0" algn="l">
              <a:buNone/>
            </a:pPr>
            <a:endParaRPr lang="it-IT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730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1F07CD-156A-45FF-7A4B-B09C3FF7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Attività Svolte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609AD5-9A37-05B1-7FBC-66FE58AF8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744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sz="8000" i="1" dirty="0">
                <a:solidFill>
                  <a:srgbClr val="FF0000"/>
                </a:solidFill>
              </a:rPr>
              <a:t>Attività di ingegneria del software avviate o svolte </a:t>
            </a:r>
          </a:p>
          <a:p>
            <a:r>
              <a:rPr lang="it-IT" sz="8000" dirty="0"/>
              <a:t>Raffinamento dei requisiti </a:t>
            </a:r>
          </a:p>
          <a:p>
            <a:r>
              <a:rPr lang="it-IT" sz="8000" dirty="0"/>
              <a:t>Studio di tecnologie software</a:t>
            </a:r>
          </a:p>
          <a:p>
            <a:r>
              <a:rPr lang="it-IT" sz="8000" dirty="0"/>
              <a:t>Studio di Framework</a:t>
            </a:r>
          </a:p>
          <a:p>
            <a:r>
              <a:rPr lang="it-IT" sz="8000" dirty="0"/>
              <a:t>Sviluppo di codice</a:t>
            </a:r>
          </a:p>
          <a:p>
            <a:r>
              <a:rPr lang="it-IT" sz="8000" dirty="0"/>
              <a:t>Raffinamento dell’interfaccia</a:t>
            </a:r>
          </a:p>
          <a:p>
            <a:r>
              <a:rPr lang="it-IT" sz="8000" dirty="0"/>
              <a:t>Definizione delle interfacce</a:t>
            </a:r>
          </a:p>
          <a:p>
            <a:r>
              <a:rPr lang="it-IT" sz="8000" dirty="0"/>
              <a:t>Raffinamento dell’architettura</a:t>
            </a:r>
          </a:p>
          <a:p>
            <a:pPr marL="0" indent="0">
              <a:buNone/>
            </a:pPr>
            <a:endParaRPr lang="it-IT" sz="8000" dirty="0"/>
          </a:p>
          <a:p>
            <a:pPr marL="0" indent="0">
              <a:buNone/>
            </a:pPr>
            <a:r>
              <a:rPr lang="it-IT" sz="8000" i="1" dirty="0">
                <a:solidFill>
                  <a:srgbClr val="FF0000"/>
                </a:solidFill>
              </a:rPr>
              <a:t>Altre attività organizzative/ di supporto al team svolte</a:t>
            </a:r>
          </a:p>
          <a:p>
            <a:r>
              <a:rPr lang="it-IT" sz="8000" dirty="0"/>
              <a:t>Riunioni di gruppo tramite MS Teams</a:t>
            </a:r>
          </a:p>
          <a:p>
            <a:r>
              <a:rPr lang="it-IT" sz="8000" dirty="0"/>
              <a:t>Riunioni in presenza</a:t>
            </a:r>
          </a:p>
        </p:txBody>
      </p:sp>
    </p:spTree>
    <p:extLst>
      <p:ext uri="{BB962C8B-B14F-4D97-AF65-F5344CB8AC3E}">
        <p14:creationId xmlns:p14="http://schemas.microsoft.com/office/powerpoint/2010/main" val="284666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B9A18F-AF44-96F2-CD94-4099D891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01"/>
            <a:ext cx="10515600" cy="1037076"/>
          </a:xfrm>
        </p:spPr>
        <p:txBody>
          <a:bodyPr/>
          <a:lstStyle/>
          <a:p>
            <a:r>
              <a:rPr lang="it-IT" dirty="0"/>
              <a:t>Artefatti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EC2E26F-220F-FEAD-B655-102F2862E89F}"/>
              </a:ext>
            </a:extLst>
          </p:cNvPr>
          <p:cNvSpPr txBox="1">
            <a:spLocks/>
          </p:cNvSpPr>
          <p:nvPr/>
        </p:nvSpPr>
        <p:spPr>
          <a:xfrm>
            <a:off x="838200" y="5250425"/>
            <a:ext cx="10515600" cy="618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Artefatti Futuri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6CDEA7-4BCF-6044-5F89-78A735BE4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94734"/>
            <a:ext cx="7824537" cy="4355691"/>
          </a:xfrm>
        </p:spPr>
        <p:txBody>
          <a:bodyPr>
            <a:normAutofit fontScale="47500" lnSpcReduction="20000"/>
          </a:bodyPr>
          <a:lstStyle/>
          <a:p>
            <a:r>
              <a:rPr lang="it-IT" sz="4200" dirty="0"/>
              <a:t>Diagramma dei componenti di alto livello</a:t>
            </a:r>
          </a:p>
          <a:p>
            <a:r>
              <a:rPr lang="it-IT" sz="4200" dirty="0"/>
              <a:t>Diagramma dei componenti di basso livello</a:t>
            </a:r>
          </a:p>
          <a:p>
            <a:r>
              <a:rPr lang="it-IT" sz="4200" dirty="0"/>
              <a:t>Sprint Backlog</a:t>
            </a:r>
          </a:p>
          <a:p>
            <a:r>
              <a:rPr lang="it-IT" sz="4200" dirty="0"/>
              <a:t>Implementazione della funzionalità del bottone «Compile and </a:t>
            </a:r>
            <a:r>
              <a:rPr lang="it-IT" sz="4200" dirty="0" err="1"/>
              <a:t>Execute</a:t>
            </a:r>
            <a:r>
              <a:rPr lang="it-IT" sz="4200" dirty="0"/>
              <a:t>»</a:t>
            </a:r>
          </a:p>
          <a:p>
            <a:r>
              <a:rPr lang="it-IT" sz="4200" dirty="0"/>
              <a:t>Implementazione della funzionalità del bottone «Save Test» </a:t>
            </a:r>
          </a:p>
          <a:p>
            <a:r>
              <a:rPr lang="it-IT" sz="4200" dirty="0"/>
              <a:t>Implementazione della funzionalità del bottone «Download Test»</a:t>
            </a:r>
          </a:p>
          <a:p>
            <a:r>
              <a:rPr lang="it-IT" sz="4200" dirty="0"/>
              <a:t>Implementazione della funzionalità di Auto-completamento</a:t>
            </a:r>
          </a:p>
          <a:p>
            <a:r>
              <a:rPr lang="it-IT" sz="4200" dirty="0"/>
              <a:t>Implementazione della funzionalità di </a:t>
            </a:r>
            <a:r>
              <a:rPr lang="it-IT" sz="4200" dirty="0" err="1"/>
              <a:t>Search</a:t>
            </a:r>
            <a:r>
              <a:rPr lang="it-IT" sz="4200" dirty="0"/>
              <a:t> &amp; </a:t>
            </a:r>
            <a:r>
              <a:rPr lang="it-IT" sz="4200" dirty="0" err="1"/>
              <a:t>Find</a:t>
            </a:r>
            <a:endParaRPr lang="it-IT" sz="4200" dirty="0"/>
          </a:p>
          <a:p>
            <a:r>
              <a:rPr lang="it-IT" sz="4200" dirty="0"/>
              <a:t>Implementazione della funzionalità di Auto-Closing-</a:t>
            </a:r>
            <a:r>
              <a:rPr lang="it-IT" sz="4200" dirty="0" err="1"/>
              <a:t>Brackets</a:t>
            </a:r>
            <a:endParaRPr lang="it-IT" sz="4200" dirty="0"/>
          </a:p>
          <a:p>
            <a:r>
              <a:rPr lang="it-IT" sz="4200" dirty="0"/>
              <a:t>Implementazione della funzionalità di Auto-indentazione</a:t>
            </a:r>
          </a:p>
          <a:p>
            <a:r>
              <a:rPr lang="it-IT" sz="4200" dirty="0"/>
              <a:t>Implementazione della funzionalità di </a:t>
            </a:r>
            <a:r>
              <a:rPr lang="it-IT" sz="4200" dirty="0" err="1"/>
              <a:t>Same</a:t>
            </a:r>
            <a:r>
              <a:rPr lang="it-IT" sz="4200" dirty="0"/>
              <a:t> Color </a:t>
            </a:r>
            <a:r>
              <a:rPr lang="it-IT" sz="4200" dirty="0" err="1"/>
              <a:t>Parenthesis</a:t>
            </a:r>
            <a:endParaRPr lang="it-IT" sz="4200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B4636B-E5E2-7D69-7D93-3E38DDC0CE8D}"/>
              </a:ext>
            </a:extLst>
          </p:cNvPr>
          <p:cNvSpPr txBox="1"/>
          <p:nvPr/>
        </p:nvSpPr>
        <p:spPr>
          <a:xfrm>
            <a:off x="838198" y="5736715"/>
            <a:ext cx="78245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dirty="0"/>
              <a:t>Rifinitura della documentazione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dirty="0"/>
              <a:t>Rifinitura del codice</a:t>
            </a:r>
          </a:p>
        </p:txBody>
      </p:sp>
    </p:spTree>
    <p:extLst>
      <p:ext uri="{BB962C8B-B14F-4D97-AF65-F5344CB8AC3E}">
        <p14:creationId xmlns:p14="http://schemas.microsoft.com/office/powerpoint/2010/main" val="402773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A5CD856-8691-7944-4516-AF1FD043D541}"/>
              </a:ext>
            </a:extLst>
          </p:cNvPr>
          <p:cNvSpPr txBox="1">
            <a:spLocks/>
          </p:cNvSpPr>
          <p:nvPr/>
        </p:nvSpPr>
        <p:spPr>
          <a:xfrm>
            <a:off x="277353" y="229175"/>
            <a:ext cx="9112454" cy="174881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/>
              <a:t>High Level Component </a:t>
            </a:r>
            <a:r>
              <a:rPr lang="it-IT" sz="5400" b="1" dirty="0" err="1"/>
              <a:t>Diagram</a:t>
            </a:r>
            <a:endParaRPr lang="it-IT" sz="5400" b="1" dirty="0"/>
          </a:p>
        </p:txBody>
      </p:sp>
      <p:pic>
        <p:nvPicPr>
          <p:cNvPr id="3" name="Immagine 2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9CAF405A-6C9D-3070-DE19-050D63867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3" y="2155747"/>
            <a:ext cx="11756625" cy="361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8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A5CD856-8691-7944-4516-AF1FD043D541}"/>
              </a:ext>
            </a:extLst>
          </p:cNvPr>
          <p:cNvSpPr txBox="1">
            <a:spLocks/>
          </p:cNvSpPr>
          <p:nvPr/>
        </p:nvSpPr>
        <p:spPr>
          <a:xfrm>
            <a:off x="533209" y="217303"/>
            <a:ext cx="10515600" cy="9425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400" b="1" dirty="0"/>
              <a:t>Low Level Component </a:t>
            </a:r>
            <a:r>
              <a:rPr lang="it-IT" sz="5400" b="1" dirty="0" err="1"/>
              <a:t>Diagram</a:t>
            </a:r>
            <a:endParaRPr lang="it-IT" sz="5400" b="1" dirty="0"/>
          </a:p>
        </p:txBody>
      </p:sp>
      <p:pic>
        <p:nvPicPr>
          <p:cNvPr id="5" name="Immagine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F3D6D590-3C2A-EDAB-EC19-45C01B017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5" y="1519011"/>
            <a:ext cx="11949370" cy="465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7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3F0A2C-46CB-9873-F2BB-55B4B5FA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DF1016D-1AFC-D1D2-27D4-1D239DB1E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025"/>
            <a:ext cx="12064181" cy="647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7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A5CD856-8691-7944-4516-AF1FD043D541}"/>
              </a:ext>
            </a:extLst>
          </p:cNvPr>
          <p:cNvSpPr txBox="1">
            <a:spLocks/>
          </p:cNvSpPr>
          <p:nvPr/>
        </p:nvSpPr>
        <p:spPr>
          <a:xfrm>
            <a:off x="523160" y="188145"/>
            <a:ext cx="10515600" cy="9425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400" b="1" dirty="0"/>
              <a:t>Sprint Backlog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8EBEA7A-5453-1667-259C-EB09F7A3C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60" y="1033169"/>
            <a:ext cx="11206601" cy="573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9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BC4034-D851-D9EA-66A7-6BB38E22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Risultati ottenuti e sviluppi futuri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806B31-2DAE-3F27-B4E9-8837D34A3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rgbClr val="FF0000"/>
                </a:solidFill>
              </a:rPr>
              <a:t>Cosa abbiamo ottenuto a valle dell’iterazione ? </a:t>
            </a:r>
            <a:endParaRPr lang="it-IT" dirty="0"/>
          </a:p>
          <a:p>
            <a:pPr lvl="1"/>
            <a:r>
              <a:rPr lang="it-IT" dirty="0"/>
              <a:t>Modello finale dell’interfaccia di editing</a:t>
            </a:r>
          </a:p>
          <a:p>
            <a:pPr lvl="1"/>
            <a:r>
              <a:rPr lang="it-IT" dirty="0"/>
              <a:t>Competenza delle tecnologie utilizzate</a:t>
            </a:r>
          </a:p>
          <a:p>
            <a:pPr lvl="1"/>
            <a:r>
              <a:rPr lang="it-IT" dirty="0"/>
              <a:t>Simulazione dell’interazione con gli altri componenti</a:t>
            </a:r>
          </a:p>
          <a:p>
            <a:pPr marL="0" indent="0">
              <a:buNone/>
            </a:pPr>
            <a:endParaRPr lang="it-IT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rgbClr val="FF0000"/>
                </a:solidFill>
              </a:rPr>
              <a:t>Come intendiamo procedere nella prossima iterazione?</a:t>
            </a:r>
          </a:p>
          <a:p>
            <a:pPr lvl="1"/>
            <a:r>
              <a:rPr lang="it-IT" dirty="0"/>
              <a:t>Rifinitura della documentazione:</a:t>
            </a:r>
          </a:p>
          <a:p>
            <a:pPr lvl="2"/>
            <a:r>
              <a:rPr lang="it-IT" dirty="0"/>
              <a:t>Revisione dei diagrammi di analisi</a:t>
            </a:r>
          </a:p>
          <a:p>
            <a:pPr lvl="2"/>
            <a:r>
              <a:rPr lang="it-IT" dirty="0"/>
              <a:t>Sviluppo dei diagrammi di progettazione</a:t>
            </a:r>
          </a:p>
          <a:p>
            <a:pPr lvl="1"/>
            <a:r>
              <a:rPr lang="it-IT" dirty="0"/>
              <a:t>Rifinitura del codice:</a:t>
            </a:r>
          </a:p>
          <a:p>
            <a:pPr lvl="2"/>
            <a:r>
              <a:rPr lang="it-IT" dirty="0"/>
              <a:t>Aggiunta di funzionalità all’editor (</a:t>
            </a:r>
            <a:r>
              <a:rPr lang="it-IT" dirty="0" err="1"/>
              <a:t>syntax</a:t>
            </a:r>
            <a:r>
              <a:rPr lang="it-IT" dirty="0"/>
              <a:t> </a:t>
            </a:r>
            <a:r>
              <a:rPr lang="it-IT" dirty="0" err="1"/>
              <a:t>highlighting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Pulizia del codice</a:t>
            </a:r>
          </a:p>
        </p:txBody>
      </p:sp>
    </p:spTree>
    <p:extLst>
      <p:ext uri="{BB962C8B-B14F-4D97-AF65-F5344CB8AC3E}">
        <p14:creationId xmlns:p14="http://schemas.microsoft.com/office/powerpoint/2010/main" val="3918183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AA2C624A904A418DF9199DDF34D9F6" ma:contentTypeVersion="12" ma:contentTypeDescription="Create a new document." ma:contentTypeScope="" ma:versionID="02586a1676971809a4d09a114380c9f8">
  <xsd:schema xmlns:xsd="http://www.w3.org/2001/XMLSchema" xmlns:xs="http://www.w3.org/2001/XMLSchema" xmlns:p="http://schemas.microsoft.com/office/2006/metadata/properties" xmlns:ns3="8010330b-3f0c-4c7a-b20e-29bdaebfadf4" xmlns:ns4="b28cbbf2-4894-42be-84f1-f4bf5d911dfa" targetNamespace="http://schemas.microsoft.com/office/2006/metadata/properties" ma:root="true" ma:fieldsID="a3cd95f7fc4af2342002e87238c3ebb3" ns3:_="" ns4:_="">
    <xsd:import namespace="8010330b-3f0c-4c7a-b20e-29bdaebfadf4"/>
    <xsd:import namespace="b28cbbf2-4894-42be-84f1-f4bf5d911d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10330b-3f0c-4c7a-b20e-29bdaebfad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8cbbf2-4894-42be-84f1-f4bf5d911df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010330b-3f0c-4c7a-b20e-29bdaebfadf4" xsi:nil="true"/>
  </documentManagement>
</p:properties>
</file>

<file path=customXml/itemProps1.xml><?xml version="1.0" encoding="utf-8"?>
<ds:datastoreItem xmlns:ds="http://schemas.openxmlformats.org/officeDocument/2006/customXml" ds:itemID="{83EE6101-231E-4DF8-8297-9BA81BC961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482270-77D6-4249-91CC-5BC762A6BFB9}">
  <ds:schemaRefs>
    <ds:schemaRef ds:uri="8010330b-3f0c-4c7a-b20e-29bdaebfadf4"/>
    <ds:schemaRef ds:uri="b28cbbf2-4894-42be-84f1-f4bf5d911d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AAA6B91-6885-47ED-9CE0-0D3DDE3DC816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  <ds:schemaRef ds:uri="8010330b-3f0c-4c7a-b20e-29bdaebfadf4"/>
    <ds:schemaRef ds:uri="http://schemas.openxmlformats.org/package/2006/metadata/core-properties"/>
    <ds:schemaRef ds:uri="http://schemas.microsoft.com/office/2006/metadata/properties"/>
    <ds:schemaRef ds:uri="b28cbbf2-4894-42be-84f1-f4bf5d911dfa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284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Corso di Software Architecture Design  Presentazione dei risultati della Iteration Review n. 3  6 Giugno 2023</vt:lpstr>
      <vt:lpstr>Obiettivi dell’Iterazione</vt:lpstr>
      <vt:lpstr>Attività Svolte </vt:lpstr>
      <vt:lpstr>Artefatti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Risultati ottenuti e sviluppi futuri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del Caso di Studio</dc:title>
  <dc:creator>ANNA RITA FASOLINO</dc:creator>
  <cp:lastModifiedBy>FRANCESCO DI SERIO</cp:lastModifiedBy>
  <cp:revision>6</cp:revision>
  <cp:lastPrinted>2023-04-03T18:48:49Z</cp:lastPrinted>
  <dcterms:created xsi:type="dcterms:W3CDTF">2023-03-23T08:56:21Z</dcterms:created>
  <dcterms:modified xsi:type="dcterms:W3CDTF">2023-06-05T14:42:55Z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0x01010068AA2C624A904A418DF9199DDF34D9F6</vt:lpwstr>
  </property>
  <property fmtid="{D5CDD505-2E9C-101B-9397-08002B2CF9AE}" pid="3" name="MSIP_Label_2ad0b24d-6422-44b0-b3de-abb3a9e8c81a_Enabled">
    <vt:lpwstr>true</vt:lpwstr>
  </property>
  <property fmtid="{D5CDD505-2E9C-101B-9397-08002B2CF9AE}" pid="4" name="MSIP_Label_2ad0b24d-6422-44b0-b3de-abb3a9e8c81a_SetDate">
    <vt:lpwstr>2023-04-21T13:09:46Z</vt:lpwstr>
  </property>
  <property fmtid="{D5CDD505-2E9C-101B-9397-08002B2CF9AE}" pid="5" name="MSIP_Label_2ad0b24d-6422-44b0-b3de-abb3a9e8c81a_Method">
    <vt:lpwstr>Standard</vt:lpwstr>
  </property>
  <property fmtid="{D5CDD505-2E9C-101B-9397-08002B2CF9AE}" pid="6" name="MSIP_Label_2ad0b24d-6422-44b0-b3de-abb3a9e8c81a_Name">
    <vt:lpwstr>defa4170-0d19-0005-0004-bc88714345d2</vt:lpwstr>
  </property>
  <property fmtid="{D5CDD505-2E9C-101B-9397-08002B2CF9AE}" pid="7" name="MSIP_Label_2ad0b24d-6422-44b0-b3de-abb3a9e8c81a_SiteId">
    <vt:lpwstr>2fcfe26a-bb62-46b0-b1e3-28f9da0c45fd</vt:lpwstr>
  </property>
  <property fmtid="{D5CDD505-2E9C-101B-9397-08002B2CF9AE}" pid="8" name="MSIP_Label_2ad0b24d-6422-44b0-b3de-abb3a9e8c81a_ActionId">
    <vt:lpwstr>91ef64bd-9a54-4220-8b89-ba9463dd43d0</vt:lpwstr>
  </property>
  <property fmtid="{D5CDD505-2E9C-101B-9397-08002B2CF9AE}" pid="9" name="MSIP_Label_2ad0b24d-6422-44b0-b3de-abb3a9e8c81a_ContentBits">
    <vt:lpwstr>0</vt:lpwstr>
  </property>
</Properties>
</file>