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9" r:id="rId10"/>
    <p:sldId id="280" r:id="rId11"/>
    <p:sldId id="281" r:id="rId12"/>
    <p:sldId id="27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68"/>
    <a:srgbClr val="3F507A"/>
    <a:srgbClr val="12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18:01.393" idx="1">
    <p:pos x="10" y="10"/>
    <p:text>Il lavoro di tesi è stato suddiviso in due parti: la prima parte è incentrata sull’analisi di tre tecnologie relative alle reti Internet, ovvero NFV, MEC e il servizio video. Nella seconda parte è stato realizzato un servizio di streaming video di cui si è analizzata l’availability.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18:01.393" idx="2">
    <p:pos x="10" y="10"/>
    <p:text>Il lavoro di tesi è stato suddiviso in due parti: la prima parte è incentrata sull’analisi di tre tecnologie relative alle reti Internet, ovvero NFV, MEC e il servizio video. Nella seconda parte è stato realizzato un servizio di streaming video di cui si è analizzata l’availability.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18:01.393" idx="9">
    <p:pos x="10" y="10"/>
    <p:text>Il lavoro di tesi è stato suddiviso in due parti: la prima parte è incentrata sull’analisi di tre tecnologie relative alle reti Internet, ovvero NFV, MEC e il servizio video. Nella seconda parte è stato realizzato un servizio di streaming video di cui si è analizzata l’availability.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18:01.393" idx="10">
    <p:pos x="10" y="10"/>
    <p:text>Il lavoro di tesi è stato suddiviso in due parti: la prima parte è incentrata sull’analisi di tre tecnologie relative alle reti Internet, ovvero NFV, MEC e il servizio video. Nella seconda parte è stato realizzato un servizio di streaming video di cui si è analizzata l’availability.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18:01.393" idx="11">
    <p:pos x="10" y="10"/>
    <p:text>Il lavoro di tesi è stato suddiviso in due parti: la prima parte è incentrata sull’analisi di tre tecnologie relative alle reti Internet, ovvero NFV, MEC e il servizio video. Nella seconda parte è stato realizzato un servizio di streaming video di cui si è analizzata l’availability.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9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8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2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De 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93A1EF-5DC9-4B36-AB10-C8B7C6A70A4F}"/>
              </a:ext>
            </a:extLst>
          </p:cNvPr>
          <p:cNvSpPr txBox="1"/>
          <p:nvPr/>
        </p:nvSpPr>
        <p:spPr>
          <a:xfrm>
            <a:off x="8697808" y="4604991"/>
            <a:ext cx="26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Angelo Casciani - 2022406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68A3032-678E-CF78-F5E9-92949BB90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707" y="565952"/>
            <a:ext cx="1945761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0"/>
          </a:effec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6760AB9-7A5D-DF17-3E4A-E9DBF911CC77}"/>
              </a:ext>
            </a:extLst>
          </p:cNvPr>
          <p:cNvSpPr txBox="1"/>
          <p:nvPr/>
        </p:nvSpPr>
        <p:spPr>
          <a:xfrm>
            <a:off x="1560464" y="4604991"/>
            <a:ext cx="268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7DCAE1B-E231-0AB5-DA14-C88F8C825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0" y="565952"/>
            <a:ext cx="2340000" cy="70068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220A516-0928-F1FF-F4D6-4C2CC4A314A5}"/>
              </a:ext>
            </a:extLst>
          </p:cNvPr>
          <p:cNvSpPr txBox="1"/>
          <p:nvPr/>
        </p:nvSpPr>
        <p:spPr>
          <a:xfrm>
            <a:off x="2645934" y="1839193"/>
            <a:ext cx="690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Laboratory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Advanced Programming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1653DCA-5CD2-3BD0-A008-35CC014BB23A}"/>
              </a:ext>
            </a:extLst>
          </p:cNvPr>
          <p:cNvSpPr txBox="1"/>
          <p:nvPr/>
        </p:nvSpPr>
        <p:spPr>
          <a:xfrm>
            <a:off x="5282252" y="6035841"/>
            <a:ext cx="162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2021/2022</a:t>
            </a:r>
          </a:p>
        </p:txBody>
      </p:sp>
    </p:spTree>
    <p:extLst>
      <p:ext uri="{BB962C8B-B14F-4D97-AF65-F5344CB8AC3E}">
        <p14:creationId xmlns:p14="http://schemas.microsoft.com/office/powerpoint/2010/main" val="2693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79224"/>
            <a:ext cx="375524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3482827" y="554015"/>
            <a:ext cx="52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Video Management Micro-Service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299619" y="1434188"/>
            <a:ext cx="793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Handles the CRUD operations related to videos.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Also allows the user to like/comment a video.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Videos are uploaded to an external </a:t>
            </a:r>
            <a:r>
              <a:rPr lang="en-US" i="1" dirty="0">
                <a:solidFill>
                  <a:schemeClr val="accent1"/>
                </a:solidFill>
                <a:latin typeface="Calibri" panose="020F0502020204030204" pitchFamily="34" charset="0"/>
              </a:rPr>
              <a:t>Amazon S3 Bucket</a:t>
            </a:r>
            <a:endParaRPr lang="en-US" sz="1800" b="0" i="1" u="none" strike="noStrike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Uses </a:t>
            </a:r>
            <a:r>
              <a:rPr lang="en-US" sz="1800" b="0" i="1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RabbitMQ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 communicate with the Notification/Subscription Micro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Relies on another Micro-Service based on </a:t>
            </a:r>
            <a:r>
              <a:rPr lang="en-US" sz="1800" b="0" i="1" u="none" strike="noStrike" baseline="0" dirty="0" err="1">
                <a:solidFill>
                  <a:schemeClr val="accent1"/>
                </a:solidFill>
                <a:latin typeface="Calibri" panose="020F0502020204030204" pitchFamily="34" charset="0"/>
              </a:rPr>
              <a:t>ElasticSearch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perform search queries on the videos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6AD8FE-0C34-7D3C-8142-D3AFECED5A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15273"/>
          <a:stretch/>
        </p:blipFill>
        <p:spPr>
          <a:xfrm>
            <a:off x="8534028" y="1298232"/>
            <a:ext cx="2914117" cy="11516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115C9F-F9FD-F918-7AA3-5970165B57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 t="64177" b="2916"/>
          <a:stretch/>
        </p:blipFill>
        <p:spPr>
          <a:xfrm>
            <a:off x="349953" y="4022357"/>
            <a:ext cx="7510943" cy="2166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8E79A0-207D-CED4-9196-642251256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0403" y="4447407"/>
            <a:ext cx="4141366" cy="6500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9BF654-2AA8-CFAE-3C19-FD27EB5F24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9" t="31279" r="25358" b="26956"/>
          <a:stretch/>
        </p:blipFill>
        <p:spPr>
          <a:xfrm>
            <a:off x="8791734" y="2683873"/>
            <a:ext cx="2398704" cy="1529511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B5EBE43E-3521-E62D-21AC-20905CA5B9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8461" y="5331528"/>
            <a:ext cx="3905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79224"/>
            <a:ext cx="375524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937542" y="554015"/>
            <a:ext cx="632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Subscriptions</a:t>
            </a:r>
            <a:r>
              <a:rPr lang="it-IT" sz="2800" b="1" dirty="0"/>
              <a:t>/</a:t>
            </a:r>
            <a:r>
              <a:rPr lang="it-IT" sz="2800" b="1" dirty="0" err="1"/>
              <a:t>Notifications</a:t>
            </a:r>
            <a:r>
              <a:rPr lang="it-IT" sz="2800" b="1" dirty="0"/>
              <a:t> Micro-Service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273980" y="1630742"/>
            <a:ext cx="83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Deals with the subscriptions issued by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Allows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user to be notified whenever one of his subscription uploads a new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eceives the communication of the upload from a queue handled by </a:t>
            </a:r>
            <a:r>
              <a:rPr lang="en-US" sz="1800" b="0" i="1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RabbitMQ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6AD8FE-0C34-7D3C-8142-D3AFECED5A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15273"/>
          <a:stretch/>
        </p:blipFill>
        <p:spPr>
          <a:xfrm>
            <a:off x="8534028" y="2998851"/>
            <a:ext cx="2914117" cy="11516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115C9F-F9FD-F918-7AA3-5970165B57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64177" r="20668" b="23450"/>
          <a:stretch/>
        </p:blipFill>
        <p:spPr>
          <a:xfrm>
            <a:off x="273980" y="4902574"/>
            <a:ext cx="7204106" cy="814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09CF244A-E0CD-4971-64F7-B4F7CAF7C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0403" y="4447407"/>
            <a:ext cx="4141366" cy="6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8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33BD29-9FC7-4D03-9B5C-AE0C2DD7F338}"/>
              </a:ext>
            </a:extLst>
          </p:cNvPr>
          <p:cNvSpPr txBox="1">
            <a:spLocks/>
          </p:cNvSpPr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We will now show a short demo of our application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8E996B-5CC5-ADE1-0952-2409750B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07" y="1281600"/>
            <a:ext cx="3606782" cy="108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C6458E-3B1F-4AEF-FF18-BCFBAFB0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83" y="3445200"/>
            <a:ext cx="299347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0"/>
          </a:effec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043C6F96-5863-0227-7ED7-96FFDBBE4C4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gnaposto data 10">
            <a:extLst>
              <a:ext uri="{FF2B5EF4-FFF2-40B4-BE49-F238E27FC236}">
                <a16:creationId xmlns:a16="http://schemas.microsoft.com/office/drawing/2014/main" id="{896D9AD8-D1BF-A00E-1B59-77B7CEB9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5" name="Segnaposto piè di pagina 13">
            <a:extLst>
              <a:ext uri="{FF2B5EF4-FFF2-40B4-BE49-F238E27FC236}">
                <a16:creationId xmlns:a16="http://schemas.microsoft.com/office/drawing/2014/main" id="{BB5C1F62-262F-1465-E283-FEE3D7C3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6" name="Segnaposto numero diapositiva 14">
            <a:extLst>
              <a:ext uri="{FF2B5EF4-FFF2-40B4-BE49-F238E27FC236}">
                <a16:creationId xmlns:a16="http://schemas.microsoft.com/office/drawing/2014/main" id="{0DE36606-C0F1-1425-6713-BB0C1446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79224"/>
            <a:ext cx="375524" cy="22859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EEB077A-3E3B-86C6-CE36-830C36E80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18" name="Segnaposto piè di pagina 13">
            <a:extLst>
              <a:ext uri="{FF2B5EF4-FFF2-40B4-BE49-F238E27FC236}">
                <a16:creationId xmlns:a16="http://schemas.microsoft.com/office/drawing/2014/main" id="{DEFC3817-3D89-8819-05B1-42C40F24CBE7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Angelo Casciani - 2022406</a:t>
            </a:r>
          </a:p>
        </p:txBody>
      </p:sp>
    </p:spTree>
    <p:extLst>
      <p:ext uri="{BB962C8B-B14F-4D97-AF65-F5344CB8AC3E}">
        <p14:creationId xmlns:p14="http://schemas.microsoft.com/office/powerpoint/2010/main" val="310331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Initial</a:t>
            </a:r>
            <a:r>
              <a:rPr lang="it-IT" sz="2800" b="1" dirty="0"/>
              <a:t> Idea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48345" y="1617735"/>
            <a:ext cx="114953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 Web-app where content creators can publish videos to allow other users to watch them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Functionalities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P</a:t>
            </a:r>
            <a:r>
              <a:rPr lang="en-US" b="0" i="0" dirty="0">
                <a:solidFill>
                  <a:srgbClr val="24292F"/>
                </a:solidFill>
                <a:effectLst/>
              </a:rPr>
              <a:t>resents a landing page with the latest published videos;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Manage </a:t>
            </a:r>
            <a:r>
              <a:rPr lang="en-US" b="0" i="0" dirty="0">
                <a:solidFill>
                  <a:srgbClr val="24292F"/>
                </a:solidFill>
                <a:effectLst/>
              </a:rPr>
              <a:t>user authentication;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P</a:t>
            </a:r>
            <a:r>
              <a:rPr lang="en-US" b="0" i="0" dirty="0">
                <a:solidFill>
                  <a:srgbClr val="24292F"/>
                </a:solidFill>
                <a:effectLst/>
              </a:rPr>
              <a:t>resents a user profile page to update your credentials;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A</a:t>
            </a:r>
            <a:r>
              <a:rPr lang="en-US" b="0" i="0" dirty="0">
                <a:solidFill>
                  <a:srgbClr val="24292F"/>
                </a:solidFill>
                <a:effectLst/>
              </a:rPr>
              <a:t>llows the users to publish, search, watch, like and comment videos;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A</a:t>
            </a:r>
            <a:r>
              <a:rPr lang="en-US" b="0" i="0" dirty="0">
                <a:solidFill>
                  <a:srgbClr val="24292F"/>
                </a:solidFill>
                <a:effectLst/>
              </a:rPr>
              <a:t>llows the users to subscribe to their </a:t>
            </a:r>
            <a:r>
              <a:rPr lang="en-US" b="0" i="0" dirty="0" err="1">
                <a:solidFill>
                  <a:srgbClr val="24292F"/>
                </a:solidFill>
                <a:effectLst/>
              </a:rPr>
              <a:t>favourite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content creators to easily access their videos.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05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User Stories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93C9BC7-1BE9-77BD-83ED-6950B3C11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96858"/>
              </p:ext>
            </p:extLst>
          </p:nvPr>
        </p:nvGraphicFramePr>
        <p:xfrm>
          <a:off x="317241" y="1287624"/>
          <a:ext cx="11526414" cy="4233247"/>
        </p:xfrm>
        <a:graphic>
          <a:graphicData uri="http://schemas.openxmlformats.org/drawingml/2006/table">
            <a:tbl>
              <a:tblPr/>
              <a:tblGrid>
                <a:gridCol w="1849553">
                  <a:extLst>
                    <a:ext uri="{9D8B030D-6E8A-4147-A177-3AD203B41FA5}">
                      <a16:colId xmlns:a16="http://schemas.microsoft.com/office/drawing/2014/main" val="3243932259"/>
                    </a:ext>
                  </a:extLst>
                </a:gridCol>
                <a:gridCol w="7457397">
                  <a:extLst>
                    <a:ext uri="{9D8B030D-6E8A-4147-A177-3AD203B41FA5}">
                      <a16:colId xmlns:a16="http://schemas.microsoft.com/office/drawing/2014/main" val="3244533018"/>
                    </a:ext>
                  </a:extLst>
                </a:gridCol>
                <a:gridCol w="554866">
                  <a:extLst>
                    <a:ext uri="{9D8B030D-6E8A-4147-A177-3AD203B41FA5}">
                      <a16:colId xmlns:a16="http://schemas.microsoft.com/office/drawing/2014/main" val="3923946430"/>
                    </a:ext>
                  </a:extLst>
                </a:gridCol>
                <a:gridCol w="554866">
                  <a:extLst>
                    <a:ext uri="{9D8B030D-6E8A-4147-A177-3AD203B41FA5}">
                      <a16:colId xmlns:a16="http://schemas.microsoft.com/office/drawing/2014/main" val="2313784690"/>
                    </a:ext>
                  </a:extLst>
                </a:gridCol>
                <a:gridCol w="554866">
                  <a:extLst>
                    <a:ext uri="{9D8B030D-6E8A-4147-A177-3AD203B41FA5}">
                      <a16:colId xmlns:a16="http://schemas.microsoft.com/office/drawing/2014/main" val="3881256475"/>
                    </a:ext>
                  </a:extLst>
                </a:gridCol>
                <a:gridCol w="554866">
                  <a:extLst>
                    <a:ext uri="{9D8B030D-6E8A-4147-A177-3AD203B41FA5}">
                      <a16:colId xmlns:a16="http://schemas.microsoft.com/office/drawing/2014/main" val="2715896157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EPIC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USER STORY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PRIORITY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VALUE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RISK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600" b="0">
                          <a:solidFill>
                            <a:srgbClr val="EFEFEF"/>
                          </a:solidFill>
                          <a:effectLst/>
                          <a:latin typeface="Helvetica Neue"/>
                        </a:rPr>
                        <a:t>ESTIMATE</a:t>
                      </a:r>
                    </a:p>
                  </a:txBody>
                  <a:tcPr marL="20248" marR="20248" marT="13499" marB="1349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92799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SIGN-UP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an unregistered user, I want to be able to register to the application so that I can access it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3461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LOGIN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non-logged in registered user, I want to be able to login to the application so that I can use the application services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24048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LOGOUT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logout from the application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05134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MAIN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view the Main Page, so that I can visualize the latest videos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5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A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1108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SUBSCRIPTIONS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subscribe to a user, so that I can quickly access his videos/profile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87391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SUBSCRIPTIONS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reach the Subscriptions Page, so that I can visualize the channels I subscribed to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4117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SUBSCRIPTIONS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view the Subscriptions Page, so that I can visualize the channels I subscribed to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91487"/>
                  </a:ext>
                </a:extLst>
              </a:tr>
              <a:tr h="192547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 dirty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SUBSCRIPTIONS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effectLst/>
                          <a:latin typeface="Helvetica Neue"/>
                        </a:rPr>
                        <a:t>As a registered user, I want to be able to be notified when one of my subscriptions uploads a new video, so that I can easily know about it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5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A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72897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MY 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As a registered user, I want to be able to upload a video, so that others can see it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32328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MY 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As a registered user, I want to be able to view the videos I have uploaded on the platform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6115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MY 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delete a video I previously uploaded so that others can't see it anymore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49757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MY 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edit a video's details uploaded on the application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effectLst/>
                          <a:latin typeface="Helvetica Neue"/>
                        </a:rPr>
                        <a:t>4 Low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0995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watch a Video uploaded on the application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39054"/>
                  </a:ext>
                </a:extLst>
              </a:tr>
              <a:tr h="174992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 dirty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VIDEO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like/dislike/comment a video, so that I can interact with the content creator and his community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682909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SEARCH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search videos so that I can watch them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22905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SEARCH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search other users, so that I can watch his profile and videos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645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reach my Profile page so that I can see my details 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728377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As a registered user, I want to be able to access another user's Profile page, so that I can see his details and his published videos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666666"/>
                          </a:solidFill>
                          <a:effectLst/>
                          <a:latin typeface="Helvetica Neue"/>
                        </a:rPr>
                        <a:t>3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4318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manage my 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19946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1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PROFILE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>
                          <a:effectLst/>
                          <a:latin typeface="Helvetica Neue"/>
                        </a:rPr>
                        <a:t>As a registered user, I want to be able to delete my account and all videos uploaded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2 Med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1 High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900" b="0" dirty="0">
                          <a:solidFill>
                            <a:srgbClr val="434343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20248" marR="20248" marT="13499" marB="134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1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Effort</a:t>
            </a:r>
            <a:r>
              <a:rPr lang="it-IT" sz="2800" b="1" dirty="0"/>
              <a:t> </a:t>
            </a:r>
            <a:r>
              <a:rPr lang="it-IT" sz="2800" b="1" dirty="0" err="1"/>
              <a:t>Estimation</a:t>
            </a:r>
            <a:endParaRPr lang="it-IT" sz="28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7284117" y="1821228"/>
            <a:ext cx="46542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400" b="0" i="0" u="none" strike="noStrike" baseline="0" dirty="0">
                <a:solidFill>
                  <a:srgbClr val="000000"/>
                </a:solidFill>
              </a:rPr>
              <a:t>86 </a:t>
            </a:r>
            <a:r>
              <a:rPr lang="it-IT" sz="3400" b="0" i="0" u="none" strike="noStrike" baseline="0" dirty="0" err="1">
                <a:solidFill>
                  <a:srgbClr val="000000"/>
                </a:solidFill>
              </a:rPr>
              <a:t>Function</a:t>
            </a:r>
            <a:r>
              <a:rPr lang="it-IT" sz="3400" b="0" i="0" u="none" strike="noStrike" baseline="0" dirty="0">
                <a:solidFill>
                  <a:srgbClr val="000000"/>
                </a:solidFill>
              </a:rPr>
              <a:t>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3400" b="0" i="0" u="none" strike="noStrike" baseline="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400" dirty="0">
                <a:solidFill>
                  <a:srgbClr val="000000"/>
                </a:solidFill>
                <a:effectLst/>
              </a:rPr>
              <a:t>4558 SLOC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340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</a:rPr>
              <a:t>4.7 Person/Month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99B0E14-A20E-AB85-F620-0686D9B10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92457"/>
              </p:ext>
            </p:extLst>
          </p:nvPr>
        </p:nvGraphicFramePr>
        <p:xfrm>
          <a:off x="348345" y="1278295"/>
          <a:ext cx="6408655" cy="4511040"/>
        </p:xfrm>
        <a:graphic>
          <a:graphicData uri="http://schemas.openxmlformats.org/drawingml/2006/table">
            <a:tbl>
              <a:tblPr/>
              <a:tblGrid>
                <a:gridCol w="247617">
                  <a:extLst>
                    <a:ext uri="{9D8B030D-6E8A-4147-A177-3AD203B41FA5}">
                      <a16:colId xmlns:a16="http://schemas.microsoft.com/office/drawing/2014/main" val="316029437"/>
                    </a:ext>
                  </a:extLst>
                </a:gridCol>
                <a:gridCol w="449067">
                  <a:extLst>
                    <a:ext uri="{9D8B030D-6E8A-4147-A177-3AD203B41FA5}">
                      <a16:colId xmlns:a16="http://schemas.microsoft.com/office/drawing/2014/main" val="2087771252"/>
                    </a:ext>
                  </a:extLst>
                </a:gridCol>
                <a:gridCol w="830985">
                  <a:extLst>
                    <a:ext uri="{9D8B030D-6E8A-4147-A177-3AD203B41FA5}">
                      <a16:colId xmlns:a16="http://schemas.microsoft.com/office/drawing/2014/main" val="834229269"/>
                    </a:ext>
                  </a:extLst>
                </a:gridCol>
                <a:gridCol w="1976736">
                  <a:extLst>
                    <a:ext uri="{9D8B030D-6E8A-4147-A177-3AD203B41FA5}">
                      <a16:colId xmlns:a16="http://schemas.microsoft.com/office/drawing/2014/main" val="2080656581"/>
                    </a:ext>
                  </a:extLst>
                </a:gridCol>
                <a:gridCol w="318964">
                  <a:extLst>
                    <a:ext uri="{9D8B030D-6E8A-4147-A177-3AD203B41FA5}">
                      <a16:colId xmlns:a16="http://schemas.microsoft.com/office/drawing/2014/main" val="1977431541"/>
                    </a:ext>
                  </a:extLst>
                </a:gridCol>
                <a:gridCol w="365130">
                  <a:extLst>
                    <a:ext uri="{9D8B030D-6E8A-4147-A177-3AD203B41FA5}">
                      <a16:colId xmlns:a16="http://schemas.microsoft.com/office/drawing/2014/main" val="774219579"/>
                    </a:ext>
                  </a:extLst>
                </a:gridCol>
                <a:gridCol w="423886">
                  <a:extLst>
                    <a:ext uri="{9D8B030D-6E8A-4147-A177-3AD203B41FA5}">
                      <a16:colId xmlns:a16="http://schemas.microsoft.com/office/drawing/2014/main" val="1224517475"/>
                    </a:ext>
                  </a:extLst>
                </a:gridCol>
                <a:gridCol w="356736">
                  <a:extLst>
                    <a:ext uri="{9D8B030D-6E8A-4147-A177-3AD203B41FA5}">
                      <a16:colId xmlns:a16="http://schemas.microsoft.com/office/drawing/2014/main" val="895586417"/>
                    </a:ext>
                  </a:extLst>
                </a:gridCol>
                <a:gridCol w="222435">
                  <a:extLst>
                    <a:ext uri="{9D8B030D-6E8A-4147-A177-3AD203B41FA5}">
                      <a16:colId xmlns:a16="http://schemas.microsoft.com/office/drawing/2014/main" val="3139150051"/>
                    </a:ext>
                  </a:extLst>
                </a:gridCol>
                <a:gridCol w="1217099">
                  <a:extLst>
                    <a:ext uri="{9D8B030D-6E8A-4147-A177-3AD203B41FA5}">
                      <a16:colId xmlns:a16="http://schemas.microsoft.com/office/drawing/2014/main" val="1939011519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666666"/>
                          </a:solidFill>
                          <a:effectLst/>
                          <a:latin typeface="Arimo"/>
                        </a:rPr>
                        <a:t>No.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Module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Function Name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Description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Type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DET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RET / FTR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Complexity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FP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1">
                          <a:solidFill>
                            <a:srgbClr val="333333"/>
                          </a:solidFill>
                          <a:effectLst/>
                          <a:latin typeface="Arimo"/>
                        </a:rPr>
                        <a:t>Remarks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1684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Model stored to represent the users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ILF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93051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Model stored to represent the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ILF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3368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Comment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Comment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Model stored to represent the comments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ILF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5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3821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Notification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Notification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Model stored to represent the notifications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ILF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5984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5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Model stored to represent the subscriptions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ILF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0440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6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Login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Login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Login to the Application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0320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Register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Register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Register to the Application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0407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8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Main Page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Show Latest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Shows the latest videos published on AMTube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EQ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6526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My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Upload New 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Upload a new video on AMTube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1558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10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My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Delete 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Delete a video precedently uploaded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463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My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Edit 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Edit title/description/thumbnail of a video precedently uploaded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8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4428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Profile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Edit Profile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Edit the user's username/mail/password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879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Notification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Show Notifications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Shows the user the latest videos uploaded by the users he subscribed to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EQ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5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3 DET from Video (Title, Date &amp; Thumbnail)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2531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Add 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subscribes to another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7755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15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Delete Subscription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cancels the subscription to another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8911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16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Show 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views the selected video and its comments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EQ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Average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8011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17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Add Comment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comments the video he's watching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5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23356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18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Delete Comment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deletes his comment previously posted under the video he's watching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800">
                        <a:effectLst/>
                      </a:endParaRP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83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Video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Add Like/Dislike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likes or dislikes the video he's watching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EI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Low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ID video + the number of likes/dislikes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167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20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Profile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Show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Show the profile of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EQ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6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3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Average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Subscription + Username + Videos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2679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21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Search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>
                          <a:effectLst/>
                          <a:latin typeface="Arimo"/>
                        </a:rPr>
                        <a:t>Search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Arimo"/>
                        </a:rPr>
                        <a:t>User queries for a video title or another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EQ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9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2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Average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800" b="0">
                          <a:effectLst/>
                          <a:latin typeface="Arimo"/>
                        </a:rPr>
                        <a:t>4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800" b="0" dirty="0" err="1">
                          <a:effectLst/>
                          <a:latin typeface="Arimo"/>
                        </a:rPr>
                        <a:t>Videos</a:t>
                      </a:r>
                      <a:r>
                        <a:rPr lang="it-IT" sz="800" b="0" dirty="0">
                          <a:effectLst/>
                          <a:latin typeface="Arimo"/>
                        </a:rPr>
                        <a:t> + User</a:t>
                      </a:r>
                    </a:p>
                  </a:txBody>
                  <a:tcPr marL="12591" marR="12591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9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Work Analytics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8082575" y="841134"/>
            <a:ext cx="4049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4292F"/>
                </a:solidFill>
                <a:effectLst/>
              </a:rPr>
              <a:t>5 Sprints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24292F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4292F"/>
                </a:solidFill>
                <a:effectLst/>
              </a:rPr>
              <a:t>60 Total Days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24292F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4292F"/>
                </a:solidFill>
                <a:effectLst/>
              </a:rPr>
              <a:t>227 Estimated Hours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24292F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4292F"/>
                </a:solidFill>
              </a:rPr>
              <a:t>3.78 Avg Estimated Hours per day</a:t>
            </a:r>
            <a:endParaRPr lang="it-IT" sz="3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4292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4292F"/>
                </a:solidFill>
              </a:rPr>
              <a:t>256 Total Hours</a:t>
            </a:r>
            <a:endParaRPr lang="en-US" sz="3000" b="0" i="0" dirty="0">
              <a:solidFill>
                <a:srgbClr val="24292F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4292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4292F"/>
                </a:solidFill>
                <a:effectLst/>
              </a:rPr>
              <a:t>4,27 A</a:t>
            </a:r>
            <a:r>
              <a:rPr lang="en-US" sz="3000" dirty="0">
                <a:solidFill>
                  <a:srgbClr val="24292F"/>
                </a:solidFill>
              </a:rPr>
              <a:t>vg Hours per day</a:t>
            </a:r>
            <a:endParaRPr lang="it-IT" sz="3000" dirty="0"/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13B21C40-099A-F238-EE2A-D55980CA3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1558"/>
              </p:ext>
            </p:extLst>
          </p:nvPr>
        </p:nvGraphicFramePr>
        <p:xfrm>
          <a:off x="76372" y="1012599"/>
          <a:ext cx="4168457" cy="4905827"/>
        </p:xfrm>
        <a:graphic>
          <a:graphicData uri="http://schemas.openxmlformats.org/drawingml/2006/table">
            <a:tbl>
              <a:tblPr/>
              <a:tblGrid>
                <a:gridCol w="1623068">
                  <a:extLst>
                    <a:ext uri="{9D8B030D-6E8A-4147-A177-3AD203B41FA5}">
                      <a16:colId xmlns:a16="http://schemas.microsoft.com/office/drawing/2014/main" val="149276247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295156107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4094379069"/>
                    </a:ext>
                  </a:extLst>
                </a:gridCol>
                <a:gridCol w="578841">
                  <a:extLst>
                    <a:ext uri="{9D8B030D-6E8A-4147-A177-3AD203B41FA5}">
                      <a16:colId xmlns:a16="http://schemas.microsoft.com/office/drawing/2014/main" val="2605427975"/>
                    </a:ext>
                  </a:extLst>
                </a:gridCol>
                <a:gridCol w="691422">
                  <a:extLst>
                    <a:ext uri="{9D8B030D-6E8A-4147-A177-3AD203B41FA5}">
                      <a16:colId xmlns:a16="http://schemas.microsoft.com/office/drawing/2014/main" val="1072186813"/>
                    </a:ext>
                  </a:extLst>
                </a:gridCol>
              </a:tblGrid>
              <a:tr h="16587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it-IT" sz="700" b="1" dirty="0">
                          <a:effectLst/>
                        </a:rPr>
                        <a:t>TASK TITLE</a:t>
                      </a:r>
                    </a:p>
                  </a:txBody>
                  <a:tcPr marL="20734" marR="20734" marT="13823" marB="13823" anchor="ctr">
                    <a:lnL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it-IT" sz="700" b="1">
                          <a:effectLst/>
                        </a:rPr>
                        <a:t>TASK OWNER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AMOUNT OF WORK IN HOURS</a:t>
                      </a:r>
                    </a:p>
                  </a:txBody>
                  <a:tcPr marL="20734" marR="20734" marT="13823" marB="13823" anchor="ctr">
                    <a:lnL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46362"/>
                  </a:ext>
                </a:extLst>
              </a:tr>
              <a:tr h="1658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600" b="1">
                          <a:effectLst/>
                        </a:rPr>
                        <a:t>ESTIMATE</a:t>
                      </a:r>
                    </a:p>
                  </a:txBody>
                  <a:tcPr marL="20734" marR="20734" marT="13823" marB="13823" anchor="ctr">
                    <a:lnL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600" b="1">
                          <a:effectLst/>
                        </a:rPr>
                        <a:t>COMPLETED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600" b="1">
                          <a:effectLst/>
                        </a:rPr>
                        <a:t>REMAINING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6342"/>
                  </a:ext>
                </a:extLst>
              </a:tr>
              <a:tr h="226690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Project Definition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300">
                        <a:effectLst/>
                      </a:endParaRP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23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25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69891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Ideas Brainstorming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76348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 dirty="0" err="1">
                          <a:effectLst/>
                        </a:rPr>
                        <a:t>Research</a:t>
                      </a:r>
                      <a:r>
                        <a:rPr lang="it-IT" sz="700" dirty="0">
                          <a:effectLst/>
                        </a:rPr>
                        <a:t> of Information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5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5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80979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Project Planning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47306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Scope, System Objectives &amp; Goals Definition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16465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Technical Architecture Sketching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587892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Project Proposal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85931"/>
                  </a:ext>
                </a:extLst>
              </a:tr>
              <a:tr h="226690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Project Setup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300">
                        <a:effectLst/>
                      </a:endParaRP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09053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User Stories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00466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Wireframes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38304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Function Points &amp; COCOMO Estimation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6122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Product Backlog 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15770"/>
                  </a:ext>
                </a:extLst>
              </a:tr>
              <a:tr h="165871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Documentation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Everyone</a:t>
                      </a:r>
                    </a:p>
                  </a:txBody>
                  <a:tcPr marL="20734" marR="20734" marT="13823" marB="138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24394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Back-End Implementation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700">
                        <a:effectLst/>
                      </a:endParaRP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56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65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-9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9368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First version of the User Management Microservice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066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DB for User Management Microservice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706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User Management Functionalities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24353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First version of the Notification Microservice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38119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Subscription Model, Repository &amp; Controller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57320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Notification Model, Repository &amp; Controller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6315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First Version of the Video Microservice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10927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DB for videos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62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Video, Comment and Like Models &amp; Repositories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58903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Controller for the Video 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-4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50449"/>
                  </a:ext>
                </a:extLst>
              </a:tr>
              <a:tr h="145137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First Version of the Search Microservice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3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-1</a:t>
                      </a:r>
                    </a:p>
                  </a:txBody>
                  <a:tcPr marL="20734" marR="20734" marT="13823" marB="138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16856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178BC572-91E7-0845-6E0F-4057950A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35393"/>
              </p:ext>
            </p:extLst>
          </p:nvPr>
        </p:nvGraphicFramePr>
        <p:xfrm>
          <a:off x="4315917" y="1375800"/>
          <a:ext cx="3695569" cy="4542626"/>
        </p:xfrm>
        <a:graphic>
          <a:graphicData uri="http://schemas.openxmlformats.org/drawingml/2006/table">
            <a:tbl>
              <a:tblPr/>
              <a:tblGrid>
                <a:gridCol w="1987179">
                  <a:extLst>
                    <a:ext uri="{9D8B030D-6E8A-4147-A177-3AD203B41FA5}">
                      <a16:colId xmlns:a16="http://schemas.microsoft.com/office/drawing/2014/main" val="1876706693"/>
                    </a:ext>
                  </a:extLst>
                </a:gridCol>
                <a:gridCol w="503975">
                  <a:extLst>
                    <a:ext uri="{9D8B030D-6E8A-4147-A177-3AD203B41FA5}">
                      <a16:colId xmlns:a16="http://schemas.microsoft.com/office/drawing/2014/main" val="2266687529"/>
                    </a:ext>
                  </a:extLst>
                </a:gridCol>
                <a:gridCol w="298969">
                  <a:extLst>
                    <a:ext uri="{9D8B030D-6E8A-4147-A177-3AD203B41FA5}">
                      <a16:colId xmlns:a16="http://schemas.microsoft.com/office/drawing/2014/main" val="788628923"/>
                    </a:ext>
                  </a:extLst>
                </a:gridCol>
                <a:gridCol w="572310">
                  <a:extLst>
                    <a:ext uri="{9D8B030D-6E8A-4147-A177-3AD203B41FA5}">
                      <a16:colId xmlns:a16="http://schemas.microsoft.com/office/drawing/2014/main" val="2370049575"/>
                    </a:ext>
                  </a:extLst>
                </a:gridCol>
                <a:gridCol w="333136">
                  <a:extLst>
                    <a:ext uri="{9D8B030D-6E8A-4147-A177-3AD203B41FA5}">
                      <a16:colId xmlns:a16="http://schemas.microsoft.com/office/drawing/2014/main" val="947664930"/>
                    </a:ext>
                  </a:extLst>
                </a:gridCol>
              </a:tblGrid>
              <a:tr h="231931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 dirty="0">
                          <a:effectLst/>
                        </a:rPr>
                        <a:t>Front-End &amp; API Gateway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700">
                        <a:effectLst/>
                      </a:endParaRP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104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118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-14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835577"/>
                  </a:ext>
                </a:extLst>
              </a:tr>
              <a:tr h="246232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Start Frontend Microservice (model-components-structure)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90355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 dirty="0" err="1">
                          <a:effectLst/>
                        </a:rPr>
                        <a:t>Defined</a:t>
                      </a:r>
                      <a:r>
                        <a:rPr lang="it-IT" sz="700" dirty="0">
                          <a:effectLst/>
                        </a:rPr>
                        <a:t> </a:t>
                      </a:r>
                      <a:r>
                        <a:rPr lang="it-IT" sz="700" dirty="0" err="1">
                          <a:effectLst/>
                        </a:rPr>
                        <a:t>URLs</a:t>
                      </a:r>
                      <a:endParaRPr lang="it-IT" sz="700" dirty="0">
                        <a:effectLst/>
                      </a:endParaRP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59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Fix Video Management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3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3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08974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ApiGateway Redirect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59018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Video Uploading from Frontend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8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-4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43217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Api Gateway Zuul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10400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 dirty="0">
                          <a:effectLst/>
                        </a:rPr>
                        <a:t>Video </a:t>
                      </a:r>
                      <a:r>
                        <a:rPr lang="it-IT" sz="700" dirty="0" err="1">
                          <a:effectLst/>
                        </a:rPr>
                        <a:t>Visualization</a:t>
                      </a:r>
                      <a:endParaRPr lang="it-IT" sz="700" dirty="0">
                        <a:effectLst/>
                      </a:endParaRP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2329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S3 Support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11445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JWT Authentication users Backend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572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Api Gateway Filtering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7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-3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31798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fr-FR" sz="700">
                          <a:effectLst/>
                        </a:rPr>
                        <a:t>RabbitMQ Communication video &amp; notification MS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5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-1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89598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Dockerfiles first version + Subscriptions Logic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55549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Footer and Header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89985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Login and Sign Up Pages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3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1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886489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Home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7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-1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58593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My Videos Page &amp; Upload new Video frontend logic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12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64449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My profile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17469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Video Details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8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41643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Profile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683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Search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00095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Edit-Video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424228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Subscription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46263"/>
                  </a:ext>
                </a:extLst>
              </a:tr>
              <a:tr h="155564">
                <a:tc>
                  <a:txBody>
                    <a:bodyPr/>
                    <a:lstStyle/>
                    <a:p>
                      <a:pPr rtl="0" fontAlgn="b"/>
                      <a:r>
                        <a:rPr lang="it-IT" sz="700">
                          <a:effectLst/>
                        </a:rPr>
                        <a:t>Notification Page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700" dirty="0">
                          <a:effectLst/>
                        </a:rPr>
                        <a:t>2</a:t>
                      </a:r>
                    </a:p>
                  </a:txBody>
                  <a:tcPr marL="20767" marR="20767" marT="13845" marB="1384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204270"/>
                  </a:ext>
                </a:extLst>
              </a:tr>
              <a:tr h="231931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Containerization and Frontend Fixes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700">
                        <a:effectLst/>
                      </a:endParaRP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28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-4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96856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>
                          <a:effectLst/>
                        </a:rPr>
                        <a:t>ElasticSearch Support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8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59529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Frontend fixes to home page and search page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De Luca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6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05591"/>
                  </a:ext>
                </a:extLst>
              </a:tr>
              <a:tr h="148493">
                <a:tc>
                  <a:txBody>
                    <a:bodyPr/>
                    <a:lstStyle/>
                    <a:p>
                      <a:pPr rtl="0" fontAlgn="ctr"/>
                      <a:r>
                        <a:rPr lang="it-IT" sz="700" dirty="0">
                          <a:effectLst/>
                        </a:rPr>
                        <a:t>Setup Docker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Casciani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12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dirty="0">
                          <a:effectLst/>
                        </a:rPr>
                        <a:t>-2</a:t>
                      </a:r>
                    </a:p>
                  </a:txBody>
                  <a:tcPr marL="20767" marR="20767" marT="13845" marB="138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System Architecture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230254-06D0-92F8-BEF2-3D2696688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96" y="1065336"/>
            <a:ext cx="9857064" cy="53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Frontend</a:t>
            </a:r>
            <a:endParaRPr lang="it-IT" sz="28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56734" y="1617735"/>
            <a:ext cx="11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Responsible for the UI,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dealing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the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visualization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interaction with the user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90C7675C-3968-E2D5-45D5-BA36D1B429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669" r="12602"/>
          <a:stretch/>
        </p:blipFill>
        <p:spPr>
          <a:xfrm>
            <a:off x="3471972" y="2991635"/>
            <a:ext cx="1883143" cy="25200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E1A602D-F8FB-103E-EABD-4C035DF624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830" t="11446" r="10673" b="6660"/>
          <a:stretch/>
        </p:blipFill>
        <p:spPr>
          <a:xfrm>
            <a:off x="427838" y="3219789"/>
            <a:ext cx="1952941" cy="2063692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5B6CB6ED-5395-9343-F826-BEF3EAA9A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6308" y="2991635"/>
            <a:ext cx="1786154" cy="25200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A1D51DB7-0547-26A0-8B57-6D5CC48094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3655" y="299163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Api Gateway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6096000" y="1761202"/>
            <a:ext cx="5747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</a:t>
            </a:r>
            <a:r>
              <a:rPr lang="en-US" sz="2400" b="0" i="1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Netflix </a:t>
            </a:r>
            <a:r>
              <a:rPr lang="en-US" sz="2400" b="0" i="1" u="none" strike="noStrike" baseline="0" dirty="0" err="1">
                <a:solidFill>
                  <a:schemeClr val="accent1"/>
                </a:solidFill>
                <a:latin typeface="Calibri" panose="020F0502020204030204" pitchFamily="34" charset="0"/>
              </a:rPr>
              <a:t>Zuul</a:t>
            </a:r>
            <a:endParaRPr lang="en-US" sz="2400" b="0" i="1" u="none" strike="noStrike" baseline="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outes the user requests to the proper micro-service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Contacts the User Management micro-service to verify if the request is coming from an authorized user. 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48B17EF-C29D-DB76-4404-335EEEDE19BC}"/>
              </a:ext>
            </a:extLst>
          </p:cNvPr>
          <p:cNvGrpSpPr/>
          <p:nvPr/>
        </p:nvGrpSpPr>
        <p:grpSpPr>
          <a:xfrm>
            <a:off x="345191" y="1152614"/>
            <a:ext cx="5233488" cy="5002828"/>
            <a:chOff x="345191" y="1152614"/>
            <a:chExt cx="5233488" cy="500282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150F0CD8-55CF-97D1-8B7E-3A86C0F8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267" y="1152614"/>
              <a:ext cx="3575336" cy="2487838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C6AD8FE-0C34-7D3C-8142-D3AFECED5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3" b="15273"/>
            <a:stretch/>
          </p:blipFill>
          <p:spPr>
            <a:xfrm>
              <a:off x="345191" y="4087241"/>
              <a:ext cx="5233488" cy="2068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20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3328"/>
            <a:ext cx="12192000" cy="329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F48BE8C-2073-4E90-A938-8690089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75" y="6583855"/>
            <a:ext cx="94861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09/09/2022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402" y="6583855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4E277CB-01BC-3534-D6E5-64135B60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286" y1="43137" x2="44286" y2="43137"/>
                        <a14:foregroundMark x1="51667" y1="43137" x2="51667" y2="43137"/>
                        <a14:foregroundMark x1="65714" y1="39869" x2="65714" y2="39869"/>
                        <a14:foregroundMark x1="70000" y1="51634" x2="70000" y2="51634"/>
                        <a14:foregroundMark x1="77143" y1="46405" x2="77143" y2="46405"/>
                        <a14:foregroundMark x1="85714" y1="48366" x2="85714" y2="48366"/>
                        <a14:backgroundMark x1="85000" y1="52288" x2="85000" y2="52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11" y="6532555"/>
            <a:ext cx="909176" cy="331200"/>
          </a:xfrm>
          <a:prstGeom prst="rect">
            <a:avLst/>
          </a:prstGeom>
        </p:spPr>
      </p:pic>
      <p:sp>
        <p:nvSpPr>
          <p:cNvPr id="21" name="Segnaposto piè di pagina 13">
            <a:extLst>
              <a:ext uri="{FF2B5EF4-FFF2-40B4-BE49-F238E27FC236}">
                <a16:creationId xmlns:a16="http://schemas.microsoft.com/office/drawing/2014/main" id="{484CE029-41FB-7574-3F5B-0195181953AF}"/>
              </a:ext>
            </a:extLst>
          </p:cNvPr>
          <p:cNvSpPr txBox="1">
            <a:spLocks/>
          </p:cNvSpPr>
          <p:nvPr/>
        </p:nvSpPr>
        <p:spPr>
          <a:xfrm>
            <a:off x="2380780" y="6583855"/>
            <a:ext cx="186923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 dirty="0">
                <a:solidFill>
                  <a:schemeClr val="bg1"/>
                </a:solidFill>
                <a:latin typeface="Calibri" panose="020F0502020204030204"/>
              </a:rPr>
              <a:t>Angelo Casciani - 2022406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3482827" y="554015"/>
            <a:ext cx="52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User Management Micro-Service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1744985" y="1996255"/>
            <a:ext cx="870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andles registration / authentication (relying on a </a:t>
            </a:r>
            <a:r>
              <a:rPr lang="en-US" sz="1800" b="0" i="1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JWT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token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/access to the user profile;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6AD8FE-0C34-7D3C-8142-D3AFECED5A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15273"/>
          <a:stretch/>
        </p:blipFill>
        <p:spPr>
          <a:xfrm>
            <a:off x="3491216" y="3628184"/>
            <a:ext cx="5233488" cy="2068201"/>
          </a:xfrm>
          <a:prstGeom prst="rect">
            <a:avLst/>
          </a:prstGeom>
        </p:spPr>
      </p:pic>
      <p:sp>
        <p:nvSpPr>
          <p:cNvPr id="2" name="Segnaposto numero diapositiva 14">
            <a:extLst>
              <a:ext uri="{FF2B5EF4-FFF2-40B4-BE49-F238E27FC236}">
                <a16:creationId xmlns:a16="http://schemas.microsoft.com/office/drawing/2014/main" id="{FB48F8CE-CD73-4857-3A06-85AF5FA0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01" y="6588488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72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8F8A309E-44D1-4CED-98E1-4FAE5E3B1C26}" vid="{A0FBFC05-5EF7-4D72-AC2A-8F8778AFBA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1896</Words>
  <Application>Microsoft Office PowerPoint</Application>
  <PresentationFormat>Widescreen</PresentationFormat>
  <Paragraphs>707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Arimo</vt:lpstr>
      <vt:lpstr>Calibri</vt:lpstr>
      <vt:lpstr>Calibri Light</vt:lpstr>
      <vt:lpstr>Helvetica Neue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De Luca</dc:creator>
  <cp:lastModifiedBy>Marco De Luca</cp:lastModifiedBy>
  <cp:revision>3</cp:revision>
  <dcterms:created xsi:type="dcterms:W3CDTF">2022-09-04T11:34:43Z</dcterms:created>
  <dcterms:modified xsi:type="dcterms:W3CDTF">2022-09-05T10:44:13Z</dcterms:modified>
</cp:coreProperties>
</file>