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  <p:sldMasterId id="214748367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5143500" cx="9144000"/>
  <p:notesSz cx="6858000" cy="9144000"/>
  <p:embeddedFontLst>
    <p:embeddedFont>
      <p:font typeface="Arimo"/>
      <p:regular r:id="rId22"/>
      <p:bold r:id="rId23"/>
      <p:italic r:id="rId24"/>
      <p:boldItalic r:id="rId25"/>
    </p:embeddedFon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49E299-F307-4469-A3EC-4E2DBF60481D}">
  <a:tblStyle styleId="{4049E299-F307-4469-A3EC-4E2DBF60481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Arimo-regular.fntdata"/><Relationship Id="rId21" Type="http://schemas.openxmlformats.org/officeDocument/2006/relationships/slide" Target="slides/slide13.xml"/><Relationship Id="rId24" Type="http://schemas.openxmlformats.org/officeDocument/2006/relationships/font" Target="fonts/Arimo-italic.fntdata"/><Relationship Id="rId23" Type="http://schemas.openxmlformats.org/officeDocument/2006/relationships/font" Target="fonts/Arim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HelveticaNeue-regular.fntdata"/><Relationship Id="rId25" Type="http://schemas.openxmlformats.org/officeDocument/2006/relationships/font" Target="fonts/Arimo-boldItalic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HelveticaNeue-bold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fff7539ba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4fff7539ba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4fff7539ba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4fff7539ba_2_1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4fff7539ba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4fff7539ba_2_1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4fff7539ba_2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4fff7539ba_2_2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fff7539ba_2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4fff7539ba_2_2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fff7539ba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4fff7539ba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fff7539ba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4fff7539ba_2_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fff7539ba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4fff7539ba_2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fff7539ba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4fff7539ba_2_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24340ff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524340ff2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fff7539ba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4fff7539ba_2_1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4fff7539ba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4fff7539ba_2_1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4fff7539ba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4fff7539ba_2_1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-1" y="4899996"/>
            <a:ext cx="9144000" cy="24724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6179749" y="3453750"/>
            <a:ext cx="2212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Angelo Casciani - 2022406</a:t>
            </a:r>
            <a:endParaRPr sz="1100"/>
          </a:p>
        </p:txBody>
      </p:sp>
      <p:sp>
        <p:nvSpPr>
          <p:cNvPr id="142" name="Google Shape;142;p27"/>
          <p:cNvSpPr txBox="1"/>
          <p:nvPr>
            <p:ph idx="10" type="dt"/>
          </p:nvPr>
        </p:nvSpPr>
        <p:spPr>
          <a:xfrm>
            <a:off x="177281" y="4937891"/>
            <a:ext cx="71145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09/09/2022</a:t>
            </a:r>
            <a:endParaRPr/>
          </a:p>
        </p:txBody>
      </p:sp>
      <p:sp>
        <p:nvSpPr>
          <p:cNvPr id="143" name="Google Shape;143;p27"/>
          <p:cNvSpPr txBox="1"/>
          <p:nvPr>
            <p:ph idx="11" type="ftr"/>
          </p:nvPr>
        </p:nvSpPr>
        <p:spPr>
          <a:xfrm>
            <a:off x="6013052" y="4937891"/>
            <a:ext cx="134253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Marco De Luca - 2017104</a:t>
            </a:r>
            <a:endParaRPr/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685076" y="4941366"/>
            <a:ext cx="197665" cy="16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1058" y="4899416"/>
            <a:ext cx="681882" cy="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1785585" y="4937891"/>
            <a:ext cx="140192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Angelo Casciani - 2022406</a:t>
            </a:r>
            <a:endParaRPr sz="1100"/>
          </a:p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3030" y="424464"/>
            <a:ext cx="1459321" cy="526500"/>
          </a:xfrm>
          <a:prstGeom prst="rect">
            <a:avLst/>
          </a:prstGeom>
          <a:solidFill>
            <a:srgbClr val="2F5496"/>
          </a:solidFill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1170348" y="3453743"/>
            <a:ext cx="20171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Marco De Luca - 2017104</a:t>
            </a:r>
            <a:endParaRPr sz="1100"/>
          </a:p>
        </p:txBody>
      </p:sp>
      <p:pic>
        <p:nvPicPr>
          <p:cNvPr id="149" name="Google Shape;14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0860" y="424464"/>
            <a:ext cx="1755000" cy="52551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1984451" y="1379395"/>
            <a:ext cx="5181466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Laboratory of Advanced Programming</a:t>
            </a:r>
            <a:endParaRPr sz="1100"/>
          </a:p>
        </p:txBody>
      </p:sp>
      <p:sp>
        <p:nvSpPr>
          <p:cNvPr id="151" name="Google Shape;151;p27"/>
          <p:cNvSpPr txBox="1"/>
          <p:nvPr/>
        </p:nvSpPr>
        <p:spPr>
          <a:xfrm>
            <a:off x="3961689" y="4526881"/>
            <a:ext cx="12206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a.y. 2021/2022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/>
          <p:nvPr/>
        </p:nvSpPr>
        <p:spPr>
          <a:xfrm>
            <a:off x="-1" y="4899996"/>
            <a:ext cx="9144000" cy="24724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6"/>
          <p:cNvSpPr txBox="1"/>
          <p:nvPr>
            <p:ph idx="10" type="dt"/>
          </p:nvPr>
        </p:nvSpPr>
        <p:spPr>
          <a:xfrm>
            <a:off x="177281" y="4937891"/>
            <a:ext cx="71145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09/09/2022</a:t>
            </a:r>
            <a:endParaRPr/>
          </a:p>
        </p:txBody>
      </p:sp>
      <p:sp>
        <p:nvSpPr>
          <p:cNvPr id="263" name="Google Shape;263;p36"/>
          <p:cNvSpPr txBox="1"/>
          <p:nvPr>
            <p:ph idx="11" type="ftr"/>
          </p:nvPr>
        </p:nvSpPr>
        <p:spPr>
          <a:xfrm>
            <a:off x="6013052" y="4937891"/>
            <a:ext cx="134253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Marco De Luca - 2017104</a:t>
            </a:r>
            <a:endParaRPr/>
          </a:p>
        </p:txBody>
      </p:sp>
      <p:pic>
        <p:nvPicPr>
          <p:cNvPr id="264" name="Google Shape;26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1058" y="4899416"/>
            <a:ext cx="681882" cy="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 txBox="1"/>
          <p:nvPr/>
        </p:nvSpPr>
        <p:spPr>
          <a:xfrm>
            <a:off x="1785585" y="4937891"/>
            <a:ext cx="140192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Angelo Casciani - 2022406</a:t>
            </a:r>
            <a:endParaRPr sz="1100"/>
          </a:p>
        </p:txBody>
      </p:sp>
      <p:sp>
        <p:nvSpPr>
          <p:cNvPr id="266" name="Google Shape;266;p36"/>
          <p:cNvSpPr txBox="1"/>
          <p:nvPr/>
        </p:nvSpPr>
        <p:spPr>
          <a:xfrm>
            <a:off x="2612120" y="415511"/>
            <a:ext cx="3925115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Management Micro</a:t>
            </a:r>
            <a:r>
              <a:rPr b="1"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it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ervice</a:t>
            </a:r>
            <a:endParaRPr sz="1100"/>
          </a:p>
        </p:txBody>
      </p:sp>
      <p:sp>
        <p:nvSpPr>
          <p:cNvPr id="267" name="Google Shape;267;p36"/>
          <p:cNvSpPr txBox="1"/>
          <p:nvPr/>
        </p:nvSpPr>
        <p:spPr>
          <a:xfrm>
            <a:off x="1308739" y="1497191"/>
            <a:ext cx="6531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Handles registration / authentication (relying on a </a:t>
            </a:r>
            <a:r>
              <a:rPr b="0" i="1" lang="it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JWT</a:t>
            </a:r>
            <a:r>
              <a:rPr b="0" i="1" lang="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it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token</a:t>
            </a:r>
            <a:r>
              <a:rPr b="0" i="0" lang="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/access to the user profile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pic>
        <p:nvPicPr>
          <p:cNvPr id="268" name="Google Shape;268;p36"/>
          <p:cNvPicPr preferRelativeResize="0"/>
          <p:nvPr/>
        </p:nvPicPr>
        <p:blipFill rotWithShape="1">
          <a:blip r:embed="rId4">
            <a:alphaModFix/>
          </a:blip>
          <a:srcRect b="15273" l="0" r="0" t="9453"/>
          <a:stretch/>
        </p:blipFill>
        <p:spPr>
          <a:xfrm>
            <a:off x="2618412" y="2721138"/>
            <a:ext cx="3925116" cy="155115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/>
          <p:nvPr>
            <p:ph idx="12" type="sldNum"/>
          </p:nvPr>
        </p:nvSpPr>
        <p:spPr>
          <a:xfrm>
            <a:off x="8685076" y="4941366"/>
            <a:ext cx="197665" cy="16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/>
          <p:nvPr/>
        </p:nvSpPr>
        <p:spPr>
          <a:xfrm>
            <a:off x="-1" y="4899996"/>
            <a:ext cx="9144000" cy="24724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7"/>
          <p:cNvSpPr txBox="1"/>
          <p:nvPr>
            <p:ph idx="10" type="dt"/>
          </p:nvPr>
        </p:nvSpPr>
        <p:spPr>
          <a:xfrm>
            <a:off x="177281" y="4937891"/>
            <a:ext cx="71145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09/09/2022</a:t>
            </a:r>
            <a:endParaRPr/>
          </a:p>
        </p:txBody>
      </p:sp>
      <p:sp>
        <p:nvSpPr>
          <p:cNvPr id="276" name="Google Shape;276;p37"/>
          <p:cNvSpPr txBox="1"/>
          <p:nvPr>
            <p:ph idx="11" type="ftr"/>
          </p:nvPr>
        </p:nvSpPr>
        <p:spPr>
          <a:xfrm>
            <a:off x="6013052" y="4937891"/>
            <a:ext cx="134253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Marco De Luca - 2017104</a:t>
            </a:r>
            <a:endParaRPr/>
          </a:p>
        </p:txBody>
      </p:sp>
      <p:sp>
        <p:nvSpPr>
          <p:cNvPr id="277" name="Google Shape;277;p37"/>
          <p:cNvSpPr txBox="1"/>
          <p:nvPr>
            <p:ph idx="12" type="sldNum"/>
          </p:nvPr>
        </p:nvSpPr>
        <p:spPr>
          <a:xfrm>
            <a:off x="8685076" y="4934418"/>
            <a:ext cx="281643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pic>
        <p:nvPicPr>
          <p:cNvPr id="278" name="Google Shape;27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1058" y="4899416"/>
            <a:ext cx="681882" cy="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7"/>
          <p:cNvSpPr txBox="1"/>
          <p:nvPr/>
        </p:nvSpPr>
        <p:spPr>
          <a:xfrm>
            <a:off x="1785585" y="4937891"/>
            <a:ext cx="140192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Angelo Casciani - 2022406</a:t>
            </a:r>
            <a:endParaRPr sz="1100"/>
          </a:p>
        </p:txBody>
      </p:sp>
      <p:sp>
        <p:nvSpPr>
          <p:cNvPr id="280" name="Google Shape;280;p37"/>
          <p:cNvSpPr txBox="1"/>
          <p:nvPr/>
        </p:nvSpPr>
        <p:spPr>
          <a:xfrm>
            <a:off x="2612120" y="415511"/>
            <a:ext cx="3925115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Management </a:t>
            </a:r>
            <a:r>
              <a:rPr b="1"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icroservice</a:t>
            </a:r>
            <a:endParaRPr sz="1100"/>
          </a:p>
        </p:txBody>
      </p:sp>
      <p:sp>
        <p:nvSpPr>
          <p:cNvPr id="281" name="Google Shape;281;p37"/>
          <p:cNvSpPr txBox="1"/>
          <p:nvPr/>
        </p:nvSpPr>
        <p:spPr>
          <a:xfrm>
            <a:off x="224714" y="1075641"/>
            <a:ext cx="59538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t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Handles the CRUD operations related to videos. 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t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 allows the user to like/comment a video. 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Videos are uploaded to an external </a:t>
            </a:r>
            <a:r>
              <a:rPr i="1" lang="it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Amazon S3 Bucket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sz="14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t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  <a:r>
              <a:rPr b="0" i="1" lang="it" sz="14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RabbitMQ</a:t>
            </a:r>
            <a:r>
              <a:rPr b="0" i="0" lang="it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communicate with the Notification/Subscription 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it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icro</a:t>
            </a:r>
            <a:r>
              <a:rPr lang="it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service.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t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Relies on another 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it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icro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it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ervice based on </a:t>
            </a:r>
            <a:r>
              <a:rPr b="0" i="1" lang="it" sz="14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ElasticSearch</a:t>
            </a:r>
            <a:r>
              <a:rPr b="0" i="0" lang="it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perform search queries on the videos.</a:t>
            </a:r>
            <a:endParaRPr b="0" i="0" sz="14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37"/>
          <p:cNvPicPr preferRelativeResize="0"/>
          <p:nvPr/>
        </p:nvPicPr>
        <p:blipFill rotWithShape="1">
          <a:blip r:embed="rId4">
            <a:alphaModFix/>
          </a:blip>
          <a:srcRect b="15273" l="0" r="0" t="9453"/>
          <a:stretch/>
        </p:blipFill>
        <p:spPr>
          <a:xfrm>
            <a:off x="6400521" y="973674"/>
            <a:ext cx="2185588" cy="863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7"/>
          <p:cNvPicPr preferRelativeResize="0"/>
          <p:nvPr/>
        </p:nvPicPr>
        <p:blipFill rotWithShape="1">
          <a:blip r:embed="rId5">
            <a:alphaModFix/>
          </a:blip>
          <a:srcRect b="2916" l="38395" r="0" t="64177"/>
          <a:stretch/>
        </p:blipFill>
        <p:spPr>
          <a:xfrm>
            <a:off x="262465" y="3016768"/>
            <a:ext cx="5633207" cy="16248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4" name="Google Shape;284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40302" y="3335555"/>
            <a:ext cx="3106025" cy="48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 rotWithShape="1">
          <a:blip r:embed="rId7">
            <a:alphaModFix/>
          </a:blip>
          <a:srcRect b="26955" l="25448" r="25357" t="31279"/>
          <a:stretch/>
        </p:blipFill>
        <p:spPr>
          <a:xfrm>
            <a:off x="6593801" y="2012905"/>
            <a:ext cx="1799028" cy="114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28846" y="3998646"/>
            <a:ext cx="2928938" cy="642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1" y="4899996"/>
            <a:ext cx="9144000" cy="24724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8"/>
          <p:cNvSpPr txBox="1"/>
          <p:nvPr>
            <p:ph idx="10" type="dt"/>
          </p:nvPr>
        </p:nvSpPr>
        <p:spPr>
          <a:xfrm>
            <a:off x="177281" y="4937891"/>
            <a:ext cx="71145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09/09/2022</a:t>
            </a:r>
            <a:endParaRPr/>
          </a:p>
        </p:txBody>
      </p:sp>
      <p:sp>
        <p:nvSpPr>
          <p:cNvPr id="293" name="Google Shape;293;p38"/>
          <p:cNvSpPr txBox="1"/>
          <p:nvPr>
            <p:ph idx="11" type="ftr"/>
          </p:nvPr>
        </p:nvSpPr>
        <p:spPr>
          <a:xfrm>
            <a:off x="6013052" y="4937891"/>
            <a:ext cx="134253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Marco De Luca - 2017104</a:t>
            </a:r>
            <a:endParaRPr/>
          </a:p>
        </p:txBody>
      </p:sp>
      <p:sp>
        <p:nvSpPr>
          <p:cNvPr id="294" name="Google Shape;294;p38"/>
          <p:cNvSpPr txBox="1"/>
          <p:nvPr>
            <p:ph idx="12" type="sldNum"/>
          </p:nvPr>
        </p:nvSpPr>
        <p:spPr>
          <a:xfrm>
            <a:off x="8685076" y="4934418"/>
            <a:ext cx="281643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pic>
        <p:nvPicPr>
          <p:cNvPr id="295" name="Google Shape;2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1058" y="4899416"/>
            <a:ext cx="681882" cy="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8"/>
          <p:cNvSpPr txBox="1"/>
          <p:nvPr/>
        </p:nvSpPr>
        <p:spPr>
          <a:xfrm>
            <a:off x="1785585" y="4937891"/>
            <a:ext cx="140192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Angelo Casciani - 2022406</a:t>
            </a:r>
            <a:endParaRPr sz="1100"/>
          </a:p>
        </p:txBody>
      </p:sp>
      <p:sp>
        <p:nvSpPr>
          <p:cNvPr id="297" name="Google Shape;297;p38"/>
          <p:cNvSpPr txBox="1"/>
          <p:nvPr/>
        </p:nvSpPr>
        <p:spPr>
          <a:xfrm>
            <a:off x="2203157" y="415511"/>
            <a:ext cx="4743466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Subscriptions/Notifications Microservice</a:t>
            </a:r>
            <a:endParaRPr sz="1100"/>
          </a:p>
        </p:txBody>
      </p:sp>
      <p:sp>
        <p:nvSpPr>
          <p:cNvPr id="298" name="Google Shape;298;p38"/>
          <p:cNvSpPr txBox="1"/>
          <p:nvPr/>
        </p:nvSpPr>
        <p:spPr>
          <a:xfrm>
            <a:off x="205485" y="1223057"/>
            <a:ext cx="62745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t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Deals with the subscriptions issued by each user.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Allows </a:t>
            </a:r>
            <a:r>
              <a:rPr b="0" i="0" lang="it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user to be notified whenever one of his subscription uploads a new video.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it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eceives the communication of the upload from a queue handled by </a:t>
            </a:r>
            <a:r>
              <a:rPr b="0" i="1" lang="it" sz="14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RabbitMQ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38"/>
          <p:cNvPicPr preferRelativeResize="0"/>
          <p:nvPr/>
        </p:nvPicPr>
        <p:blipFill rotWithShape="1">
          <a:blip r:embed="rId4">
            <a:alphaModFix/>
          </a:blip>
          <a:srcRect b="15273" l="0" r="0" t="9453"/>
          <a:stretch/>
        </p:blipFill>
        <p:spPr>
          <a:xfrm>
            <a:off x="6400521" y="2249138"/>
            <a:ext cx="2185588" cy="863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8"/>
          <p:cNvPicPr preferRelativeResize="0"/>
          <p:nvPr/>
        </p:nvPicPr>
        <p:blipFill rotWithShape="1">
          <a:blip r:embed="rId5">
            <a:alphaModFix/>
          </a:blip>
          <a:srcRect b="23450" l="20246" r="20667" t="64176"/>
          <a:stretch/>
        </p:blipFill>
        <p:spPr>
          <a:xfrm>
            <a:off x="205485" y="3676931"/>
            <a:ext cx="5403079" cy="61092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1" name="Google Shape;301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40302" y="3335555"/>
            <a:ext cx="3106025" cy="48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/>
          <p:nvPr/>
        </p:nvSpPr>
        <p:spPr>
          <a:xfrm>
            <a:off x="0" y="-358"/>
            <a:ext cx="9144000" cy="51438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9"/>
          <p:cNvSpPr/>
          <p:nvPr/>
        </p:nvSpPr>
        <p:spPr>
          <a:xfrm>
            <a:off x="0" y="-358"/>
            <a:ext cx="7101526" cy="5143859"/>
          </a:xfrm>
          <a:custGeom>
            <a:rect b="b" l="l" r="r" t="t"/>
            <a:pathLst>
              <a:path extrusionOk="0" h="5829300" w="8078051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9"/>
          <p:cNvSpPr/>
          <p:nvPr/>
        </p:nvSpPr>
        <p:spPr>
          <a:xfrm>
            <a:off x="-1" y="-358"/>
            <a:ext cx="6058539" cy="5143859"/>
          </a:xfrm>
          <a:custGeom>
            <a:rect b="b" l="l" r="r" t="t"/>
            <a:pathLst>
              <a:path extrusionOk="0" h="6858478" w="8078052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9"/>
          <p:cNvSpPr txBox="1"/>
          <p:nvPr/>
        </p:nvSpPr>
        <p:spPr>
          <a:xfrm>
            <a:off x="603504" y="1950244"/>
            <a:ext cx="3711321" cy="19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it" sz="4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will now show a short demo of our application</a:t>
            </a:r>
            <a:endParaRPr sz="1100"/>
          </a:p>
        </p:txBody>
      </p:sp>
      <p:pic>
        <p:nvPicPr>
          <p:cNvPr id="310" name="Google Shape;31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9005" y="961200"/>
            <a:ext cx="2705086" cy="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1587" y="2583900"/>
            <a:ext cx="2245108" cy="810000"/>
          </a:xfrm>
          <a:prstGeom prst="rect">
            <a:avLst/>
          </a:prstGeom>
          <a:solidFill>
            <a:srgbClr val="2F5496"/>
          </a:solidFill>
          <a:ln>
            <a:noFill/>
          </a:ln>
        </p:spPr>
      </p:pic>
      <p:sp>
        <p:nvSpPr>
          <p:cNvPr id="312" name="Google Shape;312;p39"/>
          <p:cNvSpPr/>
          <p:nvPr/>
        </p:nvSpPr>
        <p:spPr>
          <a:xfrm>
            <a:off x="-1" y="4899996"/>
            <a:ext cx="9144000" cy="24724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9"/>
          <p:cNvSpPr txBox="1"/>
          <p:nvPr>
            <p:ph idx="10" type="dt"/>
          </p:nvPr>
        </p:nvSpPr>
        <p:spPr>
          <a:xfrm>
            <a:off x="177281" y="4937891"/>
            <a:ext cx="71145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09/09/2022</a:t>
            </a:r>
            <a:endParaRPr/>
          </a:p>
        </p:txBody>
      </p:sp>
      <p:sp>
        <p:nvSpPr>
          <p:cNvPr id="314" name="Google Shape;314;p39"/>
          <p:cNvSpPr txBox="1"/>
          <p:nvPr>
            <p:ph idx="11" type="ftr"/>
          </p:nvPr>
        </p:nvSpPr>
        <p:spPr>
          <a:xfrm>
            <a:off x="6013052" y="4937891"/>
            <a:ext cx="134253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Marco De Luca - 2017104</a:t>
            </a:r>
            <a:endParaRPr/>
          </a:p>
        </p:txBody>
      </p:sp>
      <p:sp>
        <p:nvSpPr>
          <p:cNvPr id="315" name="Google Shape;315;p39"/>
          <p:cNvSpPr txBox="1"/>
          <p:nvPr>
            <p:ph idx="12" type="sldNum"/>
          </p:nvPr>
        </p:nvSpPr>
        <p:spPr>
          <a:xfrm>
            <a:off x="8685076" y="4934418"/>
            <a:ext cx="281643" cy="171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pic>
        <p:nvPicPr>
          <p:cNvPr id="316" name="Google Shape;316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1058" y="4899416"/>
            <a:ext cx="681882" cy="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9"/>
          <p:cNvSpPr txBox="1"/>
          <p:nvPr/>
        </p:nvSpPr>
        <p:spPr>
          <a:xfrm>
            <a:off x="1785585" y="4937891"/>
            <a:ext cx="140192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Angelo Casciani - 2022406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>
            <a:off x="-1" y="4899996"/>
            <a:ext cx="9144000" cy="24724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8"/>
          <p:cNvSpPr txBox="1"/>
          <p:nvPr>
            <p:ph idx="10" type="dt"/>
          </p:nvPr>
        </p:nvSpPr>
        <p:spPr>
          <a:xfrm>
            <a:off x="177281" y="4937891"/>
            <a:ext cx="71145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09/09/2022</a:t>
            </a:r>
            <a:endParaRPr/>
          </a:p>
        </p:txBody>
      </p:sp>
      <p:sp>
        <p:nvSpPr>
          <p:cNvPr id="158" name="Google Shape;158;p28"/>
          <p:cNvSpPr txBox="1"/>
          <p:nvPr>
            <p:ph idx="11" type="ftr"/>
          </p:nvPr>
        </p:nvSpPr>
        <p:spPr>
          <a:xfrm>
            <a:off x="6013052" y="4937891"/>
            <a:ext cx="134253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Marco De Luca - 2017104</a:t>
            </a:r>
            <a:endParaRPr/>
          </a:p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8685076" y="4941366"/>
            <a:ext cx="197665" cy="16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1058" y="4899416"/>
            <a:ext cx="681882" cy="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1785585" y="4937891"/>
            <a:ext cx="140192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Angelo Casciani - 2022406</a:t>
            </a:r>
            <a:endParaRPr sz="1100"/>
          </a:p>
        </p:txBody>
      </p:sp>
      <p:sp>
        <p:nvSpPr>
          <p:cNvPr id="162" name="Google Shape;162;p28"/>
          <p:cNvSpPr txBox="1"/>
          <p:nvPr/>
        </p:nvSpPr>
        <p:spPr>
          <a:xfrm>
            <a:off x="3021085" y="415511"/>
            <a:ext cx="3114414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Idea</a:t>
            </a:r>
            <a:endParaRPr sz="1100"/>
          </a:p>
        </p:txBody>
      </p:sp>
      <p:sp>
        <p:nvSpPr>
          <p:cNvPr id="163" name="Google Shape;163;p28"/>
          <p:cNvSpPr txBox="1"/>
          <p:nvPr/>
        </p:nvSpPr>
        <p:spPr>
          <a:xfrm>
            <a:off x="261259" y="1213301"/>
            <a:ext cx="8621400" cy="3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Web-app where content creators can publish videos to allow other users to watch them.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Functionalities: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•"/>
            </a:pPr>
            <a:r>
              <a:rPr b="0" i="0" lang="it" sz="1400" u="none" cap="none" strike="noStrike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 Presents a landing page with the latest published videos;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•"/>
            </a:pPr>
            <a:r>
              <a:rPr b="0" i="0" lang="it" sz="1400" u="none" cap="none" strike="noStrike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 Manage user authentication;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•"/>
            </a:pPr>
            <a:r>
              <a:rPr b="0" i="0" lang="it" sz="1400" u="none" cap="none" strike="noStrike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 Presents a user profile page to update your credentials;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•"/>
            </a:pPr>
            <a:r>
              <a:rPr b="0" i="0" lang="it" sz="1400" u="none" cap="none" strike="noStrike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 Allows the users to publish, search, watch, like and comment videos;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•"/>
            </a:pPr>
            <a:r>
              <a:rPr b="0" i="0" lang="it" sz="1400" u="none" cap="none" strike="noStrike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 Allows the users to subscribe to their favourite content creators to easily access their videos.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/>
          <p:nvPr/>
        </p:nvSpPr>
        <p:spPr>
          <a:xfrm>
            <a:off x="-1" y="4899996"/>
            <a:ext cx="9144000" cy="24724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9"/>
          <p:cNvSpPr txBox="1"/>
          <p:nvPr>
            <p:ph idx="10" type="dt"/>
          </p:nvPr>
        </p:nvSpPr>
        <p:spPr>
          <a:xfrm>
            <a:off x="177281" y="4937891"/>
            <a:ext cx="71145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09/09/2022</a:t>
            </a:r>
            <a:endParaRPr/>
          </a:p>
        </p:txBody>
      </p:sp>
      <p:sp>
        <p:nvSpPr>
          <p:cNvPr id="170" name="Google Shape;170;p29"/>
          <p:cNvSpPr txBox="1"/>
          <p:nvPr>
            <p:ph idx="11" type="ftr"/>
          </p:nvPr>
        </p:nvSpPr>
        <p:spPr>
          <a:xfrm>
            <a:off x="6013052" y="4937891"/>
            <a:ext cx="134253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Marco De Luca - 2017104</a:t>
            </a:r>
            <a:endParaRPr/>
          </a:p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8685076" y="4941366"/>
            <a:ext cx="197665" cy="16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1058" y="4899416"/>
            <a:ext cx="681882" cy="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1785585" y="4937891"/>
            <a:ext cx="140192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Angelo Casciani - 2022406</a:t>
            </a:r>
            <a:endParaRPr sz="1100"/>
          </a:p>
        </p:txBody>
      </p:sp>
      <p:sp>
        <p:nvSpPr>
          <p:cNvPr id="174" name="Google Shape;174;p29"/>
          <p:cNvSpPr txBox="1"/>
          <p:nvPr/>
        </p:nvSpPr>
        <p:spPr>
          <a:xfrm>
            <a:off x="3021085" y="415511"/>
            <a:ext cx="3114414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endParaRPr sz="1100"/>
          </a:p>
        </p:txBody>
      </p:sp>
      <p:graphicFrame>
        <p:nvGraphicFramePr>
          <p:cNvPr id="175" name="Google Shape;175;p29"/>
          <p:cNvGraphicFramePr/>
          <p:nvPr/>
        </p:nvGraphicFramePr>
        <p:xfrm>
          <a:off x="237931" y="9657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{4049E299-F307-4469-A3EC-4E2DBF60481D}</a:tableStyleId>
              </a:tblPr>
              <a:tblGrid>
                <a:gridCol w="1387150"/>
                <a:gridCol w="5593050"/>
                <a:gridCol w="416150"/>
                <a:gridCol w="416150"/>
                <a:gridCol w="416150"/>
                <a:gridCol w="416150"/>
              </a:tblGrid>
              <a:tr h="19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500" u="none" cap="none" strike="noStrike">
                          <a:solidFill>
                            <a:srgbClr val="EFEFE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EPIC</a:t>
                      </a:r>
                      <a:endParaRPr sz="1100"/>
                    </a:p>
                  </a:txBody>
                  <a:tcPr marT="10125" marB="10125" marR="15200" marL="15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500" u="none" cap="none" strike="noStrike">
                          <a:solidFill>
                            <a:srgbClr val="EFEFE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USER STORY</a:t>
                      </a:r>
                      <a:endParaRPr sz="1100"/>
                    </a:p>
                  </a:txBody>
                  <a:tcPr marT="10125" marB="10125" marR="15200" marL="15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500" u="none" cap="none" strike="noStrike">
                          <a:solidFill>
                            <a:srgbClr val="EFEFE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PRIORITY</a:t>
                      </a:r>
                      <a:endParaRPr sz="1100"/>
                    </a:p>
                  </a:txBody>
                  <a:tcPr marT="10125" marB="10125" marR="15200" marL="15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500" u="none" cap="none" strike="noStrike">
                          <a:solidFill>
                            <a:srgbClr val="EFEFE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VALUE</a:t>
                      </a:r>
                      <a:endParaRPr sz="1100"/>
                    </a:p>
                  </a:txBody>
                  <a:tcPr marT="10125" marB="10125" marR="15200" marL="15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500" u="none" cap="none" strike="noStrike">
                          <a:solidFill>
                            <a:srgbClr val="EFEFE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RISK</a:t>
                      </a:r>
                      <a:endParaRPr sz="1100"/>
                    </a:p>
                  </a:txBody>
                  <a:tcPr marT="10125" marB="10125" marR="15200" marL="15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500" u="none" cap="none" strike="noStrike">
                          <a:solidFill>
                            <a:srgbClr val="EFEFE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ESTIMATE</a:t>
                      </a:r>
                      <a:endParaRPr sz="1100"/>
                    </a:p>
                  </a:txBody>
                  <a:tcPr marT="10125" marB="10125" marR="15200" marL="15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SIGN-UP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an unregistered user, I want to be able to register to the application so that I can access it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D9E4"/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LOGIN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non-logged in registered user, I want to be able to login to the application so that I can use the application services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D9E4"/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LOGOUT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registered user, I want to be able to logout from the application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 Med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D9E4"/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MAIN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registered user, I want to be able to view the Main Page, so that I can visualize the latest videos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A0B6"/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SUBSCRIPTIONS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registered user, I want to be able to subscribe to a user, so that I can quickly access his videos/profile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 Low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 Low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 Low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D9E4"/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SUBSCRIPTIONS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registered user, I want to be able to reach the Subscriptions Page, so that I can visualize the channels I subscribed to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 Med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 Med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 Med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D9E4"/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SUBSCRIPTIONS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registered user, I want to be able to view the Subscriptions Page, so that I can visualize the channels I subscribed to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 Med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 Med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 Med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AAC6"/>
                    </a:solidFill>
                  </a:tcPr>
                </a:tc>
              </a:tr>
              <a:tr h="14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SUBSCRIPTIONS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registered user, I want to be able to be notified when one of my subscriptions uploads a new video, so that I can easily know about it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 Low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 Low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 Med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A0B6"/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MY VIDEO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registered user, I want to be able to upload a video, so that others can see it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 Med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B8D2"/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MY VIDEO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registered user, I want to be able to view the videos I have uploaded on the platform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B8D2"/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MY VIDEO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registered user, I want to be able to delete a video I previously uploaded so that others can't see it anymore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B8D2"/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MY VIDEO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registered user, I want to be able to edit a video's details uploaded on the application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 Med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 Med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 Low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B8D2"/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VIDEO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registered user, I want to be able to watch a Video uploaded on the application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AAC6"/>
                    </a:solidFill>
                  </a:tcPr>
                </a:tc>
              </a:tr>
              <a:tr h="13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VIDEO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registered user, I want to be able to like/dislike/comment a video, so that I can interact with the content creator and his community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 Med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 Med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 Med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B8D2"/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SEARCH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registered user, I want to be able to search videos so that I can watch them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AAC6"/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SEARCH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registered user, I want to be able to search other users, so that I can watch his profile and videos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 Med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AAC6"/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PROFILE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registered user, I want to be able to reach my Profile page so that I can see my details 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 Med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 Med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 Med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B8D2"/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PROFILE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registered user, I want to be able to access another user's Profile page, so that I can see his details and his published videos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 Med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 Med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 Med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B8D2"/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PROFILE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registered user, I want to be able to manage my profile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 Med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 Med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B8D2"/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PROFILE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registered user, I want to be able to delete my account and all videos uploaded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 Med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 Med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High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700" u="none" cap="none" strike="noStrike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100"/>
                    </a:p>
                  </a:txBody>
                  <a:tcPr marT="10125" marB="10125" marR="15200" marL="152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B8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/>
          <p:nvPr/>
        </p:nvSpPr>
        <p:spPr>
          <a:xfrm>
            <a:off x="-1" y="4899996"/>
            <a:ext cx="9144000" cy="24724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0"/>
          <p:cNvSpPr txBox="1"/>
          <p:nvPr>
            <p:ph idx="10" type="dt"/>
          </p:nvPr>
        </p:nvSpPr>
        <p:spPr>
          <a:xfrm>
            <a:off x="177281" y="4937891"/>
            <a:ext cx="71145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09/09/2022</a:t>
            </a:r>
            <a:endParaRPr/>
          </a:p>
        </p:txBody>
      </p:sp>
      <p:sp>
        <p:nvSpPr>
          <p:cNvPr id="182" name="Google Shape;182;p30"/>
          <p:cNvSpPr txBox="1"/>
          <p:nvPr>
            <p:ph idx="11" type="ftr"/>
          </p:nvPr>
        </p:nvSpPr>
        <p:spPr>
          <a:xfrm>
            <a:off x="6013052" y="4937891"/>
            <a:ext cx="134253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Marco De Luca - 2017104</a:t>
            </a:r>
            <a:endParaRPr/>
          </a:p>
        </p:txBody>
      </p:sp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8685076" y="4941366"/>
            <a:ext cx="197665" cy="16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1058" y="4899416"/>
            <a:ext cx="681882" cy="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/>
          <p:nvPr/>
        </p:nvSpPr>
        <p:spPr>
          <a:xfrm>
            <a:off x="1785585" y="4937891"/>
            <a:ext cx="140192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Angelo Casciani - 2022406</a:t>
            </a:r>
            <a:endParaRPr sz="1100"/>
          </a:p>
        </p:txBody>
      </p:sp>
      <p:sp>
        <p:nvSpPr>
          <p:cNvPr id="186" name="Google Shape;186;p30"/>
          <p:cNvSpPr txBox="1"/>
          <p:nvPr/>
        </p:nvSpPr>
        <p:spPr>
          <a:xfrm>
            <a:off x="3021085" y="415511"/>
            <a:ext cx="3114414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Effort Estimation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5463088" y="807921"/>
            <a:ext cx="3490800" cy="3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it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86 Function Points</a:t>
            </a:r>
            <a:endParaRPr sz="1100"/>
          </a:p>
          <a:p>
            <a:pPr indent="-508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it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4558 SLOC </a:t>
            </a:r>
            <a:r>
              <a:rPr lang="it" sz="2600">
                <a:latin typeface="Calibri"/>
                <a:ea typeface="Calibri"/>
                <a:cs typeface="Calibri"/>
                <a:sym typeface="Calibri"/>
              </a:rPr>
              <a:t>(estimated)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it" sz="2600">
                <a:latin typeface="Calibri"/>
                <a:ea typeface="Calibri"/>
                <a:cs typeface="Calibri"/>
                <a:sym typeface="Calibri"/>
              </a:rPr>
              <a:t>5921 SLOC (real)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600"/>
              <a:buFont typeface="Arial"/>
              <a:buChar char="•"/>
            </a:pPr>
            <a:r>
              <a:rPr b="0" i="0" lang="it" sz="2600" u="none" cap="none" strike="noStrike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4.7 Person/Month </a:t>
            </a:r>
            <a:endParaRPr sz="2600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600"/>
              <a:buFont typeface="Calibri"/>
              <a:buChar char="•"/>
            </a:pPr>
            <a:r>
              <a:rPr lang="it" sz="260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5.9 Months</a:t>
            </a:r>
            <a:endParaRPr sz="2600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8" name="Google Shape;188;p30"/>
          <p:cNvGraphicFramePr/>
          <p:nvPr/>
        </p:nvGraphicFramePr>
        <p:xfrm>
          <a:off x="261259" y="9587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{4049E299-F307-4469-A3EC-4E2DBF60481D}</a:tableStyleId>
              </a:tblPr>
              <a:tblGrid>
                <a:gridCol w="185700"/>
                <a:gridCol w="336800"/>
                <a:gridCol w="623225"/>
                <a:gridCol w="1482525"/>
                <a:gridCol w="239225"/>
                <a:gridCol w="273825"/>
                <a:gridCol w="317900"/>
                <a:gridCol w="267525"/>
                <a:gridCol w="166800"/>
                <a:gridCol w="912825"/>
              </a:tblGrid>
              <a:tr h="181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600" u="none" cap="none" strike="noStrike">
                          <a:solidFill>
                            <a:srgbClr val="666666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No.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600" u="none" cap="none" strike="noStrike">
                          <a:solidFill>
                            <a:srgbClr val="33333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Module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600" u="none" cap="none" strike="noStrike">
                          <a:solidFill>
                            <a:srgbClr val="33333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Function Name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600" u="none" cap="none" strike="noStrike">
                          <a:solidFill>
                            <a:srgbClr val="33333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Description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600" u="none" cap="none" strike="noStrike">
                          <a:solidFill>
                            <a:srgbClr val="33333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Type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600" u="none" cap="none" strike="noStrike">
                          <a:solidFill>
                            <a:srgbClr val="33333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DET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600" u="none" cap="none" strike="noStrike">
                          <a:solidFill>
                            <a:srgbClr val="33333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RET / FTR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600" u="none" cap="none" strike="noStrike">
                          <a:solidFill>
                            <a:srgbClr val="33333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Complexity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600" u="none" cap="none" strike="noStrike">
                          <a:solidFill>
                            <a:srgbClr val="33333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FP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600" u="none" cap="none" strike="noStrike">
                          <a:solidFill>
                            <a:srgbClr val="33333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Remarks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90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User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User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Model stored to represent the users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ILF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Low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7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Video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Video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Model stored to represent the videos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ILF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9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Low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7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Comment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Comment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Model stored to represent the comments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ILF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5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Low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7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4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Notification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Notification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Model stored to represent the notifications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ILF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Low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7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5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Subscription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Subscription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Model stored to represent the subscriptions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ILF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Low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7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6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Login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Login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Login to the Application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EI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Low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7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Register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Register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Register to the Application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EI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Low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8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Main Page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Show Latest Videos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Shows the latest videos published on AMTube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EQ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9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Low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9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My Videos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Upload New Video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Upload a new video on AMTube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EI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9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Low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10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My Videos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Delete Video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Delete a video precedently uploaded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EI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Low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11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My Videos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Edit Video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Edit title/description/thumbnail of a video precedently uploaded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EI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8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Low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12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Profile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Edit Profile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Edit the user's username/mail/password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EI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Low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13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Notification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Show Notifications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Shows the user the latest videos uploaded by the users he subscribed to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EQ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5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Low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3 DET from Video (Title, Date &amp; Thumbnail)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14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Subscription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Add Subscription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User subscribes to another user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EI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Low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15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Subscription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Delete Subscription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User cancels the subscription to another user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EI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Low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16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Video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Show Video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User views the selected video and its comments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EQ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14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Average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4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17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Video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Add Comment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User comments the video he's watching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EI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5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Low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18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Video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Delete Comment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User deletes his comment previously posted under the video he's watching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EI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Low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19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Video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Add Like/Dislike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User likes or dislikes the video he's watching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EI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Low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ID video + the number of likes/dislikes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20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Profile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Show User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Show the profile of user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EQ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6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Average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4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Subscription + Username + Videos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21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Search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Search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User queries for a video title or another user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EQ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9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Average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4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6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Videos + User</a:t>
                      </a:r>
                      <a:endParaRPr sz="1100"/>
                    </a:p>
                  </a:txBody>
                  <a:tcPr marT="0" marB="0" marR="9450" marL="94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-1" y="4899996"/>
            <a:ext cx="9144000" cy="24724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1"/>
          <p:cNvSpPr txBox="1"/>
          <p:nvPr>
            <p:ph idx="10" type="dt"/>
          </p:nvPr>
        </p:nvSpPr>
        <p:spPr>
          <a:xfrm>
            <a:off x="177281" y="4937891"/>
            <a:ext cx="71145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09/09/2022</a:t>
            </a:r>
            <a:endParaRPr/>
          </a:p>
        </p:txBody>
      </p:sp>
      <p:sp>
        <p:nvSpPr>
          <p:cNvPr id="195" name="Google Shape;195;p31"/>
          <p:cNvSpPr txBox="1"/>
          <p:nvPr>
            <p:ph idx="11" type="ftr"/>
          </p:nvPr>
        </p:nvSpPr>
        <p:spPr>
          <a:xfrm>
            <a:off x="6013052" y="4937891"/>
            <a:ext cx="134253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Marco De Luca - 2017104</a:t>
            </a:r>
            <a:endParaRPr/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8685076" y="4941366"/>
            <a:ext cx="197665" cy="16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1058" y="4899416"/>
            <a:ext cx="681882" cy="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/>
        </p:nvSpPr>
        <p:spPr>
          <a:xfrm>
            <a:off x="1785585" y="4937891"/>
            <a:ext cx="140192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Angelo Casciani - 2022406</a:t>
            </a:r>
            <a:endParaRPr sz="1100"/>
          </a:p>
        </p:txBody>
      </p:sp>
      <p:sp>
        <p:nvSpPr>
          <p:cNvPr id="199" name="Google Shape;199;p31"/>
          <p:cNvSpPr txBox="1"/>
          <p:nvPr/>
        </p:nvSpPr>
        <p:spPr>
          <a:xfrm>
            <a:off x="3021085" y="415511"/>
            <a:ext cx="3114414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Analytics</a:t>
            </a:r>
            <a:endParaRPr sz="1100"/>
          </a:p>
        </p:txBody>
      </p:sp>
      <p:sp>
        <p:nvSpPr>
          <p:cNvPr id="200" name="Google Shape;200;p31"/>
          <p:cNvSpPr txBox="1"/>
          <p:nvPr/>
        </p:nvSpPr>
        <p:spPr>
          <a:xfrm>
            <a:off x="6061931" y="630851"/>
            <a:ext cx="3037500" cy="4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Font typeface="Arial"/>
              <a:buChar char="•"/>
            </a:pPr>
            <a:r>
              <a:rPr b="0" i="0" lang="it" sz="2200" u="none" cap="none" strike="noStrike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5 Sprints</a:t>
            </a:r>
            <a:endParaRPr sz="2200"/>
          </a:p>
          <a:p>
            <a:pPr indent="-762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Font typeface="Arial"/>
              <a:buChar char="•"/>
            </a:pPr>
            <a:r>
              <a:rPr b="0" i="0" lang="it" sz="2200" u="none" cap="none" strike="noStrike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60 Total Days</a:t>
            </a:r>
            <a:endParaRPr sz="2200"/>
          </a:p>
          <a:p>
            <a:pPr indent="-762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Font typeface="Arial"/>
              <a:buChar char="•"/>
            </a:pPr>
            <a:r>
              <a:rPr b="0" i="0" lang="it" sz="2200" u="none" cap="none" strike="noStrike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227 Estimated Hours</a:t>
            </a:r>
            <a:endParaRPr sz="2200"/>
          </a:p>
          <a:p>
            <a:pPr indent="-762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Font typeface="Arial"/>
              <a:buChar char="•"/>
            </a:pPr>
            <a:r>
              <a:rPr b="0" i="0" lang="it" sz="2200" u="none" cap="none" strike="noStrike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3.78 Avg Estimated Hours per day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Font typeface="Arial"/>
              <a:buChar char="•"/>
            </a:pPr>
            <a:r>
              <a:rPr b="0" i="0" lang="it" sz="2200" u="none" cap="none" strike="noStrike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256 Total Hours</a:t>
            </a:r>
            <a:endParaRPr b="0" i="0" sz="2200" u="none" cap="none" strike="noStrike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Font typeface="Arial"/>
              <a:buChar char="•"/>
            </a:pPr>
            <a:r>
              <a:rPr b="0" i="0" lang="it" sz="2200" u="none" cap="none" strike="noStrike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4,27 Avg Hours per day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1" name="Google Shape;201;p31"/>
          <p:cNvGraphicFramePr/>
          <p:nvPr/>
        </p:nvGraphicFramePr>
        <p:xfrm>
          <a:off x="57279" y="759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{4049E299-F307-4469-A3EC-4E2DBF60481D}</a:tableStyleId>
              </a:tblPr>
              <a:tblGrid>
                <a:gridCol w="1217300"/>
                <a:gridCol w="509625"/>
                <a:gridCol w="446700"/>
                <a:gridCol w="434125"/>
                <a:gridCol w="518550"/>
              </a:tblGrid>
              <a:tr h="1244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500" u="none" cap="none" strike="noStrike"/>
                        <a:t>TASK TITLE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500" u="none" cap="none" strike="noStrike"/>
                        <a:t>TASK OWNER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500" u="none" cap="none" strike="noStrike"/>
                        <a:t>AMOUNT OF WORK IN HOURS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190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</a:tr>
              <a:tr h="1244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500" u="none" cap="none" strike="noStrike"/>
                        <a:t>ESTIMATE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190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500" u="none" cap="none" strike="noStrike"/>
                        <a:t>COMPLETED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500" u="none" cap="none" strike="noStrike"/>
                        <a:t>REMAINING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7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Project Definition</a:t>
                      </a:r>
                      <a:endParaRPr sz="1100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23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25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-2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2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Ideas Brainstorming</a:t>
                      </a:r>
                      <a:endParaRPr sz="1100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Everyone</a:t>
                      </a:r>
                      <a:endParaRPr sz="1100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2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Research of Information</a:t>
                      </a:r>
                      <a:endParaRPr sz="1100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Everyone</a:t>
                      </a:r>
                      <a:endParaRPr sz="1100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5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5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2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Project Planning</a:t>
                      </a:r>
                      <a:endParaRPr sz="1100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Everyone</a:t>
                      </a:r>
                      <a:endParaRPr sz="1100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8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10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-2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2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Scope, System Objectives &amp; Goals Definition</a:t>
                      </a:r>
                      <a:endParaRPr sz="1100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Everyone</a:t>
                      </a:r>
                      <a:endParaRPr sz="1100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2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2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2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Technical Architecture Sketching</a:t>
                      </a:r>
                      <a:endParaRPr sz="1100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Everyone</a:t>
                      </a:r>
                      <a:endParaRPr sz="1100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2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2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2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Project Proposal</a:t>
                      </a:r>
                      <a:endParaRPr sz="1100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Everyone</a:t>
                      </a:r>
                      <a:endParaRPr sz="1100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2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2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Project Setup</a:t>
                      </a:r>
                      <a:endParaRPr sz="1100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20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20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2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User Stories</a:t>
                      </a:r>
                      <a:endParaRPr sz="1100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Everyone</a:t>
                      </a:r>
                      <a:endParaRPr sz="1100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2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Wireframes</a:t>
                      </a:r>
                      <a:endParaRPr sz="1100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Everyone</a:t>
                      </a:r>
                      <a:endParaRPr sz="1100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6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6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2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Function Points &amp; COCOMO Estimation</a:t>
                      </a:r>
                      <a:endParaRPr sz="1100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Everyone</a:t>
                      </a:r>
                      <a:endParaRPr sz="1100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2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Product Backlog </a:t>
                      </a:r>
                      <a:endParaRPr sz="1100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Everyone</a:t>
                      </a:r>
                      <a:endParaRPr sz="1100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2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Documentation</a:t>
                      </a:r>
                      <a:endParaRPr sz="1100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Everyone</a:t>
                      </a:r>
                      <a:endParaRPr sz="1100"/>
                    </a:p>
                  </a:txBody>
                  <a:tcPr marT="10375" marB="10375" marR="15550" marL="155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2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2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Back-End Implementation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56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65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-9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0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First version of the User Management Microservice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Casciani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6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-2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DB for User Management Microservice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Casciani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1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1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User Management Functionalities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Casciani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8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8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First version of the Notification Microservice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Casciani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Subscription Model, Repository &amp; Controller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Casciani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6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6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Notification Model, Repository &amp; Controller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Casciani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6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6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First Version of the Video Microservice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De Luca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6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8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-2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DB for videos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De Luca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1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1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Video, Comment and Like Models &amp; Repositories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De Luca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8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8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Controller for the Video Service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De Luca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10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14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-4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First Version of the Search Microservice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De Luca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2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3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-1</a:t>
                      </a:r>
                      <a:endParaRPr sz="1100"/>
                    </a:p>
                  </a:txBody>
                  <a:tcPr marT="10375" marB="10375" marR="15550" marL="155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2" name="Google Shape;202;p31"/>
          <p:cNvGraphicFramePr/>
          <p:nvPr/>
        </p:nvGraphicFramePr>
        <p:xfrm>
          <a:off x="3236938" y="103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{4049E299-F307-4469-A3EC-4E2DBF60481D}</a:tableStyleId>
              </a:tblPr>
              <a:tblGrid>
                <a:gridCol w="1490375"/>
                <a:gridCol w="377975"/>
                <a:gridCol w="224225"/>
                <a:gridCol w="429225"/>
                <a:gridCol w="249825"/>
              </a:tblGrid>
              <a:tr h="17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Front-End &amp; API Gateway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104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118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-14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8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Start Frontend Microservice (model-components-structure)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Casciani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1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Defined URLs</a:t>
                      </a:r>
                      <a:endParaRPr sz="500" u="none" cap="none" strike="noStrike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Casciani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2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2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1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Fix Video Management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Casciani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3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3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1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ApiGateway Redirect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Casciani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1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Video Uploading from Frontend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Casciani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8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-4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1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Api Gateway Zuul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Casciani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1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Video Visualization</a:t>
                      </a:r>
                      <a:endParaRPr sz="500" u="none" cap="none" strike="noStrike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Casciani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1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S3 Support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Casciani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1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JWT Authentication users Backend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Casciani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1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Api Gateway Filtering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Casciani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7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-3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1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RabbitMQ Communication video &amp; notification MS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Casciani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5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6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-1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1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Dockerfiles first version + Subscriptions Logic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Casciani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1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Footer and Header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De Luca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2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2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1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Login and Sign Up Pages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De Luca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3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1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1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Home Page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De Luca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6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7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-1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1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My Videos Page &amp; Upload new Video frontend logic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De Luca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10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12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-2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1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My profile Page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De Luca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6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-2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1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Video Details Page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De Luca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6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8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-2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1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Profile Page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De Luca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6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6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1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Search Page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De Luca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1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Edit-Video Page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De Luca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1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Subscription Page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De Luca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6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8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-2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1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Notification Page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De Luca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6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4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2</a:t>
                      </a:r>
                      <a:endParaRPr sz="1100"/>
                    </a:p>
                  </a:txBody>
                  <a:tcPr marT="10400" marB="10400" marR="15575" marL="1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Containerization and Frontend Fixes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24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28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-4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1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ElasticSearch Support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Casciani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8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10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-2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1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Frontend fixes to home page and search page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De Luca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6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6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0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1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Setup Docker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Casciani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10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12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500" u="none" cap="none" strike="noStrike"/>
                        <a:t>-2</a:t>
                      </a:r>
                      <a:endParaRPr sz="1100"/>
                    </a:p>
                  </a:txBody>
                  <a:tcPr marT="10400" marB="10400" marR="15575" marL="1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/>
          <p:nvPr/>
        </p:nvSpPr>
        <p:spPr>
          <a:xfrm>
            <a:off x="-1" y="4899996"/>
            <a:ext cx="9144000" cy="2472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2"/>
          <p:cNvSpPr txBox="1"/>
          <p:nvPr>
            <p:ph idx="10" type="dt"/>
          </p:nvPr>
        </p:nvSpPr>
        <p:spPr>
          <a:xfrm>
            <a:off x="177281" y="4937891"/>
            <a:ext cx="71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09/09/2022</a:t>
            </a:r>
            <a:endParaRPr/>
          </a:p>
        </p:txBody>
      </p:sp>
      <p:sp>
        <p:nvSpPr>
          <p:cNvPr id="209" name="Google Shape;209;p32"/>
          <p:cNvSpPr txBox="1"/>
          <p:nvPr>
            <p:ph idx="11" type="ftr"/>
          </p:nvPr>
        </p:nvSpPr>
        <p:spPr>
          <a:xfrm>
            <a:off x="6013052" y="4937891"/>
            <a:ext cx="13425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Marco De Luca - 2017104</a:t>
            </a:r>
            <a:endParaRPr/>
          </a:p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685076" y="4941366"/>
            <a:ext cx="1977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1058" y="4899416"/>
            <a:ext cx="681882" cy="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1785585" y="4937891"/>
            <a:ext cx="1401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Angelo Casciani - 2022406</a:t>
            </a:r>
            <a:endParaRPr sz="1100"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8175" y="1134226"/>
            <a:ext cx="9059074" cy="25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/>
          <p:nvPr/>
        </p:nvSpPr>
        <p:spPr>
          <a:xfrm>
            <a:off x="-1" y="4899996"/>
            <a:ext cx="9144000" cy="24724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3"/>
          <p:cNvSpPr txBox="1"/>
          <p:nvPr>
            <p:ph idx="10" type="dt"/>
          </p:nvPr>
        </p:nvSpPr>
        <p:spPr>
          <a:xfrm>
            <a:off x="177281" y="4937891"/>
            <a:ext cx="71145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09/09/2022</a:t>
            </a:r>
            <a:endParaRPr/>
          </a:p>
        </p:txBody>
      </p:sp>
      <p:sp>
        <p:nvSpPr>
          <p:cNvPr id="220" name="Google Shape;220;p33"/>
          <p:cNvSpPr txBox="1"/>
          <p:nvPr>
            <p:ph idx="11" type="ftr"/>
          </p:nvPr>
        </p:nvSpPr>
        <p:spPr>
          <a:xfrm>
            <a:off x="6013052" y="4937891"/>
            <a:ext cx="134253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Marco De Luca - 2017104</a:t>
            </a:r>
            <a:endParaRPr/>
          </a:p>
        </p:txBody>
      </p:sp>
      <p:sp>
        <p:nvSpPr>
          <p:cNvPr id="221" name="Google Shape;221;p33"/>
          <p:cNvSpPr txBox="1"/>
          <p:nvPr>
            <p:ph idx="12" type="sldNum"/>
          </p:nvPr>
        </p:nvSpPr>
        <p:spPr>
          <a:xfrm>
            <a:off x="8685076" y="4941366"/>
            <a:ext cx="197665" cy="16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1058" y="4899416"/>
            <a:ext cx="681882" cy="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/>
        </p:nvSpPr>
        <p:spPr>
          <a:xfrm>
            <a:off x="1785585" y="4937891"/>
            <a:ext cx="140192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Angelo Casciani - 2022406</a:t>
            </a:r>
            <a:endParaRPr sz="1100"/>
          </a:p>
        </p:txBody>
      </p:sp>
      <p:sp>
        <p:nvSpPr>
          <p:cNvPr id="224" name="Google Shape;224;p33"/>
          <p:cNvSpPr txBox="1"/>
          <p:nvPr/>
        </p:nvSpPr>
        <p:spPr>
          <a:xfrm>
            <a:off x="3021085" y="415511"/>
            <a:ext cx="3114414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Architecture</a:t>
            </a:r>
            <a:endParaRPr sz="1100"/>
          </a:p>
        </p:txBody>
      </p:sp>
      <p:pic>
        <p:nvPicPr>
          <p:cNvPr id="225" name="Google Shape;22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7" y="799002"/>
            <a:ext cx="7392798" cy="3991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/>
          <p:nvPr/>
        </p:nvSpPr>
        <p:spPr>
          <a:xfrm>
            <a:off x="-1" y="4899996"/>
            <a:ext cx="9144000" cy="24724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4"/>
          <p:cNvSpPr txBox="1"/>
          <p:nvPr>
            <p:ph idx="10" type="dt"/>
          </p:nvPr>
        </p:nvSpPr>
        <p:spPr>
          <a:xfrm>
            <a:off x="177281" y="4937891"/>
            <a:ext cx="71145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09/09/2022</a:t>
            </a:r>
            <a:endParaRPr/>
          </a:p>
        </p:txBody>
      </p:sp>
      <p:sp>
        <p:nvSpPr>
          <p:cNvPr id="232" name="Google Shape;232;p34"/>
          <p:cNvSpPr txBox="1"/>
          <p:nvPr>
            <p:ph idx="11" type="ftr"/>
          </p:nvPr>
        </p:nvSpPr>
        <p:spPr>
          <a:xfrm>
            <a:off x="6013052" y="4937891"/>
            <a:ext cx="134253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Marco De Luca - 2017104</a:t>
            </a:r>
            <a:endParaRPr/>
          </a:p>
        </p:txBody>
      </p:sp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8685076" y="4941366"/>
            <a:ext cx="197665" cy="16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1058" y="4899416"/>
            <a:ext cx="681882" cy="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/>
          <p:nvPr/>
        </p:nvSpPr>
        <p:spPr>
          <a:xfrm>
            <a:off x="1785585" y="4937891"/>
            <a:ext cx="140192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Angelo Casciani - 2022406</a:t>
            </a:r>
            <a:endParaRPr sz="1100"/>
          </a:p>
        </p:txBody>
      </p:sp>
      <p:sp>
        <p:nvSpPr>
          <p:cNvPr id="236" name="Google Shape;236;p34"/>
          <p:cNvSpPr txBox="1"/>
          <p:nvPr/>
        </p:nvSpPr>
        <p:spPr>
          <a:xfrm>
            <a:off x="3021085" y="415511"/>
            <a:ext cx="3114414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267550" y="1213301"/>
            <a:ext cx="8621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Responsible for the UI, dealing with the visualization and interaction with the user.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34"/>
          <p:cNvPicPr preferRelativeResize="0"/>
          <p:nvPr/>
        </p:nvPicPr>
        <p:blipFill rotWithShape="1">
          <a:blip r:embed="rId4">
            <a:alphaModFix/>
          </a:blip>
          <a:srcRect b="0" l="12669" r="12601" t="0"/>
          <a:stretch/>
        </p:blipFill>
        <p:spPr>
          <a:xfrm>
            <a:off x="2603979" y="2243726"/>
            <a:ext cx="1412357" cy="18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/>
          <p:cNvPicPr preferRelativeResize="0"/>
          <p:nvPr/>
        </p:nvPicPr>
        <p:blipFill rotWithShape="1">
          <a:blip r:embed="rId5">
            <a:alphaModFix/>
          </a:blip>
          <a:srcRect b="6659" l="11830" r="10672" t="11446"/>
          <a:stretch/>
        </p:blipFill>
        <p:spPr>
          <a:xfrm>
            <a:off x="320879" y="2414842"/>
            <a:ext cx="1464706" cy="1547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4731" y="2243726"/>
            <a:ext cx="1339615" cy="18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92741" y="2243726"/>
            <a:ext cx="1890000" cy="18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/>
          <p:nvPr/>
        </p:nvSpPr>
        <p:spPr>
          <a:xfrm>
            <a:off x="-1" y="4899996"/>
            <a:ext cx="9144000" cy="24724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5"/>
          <p:cNvSpPr txBox="1"/>
          <p:nvPr>
            <p:ph idx="10" type="dt"/>
          </p:nvPr>
        </p:nvSpPr>
        <p:spPr>
          <a:xfrm>
            <a:off x="177281" y="4937891"/>
            <a:ext cx="71145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09/09/2022</a:t>
            </a:r>
            <a:endParaRPr/>
          </a:p>
        </p:txBody>
      </p:sp>
      <p:sp>
        <p:nvSpPr>
          <p:cNvPr id="248" name="Google Shape;248;p35"/>
          <p:cNvSpPr txBox="1"/>
          <p:nvPr>
            <p:ph idx="11" type="ftr"/>
          </p:nvPr>
        </p:nvSpPr>
        <p:spPr>
          <a:xfrm>
            <a:off x="6013052" y="4937891"/>
            <a:ext cx="134253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Marco De Luca - 2017104</a:t>
            </a:r>
            <a:endParaRPr/>
          </a:p>
        </p:txBody>
      </p:sp>
      <p:sp>
        <p:nvSpPr>
          <p:cNvPr id="249" name="Google Shape;249;p35"/>
          <p:cNvSpPr txBox="1"/>
          <p:nvPr>
            <p:ph idx="12" type="sldNum"/>
          </p:nvPr>
        </p:nvSpPr>
        <p:spPr>
          <a:xfrm>
            <a:off x="8685076" y="4941366"/>
            <a:ext cx="197665" cy="16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pic>
        <p:nvPicPr>
          <p:cNvPr id="250" name="Google Shape;25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1058" y="4899416"/>
            <a:ext cx="681882" cy="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5"/>
          <p:cNvSpPr txBox="1"/>
          <p:nvPr/>
        </p:nvSpPr>
        <p:spPr>
          <a:xfrm>
            <a:off x="1785585" y="4937891"/>
            <a:ext cx="140192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Angelo Casciani - 2022406</a:t>
            </a:r>
            <a:endParaRPr sz="1100"/>
          </a:p>
        </p:txBody>
      </p:sp>
      <p:sp>
        <p:nvSpPr>
          <p:cNvPr id="252" name="Google Shape;252;p35"/>
          <p:cNvSpPr txBox="1"/>
          <p:nvPr/>
        </p:nvSpPr>
        <p:spPr>
          <a:xfrm>
            <a:off x="3021085" y="415511"/>
            <a:ext cx="3114414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Gateway</a:t>
            </a:r>
            <a:endParaRPr sz="1100"/>
          </a:p>
        </p:txBody>
      </p:sp>
      <p:sp>
        <p:nvSpPr>
          <p:cNvPr id="253" name="Google Shape;253;p35"/>
          <p:cNvSpPr txBox="1"/>
          <p:nvPr/>
        </p:nvSpPr>
        <p:spPr>
          <a:xfrm>
            <a:off x="4572000" y="1320902"/>
            <a:ext cx="43107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on </a:t>
            </a:r>
            <a:r>
              <a:rPr b="0" i="1" lang="it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Netflix Zuul</a:t>
            </a:r>
            <a:r>
              <a:rPr lang="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entry point for the client.</a:t>
            </a:r>
            <a:endParaRPr sz="1100"/>
          </a:p>
          <a:p>
            <a:pPr indent="-1016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Routes the user requests to the proper micro-service.</a:t>
            </a:r>
            <a:endParaRPr sz="1100"/>
          </a:p>
          <a:p>
            <a:pPr indent="-1016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Contacts the User Management microservice to verify if the request is coming from an authorized user. </a:t>
            </a:r>
            <a:endParaRPr sz="1100"/>
          </a:p>
        </p:txBody>
      </p:sp>
      <p:grpSp>
        <p:nvGrpSpPr>
          <p:cNvPr id="254" name="Google Shape;254;p35"/>
          <p:cNvGrpSpPr/>
          <p:nvPr/>
        </p:nvGrpSpPr>
        <p:grpSpPr>
          <a:xfrm>
            <a:off x="258893" y="864460"/>
            <a:ext cx="3925116" cy="3752121"/>
            <a:chOff x="345191" y="1152614"/>
            <a:chExt cx="5233488" cy="5002828"/>
          </a:xfrm>
        </p:grpSpPr>
        <p:pic>
          <p:nvPicPr>
            <p:cNvPr id="255" name="Google Shape;255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74267" y="1152614"/>
              <a:ext cx="3575336" cy="24878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35"/>
            <p:cNvPicPr preferRelativeResize="0"/>
            <p:nvPr/>
          </p:nvPicPr>
          <p:blipFill rotWithShape="1">
            <a:blip r:embed="rId5">
              <a:alphaModFix/>
            </a:blip>
            <a:srcRect b="15273" l="0" r="0" t="9453"/>
            <a:stretch/>
          </p:blipFill>
          <p:spPr>
            <a:xfrm>
              <a:off x="345191" y="4087241"/>
              <a:ext cx="5233488" cy="20682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a di Office">
  <a:themeElements>
    <a:clrScheme name="Tema di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Tema di Office">
  <a:themeElements>
    <a:clrScheme name="Tema di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