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85"/>
  </p:notesMasterIdLst>
  <p:handoutMasterIdLst>
    <p:handoutMasterId r:id="rId86"/>
  </p:handoutMasterIdLst>
  <p:sldIdLst>
    <p:sldId id="256" r:id="rId2"/>
    <p:sldId id="421" r:id="rId3"/>
    <p:sldId id="375" r:id="rId4"/>
    <p:sldId id="424" r:id="rId5"/>
    <p:sldId id="380" r:id="rId6"/>
    <p:sldId id="409" r:id="rId7"/>
    <p:sldId id="426" r:id="rId8"/>
    <p:sldId id="425" r:id="rId9"/>
    <p:sldId id="423" r:id="rId10"/>
    <p:sldId id="415" r:id="rId11"/>
    <p:sldId id="330" r:id="rId12"/>
    <p:sldId id="332" r:id="rId13"/>
    <p:sldId id="372" r:id="rId14"/>
    <p:sldId id="373" r:id="rId15"/>
    <p:sldId id="333" r:id="rId16"/>
    <p:sldId id="334" r:id="rId17"/>
    <p:sldId id="418" r:id="rId18"/>
    <p:sldId id="419" r:id="rId19"/>
    <p:sldId id="343" r:id="rId20"/>
    <p:sldId id="344" r:id="rId21"/>
    <p:sldId id="370" r:id="rId22"/>
    <p:sldId id="371" r:id="rId23"/>
    <p:sldId id="337" r:id="rId24"/>
    <p:sldId id="341" r:id="rId25"/>
    <p:sldId id="342" r:id="rId26"/>
    <p:sldId id="349" r:id="rId27"/>
    <p:sldId id="350" r:id="rId28"/>
    <p:sldId id="345" r:id="rId29"/>
    <p:sldId id="346" r:id="rId30"/>
    <p:sldId id="433" r:id="rId31"/>
    <p:sldId id="431" r:id="rId32"/>
    <p:sldId id="435" r:id="rId33"/>
    <p:sldId id="347" r:id="rId34"/>
    <p:sldId id="348" r:id="rId35"/>
    <p:sldId id="355" r:id="rId36"/>
    <p:sldId id="356" r:id="rId37"/>
    <p:sldId id="351" r:id="rId38"/>
    <p:sldId id="352" r:id="rId39"/>
    <p:sldId id="353" r:id="rId40"/>
    <p:sldId id="354" r:id="rId41"/>
    <p:sldId id="376" r:id="rId42"/>
    <p:sldId id="361" r:id="rId43"/>
    <p:sldId id="362" r:id="rId44"/>
    <p:sldId id="377" r:id="rId45"/>
    <p:sldId id="359" r:id="rId46"/>
    <p:sldId id="360" r:id="rId47"/>
    <p:sldId id="357" r:id="rId48"/>
    <p:sldId id="358" r:id="rId49"/>
    <p:sldId id="378" r:id="rId50"/>
    <p:sldId id="368" r:id="rId51"/>
    <p:sldId id="369" r:id="rId52"/>
    <p:sldId id="379" r:id="rId53"/>
    <p:sldId id="363" r:id="rId54"/>
    <p:sldId id="364" r:id="rId55"/>
    <p:sldId id="422" r:id="rId56"/>
    <p:sldId id="420" r:id="rId57"/>
    <p:sldId id="389" r:id="rId58"/>
    <p:sldId id="390" r:id="rId59"/>
    <p:sldId id="413" r:id="rId60"/>
    <p:sldId id="402" r:id="rId61"/>
    <p:sldId id="414" r:id="rId62"/>
    <p:sldId id="395" r:id="rId63"/>
    <p:sldId id="403" r:id="rId64"/>
    <p:sldId id="427" r:id="rId65"/>
    <p:sldId id="428" r:id="rId66"/>
    <p:sldId id="398" r:id="rId67"/>
    <p:sldId id="399" r:id="rId68"/>
    <p:sldId id="429" r:id="rId69"/>
    <p:sldId id="381" r:id="rId70"/>
    <p:sldId id="382" r:id="rId71"/>
    <p:sldId id="393" r:id="rId72"/>
    <p:sldId id="404" r:id="rId73"/>
    <p:sldId id="407" r:id="rId74"/>
    <p:sldId id="400" r:id="rId75"/>
    <p:sldId id="416" r:id="rId76"/>
    <p:sldId id="430" r:id="rId77"/>
    <p:sldId id="408" r:id="rId78"/>
    <p:sldId id="434" r:id="rId79"/>
    <p:sldId id="396" r:id="rId80"/>
    <p:sldId id="406" r:id="rId81"/>
    <p:sldId id="417" r:id="rId82"/>
    <p:sldId id="394" r:id="rId83"/>
    <p:sldId id="383" r:id="rId8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358"/>
    <a:srgbClr val="FF9D5B"/>
    <a:srgbClr val="FFAA71"/>
    <a:srgbClr val="E6EEF2"/>
    <a:srgbClr val="F8F7E8"/>
    <a:srgbClr val="FFFFFF"/>
    <a:srgbClr val="0066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2" autoAdjust="0"/>
    <p:restoredTop sz="92000" autoAdjust="0"/>
  </p:normalViewPr>
  <p:slideViewPr>
    <p:cSldViewPr snapToGrid="0" snapToObjects="1">
      <p:cViewPr varScale="1">
        <p:scale>
          <a:sx n="82" d="100"/>
          <a:sy n="82" d="100"/>
        </p:scale>
        <p:origin x="547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9.xml"/><Relationship Id="rId18" Type="http://schemas.openxmlformats.org/officeDocument/2006/relationships/slide" Target="slides/slide24.xml"/><Relationship Id="rId26" Type="http://schemas.openxmlformats.org/officeDocument/2006/relationships/slide" Target="slides/slide35.xml"/><Relationship Id="rId39" Type="http://schemas.openxmlformats.org/officeDocument/2006/relationships/slide" Target="slides/slide48.xml"/><Relationship Id="rId21" Type="http://schemas.openxmlformats.org/officeDocument/2006/relationships/slide" Target="slides/slide27.xml"/><Relationship Id="rId34" Type="http://schemas.openxmlformats.org/officeDocument/2006/relationships/slide" Target="slides/slide43.xml"/><Relationship Id="rId42" Type="http://schemas.openxmlformats.org/officeDocument/2006/relationships/slide" Target="slides/slide51.xml"/><Relationship Id="rId7" Type="http://schemas.openxmlformats.org/officeDocument/2006/relationships/slide" Target="slides/slide13.xml"/><Relationship Id="rId2" Type="http://schemas.openxmlformats.org/officeDocument/2006/relationships/slide" Target="slides/slide3.xml"/><Relationship Id="rId16" Type="http://schemas.openxmlformats.org/officeDocument/2006/relationships/slide" Target="slides/slide22.xml"/><Relationship Id="rId29" Type="http://schemas.openxmlformats.org/officeDocument/2006/relationships/slide" Target="slides/slide38.xml"/><Relationship Id="rId1" Type="http://schemas.openxmlformats.org/officeDocument/2006/relationships/slide" Target="slides/slide1.xml"/><Relationship Id="rId6" Type="http://schemas.openxmlformats.org/officeDocument/2006/relationships/slide" Target="slides/slide12.xml"/><Relationship Id="rId11" Type="http://schemas.openxmlformats.org/officeDocument/2006/relationships/slide" Target="slides/slide17.xml"/><Relationship Id="rId24" Type="http://schemas.openxmlformats.org/officeDocument/2006/relationships/slide" Target="slides/slide33.xml"/><Relationship Id="rId32" Type="http://schemas.openxmlformats.org/officeDocument/2006/relationships/slide" Target="slides/slide41.xml"/><Relationship Id="rId37" Type="http://schemas.openxmlformats.org/officeDocument/2006/relationships/slide" Target="slides/slide46.xml"/><Relationship Id="rId40" Type="http://schemas.openxmlformats.org/officeDocument/2006/relationships/slide" Target="slides/slide49.xml"/><Relationship Id="rId45" Type="http://schemas.openxmlformats.org/officeDocument/2006/relationships/slide" Target="slides/slide54.xml"/><Relationship Id="rId5" Type="http://schemas.openxmlformats.org/officeDocument/2006/relationships/slide" Target="slides/slide11.xml"/><Relationship Id="rId15" Type="http://schemas.openxmlformats.org/officeDocument/2006/relationships/slide" Target="slides/slide21.xml"/><Relationship Id="rId23" Type="http://schemas.openxmlformats.org/officeDocument/2006/relationships/slide" Target="slides/slide29.xml"/><Relationship Id="rId28" Type="http://schemas.openxmlformats.org/officeDocument/2006/relationships/slide" Target="slides/slide37.xml"/><Relationship Id="rId36" Type="http://schemas.openxmlformats.org/officeDocument/2006/relationships/slide" Target="slides/slide45.xml"/><Relationship Id="rId10" Type="http://schemas.openxmlformats.org/officeDocument/2006/relationships/slide" Target="slides/slide16.xml"/><Relationship Id="rId19" Type="http://schemas.openxmlformats.org/officeDocument/2006/relationships/slide" Target="slides/slide25.xml"/><Relationship Id="rId31" Type="http://schemas.openxmlformats.org/officeDocument/2006/relationships/slide" Target="slides/slide40.xml"/><Relationship Id="rId44" Type="http://schemas.openxmlformats.org/officeDocument/2006/relationships/slide" Target="slides/slide53.xml"/><Relationship Id="rId4" Type="http://schemas.openxmlformats.org/officeDocument/2006/relationships/slide" Target="slides/slide10.xml"/><Relationship Id="rId9" Type="http://schemas.openxmlformats.org/officeDocument/2006/relationships/slide" Target="slides/slide15.xml"/><Relationship Id="rId14" Type="http://schemas.openxmlformats.org/officeDocument/2006/relationships/slide" Target="slides/slide20.xml"/><Relationship Id="rId22" Type="http://schemas.openxmlformats.org/officeDocument/2006/relationships/slide" Target="slides/slide28.xml"/><Relationship Id="rId27" Type="http://schemas.openxmlformats.org/officeDocument/2006/relationships/slide" Target="slides/slide36.xml"/><Relationship Id="rId30" Type="http://schemas.openxmlformats.org/officeDocument/2006/relationships/slide" Target="slides/slide39.xml"/><Relationship Id="rId35" Type="http://schemas.openxmlformats.org/officeDocument/2006/relationships/slide" Target="slides/slide44.xml"/><Relationship Id="rId43" Type="http://schemas.openxmlformats.org/officeDocument/2006/relationships/slide" Target="slides/slide52.xml"/><Relationship Id="rId8" Type="http://schemas.openxmlformats.org/officeDocument/2006/relationships/slide" Target="slides/slide14.xml"/><Relationship Id="rId3" Type="http://schemas.openxmlformats.org/officeDocument/2006/relationships/slide" Target="slides/slide9.xml"/><Relationship Id="rId12" Type="http://schemas.openxmlformats.org/officeDocument/2006/relationships/slide" Target="slides/slide18.xml"/><Relationship Id="rId17" Type="http://schemas.openxmlformats.org/officeDocument/2006/relationships/slide" Target="slides/slide23.xml"/><Relationship Id="rId25" Type="http://schemas.openxmlformats.org/officeDocument/2006/relationships/slide" Target="slides/slide34.xml"/><Relationship Id="rId33" Type="http://schemas.openxmlformats.org/officeDocument/2006/relationships/slide" Target="slides/slide42.xml"/><Relationship Id="rId38" Type="http://schemas.openxmlformats.org/officeDocument/2006/relationships/slide" Target="slides/slide47.xml"/><Relationship Id="rId46" Type="http://schemas.openxmlformats.org/officeDocument/2006/relationships/slide" Target="slides/slide55.xml"/><Relationship Id="rId20" Type="http://schemas.openxmlformats.org/officeDocument/2006/relationships/slide" Target="slides/slide26.xml"/><Relationship Id="rId41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it-IT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endParaRPr lang="it-IT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it-IT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fld id="{C5FAF365-8A0E-4C5C-90FB-006A1C1278A4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470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it-IT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endParaRPr lang="it-IT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it-IT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fld id="{99167CEA-837D-47BE-81B3-53D380A49C1C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33883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4E3BC4-B7D6-4F55-9B1A-7187924EFA60}" type="slidenum">
              <a:rPr lang="it-IT"/>
              <a:pPr/>
              <a:t>1</a:t>
            </a:fld>
            <a:endParaRPr lang="it-IT" dirty="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92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String a = new String(new char[] { 'c', '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', 'a', 'o' });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           String b = new String(new char[] { 'c', '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', 'a', 'o' });</a:t>
            </a:r>
          </a:p>
          <a:p>
            <a:endParaRPr lang="it-IT" sz="1200" kern="120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  <a:p>
            <a:r>
              <a:rPr lang="it-I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           </a:t>
            </a:r>
            <a:r>
              <a:rPr lang="it-IT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if</a:t>
            </a:r>
            <a:r>
              <a:rPr lang="it-I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(a == b)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               log("</a:t>
            </a:r>
            <a:r>
              <a:rPr lang="it-IT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true</a:t>
            </a:r>
            <a:r>
              <a:rPr lang="it-I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");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   else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               log("false");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4602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Jagged</a:t>
            </a:r>
            <a:r>
              <a:rPr lang="it-IT" dirty="0" smtClean="0"/>
              <a:t> (oppure </a:t>
            </a:r>
            <a:r>
              <a:rPr lang="it-IT" sz="1200" b="1" i="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ragged</a:t>
            </a:r>
            <a:r>
              <a:rPr lang="it-IT" sz="1200" b="1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array): array multidimensionali</a:t>
            </a:r>
            <a:r>
              <a:rPr lang="it-IT" sz="1200" b="1" i="0" kern="1200" baseline="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 in cui l’array padre contiene array di dimensioni differenti all’interno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1574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sealed</a:t>
            </a:r>
            <a:r>
              <a:rPr lang="it-IT" dirty="0" smtClean="0"/>
              <a:t> non vale per i parametri dei metodi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0574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SECONDA DEMO</a:t>
            </a:r>
          </a:p>
          <a:p>
            <a:endParaRPr lang="it-IT" dirty="0" smtClean="0"/>
          </a:p>
          <a:p>
            <a:r>
              <a:rPr lang="it-I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A </a:t>
            </a:r>
            <a:r>
              <a:rPr lang="it-IT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a</a:t>
            </a:r>
            <a:r>
              <a:rPr lang="it-I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= new A();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           B </a:t>
            </a:r>
            <a:r>
              <a:rPr lang="it-IT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b</a:t>
            </a:r>
            <a:r>
              <a:rPr lang="it-I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= new B();</a:t>
            </a:r>
          </a:p>
          <a:p>
            <a:endParaRPr lang="it-IT" sz="1200" kern="120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  <a:p>
            <a:r>
              <a:rPr lang="it-I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           </a:t>
            </a:r>
            <a:r>
              <a:rPr lang="it-IT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a.m</a:t>
            </a:r>
            <a:r>
              <a:rPr lang="it-I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();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           </a:t>
            </a:r>
            <a:r>
              <a:rPr lang="it-IT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b.m</a:t>
            </a:r>
            <a:r>
              <a:rPr lang="it-I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();</a:t>
            </a:r>
          </a:p>
          <a:p>
            <a:endParaRPr lang="it-IT" sz="1200" kern="120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  <a:p>
            <a:r>
              <a:rPr lang="it-I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           A a1 = new B();</a:t>
            </a:r>
          </a:p>
          <a:p>
            <a:r>
              <a:rPr lang="it-I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           a1.m();</a:t>
            </a:r>
          </a:p>
          <a:p>
            <a:endParaRPr lang="it-IT" sz="1200" kern="120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  <a:p>
            <a:endParaRPr lang="it-IT" sz="1200" kern="1200" dirty="0" smtClean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2869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Per le liste, inizializzazione simile agli array</a:t>
            </a:r>
          </a:p>
          <a:p>
            <a:r>
              <a:rPr lang="it-IT" dirty="0" smtClean="0"/>
              <a:t>Dictionary è l’equivalente di </a:t>
            </a:r>
            <a:r>
              <a:rPr lang="it-IT" dirty="0" err="1" smtClean="0"/>
              <a:t>Hashmap</a:t>
            </a:r>
            <a:endParaRPr lang="it-IT" dirty="0" smtClean="0"/>
          </a:p>
          <a:p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4759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47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8886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Nell’esempio si usa </a:t>
            </a:r>
            <a:r>
              <a:rPr lang="it-IT" dirty="0" err="1" smtClean="0"/>
              <a:t>var</a:t>
            </a:r>
            <a:r>
              <a:rPr lang="it-IT" dirty="0" smtClean="0"/>
              <a:t>… </a:t>
            </a:r>
            <a:r>
              <a:rPr lang="it-IT" dirty="0" err="1" smtClean="0"/>
              <a:t>type</a:t>
            </a:r>
            <a:r>
              <a:rPr lang="it-IT" dirty="0" smtClean="0"/>
              <a:t> </a:t>
            </a:r>
            <a:r>
              <a:rPr lang="it-IT" dirty="0" err="1" smtClean="0"/>
              <a:t>inerence</a:t>
            </a:r>
            <a:r>
              <a:rPr lang="it-IT" dirty="0" smtClean="0"/>
              <a:t>!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48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8375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Attenzione all’uso di </a:t>
            </a:r>
            <a:r>
              <a:rPr lang="it-IT" dirty="0" err="1" smtClean="0"/>
              <a:t>lock</a:t>
            </a:r>
            <a:r>
              <a:rPr lang="it-IT" dirty="0" smtClean="0"/>
              <a:t>, blocchi </a:t>
            </a:r>
            <a:r>
              <a:rPr lang="it-IT" dirty="0" err="1" smtClean="0"/>
              <a:t>synch</a:t>
            </a:r>
            <a:r>
              <a:rPr lang="it-IT" dirty="0" smtClean="0"/>
              <a:t> vs attributo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50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07778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Segnalare la presenza del delegato in C#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51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92603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55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4046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8613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Type </a:t>
            </a:r>
            <a:r>
              <a:rPr lang="it-IT" dirty="0" err="1" smtClean="0"/>
              <a:t>inference</a:t>
            </a:r>
            <a:r>
              <a:rPr lang="it-IT" dirty="0" smtClean="0"/>
              <a:t>,</a:t>
            </a:r>
            <a:r>
              <a:rPr lang="it-IT" baseline="0" dirty="0" smtClean="0"/>
              <a:t> solo nei generici in java</a:t>
            </a:r>
          </a:p>
          <a:p>
            <a:endParaRPr lang="it-IT" baseline="0" dirty="0" smtClean="0"/>
          </a:p>
          <a:p>
            <a:r>
              <a:rPr lang="it-IT" baseline="0" dirty="0" smtClean="0"/>
              <a:t>Convenzione: DYR, per </a:t>
            </a:r>
            <a:r>
              <a:rPr lang="it-IT" baseline="0" dirty="0" err="1" smtClean="0"/>
              <a:t>unaclasse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56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8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DEMO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57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9687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58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56683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59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88417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Enfasi su </a:t>
            </a:r>
            <a:r>
              <a:rPr lang="it-IT" dirty="0" err="1" smtClean="0"/>
              <a:t>object</a:t>
            </a:r>
            <a:r>
              <a:rPr lang="it-IT" dirty="0" smtClean="0"/>
              <a:t> </a:t>
            </a:r>
            <a:r>
              <a:rPr lang="it-IT" dirty="0" err="1" smtClean="0"/>
              <a:t>initializers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60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28081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Su </a:t>
            </a:r>
            <a:r>
              <a:rPr lang="it-IT" dirty="0" err="1" smtClean="0"/>
              <a:t>string</a:t>
            </a:r>
            <a:r>
              <a:rPr lang="it-IT" dirty="0" smtClean="0"/>
              <a:t> è implementato</a:t>
            </a:r>
            <a:r>
              <a:rPr lang="it-IT" baseline="0" dirty="0" smtClean="0"/>
              <a:t> un </a:t>
            </a:r>
            <a:r>
              <a:rPr lang="it-IT" baseline="0" dirty="0" err="1" smtClean="0"/>
              <a:t>indexer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61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47992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Java non implementa questa opzione per evitare che si abusi della funzionalità e per mantenere semplice il linguaggio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62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72350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Richiamo al pattern Decorator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63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2191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NOTA: tutti i tipi primitivi (</a:t>
            </a:r>
            <a:r>
              <a:rPr lang="it-IT" dirty="0" err="1" smtClean="0"/>
              <a:t>int</a:t>
            </a:r>
            <a:r>
              <a:rPr lang="it-IT" dirty="0" smtClean="0"/>
              <a:t>, </a:t>
            </a:r>
            <a:r>
              <a:rPr lang="it-IT" dirty="0" err="1" smtClean="0"/>
              <a:t>doube</a:t>
            </a:r>
            <a:r>
              <a:rPr lang="it-IT" dirty="0" smtClean="0"/>
              <a:t>,</a:t>
            </a:r>
            <a:r>
              <a:rPr lang="it-IT" baseline="0" dirty="0" smtClean="0"/>
              <a:t> float, double) sono definiti come </a:t>
            </a:r>
            <a:r>
              <a:rPr lang="it-IT" baseline="0" dirty="0" err="1" smtClean="0"/>
              <a:t>struct</a:t>
            </a:r>
            <a:r>
              <a:rPr lang="it-IT" baseline="0" dirty="0" smtClean="0"/>
              <a:t>!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69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73989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71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7529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68071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De </a:t>
            </a:r>
            <a:r>
              <a:rPr lang="it-IT" dirty="0" err="1" smtClean="0"/>
              <a:t>gustibus</a:t>
            </a:r>
            <a:r>
              <a:rPr lang="it-IT" dirty="0" smtClean="0"/>
              <a:t>: velocità vs.</a:t>
            </a:r>
            <a:r>
              <a:rPr lang="it-IT" baseline="0" dirty="0" smtClean="0"/>
              <a:t> chiarezza…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72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95339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DEMO ??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73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86891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74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80041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Si deve specificare al compilatore che è presente codice </a:t>
            </a:r>
            <a:r>
              <a:rPr lang="it-IT" dirty="0" err="1" smtClean="0"/>
              <a:t>unsafe</a:t>
            </a:r>
            <a:r>
              <a:rPr lang="it-IT" dirty="0" smtClean="0"/>
              <a:t> (/</a:t>
            </a:r>
            <a:r>
              <a:rPr lang="it-IT" dirty="0" err="1" smtClean="0"/>
              <a:t>unsafe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79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5483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Sono</a:t>
            </a:r>
            <a:r>
              <a:rPr lang="it-IT" baseline="0" dirty="0" smtClean="0"/>
              <a:t> solo </a:t>
            </a:r>
            <a:r>
              <a:rPr lang="it-IT" baseline="0" dirty="0" err="1" smtClean="0"/>
              <a:t>guidlines</a:t>
            </a:r>
            <a:r>
              <a:rPr lang="it-IT" baseline="0" dirty="0" smtClean="0"/>
              <a:t>. La C# </a:t>
            </a:r>
            <a:r>
              <a:rPr lang="it-IT" baseline="0" dirty="0" err="1" smtClean="0"/>
              <a:t>language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specification</a:t>
            </a:r>
            <a:r>
              <a:rPr lang="it-IT" baseline="0" dirty="0" smtClean="0"/>
              <a:t> non definisce code </a:t>
            </a:r>
            <a:r>
              <a:rPr lang="it-IT" baseline="0" dirty="0" err="1" smtClean="0"/>
              <a:t>conventions</a:t>
            </a:r>
            <a:r>
              <a:rPr lang="it-IT" baseline="0" dirty="0" smtClean="0"/>
              <a:t>!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962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using</a:t>
            </a:r>
            <a:r>
              <a:rPr lang="it-IT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rPr>
              <a:t> Me = it.unibo.oop.example01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2656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53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QUI PRIMA DEMO LIVE:</a:t>
            </a:r>
            <a:r>
              <a:rPr lang="it-IT" baseline="0" dirty="0" smtClean="0"/>
              <a:t> nuovo progetto, creazione di un progetto, classe, </a:t>
            </a:r>
            <a:r>
              <a:rPr lang="it-IT" baseline="0" dirty="0" err="1" smtClean="0"/>
              <a:t>partial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class</a:t>
            </a:r>
            <a:r>
              <a:rPr lang="it-IT" baseline="0" dirty="0" smtClean="0"/>
              <a:t>, avvio del progetto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7191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C# costanti: </a:t>
            </a:r>
            <a:r>
              <a:rPr lang="it-IT" dirty="0" err="1" smtClean="0"/>
              <a:t>readonly</a:t>
            </a:r>
            <a:r>
              <a:rPr lang="it-IT" dirty="0" smtClean="0"/>
              <a:t> può essere utilizzato sono nel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class</a:t>
            </a:r>
            <a:r>
              <a:rPr lang="it-IT" baseline="0" dirty="0" smtClean="0"/>
              <a:t>-scope e consente di inizializzare la variabile solo in fase di dichiarazione o dentro ad un costruttore. </a:t>
            </a:r>
            <a:r>
              <a:rPr lang="it-IT" baseline="0" dirty="0" err="1" smtClean="0"/>
              <a:t>Const</a:t>
            </a:r>
            <a:r>
              <a:rPr lang="it-IT" baseline="0" dirty="0" smtClean="0"/>
              <a:t> definisce una vera e propria costante e non può essere assegnata nuovamente (può essere dichiarata come campo o nello scope locale.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9432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C# costanti: </a:t>
            </a:r>
            <a:r>
              <a:rPr lang="it-IT" dirty="0" err="1" smtClean="0"/>
              <a:t>readonly</a:t>
            </a:r>
            <a:r>
              <a:rPr lang="it-IT" dirty="0" smtClean="0"/>
              <a:t> può essere utilizzato sono nel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class</a:t>
            </a:r>
            <a:r>
              <a:rPr lang="it-IT" baseline="0" dirty="0" smtClean="0"/>
              <a:t>-scope e consente di inizializzare la variabile solo in fase di dichiarazione o dentro ad un costruttore. </a:t>
            </a:r>
            <a:r>
              <a:rPr lang="it-IT" baseline="0" dirty="0" err="1" smtClean="0"/>
              <a:t>Const</a:t>
            </a:r>
            <a:r>
              <a:rPr lang="it-IT" baseline="0" dirty="0" smtClean="0"/>
              <a:t> definisce una vera e propria costante e non può essere assegnata nuovamente (può essere dichiarata come campo o nello scope locale.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67CEA-837D-47BE-81B3-53D380A49C1C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3345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5076211"/>
            <a:ext cx="12192001" cy="178178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4830076"/>
            <a:ext cx="12192000" cy="2495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18952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948473"/>
            <a:ext cx="10058400" cy="1788984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FEAEF-389A-44B7-9428-2037D819619F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097280" y="2948473"/>
            <a:ext cx="1011243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196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ingraziamen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E405-B651-4D83-B7B8-2DCADCECB174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12188825" cy="4914900"/>
          </a:xfrm>
        </p:spPr>
        <p:txBody>
          <a:bodyPr anchor="ctr">
            <a:normAutofit/>
          </a:bodyPr>
          <a:lstStyle>
            <a:lvl1pPr algn="ctr">
              <a:defRPr sz="3200" i="1"/>
            </a:lvl1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4624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379562" y="1196975"/>
            <a:ext cx="5614839" cy="5026543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1" y="1196975"/>
            <a:ext cx="5586081" cy="502654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>
          <a:xfrm>
            <a:off x="379562" y="6459785"/>
            <a:ext cx="16918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u="non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883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non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3E8F5FEA-7287-4103-B694-2A34154BFA34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itle 7"/>
          <p:cNvSpPr>
            <a:spLocks noGrp="1"/>
          </p:cNvSpPr>
          <p:nvPr>
            <p:ph type="title"/>
          </p:nvPr>
        </p:nvSpPr>
        <p:spPr>
          <a:xfrm>
            <a:off x="379562" y="286604"/>
            <a:ext cx="11404120" cy="758426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1396" y="6459785"/>
            <a:ext cx="7829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u="none" cap="all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18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>
          <a:xfrm>
            <a:off x="379562" y="1236662"/>
            <a:ext cx="11404120" cy="4846897"/>
          </a:xfrm>
        </p:spPr>
        <p:txBody>
          <a:bodyPr>
            <a:norm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79562" y="6459785"/>
            <a:ext cx="16918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u="non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1396" y="6459785"/>
            <a:ext cx="7829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u="none" cap="all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883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non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3E8F5FEA-7287-4103-B694-2A34154BFA34}" type="slidenum">
              <a:rPr lang="en-US" smtClean="0"/>
              <a:pPr/>
              <a:t>‹N›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itle 7"/>
          <p:cNvSpPr>
            <a:spLocks noGrp="1"/>
          </p:cNvSpPr>
          <p:nvPr>
            <p:ph type="title"/>
          </p:nvPr>
        </p:nvSpPr>
        <p:spPr>
          <a:xfrm>
            <a:off x="379562" y="286604"/>
            <a:ext cx="11404120" cy="758426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11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379562" y="1200521"/>
            <a:ext cx="5554707" cy="4976343"/>
          </a:xfrm>
          <a:gradFill rotWithShape="1">
            <a:gsLst>
              <a:gs pos="0">
                <a:schemeClr val="bg1">
                  <a:alpha val="17000"/>
                  <a:lumMod val="0"/>
                  <a:lumOff val="10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vert="horz" lIns="72000" tIns="72000" rIns="72000" bIns="72000" rtlCol="0">
            <a:noAutofit/>
          </a:bodyPr>
          <a:lstStyle>
            <a:lvl1pPr>
              <a:spcBef>
                <a:spcPts val="0"/>
              </a:spcBef>
              <a:defRPr lang="it-IT" sz="1200" b="1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itchFamily="49" charset="0"/>
              </a:defRPr>
            </a:lvl1pPr>
          </a:lstStyle>
          <a:p>
            <a:pPr marL="0" lvl="0" indent="0">
              <a:lnSpc>
                <a:spcPts val="1200"/>
              </a:lnSpc>
              <a:spcBef>
                <a:spcPct val="10000"/>
              </a:spcBef>
              <a:spcAft>
                <a:spcPts val="0"/>
              </a:spcAft>
              <a:buNone/>
            </a:pPr>
            <a:r>
              <a:rPr lang="it-IT" noProof="1" smtClean="0"/>
              <a:t>C</a:t>
            </a:r>
          </a:p>
          <a:p>
            <a:pPr marL="0" lvl="0" indent="0">
              <a:lnSpc>
                <a:spcPts val="1200"/>
              </a:lnSpc>
              <a:spcBef>
                <a:spcPct val="10000"/>
              </a:spcBef>
              <a:spcAft>
                <a:spcPts val="0"/>
              </a:spcAft>
              <a:buNone/>
            </a:pPr>
            <a:r>
              <a:rPr lang="it-IT" noProof="1" smtClean="0"/>
              <a:t>C</a:t>
            </a:r>
          </a:p>
          <a:p>
            <a:pPr marL="0" lvl="0" indent="0">
              <a:lnSpc>
                <a:spcPts val="1200"/>
              </a:lnSpc>
              <a:spcBef>
                <a:spcPct val="10000"/>
              </a:spcBef>
              <a:spcAft>
                <a:spcPts val="0"/>
              </a:spcAft>
              <a:buNone/>
            </a:pPr>
            <a:r>
              <a:rPr lang="it-IT" noProof="1" smtClean="0"/>
              <a:t>C</a:t>
            </a:r>
          </a:p>
          <a:p>
            <a:pPr marL="0" lvl="0" indent="0">
              <a:lnSpc>
                <a:spcPts val="1200"/>
              </a:lnSpc>
              <a:spcBef>
                <a:spcPct val="10000"/>
              </a:spcBef>
              <a:spcAft>
                <a:spcPts val="0"/>
              </a:spcAft>
              <a:buNone/>
            </a:pPr>
            <a:r>
              <a:rPr lang="it-IT" noProof="1" smtClean="0"/>
              <a:t>C</a:t>
            </a:r>
          </a:p>
          <a:p>
            <a:pPr marL="0" lvl="0" indent="0">
              <a:lnSpc>
                <a:spcPts val="1200"/>
              </a:lnSpc>
              <a:spcBef>
                <a:spcPct val="10000"/>
              </a:spcBef>
              <a:spcAft>
                <a:spcPts val="0"/>
              </a:spcAft>
              <a:buNone/>
            </a:pPr>
            <a:r>
              <a:rPr lang="it-IT" noProof="1" smtClean="0"/>
              <a:t>C</a:t>
            </a:r>
          </a:p>
          <a:p>
            <a:pPr marL="0" lvl="0" indent="0">
              <a:lnSpc>
                <a:spcPts val="1200"/>
              </a:lnSpc>
              <a:spcBef>
                <a:spcPct val="10000"/>
              </a:spcBef>
              <a:spcAft>
                <a:spcPts val="0"/>
              </a:spcAft>
              <a:buNone/>
            </a:pPr>
            <a:endParaRPr lang="it-IT" noProof="1" smtClean="0"/>
          </a:p>
        </p:txBody>
      </p:sp>
      <p:sp>
        <p:nvSpPr>
          <p:cNvPr id="9" name="Segnaposto testo 7"/>
          <p:cNvSpPr>
            <a:spLocks noGrp="1"/>
          </p:cNvSpPr>
          <p:nvPr>
            <p:ph type="body" sz="quarter" idx="13"/>
          </p:nvPr>
        </p:nvSpPr>
        <p:spPr>
          <a:xfrm>
            <a:off x="6131860" y="1200522"/>
            <a:ext cx="5651822" cy="4976343"/>
          </a:xfrm>
          <a:gradFill rotWithShape="1">
            <a:gsLst>
              <a:gs pos="0">
                <a:schemeClr val="bg1">
                  <a:alpha val="17000"/>
                  <a:lumMod val="0"/>
                  <a:lumOff val="10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vert="horz" lIns="72000" tIns="72000" rIns="72000" bIns="72000" rtlCol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it-IT" sz="1200" b="1" u="none" noProof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itchFamily="49" charset="0"/>
              </a:defRPr>
            </a:lvl1pPr>
          </a:lstStyle>
          <a:p>
            <a:pPr marL="0" lvl="0" indent="0">
              <a:lnSpc>
                <a:spcPts val="1200"/>
              </a:lnSpc>
              <a:spcBef>
                <a:spcPct val="10000"/>
              </a:spcBef>
              <a:buNone/>
            </a:pPr>
            <a:endParaRPr lang="it-IT" noProof="1" smtClean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379562" y="6459785"/>
            <a:ext cx="16918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u="non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1396" y="6459785"/>
            <a:ext cx="7829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u="none" cap="all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883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non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3E8F5FEA-7287-4103-B694-2A34154BFA3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925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testo sopra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379563" y="1196976"/>
            <a:ext cx="11404120" cy="2606675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79563" y="3956051"/>
            <a:ext cx="11404120" cy="2295459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>
          <a:xfrm>
            <a:off x="379562" y="6459785"/>
            <a:ext cx="16918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u="non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883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non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3E8F5FEA-7287-4103-B694-2A34154BFA34}" type="slidenum">
              <a:rPr lang="en-US" smtClean="0"/>
              <a:pPr/>
              <a:t>‹N›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itle 7"/>
          <p:cNvSpPr>
            <a:spLocks noGrp="1"/>
          </p:cNvSpPr>
          <p:nvPr>
            <p:ph type="title"/>
          </p:nvPr>
        </p:nvSpPr>
        <p:spPr>
          <a:xfrm>
            <a:off x="379562" y="286604"/>
            <a:ext cx="11404120" cy="758426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1396" y="6459785"/>
            <a:ext cx="7829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u="none" cap="all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51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ogie e Differen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sz="half" idx="1" hasCustomPrompt="1"/>
          </p:nvPr>
        </p:nvSpPr>
        <p:spPr>
          <a:xfrm>
            <a:off x="232913" y="1548623"/>
            <a:ext cx="11550769" cy="2127665"/>
          </a:xfrm>
        </p:spPr>
        <p:txBody>
          <a:bodyPr anchor="ctr"/>
          <a:lstStyle/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>
          <a:xfrm>
            <a:off x="379562" y="6459785"/>
            <a:ext cx="16918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u="non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883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non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3E8F5FEA-7287-4103-B694-2A34154BFA34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itle 7"/>
          <p:cNvSpPr>
            <a:spLocks noGrp="1"/>
          </p:cNvSpPr>
          <p:nvPr>
            <p:ph type="title"/>
          </p:nvPr>
        </p:nvSpPr>
        <p:spPr>
          <a:xfrm>
            <a:off x="379562" y="286604"/>
            <a:ext cx="11404120" cy="74135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2" name="CasellaDiTesto 1"/>
          <p:cNvSpPr txBox="1"/>
          <p:nvPr userDrawn="1"/>
        </p:nvSpPr>
        <p:spPr>
          <a:xfrm>
            <a:off x="0" y="1194758"/>
            <a:ext cx="2260121" cy="370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u="non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ANALOGIE</a:t>
            </a:r>
            <a:endParaRPr lang="it-IT" u="none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egnaposto testo 2"/>
          <p:cNvSpPr>
            <a:spLocks noGrp="1"/>
          </p:cNvSpPr>
          <p:nvPr>
            <p:ph type="body" sz="half" idx="13" hasCustomPrompt="1"/>
          </p:nvPr>
        </p:nvSpPr>
        <p:spPr>
          <a:xfrm>
            <a:off x="232913" y="4196952"/>
            <a:ext cx="11550769" cy="2024242"/>
          </a:xfrm>
        </p:spPr>
        <p:txBody>
          <a:bodyPr anchor="ctr"/>
          <a:lstStyle/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12" name="CasellaDiTesto 11"/>
          <p:cNvSpPr txBox="1"/>
          <p:nvPr userDrawn="1"/>
        </p:nvSpPr>
        <p:spPr>
          <a:xfrm>
            <a:off x="0" y="3818736"/>
            <a:ext cx="2260121" cy="370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u="none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DIFFERENZE</a:t>
            </a:r>
            <a:endParaRPr lang="it-IT" u="none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1396" y="6459785"/>
            <a:ext cx="7829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u="none" cap="all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42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5" name="Segnaposto testo 2"/>
          <p:cNvSpPr>
            <a:spLocks noGrp="1"/>
          </p:cNvSpPr>
          <p:nvPr>
            <p:ph type="body" sz="half" idx="1"/>
          </p:nvPr>
        </p:nvSpPr>
        <p:spPr>
          <a:xfrm>
            <a:off x="379562" y="3021021"/>
            <a:ext cx="5614839" cy="3146514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6" name="Segnaposto testo 2"/>
          <p:cNvSpPr>
            <a:spLocks noGrp="1"/>
          </p:cNvSpPr>
          <p:nvPr>
            <p:ph type="body" sz="half" idx="12"/>
          </p:nvPr>
        </p:nvSpPr>
        <p:spPr>
          <a:xfrm>
            <a:off x="6197601" y="3021021"/>
            <a:ext cx="5586081" cy="3146514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7" name="Segnaposto testo 2"/>
          <p:cNvSpPr>
            <a:spLocks noGrp="1"/>
          </p:cNvSpPr>
          <p:nvPr>
            <p:ph type="body" sz="half" idx="13"/>
          </p:nvPr>
        </p:nvSpPr>
        <p:spPr>
          <a:xfrm>
            <a:off x="379563" y="1210235"/>
            <a:ext cx="11404120" cy="1627094"/>
          </a:xfrm>
        </p:spPr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379562" y="6459785"/>
            <a:ext cx="16918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u="non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1396" y="6459785"/>
            <a:ext cx="7829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u="none" cap="all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883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non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3E8F5FEA-7287-4103-B694-2A34154BFA3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64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67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AA45-7281-4BFB-AAD7-5B1C811D7DF7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75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79562" y="286604"/>
            <a:ext cx="11404120" cy="758426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562" y="1184987"/>
            <a:ext cx="5526716" cy="498254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6966" y="1184986"/>
            <a:ext cx="5526716" cy="498254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5F1E-2C77-4E75-A5A2-305A6D9B377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01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9562" y="286604"/>
            <a:ext cx="11404120" cy="739764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9562" y="1184988"/>
            <a:ext cx="5565762" cy="35231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 smtClean="0"/>
              <a:t>Fare clic per modificare stili del </a:t>
            </a:r>
            <a:r>
              <a:rPr lang="it-IT" dirty="0" err="1" smtClean="0"/>
              <a:t>tesTO</a:t>
            </a:r>
            <a:endParaRPr lang="it-IT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62" y="1537306"/>
            <a:ext cx="5565762" cy="4555584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84988"/>
            <a:ext cx="5565762" cy="35231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 smtClean="0"/>
              <a:t>Fare clic per modificare stili del testo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537306"/>
            <a:ext cx="5565762" cy="4555584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59C65-0679-40AD-8A65-7C401DBEFCF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67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FD69-7822-4EE1-A590-7E1285E4F95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06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9F6D-21CD-496E-9321-5DE5B62159E2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70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 algn="r"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3277" y="0"/>
            <a:ext cx="7758723" cy="6857999"/>
          </a:xfrm>
        </p:spPr>
        <p:txBody>
          <a:bodyPr anchor="ctr"/>
          <a:lstStyle/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3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  <p:cxnSp>
        <p:nvCxnSpPr>
          <p:cNvPr id="10" name="Straight Connector 8"/>
          <p:cNvCxnSpPr/>
          <p:nvPr userDrawn="1"/>
        </p:nvCxnSpPr>
        <p:spPr>
          <a:xfrm>
            <a:off x="457200" y="2894355"/>
            <a:ext cx="3200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178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tx2">
              <a:lumMod val="20000"/>
              <a:lumOff val="8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E405-B651-4D83-B7B8-2DCADCECB174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5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561" y="286604"/>
            <a:ext cx="11404121" cy="73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61" y="1142047"/>
            <a:ext cx="11404121" cy="49482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9562" y="6459785"/>
            <a:ext cx="16918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u="non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71396" y="6459785"/>
            <a:ext cx="7829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u="none" cap="all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883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none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3E8F5FEA-7287-4103-B694-2A34154BFA34}" type="slidenum">
              <a:rPr lang="en-US" smtClean="0"/>
              <a:pPr/>
              <a:t>‹N›</a:t>
            </a:fld>
            <a:r>
              <a:rPr lang="en-US" dirty="0" smtClean="0"/>
              <a:t> / TOT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79561" y="1039106"/>
            <a:ext cx="1140412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13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41" r:id="rId10"/>
    <p:sldLayoutId id="2147483737" r:id="rId11"/>
    <p:sldLayoutId id="2147483738" r:id="rId12"/>
    <p:sldLayoutId id="2147483739" r:id="rId13"/>
    <p:sldLayoutId id="2147483740" r:id="rId14"/>
    <p:sldLayoutId id="2147483742" r:id="rId15"/>
    <p:sldLayoutId id="2147483674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Courier New" panose="02070309020205020404" pitchFamily="49" charset="0"/>
        <a:buChar char="o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Courier New" panose="02070309020205020404" pitchFamily="49" charset="0"/>
        <a:buChar char="o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Courier New" panose="02070309020205020404" pitchFamily="49" charset="0"/>
        <a:buChar char="o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C00000"/>
        </a:buClr>
        <a:buFont typeface="Courier New" panose="02070309020205020404" pitchFamily="49" charset="0"/>
        <a:buChar char="o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ff926074.asp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618ayhy6.aspx" TargetMode="External"/><Relationship Id="rId2" Type="http://schemas.openxmlformats.org/officeDocument/2006/relationships/hyperlink" Target="https://msdn.microsoft.com/en-us/library/67ef8sbd.aspx" TargetMode="External"/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Linguaggio C#</a:t>
            </a:r>
            <a:br>
              <a:rPr lang="it-IT" b="1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3600" spc="3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TUTORIAL PER PROGRAMMATORI JAVA</a:t>
            </a:r>
            <a:endParaRPr lang="it-IT" spc="3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it-IT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100"/>
              </a:spcAft>
            </a:pPr>
            <a:r>
              <a:rPr lang="it-IT" dirty="0" smtClean="0"/>
              <a:t>Angelo CROATTI</a:t>
            </a:r>
            <a:endParaRPr lang="it-IT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100"/>
              </a:spcAft>
            </a:pPr>
            <a:r>
              <a:rPr lang="it-IT" sz="1600" cap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a.croatti@unibo.it</a:t>
            </a:r>
            <a:endParaRPr lang="it-IT" sz="1600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1484284" y="5647455"/>
            <a:ext cx="6259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u="none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ALMA MATER STUDIORUM – UNIVERSITÀ DI BOLOGNA</a:t>
            </a:r>
          </a:p>
          <a:p>
            <a:r>
              <a:rPr lang="it-IT" u="none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Corso di studi in Ingegneria e Scienze Informatiche</a:t>
            </a:r>
            <a:endParaRPr lang="it-IT" u="none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24" y="5288841"/>
            <a:ext cx="1363560" cy="1363560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Convenzioni di scrittura del codice</a:t>
            </a:r>
            <a:endParaRPr lang="it-IT" dirty="0"/>
          </a:p>
        </p:txBody>
      </p:sp>
      <p:sp>
        <p:nvSpPr>
          <p:cNvPr id="15" name="Segnaposto testo 14"/>
          <p:cNvSpPr>
            <a:spLocks noGrp="1"/>
          </p:cNvSpPr>
          <p:nvPr>
            <p:ph idx="1"/>
          </p:nvPr>
        </p:nvSpPr>
        <p:spPr>
          <a:xfrm>
            <a:off x="379562" y="1200521"/>
            <a:ext cx="5217370" cy="4976344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it-IT" dirty="0" smtClean="0"/>
              <a:t>Una sola istruzione/dichiarazione per linea</a:t>
            </a:r>
          </a:p>
          <a:p>
            <a:pPr lvl="2"/>
            <a:r>
              <a:rPr lang="it-IT" dirty="0" smtClean="0"/>
              <a:t>Indentazione con spazi al posto della tabulazione</a:t>
            </a:r>
          </a:p>
          <a:p>
            <a:pPr lvl="2"/>
            <a:r>
              <a:rPr lang="it-IT" dirty="0" smtClean="0"/>
              <a:t>Separazione di ciascuna definizione di metodo dalle altre con almeno una linea vuota</a:t>
            </a:r>
          </a:p>
          <a:p>
            <a:pPr lvl="1"/>
            <a:endParaRPr lang="it-IT" dirty="0" smtClean="0"/>
          </a:p>
          <a:p>
            <a:pPr lvl="1"/>
            <a:r>
              <a:rPr lang="it-IT" dirty="0" smtClean="0"/>
              <a:t>Parentesi graffa aperta</a:t>
            </a:r>
          </a:p>
          <a:p>
            <a:pPr lvl="2"/>
            <a:r>
              <a:rPr lang="it-IT" dirty="0" smtClean="0"/>
              <a:t>(Java) in fondo alla linea precedente</a:t>
            </a:r>
          </a:p>
          <a:p>
            <a:pPr lvl="2"/>
            <a:r>
              <a:rPr lang="it-IT" dirty="0" smtClean="0"/>
              <a:t>(C#) a capo su nuova linea</a:t>
            </a:r>
          </a:p>
          <a:p>
            <a:pPr lvl="2"/>
            <a:endParaRPr lang="it-IT" dirty="0"/>
          </a:p>
          <a:p>
            <a:pPr lvl="1"/>
            <a:r>
              <a:rPr lang="it-IT" dirty="0" smtClean="0"/>
              <a:t>Variabili locali e parametri dei metodi</a:t>
            </a:r>
          </a:p>
          <a:p>
            <a:pPr lvl="2"/>
            <a:r>
              <a:rPr lang="it-IT" dirty="0" err="1" smtClean="0"/>
              <a:t>camelCase</a:t>
            </a:r>
            <a:endParaRPr lang="it-IT" dirty="0" smtClean="0"/>
          </a:p>
          <a:p>
            <a:pPr lvl="1"/>
            <a:endParaRPr lang="it-IT" dirty="0" smtClean="0"/>
          </a:p>
          <a:p>
            <a:pPr lvl="1"/>
            <a:r>
              <a:rPr lang="it-IT" dirty="0" smtClean="0"/>
              <a:t>Tipi (es. classi/interfacce)</a:t>
            </a:r>
          </a:p>
          <a:p>
            <a:pPr lvl="2"/>
            <a:r>
              <a:rPr lang="it-IT" dirty="0" err="1" smtClean="0"/>
              <a:t>PascalCase</a:t>
            </a:r>
            <a:endParaRPr lang="it-IT" dirty="0" smtClean="0"/>
          </a:p>
          <a:p>
            <a:pPr lvl="1"/>
            <a:endParaRPr lang="it-IT" dirty="0" smtClean="0"/>
          </a:p>
          <a:p>
            <a:pPr lvl="1"/>
            <a:r>
              <a:rPr lang="it-IT" dirty="0" smtClean="0"/>
              <a:t>Metodi</a:t>
            </a:r>
          </a:p>
          <a:p>
            <a:pPr lvl="2"/>
            <a:r>
              <a:rPr lang="it-IT" dirty="0" smtClean="0"/>
              <a:t>(Java</a:t>
            </a:r>
            <a:r>
              <a:rPr lang="it-IT" dirty="0"/>
              <a:t>)</a:t>
            </a:r>
            <a:r>
              <a:rPr lang="it-IT" dirty="0" smtClean="0"/>
              <a:t> </a:t>
            </a:r>
            <a:r>
              <a:rPr lang="it-IT" dirty="0" err="1" smtClean="0"/>
              <a:t>camelCase</a:t>
            </a:r>
            <a:endParaRPr lang="it-IT" dirty="0" smtClean="0"/>
          </a:p>
          <a:p>
            <a:pPr lvl="2"/>
            <a:r>
              <a:rPr lang="it-IT" dirty="0" smtClean="0"/>
              <a:t>(C#) </a:t>
            </a:r>
            <a:r>
              <a:rPr lang="it-IT" dirty="0" err="1" smtClean="0"/>
              <a:t>PascalCase</a:t>
            </a:r>
            <a:endParaRPr lang="it-IT" dirty="0" smtClean="0"/>
          </a:p>
          <a:p>
            <a:pPr lvl="2"/>
            <a:endParaRPr lang="it-IT" dirty="0"/>
          </a:p>
          <a:p>
            <a:r>
              <a:rPr lang="it-IT" sz="1600" dirty="0" smtClean="0"/>
              <a:t>» </a:t>
            </a:r>
            <a:r>
              <a:rPr lang="it-IT" sz="1600" dirty="0">
                <a:hlinkClick r:id="rId3"/>
              </a:rPr>
              <a:t>https://msdn.microsoft.com/en-us/library/ff926074.aspx</a:t>
            </a:r>
            <a:r>
              <a:rPr lang="it-IT" sz="1600" dirty="0"/>
              <a:t> </a:t>
            </a:r>
          </a:p>
        </p:txBody>
      </p:sp>
      <p:sp>
        <p:nvSpPr>
          <p:cNvPr id="9" name="Segnaposto testo 7"/>
          <p:cNvSpPr txBox="1">
            <a:spLocks/>
          </p:cNvSpPr>
          <p:nvPr/>
        </p:nvSpPr>
        <p:spPr>
          <a:xfrm>
            <a:off x="5596932" y="1200522"/>
            <a:ext cx="6186750" cy="4976343"/>
          </a:xfrm>
          <a:prstGeom prst="rect">
            <a:avLst/>
          </a:prstGeom>
          <a:gradFill rotWithShape="1">
            <a:gsLst>
              <a:gs pos="0">
                <a:schemeClr val="bg1">
                  <a:alpha val="17000"/>
                  <a:lumMod val="0"/>
                  <a:lumOff val="10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vert="horz" lIns="72000" tIns="72000" rIns="72000" bIns="72000" rtlCol="0" anchor="ctr">
            <a:noAutofit/>
          </a:bodyPr>
          <a:lstStyle>
            <a:lvl1pPr marL="0" indent="0" defTabSz="9144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lang="it-IT" sz="1200" b="1" u="none" noProof="1">
                <a:solidFill>
                  <a:srgbClr val="0000FF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itchFamily="49" charset="0"/>
              </a:defRPr>
            </a:lvl1pPr>
            <a:lvl2pPr marL="38404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56692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74980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93268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9pPr>
          </a:lstStyle>
          <a:p>
            <a:r>
              <a:rPr lang="it-IT" b="0" dirty="0" err="1"/>
              <a:t>using</a:t>
            </a:r>
            <a:r>
              <a:rPr lang="it-IT" b="0" dirty="0">
                <a:solidFill>
                  <a:srgbClr val="000000"/>
                </a:solidFill>
              </a:rPr>
              <a:t> System;</a:t>
            </a:r>
          </a:p>
          <a:p>
            <a:endParaRPr lang="it-IT" b="0" dirty="0">
              <a:solidFill>
                <a:srgbClr val="000000"/>
              </a:solidFill>
            </a:endParaRPr>
          </a:p>
          <a:p>
            <a:r>
              <a:rPr lang="it-IT" b="0" dirty="0" err="1"/>
              <a:t>namespace</a:t>
            </a:r>
            <a:r>
              <a:rPr lang="it-IT" b="0" dirty="0">
                <a:solidFill>
                  <a:srgbClr val="000000"/>
                </a:solidFill>
              </a:rPr>
              <a:t> it.unibo.oop.example01</a:t>
            </a:r>
          </a:p>
          <a:p>
            <a:r>
              <a:rPr lang="it-IT" b="0" dirty="0">
                <a:solidFill>
                  <a:srgbClr val="000000"/>
                </a:solidFill>
              </a:rPr>
              <a:t>{</a:t>
            </a:r>
          </a:p>
          <a:p>
            <a:r>
              <a:rPr lang="it-IT" b="0" dirty="0">
                <a:solidFill>
                  <a:srgbClr val="000000"/>
                </a:solidFill>
              </a:rPr>
              <a:t>    </a:t>
            </a:r>
            <a:r>
              <a:rPr lang="it-IT" b="0" dirty="0" err="1"/>
              <a:t>class</a:t>
            </a:r>
            <a:r>
              <a:rPr lang="it-IT" b="0" dirty="0">
                <a:solidFill>
                  <a:srgbClr val="000000"/>
                </a:solidFill>
              </a:rPr>
              <a:t> </a:t>
            </a:r>
            <a:r>
              <a:rPr lang="it-IT" b="0" dirty="0">
                <a:solidFill>
                  <a:srgbClr val="2B91AF"/>
                </a:solidFill>
              </a:rPr>
              <a:t>Program</a:t>
            </a:r>
            <a:endParaRPr lang="it-IT" b="0" dirty="0">
              <a:solidFill>
                <a:srgbClr val="000000"/>
              </a:solidFill>
            </a:endParaRPr>
          </a:p>
          <a:p>
            <a:r>
              <a:rPr lang="it-IT" b="0" dirty="0">
                <a:solidFill>
                  <a:srgbClr val="000000"/>
                </a:solidFill>
              </a:rPr>
              <a:t>    {</a:t>
            </a:r>
          </a:p>
          <a:p>
            <a:r>
              <a:rPr lang="it-IT" b="0" dirty="0">
                <a:solidFill>
                  <a:srgbClr val="000000"/>
                </a:solidFill>
              </a:rPr>
              <a:t>        </a:t>
            </a:r>
            <a:r>
              <a:rPr lang="it-IT" b="0" dirty="0"/>
              <a:t>private</a:t>
            </a:r>
            <a:r>
              <a:rPr lang="it-IT" b="0" dirty="0">
                <a:solidFill>
                  <a:srgbClr val="000000"/>
                </a:solidFill>
              </a:rPr>
              <a:t> </a:t>
            </a:r>
            <a:r>
              <a:rPr lang="it-IT" b="0" dirty="0" err="1"/>
              <a:t>static</a:t>
            </a:r>
            <a:r>
              <a:rPr lang="it-IT" b="0" dirty="0">
                <a:solidFill>
                  <a:srgbClr val="000000"/>
                </a:solidFill>
              </a:rPr>
              <a:t> </a:t>
            </a:r>
            <a:r>
              <a:rPr lang="it-IT" b="0" dirty="0" err="1"/>
              <a:t>int</a:t>
            </a:r>
            <a:r>
              <a:rPr lang="it-IT" b="0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000000"/>
                </a:solidFill>
              </a:rPr>
              <a:t>mySum</a:t>
            </a:r>
            <a:r>
              <a:rPr lang="it-IT" b="0" dirty="0">
                <a:solidFill>
                  <a:srgbClr val="000000"/>
                </a:solidFill>
              </a:rPr>
              <a:t>;</a:t>
            </a:r>
          </a:p>
          <a:p>
            <a:endParaRPr lang="it-IT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        </a:t>
            </a:r>
            <a:r>
              <a:rPr lang="en-US" b="0" dirty="0"/>
              <a:t>public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/>
              <a:t>static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/>
              <a:t>void</a:t>
            </a:r>
            <a:r>
              <a:rPr lang="en-US" b="0" dirty="0">
                <a:solidFill>
                  <a:srgbClr val="000000"/>
                </a:solidFill>
              </a:rPr>
              <a:t> Main(</a:t>
            </a:r>
            <a:r>
              <a:rPr lang="en-US" b="0" dirty="0"/>
              <a:t>string</a:t>
            </a:r>
            <a:r>
              <a:rPr lang="en-US" b="0" dirty="0">
                <a:solidFill>
                  <a:srgbClr val="000000"/>
                </a:solidFill>
              </a:rPr>
              <a:t>[] </a:t>
            </a:r>
            <a:r>
              <a:rPr lang="en-US" b="0" dirty="0" err="1">
                <a:solidFill>
                  <a:srgbClr val="000000"/>
                </a:solidFill>
              </a:rPr>
              <a:t>args</a:t>
            </a:r>
            <a:r>
              <a:rPr lang="en-US" b="0" dirty="0">
                <a:solidFill>
                  <a:srgbClr val="000000"/>
                </a:solidFill>
              </a:rPr>
              <a:t>)</a:t>
            </a:r>
          </a:p>
          <a:p>
            <a:r>
              <a:rPr lang="it-IT" b="0" dirty="0">
                <a:solidFill>
                  <a:srgbClr val="000000"/>
                </a:solidFill>
              </a:rPr>
              <a:t>        {</a:t>
            </a:r>
          </a:p>
          <a:p>
            <a:r>
              <a:rPr lang="it-IT" b="0" dirty="0">
                <a:solidFill>
                  <a:srgbClr val="000000"/>
                </a:solidFill>
              </a:rPr>
              <a:t>            </a:t>
            </a:r>
            <a:r>
              <a:rPr lang="it-IT" b="0" dirty="0" err="1">
                <a:solidFill>
                  <a:srgbClr val="000000"/>
                </a:solidFill>
              </a:rPr>
              <a:t>mySum</a:t>
            </a:r>
            <a:r>
              <a:rPr lang="it-IT" b="0" dirty="0">
                <a:solidFill>
                  <a:srgbClr val="000000"/>
                </a:solidFill>
              </a:rPr>
              <a:t> = </a:t>
            </a:r>
            <a:r>
              <a:rPr lang="it-IT" b="0" dirty="0" err="1">
                <a:solidFill>
                  <a:srgbClr val="000000"/>
                </a:solidFill>
              </a:rPr>
              <a:t>SumTwoNum</a:t>
            </a:r>
            <a:r>
              <a:rPr lang="it-IT" b="0" dirty="0">
                <a:solidFill>
                  <a:srgbClr val="000000"/>
                </a:solidFill>
              </a:rPr>
              <a:t>(10, 5);</a:t>
            </a:r>
          </a:p>
          <a:p>
            <a:endParaRPr lang="it-IT" b="0" dirty="0">
              <a:solidFill>
                <a:srgbClr val="000000"/>
              </a:solidFill>
            </a:endParaRPr>
          </a:p>
          <a:p>
            <a:r>
              <a:rPr lang="it-IT" b="0" dirty="0">
                <a:solidFill>
                  <a:srgbClr val="000000"/>
                </a:solidFill>
              </a:rPr>
              <a:t>            </a:t>
            </a:r>
            <a:r>
              <a:rPr lang="it-IT" b="0" dirty="0" err="1">
                <a:solidFill>
                  <a:srgbClr val="2B91AF"/>
                </a:solidFill>
              </a:rPr>
              <a:t>Console</a:t>
            </a:r>
            <a:r>
              <a:rPr lang="it-IT" b="0" dirty="0" err="1">
                <a:solidFill>
                  <a:srgbClr val="000000"/>
                </a:solidFill>
              </a:rPr>
              <a:t>.WriteLine</a:t>
            </a:r>
            <a:r>
              <a:rPr lang="it-IT" b="0" dirty="0">
                <a:solidFill>
                  <a:srgbClr val="000000"/>
                </a:solidFill>
              </a:rPr>
              <a:t>(</a:t>
            </a:r>
            <a:r>
              <a:rPr lang="it-IT" b="0" dirty="0" err="1">
                <a:solidFill>
                  <a:srgbClr val="000000"/>
                </a:solidFill>
              </a:rPr>
              <a:t>mySum.ToString</a:t>
            </a:r>
            <a:r>
              <a:rPr lang="it-IT" b="0" dirty="0">
                <a:solidFill>
                  <a:srgbClr val="000000"/>
                </a:solidFill>
              </a:rPr>
              <a:t>());</a:t>
            </a:r>
          </a:p>
          <a:p>
            <a:r>
              <a:rPr lang="it-IT" b="0" dirty="0">
                <a:solidFill>
                  <a:srgbClr val="000000"/>
                </a:solidFill>
              </a:rPr>
              <a:t>        }</a:t>
            </a:r>
          </a:p>
          <a:p>
            <a:endParaRPr lang="it-IT" b="0" dirty="0">
              <a:solidFill>
                <a:srgbClr val="000000"/>
              </a:solidFill>
            </a:endParaRPr>
          </a:p>
          <a:p>
            <a:r>
              <a:rPr lang="en-US" b="0" dirty="0">
                <a:solidFill>
                  <a:srgbClr val="000000"/>
                </a:solidFill>
              </a:rPr>
              <a:t>        </a:t>
            </a:r>
            <a:r>
              <a:rPr lang="en-US" b="0" dirty="0"/>
              <a:t>private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/>
              <a:t>static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 err="1"/>
              <a:t>int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 err="1">
                <a:solidFill>
                  <a:srgbClr val="000000"/>
                </a:solidFill>
              </a:rPr>
              <a:t>SumTwoNum</a:t>
            </a:r>
            <a:r>
              <a:rPr lang="en-US" b="0" dirty="0">
                <a:solidFill>
                  <a:srgbClr val="000000"/>
                </a:solidFill>
              </a:rPr>
              <a:t>(</a:t>
            </a:r>
            <a:r>
              <a:rPr lang="en-US" b="0" dirty="0" err="1"/>
              <a:t>int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firstPar</a:t>
            </a:r>
            <a:r>
              <a:rPr lang="en-US" b="0" dirty="0" smtClean="0">
                <a:solidFill>
                  <a:srgbClr val="000000"/>
                </a:solidFill>
              </a:rPr>
              <a:t>, </a:t>
            </a:r>
            <a:r>
              <a:rPr lang="en-US" b="0" dirty="0" err="1"/>
              <a:t>int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</a:rPr>
              <a:t>secondPar</a:t>
            </a:r>
            <a:r>
              <a:rPr lang="en-US" b="0" dirty="0" smtClean="0">
                <a:solidFill>
                  <a:srgbClr val="000000"/>
                </a:solidFill>
              </a:rPr>
              <a:t>)</a:t>
            </a:r>
            <a:endParaRPr lang="en-US" b="0" dirty="0">
              <a:solidFill>
                <a:srgbClr val="000000"/>
              </a:solidFill>
            </a:endParaRPr>
          </a:p>
          <a:p>
            <a:r>
              <a:rPr lang="it-IT" b="0" dirty="0">
                <a:solidFill>
                  <a:srgbClr val="000000"/>
                </a:solidFill>
              </a:rPr>
              <a:t>        {</a:t>
            </a:r>
          </a:p>
          <a:p>
            <a:r>
              <a:rPr lang="it-IT" b="0" dirty="0">
                <a:solidFill>
                  <a:srgbClr val="000000"/>
                </a:solidFill>
              </a:rPr>
              <a:t>            </a:t>
            </a:r>
            <a:r>
              <a:rPr lang="it-IT" b="0" dirty="0" err="1"/>
              <a:t>return</a:t>
            </a:r>
            <a:r>
              <a:rPr lang="it-IT" b="0" dirty="0">
                <a:solidFill>
                  <a:srgbClr val="000000"/>
                </a:solidFill>
              </a:rPr>
              <a:t> </a:t>
            </a:r>
            <a:r>
              <a:rPr lang="it-IT" b="0" dirty="0" err="1" smtClean="0">
                <a:solidFill>
                  <a:srgbClr val="000000"/>
                </a:solidFill>
              </a:rPr>
              <a:t>firstPar</a:t>
            </a:r>
            <a:r>
              <a:rPr lang="it-IT" b="0" dirty="0" smtClean="0">
                <a:solidFill>
                  <a:srgbClr val="000000"/>
                </a:solidFill>
              </a:rPr>
              <a:t> </a:t>
            </a:r>
            <a:r>
              <a:rPr lang="it-IT" b="0" dirty="0">
                <a:solidFill>
                  <a:srgbClr val="000000"/>
                </a:solidFill>
              </a:rPr>
              <a:t>+ </a:t>
            </a:r>
            <a:r>
              <a:rPr lang="it-IT" b="0" dirty="0" err="1" smtClean="0">
                <a:solidFill>
                  <a:srgbClr val="000000"/>
                </a:solidFill>
              </a:rPr>
              <a:t>secondPar</a:t>
            </a:r>
            <a:r>
              <a:rPr lang="it-IT" b="0" dirty="0" smtClean="0">
                <a:solidFill>
                  <a:srgbClr val="000000"/>
                </a:solidFill>
              </a:rPr>
              <a:t>;</a:t>
            </a:r>
            <a:endParaRPr lang="it-IT" b="0" dirty="0">
              <a:solidFill>
                <a:srgbClr val="000000"/>
              </a:solidFill>
            </a:endParaRPr>
          </a:p>
          <a:p>
            <a:r>
              <a:rPr lang="it-IT" b="0" dirty="0">
                <a:solidFill>
                  <a:srgbClr val="000000"/>
                </a:solidFill>
              </a:rPr>
              <a:t>        }</a:t>
            </a:r>
          </a:p>
          <a:p>
            <a:r>
              <a:rPr lang="it-IT" b="0" dirty="0">
                <a:solidFill>
                  <a:srgbClr val="000000"/>
                </a:solidFill>
              </a:rPr>
              <a:t>    }</a:t>
            </a:r>
          </a:p>
          <a:p>
            <a:r>
              <a:rPr lang="it-IT" b="0" dirty="0">
                <a:solidFill>
                  <a:srgbClr val="000000"/>
                </a:solidFill>
              </a:rPr>
              <a:t>}</a:t>
            </a:r>
            <a:endParaRPr lang="it-IT" b="0" dirty="0"/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8" name="Segnaposto piè di pagina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19" name="Segnaposto numero diapositiva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585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/>
          <p:cNvSpPr>
            <a:spLocks noGrp="1"/>
          </p:cNvSpPr>
          <p:nvPr>
            <p:ph type="body" sz="half" idx="1"/>
          </p:nvPr>
        </p:nvSpPr>
        <p:spPr/>
        <p:txBody>
          <a:bodyPr anchor="ctr">
            <a:normAutofit lnSpcReduction="10000"/>
          </a:bodyPr>
          <a:lstStyle/>
          <a:p>
            <a:pPr lvl="1"/>
            <a:r>
              <a:rPr lang="it-IT" dirty="0" smtClean="0"/>
              <a:t>Non vi sono file «</a:t>
            </a:r>
            <a:r>
              <a:rPr lang="it-IT" dirty="0" err="1" smtClean="0"/>
              <a:t>header</a:t>
            </a:r>
            <a:r>
              <a:rPr lang="it-IT" dirty="0" smtClean="0"/>
              <a:t>» (come accade invece in C/C++)</a:t>
            </a:r>
          </a:p>
          <a:p>
            <a:pPr lvl="2"/>
            <a:r>
              <a:rPr lang="it-IT" dirty="0" smtClean="0"/>
              <a:t>il codice tutto è scritto «in-line»</a:t>
            </a:r>
          </a:p>
          <a:p>
            <a:pPr lvl="1"/>
            <a:r>
              <a:rPr lang="it-IT" dirty="0" smtClean="0"/>
              <a:t>Classi raggruppate all’interno di un contenitore</a:t>
            </a:r>
          </a:p>
          <a:p>
            <a:pPr lvl="2"/>
            <a:r>
              <a:rPr lang="it-IT" dirty="0" smtClean="0"/>
              <a:t>«</a:t>
            </a:r>
            <a:r>
              <a:rPr lang="it-IT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it-IT" dirty="0" smtClean="0"/>
              <a:t>» in C#, «</a:t>
            </a:r>
            <a:r>
              <a:rPr lang="it-IT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it-IT" dirty="0" smtClean="0"/>
              <a:t>» in Java</a:t>
            </a:r>
          </a:p>
          <a:p>
            <a:pPr lvl="1"/>
            <a:r>
              <a:rPr lang="it-IT" dirty="0" smtClean="0"/>
              <a:t>Metodo «</a:t>
            </a:r>
            <a:r>
              <a:rPr lang="it-IT" dirty="0" err="1" smtClean="0"/>
              <a:t>main</a:t>
            </a:r>
            <a:r>
              <a:rPr lang="it-IT" dirty="0" smtClean="0"/>
              <a:t>» come entry-</a:t>
            </a:r>
            <a:r>
              <a:rPr lang="it-IT" dirty="0" err="1" smtClean="0"/>
              <a:t>point</a:t>
            </a:r>
            <a:endParaRPr lang="it-IT" dirty="0"/>
          </a:p>
          <a:p>
            <a:pPr lvl="2"/>
            <a:r>
              <a:rPr lang="it-IT" dirty="0" smtClean="0"/>
              <a:t>In C# inizia con la ‘M’ maiuscola, come è convenzione in </a:t>
            </a:r>
            <a:r>
              <a:rPr lang="it-IT" dirty="0" err="1" smtClean="0"/>
              <a:t>.Net</a:t>
            </a:r>
            <a:r>
              <a:rPr lang="it-IT" dirty="0" smtClean="0"/>
              <a:t> per i metodi pubblici</a:t>
            </a:r>
          </a:p>
          <a:p>
            <a:pPr lvl="2"/>
            <a:r>
              <a:rPr lang="it-IT" dirty="0" smtClean="0"/>
              <a:t>Deve essere definito con il modificatore «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dirty="0" smtClean="0"/>
              <a:t>» e può accettare i </a:t>
            </a:r>
            <a:r>
              <a:rPr lang="it-IT" dirty="0" err="1" smtClean="0"/>
              <a:t>command</a:t>
            </a:r>
            <a:r>
              <a:rPr lang="it-IT" dirty="0" smtClean="0"/>
              <a:t>-line </a:t>
            </a:r>
            <a:r>
              <a:rPr lang="it-IT" dirty="0" err="1" smtClean="0"/>
              <a:t>parameters</a:t>
            </a:r>
            <a:endParaRPr lang="it-IT" dirty="0" smtClean="0"/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Struttura dei programmi</a:t>
            </a:r>
            <a:endParaRPr lang="it-IT" dirty="0"/>
          </a:p>
        </p:txBody>
      </p:sp>
      <p:sp>
        <p:nvSpPr>
          <p:cNvPr id="11" name="Segnaposto testo 10"/>
          <p:cNvSpPr>
            <a:spLocks noGrp="1"/>
          </p:cNvSpPr>
          <p:nvPr>
            <p:ph type="body" sz="half" idx="13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it-IT" dirty="0"/>
              <a:t>In C# la struttura </a:t>
            </a:r>
            <a:r>
              <a:rPr lang="it-IT" i="1" dirty="0"/>
              <a:t>fisica</a:t>
            </a:r>
            <a:r>
              <a:rPr lang="it-IT" dirty="0"/>
              <a:t> di file/directory non deve corrispondere a quella </a:t>
            </a:r>
            <a:r>
              <a:rPr lang="it-IT" i="1" dirty="0"/>
              <a:t>logica</a:t>
            </a:r>
            <a:r>
              <a:rPr lang="it-IT" dirty="0"/>
              <a:t> di </a:t>
            </a:r>
            <a:r>
              <a:rPr lang="it-IT" dirty="0" smtClean="0"/>
              <a:t>classi/</a:t>
            </a:r>
            <a:r>
              <a:rPr lang="it-IT" dirty="0" err="1" smtClean="0"/>
              <a:t>namespace</a:t>
            </a:r>
            <a:endParaRPr lang="it-IT" dirty="0" smtClean="0"/>
          </a:p>
          <a:p>
            <a:pPr lvl="2"/>
            <a:r>
              <a:rPr lang="it-IT" dirty="0" smtClean="0"/>
              <a:t>Non </a:t>
            </a:r>
            <a:r>
              <a:rPr lang="it-IT" dirty="0"/>
              <a:t>vi sono restrizioni al numero di classi e </a:t>
            </a:r>
            <a:r>
              <a:rPr lang="it-IT" dirty="0" err="1"/>
              <a:t>namespace</a:t>
            </a:r>
            <a:r>
              <a:rPr lang="it-IT" dirty="0"/>
              <a:t> (annidati o meno) che possono essere contenuti in un </a:t>
            </a:r>
            <a:r>
              <a:rPr lang="it-IT" dirty="0" smtClean="0"/>
              <a:t>file</a:t>
            </a:r>
          </a:p>
          <a:p>
            <a:pPr lvl="2"/>
            <a:r>
              <a:rPr lang="it-IT" dirty="0" smtClean="0"/>
              <a:t>Per importare classi contenute in </a:t>
            </a:r>
            <a:r>
              <a:rPr lang="it-IT" dirty="0" err="1" smtClean="0"/>
              <a:t>namespace</a:t>
            </a:r>
            <a:r>
              <a:rPr lang="it-IT" dirty="0" smtClean="0"/>
              <a:t> non presenti in quello corrente, si utilizza la keyword «</a:t>
            </a:r>
            <a:r>
              <a:rPr lang="it-IT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it-IT" dirty="0" smtClean="0"/>
              <a:t>» (equivalente a «import» in Java)</a:t>
            </a:r>
            <a:endParaRPr lang="it-IT" dirty="0"/>
          </a:p>
          <a:p>
            <a:pPr lvl="1"/>
            <a:r>
              <a:rPr lang="it-IT" dirty="0"/>
              <a:t>In C# è possibile dividere una classe fra più </a:t>
            </a:r>
            <a:r>
              <a:rPr lang="it-IT" dirty="0" smtClean="0"/>
              <a:t>file</a:t>
            </a:r>
          </a:p>
          <a:p>
            <a:pPr lvl="2"/>
            <a:r>
              <a:rPr lang="it-IT" dirty="0" smtClean="0"/>
              <a:t>Più file possono specificare lo stesso nome di classe preceduto dalla keyword </a:t>
            </a:r>
            <a:r>
              <a:rPr lang="it-IT" dirty="0"/>
              <a:t>«</a:t>
            </a:r>
            <a:r>
              <a:rPr lang="it-IT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partial</a:t>
            </a:r>
            <a:r>
              <a:rPr lang="it-IT" dirty="0" smtClean="0"/>
              <a:t>»</a:t>
            </a:r>
          </a:p>
          <a:p>
            <a:pPr lvl="2"/>
            <a:r>
              <a:rPr lang="it-IT" dirty="0" smtClean="0"/>
              <a:t>In caso di ereditarietà, è sufficiente che solo una delle parti definisca la classe base</a:t>
            </a:r>
            <a:endParaRPr lang="it-IT" dirty="0"/>
          </a:p>
        </p:txBody>
      </p:sp>
      <p:sp>
        <p:nvSpPr>
          <p:cNvPr id="7" name="Segnaposto testo 7"/>
          <p:cNvSpPr txBox="1">
            <a:spLocks/>
          </p:cNvSpPr>
          <p:nvPr/>
        </p:nvSpPr>
        <p:spPr>
          <a:xfrm>
            <a:off x="8136130" y="1330128"/>
            <a:ext cx="3647552" cy="1893910"/>
          </a:xfrm>
          <a:prstGeom prst="rect">
            <a:avLst/>
          </a:prstGeom>
          <a:gradFill rotWithShape="1">
            <a:gsLst>
              <a:gs pos="0">
                <a:schemeClr val="bg1">
                  <a:alpha val="17000"/>
                  <a:lumMod val="0"/>
                  <a:lumOff val="10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vert="horz" lIns="72000" tIns="72000" rIns="72000" bIns="72000" rtlCol="0" anchor="ctr">
            <a:noAutofit/>
          </a:bodyPr>
          <a:lstStyle>
            <a:lvl1pPr marL="0" indent="0" defTabSz="9144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lang="it-IT" sz="1200" b="1" u="none" noProof="1">
                <a:solidFill>
                  <a:srgbClr val="0000FF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itchFamily="49" charset="0"/>
              </a:defRPr>
            </a:lvl1pPr>
            <a:lvl2pPr marL="38404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56692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74980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93268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9pPr>
          </a:lstStyle>
          <a:p>
            <a:r>
              <a:rPr lang="en-US" b="0" dirty="0" smtClean="0"/>
              <a:t>public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/>
              <a:t>static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/>
              <a:t>void</a:t>
            </a:r>
            <a:r>
              <a:rPr lang="en-US" b="0" dirty="0">
                <a:solidFill>
                  <a:srgbClr val="000000"/>
                </a:solidFill>
              </a:rPr>
              <a:t> Main</a:t>
            </a:r>
            <a:r>
              <a:rPr lang="en-US" b="0" dirty="0" smtClean="0">
                <a:solidFill>
                  <a:srgbClr val="000000"/>
                </a:solidFill>
              </a:rPr>
              <a:t>()</a:t>
            </a:r>
            <a:endParaRPr lang="en-US" b="0" dirty="0">
              <a:solidFill>
                <a:srgbClr val="000000"/>
              </a:solidFill>
            </a:endParaRPr>
          </a:p>
          <a:p>
            <a:r>
              <a:rPr lang="it-IT" b="0" dirty="0">
                <a:solidFill>
                  <a:srgbClr val="000000"/>
                </a:solidFill>
              </a:rPr>
              <a:t>{</a:t>
            </a:r>
          </a:p>
          <a:p>
            <a:r>
              <a:rPr lang="it-IT" dirty="0">
                <a:solidFill>
                  <a:srgbClr val="008000"/>
                </a:solidFill>
              </a:rPr>
              <a:t>  //TODO</a:t>
            </a:r>
            <a:endParaRPr lang="it-IT" b="0" dirty="0">
              <a:solidFill>
                <a:srgbClr val="000000"/>
              </a:solidFill>
            </a:endParaRPr>
          </a:p>
          <a:p>
            <a:r>
              <a:rPr lang="it-IT" b="0" dirty="0">
                <a:solidFill>
                  <a:srgbClr val="000000"/>
                </a:solidFill>
              </a:rPr>
              <a:t>}</a:t>
            </a:r>
          </a:p>
          <a:p>
            <a:endParaRPr lang="it-IT" b="0" dirty="0">
              <a:solidFill>
                <a:srgbClr val="000000"/>
              </a:solidFill>
            </a:endParaRPr>
          </a:p>
          <a:p>
            <a:r>
              <a:rPr lang="en-US" b="0" dirty="0" smtClean="0"/>
              <a:t>public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smtClean="0"/>
              <a:t>static</a:t>
            </a:r>
            <a:r>
              <a:rPr lang="en-US" b="0" dirty="0" smtClean="0">
                <a:solidFill>
                  <a:srgbClr val="000000"/>
                </a:solidFill>
              </a:rPr>
              <a:t> </a:t>
            </a:r>
            <a:r>
              <a:rPr lang="en-US" b="0" dirty="0" smtClean="0"/>
              <a:t>void</a:t>
            </a:r>
            <a:r>
              <a:rPr lang="en-US" b="0" dirty="0" smtClean="0">
                <a:solidFill>
                  <a:srgbClr val="000000"/>
                </a:solidFill>
              </a:rPr>
              <a:t> Main(</a:t>
            </a:r>
            <a:r>
              <a:rPr lang="en-US" b="0" dirty="0" smtClean="0"/>
              <a:t>string</a:t>
            </a:r>
            <a:r>
              <a:rPr lang="en-US" b="0" dirty="0" smtClean="0">
                <a:solidFill>
                  <a:srgbClr val="000000"/>
                </a:solidFill>
              </a:rPr>
              <a:t>[] </a:t>
            </a:r>
            <a:r>
              <a:rPr lang="en-US" b="0" dirty="0" err="1" smtClean="0">
                <a:solidFill>
                  <a:srgbClr val="000000"/>
                </a:solidFill>
              </a:rPr>
              <a:t>args</a:t>
            </a:r>
            <a:r>
              <a:rPr lang="en-US" b="0" dirty="0" smtClean="0">
                <a:solidFill>
                  <a:srgbClr val="000000"/>
                </a:solidFill>
              </a:rPr>
              <a:t>)</a:t>
            </a:r>
          </a:p>
          <a:p>
            <a:r>
              <a:rPr lang="it-IT" b="0" dirty="0" smtClean="0">
                <a:solidFill>
                  <a:srgbClr val="000000"/>
                </a:solidFill>
              </a:rPr>
              <a:t>{</a:t>
            </a:r>
          </a:p>
          <a:p>
            <a:r>
              <a:rPr lang="it-IT" dirty="0" smtClean="0">
                <a:solidFill>
                  <a:srgbClr val="008000"/>
                </a:solidFill>
              </a:rPr>
              <a:t>  //TODO</a:t>
            </a:r>
          </a:p>
          <a:p>
            <a:r>
              <a:rPr lang="it-IT" b="0" dirty="0" smtClean="0">
                <a:solidFill>
                  <a:srgbClr val="008000"/>
                </a:solidFill>
              </a:rPr>
              <a:t>  </a:t>
            </a:r>
            <a:r>
              <a:rPr lang="it-IT" b="0" dirty="0" err="1"/>
              <a:t>string</a:t>
            </a:r>
            <a:r>
              <a:rPr lang="it-IT" b="0" dirty="0" smtClean="0">
                <a:solidFill>
                  <a:schemeClr val="tx1"/>
                </a:solidFill>
              </a:rPr>
              <a:t> par1 = </a:t>
            </a:r>
            <a:r>
              <a:rPr lang="it-IT" b="0" dirty="0" err="1" smtClean="0">
                <a:solidFill>
                  <a:schemeClr val="tx1"/>
                </a:solidFill>
              </a:rPr>
              <a:t>args</a:t>
            </a:r>
            <a:r>
              <a:rPr lang="it-IT" b="0" dirty="0" smtClean="0">
                <a:solidFill>
                  <a:schemeClr val="tx1"/>
                </a:solidFill>
              </a:rPr>
              <a:t>[0];</a:t>
            </a:r>
          </a:p>
          <a:p>
            <a:r>
              <a:rPr lang="it-IT" b="0" dirty="0" smtClean="0">
                <a:solidFill>
                  <a:srgbClr val="000000"/>
                </a:solidFill>
              </a:rPr>
              <a:t>}</a:t>
            </a:r>
            <a:endParaRPr lang="it-IT" b="0" dirty="0">
              <a:solidFill>
                <a:srgbClr val="000000"/>
              </a:solidFill>
            </a:endParaRPr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8" name="Segnaposto piè di pagina 1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19" name="Segnaposto numero diapositiva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611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Struttura dei programmi – Esempi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>
          <a:gradFill rotWithShape="1">
            <a:gsLst>
              <a:gs pos="0">
                <a:schemeClr val="bg1">
                  <a:alpha val="17000"/>
                  <a:lumMod val="0"/>
                  <a:lumOff val="10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vert="horz" lIns="72000" tIns="72000" rIns="72000" bIns="72000" rtlCol="0" anchor="ctr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0" dirty="0">
                <a:solidFill>
                  <a:srgbClr val="7F0055"/>
                </a:solidFill>
              </a:rPr>
              <a:t>package</a:t>
            </a:r>
            <a:r>
              <a:rPr lang="it-IT" b="0" dirty="0"/>
              <a:t> it.unibo.oop.example01;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it-IT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0" dirty="0">
                <a:solidFill>
                  <a:srgbClr val="7F0055"/>
                </a:solidFill>
              </a:rPr>
              <a:t>public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class</a:t>
            </a:r>
            <a:r>
              <a:rPr lang="it-IT" b="0" dirty="0"/>
              <a:t> Program </a:t>
            </a:r>
            <a:r>
              <a:rPr lang="it-IT" b="0" dirty="0" smtClean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1200" b="0" dirty="0">
                <a:solidFill>
                  <a:srgbClr val="3F7F5F"/>
                </a:solidFill>
              </a:rPr>
              <a:t> </a:t>
            </a:r>
            <a:r>
              <a:rPr lang="it-IT" sz="1200" b="0" dirty="0" smtClean="0">
                <a:solidFill>
                  <a:srgbClr val="3F7F5F"/>
                </a:solidFill>
              </a:rPr>
              <a:t>   /*</a:t>
            </a:r>
            <a:endParaRPr lang="it-IT" sz="1200" b="0" dirty="0">
              <a:solidFill>
                <a:srgbClr val="3F7F5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b="0" dirty="0">
                <a:solidFill>
                  <a:srgbClr val="3F7F5F"/>
                </a:solidFill>
              </a:rPr>
              <a:t>     * </a:t>
            </a:r>
            <a:r>
              <a:rPr lang="it-IT" b="0" dirty="0" err="1">
                <a:solidFill>
                  <a:srgbClr val="3F7F5F"/>
                </a:solidFill>
              </a:rPr>
              <a:t>Main</a:t>
            </a:r>
            <a:r>
              <a:rPr lang="it-IT" b="0" dirty="0">
                <a:solidFill>
                  <a:srgbClr val="3F7F5F"/>
                </a:solidFill>
              </a:rPr>
              <a:t> </a:t>
            </a:r>
            <a:r>
              <a:rPr lang="it-IT" b="0" dirty="0" err="1">
                <a:solidFill>
                  <a:srgbClr val="3F7F5F"/>
                </a:solidFill>
              </a:rPr>
              <a:t>method</a:t>
            </a:r>
            <a:endParaRPr lang="it-IT" b="0" dirty="0">
              <a:solidFill>
                <a:srgbClr val="3F7F5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b="0" dirty="0">
                <a:solidFill>
                  <a:srgbClr val="3F7F5F"/>
                </a:solidFill>
              </a:rPr>
              <a:t>     * Application Entry-Point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b="0" dirty="0">
                <a:solidFill>
                  <a:srgbClr val="3F7F5F"/>
                </a:solidFill>
              </a:rPr>
              <a:t>     */</a:t>
            </a:r>
          </a:p>
          <a:p>
            <a:pPr marL="20116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  public</a:t>
            </a:r>
            <a:r>
              <a:rPr lang="en-US" sz="1200" dirty="0" smtClean="0"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200" dirty="0">
                <a:latin typeface="Courier New" panose="02070309020205020404" pitchFamily="49" charset="0"/>
              </a:rPr>
              <a:t> main(String[] </a:t>
            </a:r>
            <a:r>
              <a:rPr lang="en-US" sz="1200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1200" dirty="0">
                <a:latin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3F7F5F"/>
                </a:solidFill>
              </a:rPr>
              <a:t>        //</a:t>
            </a:r>
            <a:r>
              <a:rPr lang="en-US" b="0" dirty="0">
                <a:solidFill>
                  <a:srgbClr val="3F7F5F"/>
                </a:solidFill>
              </a:rPr>
              <a:t>Print a message on the </a:t>
            </a:r>
            <a:r>
              <a:rPr lang="en-US" b="0" dirty="0" err="1">
                <a:solidFill>
                  <a:srgbClr val="3F7F5F"/>
                </a:solidFill>
              </a:rPr>
              <a:t>StdOut</a:t>
            </a:r>
            <a:endParaRPr lang="en-US" b="0" dirty="0">
              <a:solidFill>
                <a:srgbClr val="3F7F5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b="0" dirty="0"/>
              <a:t>        </a:t>
            </a:r>
            <a:r>
              <a:rPr lang="it-IT" b="0" dirty="0" err="1"/>
              <a:t>System.</a:t>
            </a:r>
            <a:r>
              <a:rPr lang="it-IT" b="0" i="1" dirty="0" err="1">
                <a:solidFill>
                  <a:srgbClr val="0000C0"/>
                </a:solidFill>
              </a:rPr>
              <a:t>out</a:t>
            </a:r>
            <a:r>
              <a:rPr lang="it-IT" b="0" i="1" dirty="0" err="1"/>
              <a:t>.println</a:t>
            </a:r>
            <a:r>
              <a:rPr lang="it-IT" b="0" i="1" dirty="0"/>
              <a:t>(</a:t>
            </a:r>
            <a:r>
              <a:rPr lang="it-IT" b="0" i="1" dirty="0">
                <a:solidFill>
                  <a:srgbClr val="2A00FF"/>
                </a:solidFill>
              </a:rPr>
              <a:t>"Hello, World!"</a:t>
            </a:r>
            <a:r>
              <a:rPr lang="it-IT" b="0" i="1" dirty="0"/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b="0" dirty="0" smtClean="0"/>
              <a:t>    }</a:t>
            </a:r>
            <a:endParaRPr lang="it-IT" b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0" dirty="0" smtClean="0"/>
              <a:t>}</a:t>
            </a:r>
            <a:endParaRPr lang="it-IT" b="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it-IT" b="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it-IT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using</a:t>
            </a:r>
            <a:r>
              <a:rPr lang="it-IT" b="0" dirty="0">
                <a:latin typeface="Courier New" panose="02070309020205020404" pitchFamily="49" charset="0"/>
              </a:rPr>
              <a:t> System;</a:t>
            </a:r>
          </a:p>
          <a:p>
            <a:endParaRPr lang="it-IT" b="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namespace</a:t>
            </a:r>
            <a:r>
              <a:rPr lang="it-IT" b="0" dirty="0">
                <a:latin typeface="Courier New" panose="02070309020205020404" pitchFamily="49" charset="0"/>
              </a:rPr>
              <a:t> it.unibo.oop.example01</a:t>
            </a:r>
          </a:p>
          <a:p>
            <a:pPr marL="0" indent="0">
              <a:buNone/>
            </a:pPr>
            <a:r>
              <a:rPr lang="it-IT" b="0" dirty="0">
                <a:latin typeface="Courier New" panose="02070309020205020404" pitchFamily="49" charset="0"/>
              </a:rPr>
              <a:t>{</a:t>
            </a:r>
          </a:p>
          <a:p>
            <a:r>
              <a:rPr lang="it-IT" b="0" dirty="0" smtClean="0">
                <a:latin typeface="Courier New" panose="02070309020205020404" pitchFamily="49" charset="0"/>
              </a:rPr>
              <a:t>   </a:t>
            </a:r>
            <a:r>
              <a:rPr lang="it-IT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it-IT" b="0" dirty="0">
                <a:latin typeface="Courier New" panose="02070309020205020404" pitchFamily="49" charset="0"/>
              </a:rPr>
              <a:t> </a:t>
            </a:r>
            <a:r>
              <a:rPr lang="it-IT" b="0" dirty="0">
                <a:solidFill>
                  <a:srgbClr val="2B91AF"/>
                </a:solidFill>
                <a:latin typeface="Courier New" panose="02070309020205020404" pitchFamily="49" charset="0"/>
              </a:rPr>
              <a:t>Program</a:t>
            </a:r>
            <a:endParaRPr lang="it-IT" b="0" dirty="0">
              <a:latin typeface="Courier New" panose="02070309020205020404" pitchFamily="49" charset="0"/>
            </a:endParaRPr>
          </a:p>
          <a:p>
            <a:r>
              <a:rPr lang="it-IT" b="0" dirty="0" smtClean="0">
                <a:latin typeface="Courier New" panose="02070309020205020404" pitchFamily="49" charset="0"/>
              </a:rPr>
              <a:t>   </a:t>
            </a:r>
            <a:r>
              <a:rPr lang="it-IT" b="0" dirty="0">
                <a:latin typeface="Courier New" panose="02070309020205020404" pitchFamily="49" charset="0"/>
              </a:rPr>
              <a:t>{</a:t>
            </a:r>
          </a:p>
          <a:p>
            <a:r>
              <a:rPr lang="it-IT" b="0" dirty="0" smtClean="0">
                <a:latin typeface="Courier New" panose="02070309020205020404" pitchFamily="49" charset="0"/>
              </a:rPr>
              <a:t>       </a:t>
            </a:r>
            <a:r>
              <a:rPr lang="it-IT" b="0" dirty="0">
                <a:solidFill>
                  <a:srgbClr val="008000"/>
                </a:solidFill>
                <a:latin typeface="Courier New" panose="02070309020205020404" pitchFamily="49" charset="0"/>
              </a:rPr>
              <a:t>/*</a:t>
            </a:r>
          </a:p>
          <a:p>
            <a:r>
              <a:rPr lang="it-IT" b="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</a:t>
            </a:r>
            <a:r>
              <a:rPr lang="it-IT" b="0" dirty="0">
                <a:solidFill>
                  <a:srgbClr val="008000"/>
                </a:solidFill>
                <a:latin typeface="Courier New" panose="02070309020205020404" pitchFamily="49" charset="0"/>
              </a:rPr>
              <a:t>* </a:t>
            </a:r>
            <a:r>
              <a:rPr lang="it-IT" b="0" dirty="0" err="1">
                <a:solidFill>
                  <a:srgbClr val="008000"/>
                </a:solidFill>
                <a:latin typeface="Courier New" panose="02070309020205020404" pitchFamily="49" charset="0"/>
              </a:rPr>
              <a:t>Main</a:t>
            </a:r>
            <a:r>
              <a:rPr lang="it-IT" b="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it-IT" b="0" dirty="0" err="1">
                <a:solidFill>
                  <a:srgbClr val="008000"/>
                </a:solidFill>
                <a:latin typeface="Courier New" panose="02070309020205020404" pitchFamily="49" charset="0"/>
              </a:rPr>
              <a:t>method</a:t>
            </a:r>
            <a:endParaRPr lang="it-IT" b="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it-IT" b="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  </a:t>
            </a:r>
            <a:r>
              <a:rPr lang="it-IT" b="0" dirty="0">
                <a:solidFill>
                  <a:srgbClr val="008000"/>
                </a:solidFill>
                <a:latin typeface="Courier New" panose="02070309020205020404" pitchFamily="49" charset="0"/>
              </a:rPr>
              <a:t>* Application Entry-Point</a:t>
            </a:r>
          </a:p>
          <a:p>
            <a:r>
              <a:rPr lang="it-IT" b="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it-IT" b="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      </a:t>
            </a:r>
            <a:r>
              <a:rPr lang="it-IT" b="0" dirty="0">
                <a:solidFill>
                  <a:srgbClr val="008000"/>
                </a:solidFill>
                <a:latin typeface="Courier New" panose="02070309020205020404" pitchFamily="49" charset="0"/>
              </a:rPr>
              <a:t>*/</a:t>
            </a:r>
            <a:endParaRPr lang="it-IT" b="0" dirty="0">
              <a:latin typeface="Courier New" panose="02070309020205020404" pitchFamily="49" charset="0"/>
            </a:endParaRPr>
          </a:p>
          <a:p>
            <a:r>
              <a:rPr lang="it-IT" b="0" dirty="0">
                <a:latin typeface="Courier New" panose="02070309020205020404" pitchFamily="49" charset="0"/>
              </a:rPr>
              <a:t> </a:t>
            </a:r>
            <a:r>
              <a:rPr lang="it-IT" b="0" dirty="0" smtClean="0">
                <a:latin typeface="Courier New" panose="02070309020205020404" pitchFamily="49" charset="0"/>
              </a:rPr>
              <a:t>      </a:t>
            </a:r>
            <a:r>
              <a:rPr lang="it-IT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lang="it-IT" b="0" dirty="0">
                <a:latin typeface="Courier New" panose="02070309020205020404" pitchFamily="49" charset="0"/>
              </a:rPr>
              <a:t> </a:t>
            </a:r>
            <a:r>
              <a:rPr lang="it-IT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it-IT" b="0" dirty="0">
                <a:latin typeface="Courier New" panose="02070309020205020404" pitchFamily="49" charset="0"/>
              </a:rPr>
              <a:t> </a:t>
            </a:r>
            <a:r>
              <a:rPr lang="it-IT" b="0" dirty="0" err="1">
                <a:latin typeface="Courier New" panose="02070309020205020404" pitchFamily="49" charset="0"/>
              </a:rPr>
              <a:t>Main</a:t>
            </a:r>
            <a:r>
              <a:rPr lang="it-IT" b="0" dirty="0">
                <a:latin typeface="Courier New" panose="02070309020205020404" pitchFamily="49" charset="0"/>
              </a:rPr>
              <a:t>(</a:t>
            </a:r>
            <a:r>
              <a:rPr lang="it-IT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it-IT" b="0" dirty="0">
                <a:latin typeface="Courier New" panose="02070309020205020404" pitchFamily="49" charset="0"/>
              </a:rPr>
              <a:t>[] </a:t>
            </a:r>
            <a:r>
              <a:rPr lang="it-IT" b="0" dirty="0" err="1">
                <a:latin typeface="Courier New" panose="02070309020205020404" pitchFamily="49" charset="0"/>
              </a:rPr>
              <a:t>args</a:t>
            </a:r>
            <a:r>
              <a:rPr lang="it-IT" b="0" dirty="0">
                <a:latin typeface="Courier New" panose="02070309020205020404" pitchFamily="49" charset="0"/>
              </a:rPr>
              <a:t>)</a:t>
            </a:r>
          </a:p>
          <a:p>
            <a:r>
              <a:rPr lang="it-IT" b="0" dirty="0">
                <a:latin typeface="Courier New" panose="02070309020205020404" pitchFamily="49" charset="0"/>
              </a:rPr>
              <a:t> </a:t>
            </a:r>
            <a:r>
              <a:rPr lang="it-IT" b="0" dirty="0" smtClean="0">
                <a:latin typeface="Courier New" panose="02070309020205020404" pitchFamily="49" charset="0"/>
              </a:rPr>
              <a:t>      </a:t>
            </a:r>
            <a:r>
              <a:rPr lang="it-IT" b="0" dirty="0">
                <a:latin typeface="Courier New" panose="02070309020205020404" pitchFamily="49" charset="0"/>
              </a:rPr>
              <a:t>{</a:t>
            </a:r>
          </a:p>
          <a:p>
            <a:r>
              <a:rPr lang="en-US" b="0" dirty="0">
                <a:latin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</a:rPr>
              <a:t>          </a:t>
            </a:r>
            <a:r>
              <a:rPr lang="en-US" b="0" dirty="0">
                <a:solidFill>
                  <a:srgbClr val="008000"/>
                </a:solidFill>
                <a:latin typeface="Courier New" panose="02070309020205020404" pitchFamily="49" charset="0"/>
              </a:rPr>
              <a:t>//Print a message on the </a:t>
            </a:r>
            <a:r>
              <a:rPr lang="en-US" b="0" dirty="0" err="1">
                <a:solidFill>
                  <a:srgbClr val="008000"/>
                </a:solidFill>
                <a:latin typeface="Courier New" panose="02070309020205020404" pitchFamily="49" charset="0"/>
              </a:rPr>
              <a:t>StdOut</a:t>
            </a:r>
            <a:endParaRPr lang="en-US" b="0" dirty="0">
              <a:latin typeface="Courier New" panose="02070309020205020404" pitchFamily="49" charset="0"/>
            </a:endParaRPr>
          </a:p>
          <a:p>
            <a:r>
              <a:rPr lang="it-IT" b="0" dirty="0">
                <a:latin typeface="Courier New" panose="02070309020205020404" pitchFamily="49" charset="0"/>
              </a:rPr>
              <a:t> </a:t>
            </a:r>
            <a:r>
              <a:rPr lang="it-IT" b="0" dirty="0" smtClean="0">
                <a:latin typeface="Courier New" panose="02070309020205020404" pitchFamily="49" charset="0"/>
              </a:rPr>
              <a:t>          </a:t>
            </a:r>
            <a:r>
              <a:rPr lang="it-IT" b="0" dirty="0" err="1">
                <a:solidFill>
                  <a:srgbClr val="2B91AF"/>
                </a:solidFill>
                <a:latin typeface="Courier New" panose="02070309020205020404" pitchFamily="49" charset="0"/>
              </a:rPr>
              <a:t>Console</a:t>
            </a:r>
            <a:r>
              <a:rPr lang="it-IT" b="0" dirty="0" err="1">
                <a:latin typeface="Courier New" panose="02070309020205020404" pitchFamily="49" charset="0"/>
              </a:rPr>
              <a:t>.WriteLine</a:t>
            </a:r>
            <a:r>
              <a:rPr lang="it-IT" b="0" dirty="0">
                <a:latin typeface="Courier New" panose="02070309020205020404" pitchFamily="49" charset="0"/>
              </a:rPr>
              <a:t>(</a:t>
            </a:r>
            <a:r>
              <a:rPr lang="it-IT" b="0" dirty="0">
                <a:solidFill>
                  <a:srgbClr val="A31515"/>
                </a:solidFill>
                <a:latin typeface="Courier New" panose="02070309020205020404" pitchFamily="49" charset="0"/>
              </a:rPr>
              <a:t>"Hello, World!"</a:t>
            </a:r>
            <a:r>
              <a:rPr lang="it-IT" b="0" dirty="0">
                <a:latin typeface="Courier New" panose="02070309020205020404" pitchFamily="49" charset="0"/>
              </a:rPr>
              <a:t>);</a:t>
            </a:r>
          </a:p>
          <a:p>
            <a:r>
              <a:rPr lang="it-IT" b="0" dirty="0">
                <a:latin typeface="Courier New" panose="02070309020205020404" pitchFamily="49" charset="0"/>
              </a:rPr>
              <a:t> </a:t>
            </a:r>
            <a:r>
              <a:rPr lang="it-IT" b="0" dirty="0" smtClean="0">
                <a:latin typeface="Courier New" panose="02070309020205020404" pitchFamily="49" charset="0"/>
              </a:rPr>
              <a:t>      </a:t>
            </a:r>
            <a:r>
              <a:rPr lang="it-IT" b="0" dirty="0">
                <a:latin typeface="Courier New" panose="02070309020205020404" pitchFamily="49" charset="0"/>
              </a:rPr>
              <a:t>}</a:t>
            </a:r>
          </a:p>
          <a:p>
            <a:r>
              <a:rPr lang="it-IT" b="0" dirty="0">
                <a:latin typeface="Courier New" panose="02070309020205020404" pitchFamily="49" charset="0"/>
              </a:rPr>
              <a:t> </a:t>
            </a:r>
            <a:r>
              <a:rPr lang="it-IT" b="0" dirty="0" smtClean="0">
                <a:latin typeface="Courier New" panose="02070309020205020404" pitchFamily="49" charset="0"/>
              </a:rPr>
              <a:t>  </a:t>
            </a:r>
            <a:r>
              <a:rPr lang="it-IT" b="0" dirty="0"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it-IT" b="0" dirty="0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9" y="5576542"/>
            <a:ext cx="477299" cy="47729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952" y="5576542"/>
            <a:ext cx="495460" cy="495460"/>
          </a:xfrm>
          <a:prstGeom prst="rect">
            <a:avLst/>
          </a:prstGeom>
        </p:spPr>
      </p:pic>
      <p:sp>
        <p:nvSpPr>
          <p:cNvPr id="19" name="Segnaposto data 1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21" name="Segnaposto numero diapositiva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7156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it-IT" dirty="0" smtClean="0"/>
              <a:t>Le «console </a:t>
            </a:r>
            <a:r>
              <a:rPr lang="it-IT" dirty="0" err="1" smtClean="0"/>
              <a:t>application</a:t>
            </a:r>
            <a:r>
              <a:rPr lang="it-IT" dirty="0" smtClean="0"/>
              <a:t>», che leggono e scrivono sullo standard input e output senza interfaccia grafica, hanno struttura simile</a:t>
            </a:r>
          </a:p>
          <a:p>
            <a:pPr lvl="1"/>
            <a:endParaRPr lang="it-IT" dirty="0" smtClean="0"/>
          </a:p>
          <a:p>
            <a:pPr lvl="1"/>
            <a:r>
              <a:rPr lang="it-IT" dirty="0"/>
              <a:t>E</a:t>
            </a:r>
            <a:r>
              <a:rPr lang="it-IT" dirty="0" smtClean="0"/>
              <a:t>ntrambi i linguaggi dispongono di apposite classi per input e </a:t>
            </a:r>
            <a:r>
              <a:rPr lang="it-IT" dirty="0" err="1" smtClean="0"/>
              <a:t>ouput</a:t>
            </a:r>
            <a:r>
              <a:rPr lang="it-IT" dirty="0" smtClean="0"/>
              <a:t> sulla console</a:t>
            </a:r>
          </a:p>
          <a:p>
            <a:pPr lvl="2"/>
            <a:r>
              <a:rPr lang="it-IT" dirty="0"/>
              <a:t>Java: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("testo") </a:t>
            </a:r>
            <a:r>
              <a:rPr lang="it-IT" dirty="0"/>
              <a:t>oppure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System.in.read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it-IT" dirty="0"/>
              <a:t>C#: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("testo") </a:t>
            </a:r>
            <a:r>
              <a:rPr lang="it-IT" dirty="0"/>
              <a:t>oppure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Console I/O</a:t>
            </a:r>
            <a:endParaRPr lang="it-IT" dirty="0"/>
          </a:p>
        </p:txBody>
      </p:sp>
      <p:sp>
        <p:nvSpPr>
          <p:cNvPr id="2" name="Segnaposto testo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pPr lvl="1"/>
            <a:r>
              <a:rPr lang="it-IT" dirty="0"/>
              <a:t>I dettagli delle classi e dei relativi metodi </a:t>
            </a:r>
            <a:r>
              <a:rPr lang="it-IT" dirty="0" smtClean="0"/>
              <a:t>variano</a:t>
            </a:r>
            <a:endParaRPr lang="it-IT" dirty="0"/>
          </a:p>
          <a:p>
            <a:pPr lvl="1"/>
            <a:r>
              <a:rPr lang="it-IT" dirty="0"/>
              <a:t>F</a:t>
            </a:r>
            <a:r>
              <a:rPr lang="it-IT" dirty="0" smtClean="0"/>
              <a:t>ormattazione dell’output:</a:t>
            </a:r>
          </a:p>
          <a:p>
            <a:pPr lvl="2"/>
            <a:r>
              <a:rPr lang="it-IT" dirty="0" smtClean="0"/>
              <a:t>Java </a:t>
            </a:r>
            <a:r>
              <a:rPr lang="it-IT" dirty="0"/>
              <a:t>usa </a:t>
            </a:r>
            <a:r>
              <a:rPr lang="it-IT" dirty="0" err="1"/>
              <a:t>specificatori</a:t>
            </a:r>
            <a:r>
              <a:rPr lang="it-IT" dirty="0"/>
              <a:t> di formato simili al C (es. %d), ma estendibili a nuovi tipi mediante l’interfaccia </a:t>
            </a:r>
            <a:r>
              <a:rPr lang="it-IT" dirty="0" err="1" smtClean="0"/>
              <a:t>Formattable</a:t>
            </a:r>
            <a:endParaRPr lang="it-IT" dirty="0" smtClean="0"/>
          </a:p>
          <a:p>
            <a:pPr lvl="2"/>
            <a:r>
              <a:rPr lang="it-IT" dirty="0" smtClean="0"/>
              <a:t>C</a:t>
            </a:r>
            <a:r>
              <a:rPr lang="it-IT" dirty="0"/>
              <a:t># </a:t>
            </a:r>
            <a:r>
              <a:rPr lang="it-IT" dirty="0" smtClean="0"/>
              <a:t>usa </a:t>
            </a:r>
            <a:r>
              <a:rPr lang="it-IT" dirty="0" err="1" smtClean="0"/>
              <a:t>specificatori</a:t>
            </a:r>
            <a:r>
              <a:rPr lang="it-IT" dirty="0" smtClean="0"/>
              <a:t> che hanno la </a:t>
            </a:r>
            <a:r>
              <a:rPr lang="it-IT" dirty="0"/>
              <a:t>forma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{&lt;indice&gt;[,allineamento][:formato]}</a:t>
            </a:r>
            <a:r>
              <a:rPr lang="it-IT" dirty="0"/>
              <a:t> ed è possibile introdurre formati per nuovi tipi implementando l’interfaccia </a:t>
            </a:r>
            <a:r>
              <a:rPr lang="it-IT" dirty="0" err="1"/>
              <a:t>IFormattable</a:t>
            </a:r>
            <a:endParaRPr lang="it-IT" dirty="0"/>
          </a:p>
        </p:txBody>
      </p:sp>
      <p:sp>
        <p:nvSpPr>
          <p:cNvPr id="16" name="Segnaposto data 1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2360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Console </a:t>
            </a:r>
            <a:r>
              <a:rPr lang="it-IT" dirty="0" smtClean="0"/>
              <a:t>I/O – Esempio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b="0" dirty="0">
                <a:solidFill>
                  <a:srgbClr val="7F0055"/>
                </a:solidFill>
              </a:rPr>
              <a:t>public</a:t>
            </a:r>
            <a:r>
              <a:rPr lang="en-US" b="0" dirty="0"/>
              <a:t> </a:t>
            </a:r>
            <a:r>
              <a:rPr lang="en-US" b="0" dirty="0">
                <a:solidFill>
                  <a:srgbClr val="7F0055"/>
                </a:solidFill>
              </a:rPr>
              <a:t>static</a:t>
            </a:r>
            <a:r>
              <a:rPr lang="en-US" b="0" dirty="0"/>
              <a:t> </a:t>
            </a:r>
            <a:r>
              <a:rPr lang="en-US" b="0" dirty="0">
                <a:solidFill>
                  <a:srgbClr val="7F0055"/>
                </a:solidFill>
              </a:rPr>
              <a:t>void</a:t>
            </a:r>
            <a:r>
              <a:rPr lang="en-US" b="0" dirty="0"/>
              <a:t> main(String[] </a:t>
            </a:r>
            <a:r>
              <a:rPr lang="en-US" b="0" dirty="0" err="1">
                <a:solidFill>
                  <a:srgbClr val="6A3E3E"/>
                </a:solidFill>
              </a:rPr>
              <a:t>args</a:t>
            </a:r>
            <a:r>
              <a:rPr lang="en-US" b="0" dirty="0"/>
              <a:t>) </a:t>
            </a:r>
          </a:p>
          <a:p>
            <a:pPr>
              <a:spcAft>
                <a:spcPts val="0"/>
              </a:spcAft>
            </a:pPr>
            <a:r>
              <a:rPr lang="it-IT" b="0" dirty="0"/>
              <a:t>{</a:t>
            </a:r>
          </a:p>
          <a:p>
            <a:pPr>
              <a:spcAft>
                <a:spcPts val="0"/>
              </a:spcAft>
            </a:pPr>
            <a:r>
              <a:rPr lang="it-IT" b="0" dirty="0" smtClean="0"/>
              <a:t>  </a:t>
            </a:r>
            <a:r>
              <a:rPr lang="it-IT" b="0" dirty="0" err="1" smtClean="0"/>
              <a:t>DataInput</a:t>
            </a:r>
            <a:r>
              <a:rPr lang="it-IT" b="0" dirty="0" smtClean="0"/>
              <a:t> </a:t>
            </a:r>
            <a:r>
              <a:rPr lang="it-IT" b="0" dirty="0">
                <a:solidFill>
                  <a:srgbClr val="6A3E3E"/>
                </a:solidFill>
              </a:rPr>
              <a:t>in</a:t>
            </a:r>
            <a:r>
              <a:rPr lang="it-IT" b="0" dirty="0"/>
              <a:t> = 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</a:t>
            </a:r>
            <a:r>
              <a:rPr lang="it-IT" b="0" dirty="0" err="1"/>
              <a:t>DataInputStream</a:t>
            </a:r>
            <a:r>
              <a:rPr lang="it-IT" b="0" dirty="0"/>
              <a:t>(</a:t>
            </a:r>
            <a:r>
              <a:rPr lang="it-IT" b="0" dirty="0" err="1"/>
              <a:t>System.</a:t>
            </a:r>
            <a:r>
              <a:rPr lang="it-IT" b="0" i="1" dirty="0" err="1">
                <a:solidFill>
                  <a:srgbClr val="0000C0"/>
                </a:solidFill>
              </a:rPr>
              <a:t>in</a:t>
            </a:r>
            <a:r>
              <a:rPr lang="it-IT" b="0" i="1" dirty="0"/>
              <a:t>);</a:t>
            </a:r>
          </a:p>
          <a:p>
            <a:pPr>
              <a:spcAft>
                <a:spcPts val="0"/>
              </a:spcAft>
            </a:pPr>
            <a:r>
              <a:rPr lang="it-IT" b="0" dirty="0" smtClean="0"/>
              <a:t>  </a:t>
            </a:r>
          </a:p>
          <a:p>
            <a:pPr>
              <a:spcAft>
                <a:spcPts val="0"/>
              </a:spcAft>
            </a:pPr>
            <a:r>
              <a:rPr lang="it-IT" b="0" dirty="0"/>
              <a:t> </a:t>
            </a:r>
            <a:r>
              <a:rPr lang="it-IT" b="0" dirty="0" smtClean="0"/>
              <a:t> </a:t>
            </a:r>
            <a:r>
              <a:rPr lang="it-IT" b="0" dirty="0" err="1" smtClean="0"/>
              <a:t>System.</a:t>
            </a:r>
            <a:r>
              <a:rPr lang="it-IT" b="0" i="1" dirty="0" err="1" smtClean="0">
                <a:solidFill>
                  <a:srgbClr val="0000C0"/>
                </a:solidFill>
              </a:rPr>
              <a:t>out</a:t>
            </a:r>
            <a:r>
              <a:rPr lang="it-IT" b="0" i="1" dirty="0" err="1" smtClean="0"/>
              <a:t>.println</a:t>
            </a:r>
            <a:r>
              <a:rPr lang="it-IT" b="0" i="1" dirty="0"/>
              <a:t>(</a:t>
            </a:r>
            <a:r>
              <a:rPr lang="it-IT" b="0" i="1" dirty="0">
                <a:solidFill>
                  <a:srgbClr val="2A00FF"/>
                </a:solidFill>
              </a:rPr>
              <a:t>"Come ti chiami?"</a:t>
            </a:r>
            <a:r>
              <a:rPr lang="it-IT" b="0" i="1" dirty="0"/>
              <a:t>);</a:t>
            </a:r>
          </a:p>
          <a:p>
            <a:pPr>
              <a:spcAft>
                <a:spcPts val="0"/>
              </a:spcAft>
            </a:pPr>
            <a:r>
              <a:rPr lang="it-IT" b="0" dirty="0" smtClean="0"/>
              <a:t>  </a:t>
            </a:r>
            <a:r>
              <a:rPr lang="it-IT" b="0" dirty="0" err="1" smtClean="0"/>
              <a:t>String</a:t>
            </a:r>
            <a:r>
              <a:rPr lang="it-IT" b="0" dirty="0" smtClean="0"/>
              <a:t> </a:t>
            </a:r>
            <a:r>
              <a:rPr lang="it-IT" b="0" dirty="0" err="1">
                <a:solidFill>
                  <a:srgbClr val="6A3E3E"/>
                </a:solidFill>
              </a:rPr>
              <a:t>name</a:t>
            </a:r>
            <a:r>
              <a:rPr lang="it-IT" b="0" dirty="0"/>
              <a:t> = </a:t>
            </a:r>
            <a:r>
              <a:rPr lang="it-IT" b="0" dirty="0" err="1">
                <a:solidFill>
                  <a:srgbClr val="6A3E3E"/>
                </a:solidFill>
              </a:rPr>
              <a:t>in</a:t>
            </a:r>
            <a:r>
              <a:rPr lang="it-IT" b="0" dirty="0" err="1"/>
              <a:t>.readLine</a:t>
            </a:r>
            <a:r>
              <a:rPr lang="it-IT" b="0" dirty="0"/>
              <a:t>();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 smtClean="0"/>
              <a:t>  </a:t>
            </a:r>
            <a:r>
              <a:rPr lang="it-IT" b="0" dirty="0" err="1" smtClean="0"/>
              <a:t>System.</a:t>
            </a:r>
            <a:r>
              <a:rPr lang="it-IT" b="0" i="1" dirty="0" err="1" smtClean="0">
                <a:solidFill>
                  <a:srgbClr val="0000C0"/>
                </a:solidFill>
              </a:rPr>
              <a:t>out</a:t>
            </a:r>
            <a:r>
              <a:rPr lang="it-IT" b="0" i="1" dirty="0" err="1" smtClean="0"/>
              <a:t>.println</a:t>
            </a:r>
            <a:r>
              <a:rPr lang="it-IT" b="0" i="1" dirty="0"/>
              <a:t>(</a:t>
            </a:r>
            <a:r>
              <a:rPr lang="it-IT" b="0" i="1" dirty="0">
                <a:solidFill>
                  <a:srgbClr val="2A00FF"/>
                </a:solidFill>
              </a:rPr>
              <a:t>"Quanti anni hai?"</a:t>
            </a:r>
            <a:r>
              <a:rPr lang="it-IT" b="0" i="1" dirty="0"/>
              <a:t>);</a:t>
            </a:r>
          </a:p>
          <a:p>
            <a:pPr>
              <a:spcAft>
                <a:spcPts val="0"/>
              </a:spcAft>
            </a:pPr>
            <a:r>
              <a:rPr lang="it-IT" b="0" dirty="0" smtClean="0">
                <a:solidFill>
                  <a:srgbClr val="7F0055"/>
                </a:solidFill>
              </a:rPr>
              <a:t>  </a:t>
            </a:r>
            <a:r>
              <a:rPr lang="it-IT" b="0" dirty="0" err="1" smtClean="0">
                <a:solidFill>
                  <a:srgbClr val="7F0055"/>
                </a:solidFill>
              </a:rPr>
              <a:t>int</a:t>
            </a:r>
            <a:r>
              <a:rPr lang="it-IT" b="0" dirty="0" smtClean="0"/>
              <a:t> </a:t>
            </a:r>
            <a:r>
              <a:rPr lang="it-IT" b="0" dirty="0" err="1">
                <a:solidFill>
                  <a:srgbClr val="6A3E3E"/>
                </a:solidFill>
              </a:rPr>
              <a:t>age</a:t>
            </a:r>
            <a:r>
              <a:rPr lang="it-IT" b="0" dirty="0"/>
              <a:t> = </a:t>
            </a:r>
            <a:r>
              <a:rPr lang="it-IT" b="0" dirty="0" err="1"/>
              <a:t>Integer.</a:t>
            </a:r>
            <a:r>
              <a:rPr lang="it-IT" b="0" i="1" dirty="0" err="1"/>
              <a:t>parseInt</a:t>
            </a:r>
            <a:r>
              <a:rPr lang="it-IT" b="0" i="1" dirty="0"/>
              <a:t>(</a:t>
            </a:r>
            <a:r>
              <a:rPr lang="it-IT" b="0" i="1" dirty="0" err="1">
                <a:solidFill>
                  <a:srgbClr val="6A3E3E"/>
                </a:solidFill>
              </a:rPr>
              <a:t>in</a:t>
            </a:r>
            <a:r>
              <a:rPr lang="it-IT" b="0" i="1" dirty="0" err="1"/>
              <a:t>.readLine</a:t>
            </a:r>
            <a:r>
              <a:rPr lang="it-IT" b="0" i="1" dirty="0"/>
              <a:t>());</a:t>
            </a:r>
          </a:p>
          <a:p>
            <a:pPr>
              <a:spcAft>
                <a:spcPts val="0"/>
              </a:spcAft>
            </a:pPr>
            <a:r>
              <a:rPr lang="en-US" b="0" dirty="0" smtClean="0"/>
              <a:t>  </a:t>
            </a:r>
            <a:r>
              <a:rPr lang="en-US" b="0" dirty="0" err="1" smtClean="0"/>
              <a:t>System.</a:t>
            </a:r>
            <a:r>
              <a:rPr lang="en-US" b="0" i="1" dirty="0" err="1" smtClean="0">
                <a:solidFill>
                  <a:srgbClr val="0000C0"/>
                </a:solidFill>
              </a:rPr>
              <a:t>out</a:t>
            </a:r>
            <a:r>
              <a:rPr lang="en-US" b="0" i="1" dirty="0" err="1" smtClean="0"/>
              <a:t>.printf</a:t>
            </a:r>
            <a:r>
              <a:rPr lang="en-US" b="0" i="1" dirty="0"/>
              <a:t>(</a:t>
            </a:r>
            <a:r>
              <a:rPr lang="en-US" b="0" i="1" dirty="0">
                <a:solidFill>
                  <a:srgbClr val="2A00FF"/>
                </a:solidFill>
              </a:rPr>
              <a:t>"%s ha %d </a:t>
            </a:r>
            <a:r>
              <a:rPr lang="en-US" b="0" i="1" dirty="0" err="1">
                <a:solidFill>
                  <a:srgbClr val="2A00FF"/>
                </a:solidFill>
              </a:rPr>
              <a:t>anni</a:t>
            </a:r>
            <a:r>
              <a:rPr lang="en-US" b="0" i="1" dirty="0">
                <a:solidFill>
                  <a:srgbClr val="2A00FF"/>
                </a:solidFill>
              </a:rPr>
              <a:t>"</a:t>
            </a:r>
            <a:r>
              <a:rPr lang="en-US" b="0" i="1" dirty="0"/>
              <a:t>, </a:t>
            </a:r>
            <a:r>
              <a:rPr lang="en-US" b="0" i="1" dirty="0">
                <a:solidFill>
                  <a:srgbClr val="6A3E3E"/>
                </a:solidFill>
              </a:rPr>
              <a:t>name</a:t>
            </a:r>
            <a:r>
              <a:rPr lang="en-US" b="0" i="1" dirty="0"/>
              <a:t>, </a:t>
            </a:r>
            <a:r>
              <a:rPr lang="en-US" b="0" i="1" dirty="0">
                <a:solidFill>
                  <a:srgbClr val="6A3E3E"/>
                </a:solidFill>
              </a:rPr>
              <a:t>age</a:t>
            </a:r>
            <a:r>
              <a:rPr lang="en-US" b="0" i="1" dirty="0"/>
              <a:t>);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 smtClean="0"/>
              <a:t>  </a:t>
            </a:r>
            <a:r>
              <a:rPr lang="it-IT" b="0" dirty="0" err="1" smtClean="0"/>
              <a:t>System.</a:t>
            </a:r>
            <a:r>
              <a:rPr lang="it-IT" b="0" i="1" dirty="0" err="1" smtClean="0">
                <a:solidFill>
                  <a:srgbClr val="0000C0"/>
                </a:solidFill>
              </a:rPr>
              <a:t>out</a:t>
            </a:r>
            <a:r>
              <a:rPr lang="it-IT" b="0" i="1" dirty="0" err="1" smtClean="0"/>
              <a:t>.println</a:t>
            </a:r>
            <a:r>
              <a:rPr lang="it-IT" b="0" i="1" dirty="0"/>
              <a:t>(</a:t>
            </a:r>
            <a:r>
              <a:rPr lang="it-IT" b="0" i="1" dirty="0">
                <a:solidFill>
                  <a:srgbClr val="2A00FF"/>
                </a:solidFill>
              </a:rPr>
              <a:t>"Valore intero a:"</a:t>
            </a:r>
            <a:r>
              <a:rPr lang="it-IT" b="0" i="1" dirty="0"/>
              <a:t>);</a:t>
            </a:r>
          </a:p>
          <a:p>
            <a:pPr>
              <a:spcAft>
                <a:spcPts val="0"/>
              </a:spcAft>
            </a:pPr>
            <a:r>
              <a:rPr lang="it-IT" b="0" dirty="0" smtClean="0">
                <a:solidFill>
                  <a:srgbClr val="7F0055"/>
                </a:solidFill>
              </a:rPr>
              <a:t>  </a:t>
            </a:r>
            <a:r>
              <a:rPr lang="it-IT" b="0" dirty="0" err="1" smtClean="0">
                <a:solidFill>
                  <a:srgbClr val="7F0055"/>
                </a:solidFill>
              </a:rPr>
              <a:t>int</a:t>
            </a:r>
            <a:r>
              <a:rPr lang="it-IT" b="0" dirty="0" smtClean="0"/>
              <a:t> </a:t>
            </a:r>
            <a:r>
              <a:rPr lang="it-IT" b="0" dirty="0">
                <a:solidFill>
                  <a:srgbClr val="6A3E3E"/>
                </a:solidFill>
              </a:rPr>
              <a:t>a</a:t>
            </a:r>
            <a:r>
              <a:rPr lang="it-IT" b="0" dirty="0"/>
              <a:t> = </a:t>
            </a:r>
            <a:r>
              <a:rPr lang="it-IT" b="0" dirty="0" err="1"/>
              <a:t>Integer.</a:t>
            </a:r>
            <a:r>
              <a:rPr lang="it-IT" b="0" i="1" dirty="0" err="1"/>
              <a:t>parseInt</a:t>
            </a:r>
            <a:r>
              <a:rPr lang="it-IT" b="0" i="1" dirty="0"/>
              <a:t>(</a:t>
            </a:r>
            <a:r>
              <a:rPr lang="it-IT" b="0" i="1" dirty="0" err="1">
                <a:solidFill>
                  <a:srgbClr val="6A3E3E"/>
                </a:solidFill>
              </a:rPr>
              <a:t>in</a:t>
            </a:r>
            <a:r>
              <a:rPr lang="it-IT" b="0" i="1" dirty="0" err="1"/>
              <a:t>.readLine</a:t>
            </a:r>
            <a:r>
              <a:rPr lang="it-IT" b="0" i="1" dirty="0"/>
              <a:t>());</a:t>
            </a:r>
          </a:p>
          <a:p>
            <a:pPr>
              <a:spcAft>
                <a:spcPts val="0"/>
              </a:spcAft>
            </a:pPr>
            <a:r>
              <a:rPr lang="it-IT" b="0" dirty="0" smtClean="0"/>
              <a:t>  </a:t>
            </a:r>
            <a:r>
              <a:rPr lang="it-IT" b="0" dirty="0" err="1" smtClean="0"/>
              <a:t>System.</a:t>
            </a:r>
            <a:r>
              <a:rPr lang="it-IT" b="0" i="1" dirty="0" err="1" smtClean="0">
                <a:solidFill>
                  <a:srgbClr val="0000C0"/>
                </a:solidFill>
              </a:rPr>
              <a:t>out</a:t>
            </a:r>
            <a:r>
              <a:rPr lang="it-IT" b="0" i="1" dirty="0" err="1" smtClean="0"/>
              <a:t>.println</a:t>
            </a:r>
            <a:r>
              <a:rPr lang="it-IT" b="0" i="1" dirty="0"/>
              <a:t>(</a:t>
            </a:r>
            <a:r>
              <a:rPr lang="it-IT" b="0" i="1" dirty="0">
                <a:solidFill>
                  <a:srgbClr val="2A00FF"/>
                </a:solidFill>
              </a:rPr>
              <a:t>"Valore intero b:"</a:t>
            </a:r>
            <a:r>
              <a:rPr lang="it-IT" b="0" i="1" dirty="0"/>
              <a:t>);</a:t>
            </a:r>
          </a:p>
          <a:p>
            <a:pPr>
              <a:spcAft>
                <a:spcPts val="0"/>
              </a:spcAft>
            </a:pPr>
            <a:r>
              <a:rPr lang="it-IT" b="0" dirty="0" smtClean="0">
                <a:solidFill>
                  <a:srgbClr val="7F0055"/>
                </a:solidFill>
              </a:rPr>
              <a:t>  </a:t>
            </a:r>
            <a:r>
              <a:rPr lang="it-IT" b="0" dirty="0" err="1" smtClean="0">
                <a:solidFill>
                  <a:srgbClr val="7F0055"/>
                </a:solidFill>
              </a:rPr>
              <a:t>int</a:t>
            </a:r>
            <a:r>
              <a:rPr lang="it-IT" b="0" dirty="0" smtClean="0"/>
              <a:t> </a:t>
            </a:r>
            <a:r>
              <a:rPr lang="it-IT" b="0" dirty="0">
                <a:solidFill>
                  <a:srgbClr val="6A3E3E"/>
                </a:solidFill>
              </a:rPr>
              <a:t>b</a:t>
            </a:r>
            <a:r>
              <a:rPr lang="it-IT" b="0" dirty="0"/>
              <a:t> = </a:t>
            </a:r>
            <a:r>
              <a:rPr lang="it-IT" b="0" dirty="0" err="1"/>
              <a:t>Integer.</a:t>
            </a:r>
            <a:r>
              <a:rPr lang="it-IT" b="0" i="1" dirty="0" err="1"/>
              <a:t>parseInt</a:t>
            </a:r>
            <a:r>
              <a:rPr lang="it-IT" b="0" i="1" dirty="0"/>
              <a:t>(</a:t>
            </a:r>
            <a:r>
              <a:rPr lang="it-IT" b="0" i="1" dirty="0" err="1">
                <a:solidFill>
                  <a:srgbClr val="6A3E3E"/>
                </a:solidFill>
              </a:rPr>
              <a:t>in</a:t>
            </a:r>
            <a:r>
              <a:rPr lang="it-IT" b="0" i="1" dirty="0" err="1"/>
              <a:t>.readLine</a:t>
            </a:r>
            <a:r>
              <a:rPr lang="it-IT" b="0" i="1" dirty="0"/>
              <a:t>());</a:t>
            </a:r>
          </a:p>
          <a:p>
            <a:pPr>
              <a:spcAft>
                <a:spcPts val="0"/>
              </a:spcAft>
            </a:pPr>
            <a:r>
              <a:rPr lang="pt-BR" b="0" dirty="0" smtClean="0"/>
              <a:t>  </a:t>
            </a:r>
          </a:p>
          <a:p>
            <a:pPr>
              <a:spcAft>
                <a:spcPts val="0"/>
              </a:spcAft>
            </a:pPr>
            <a:r>
              <a:rPr lang="pt-BR" b="0" dirty="0"/>
              <a:t> </a:t>
            </a:r>
            <a:r>
              <a:rPr lang="pt-BR" b="0" dirty="0" smtClean="0"/>
              <a:t> System.</a:t>
            </a:r>
            <a:r>
              <a:rPr lang="pt-BR" b="0" i="1" dirty="0" smtClean="0">
                <a:solidFill>
                  <a:srgbClr val="0000C0"/>
                </a:solidFill>
              </a:rPr>
              <a:t>out</a:t>
            </a:r>
            <a:r>
              <a:rPr lang="pt-BR" b="0" i="1" dirty="0" smtClean="0"/>
              <a:t>.println</a:t>
            </a:r>
            <a:r>
              <a:rPr lang="pt-BR" b="0" i="1" dirty="0"/>
              <a:t>(</a:t>
            </a:r>
            <a:r>
              <a:rPr lang="pt-BR" b="0" i="1" dirty="0">
                <a:solidFill>
                  <a:srgbClr val="2A00FF"/>
                </a:solidFill>
              </a:rPr>
              <a:t>"1) a+b\n2) </a:t>
            </a:r>
            <a:r>
              <a:rPr lang="pt-BR" b="0" i="1" dirty="0" smtClean="0">
                <a:solidFill>
                  <a:srgbClr val="2A00FF"/>
                </a:solidFill>
              </a:rPr>
              <a:t>a*b"</a:t>
            </a:r>
            <a:r>
              <a:rPr lang="pt-BR" b="0" i="1" dirty="0" smtClean="0"/>
              <a:t>);</a:t>
            </a:r>
            <a:endParaRPr lang="pt-BR" b="0" i="1" dirty="0"/>
          </a:p>
          <a:p>
            <a:pPr>
              <a:spcAft>
                <a:spcPts val="0"/>
              </a:spcAft>
            </a:pPr>
            <a:r>
              <a:rPr lang="it-IT" b="0" dirty="0" smtClean="0">
                <a:solidFill>
                  <a:srgbClr val="7F0055"/>
                </a:solidFill>
              </a:rPr>
              <a:t>  </a:t>
            </a:r>
            <a:r>
              <a:rPr lang="it-IT" b="0" dirty="0" err="1" smtClean="0">
                <a:solidFill>
                  <a:srgbClr val="7F0055"/>
                </a:solidFill>
              </a:rPr>
              <a:t>int</a:t>
            </a:r>
            <a:r>
              <a:rPr lang="it-IT" b="0" dirty="0" smtClean="0"/>
              <a:t> </a:t>
            </a:r>
            <a:r>
              <a:rPr lang="it-IT" b="0" dirty="0">
                <a:solidFill>
                  <a:srgbClr val="6A3E3E"/>
                </a:solidFill>
              </a:rPr>
              <a:t>c</a:t>
            </a:r>
            <a:r>
              <a:rPr lang="it-IT" b="0" dirty="0"/>
              <a:t> = </a:t>
            </a:r>
            <a:r>
              <a:rPr lang="it-IT" b="0" dirty="0" err="1"/>
              <a:t>System.</a:t>
            </a:r>
            <a:r>
              <a:rPr lang="it-IT" b="0" i="1" dirty="0" err="1">
                <a:solidFill>
                  <a:srgbClr val="0000C0"/>
                </a:solidFill>
              </a:rPr>
              <a:t>in</a:t>
            </a:r>
            <a:r>
              <a:rPr lang="it-IT" b="0" i="1" dirty="0" err="1"/>
              <a:t>.read</a:t>
            </a:r>
            <a:r>
              <a:rPr lang="it-IT" b="0" i="1" dirty="0"/>
              <a:t>();</a:t>
            </a:r>
          </a:p>
          <a:p>
            <a:pPr>
              <a:spcAft>
                <a:spcPts val="0"/>
              </a:spcAft>
            </a:pPr>
            <a:endParaRPr lang="it-IT" b="0" dirty="0" smtClean="0">
              <a:solidFill>
                <a:srgbClr val="7F0055"/>
              </a:solidFill>
            </a:endParaRP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 </a:t>
            </a:r>
            <a:r>
              <a:rPr lang="it-IT" b="0" dirty="0" smtClean="0">
                <a:solidFill>
                  <a:srgbClr val="7F0055"/>
                </a:solidFill>
              </a:rPr>
              <a:t> </a:t>
            </a:r>
            <a:r>
              <a:rPr lang="it-IT" b="0" dirty="0" err="1" smtClean="0">
                <a:solidFill>
                  <a:srgbClr val="7F0055"/>
                </a:solidFill>
              </a:rPr>
              <a:t>int</a:t>
            </a:r>
            <a:r>
              <a:rPr lang="it-IT" b="0" dirty="0" smtClean="0"/>
              <a:t> </a:t>
            </a:r>
            <a:r>
              <a:rPr lang="it-IT" b="0" dirty="0">
                <a:solidFill>
                  <a:srgbClr val="6A3E3E"/>
                </a:solidFill>
              </a:rPr>
              <a:t>r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 smtClean="0">
                <a:solidFill>
                  <a:srgbClr val="7F0055"/>
                </a:solidFill>
              </a:rPr>
              <a:t>  </a:t>
            </a:r>
            <a:r>
              <a:rPr lang="it-IT" b="0" dirty="0" err="1" smtClean="0">
                <a:solidFill>
                  <a:srgbClr val="7F0055"/>
                </a:solidFill>
              </a:rPr>
              <a:t>switch</a:t>
            </a:r>
            <a:r>
              <a:rPr lang="it-IT" b="0" dirty="0" smtClean="0"/>
              <a:t> </a:t>
            </a:r>
            <a:r>
              <a:rPr lang="it-IT" b="0" dirty="0"/>
              <a:t>(</a:t>
            </a:r>
            <a:r>
              <a:rPr lang="it-IT" b="0" dirty="0">
                <a:solidFill>
                  <a:srgbClr val="6A3E3E"/>
                </a:solidFill>
              </a:rPr>
              <a:t>c</a:t>
            </a:r>
            <a:r>
              <a:rPr lang="it-IT" b="0" dirty="0" smtClean="0"/>
              <a:t>){</a:t>
            </a:r>
            <a:endParaRPr lang="it-IT" b="0" dirty="0"/>
          </a:p>
          <a:p>
            <a:pPr>
              <a:spcAft>
                <a:spcPts val="0"/>
              </a:spcAft>
            </a:pPr>
            <a:r>
              <a:rPr lang="en-US" b="0" dirty="0" smtClean="0">
                <a:solidFill>
                  <a:srgbClr val="7F0055"/>
                </a:solidFill>
              </a:rPr>
              <a:t>    case</a:t>
            </a:r>
            <a:r>
              <a:rPr lang="en-US" b="0" dirty="0" smtClean="0"/>
              <a:t> </a:t>
            </a:r>
            <a:r>
              <a:rPr lang="en-US" b="0" dirty="0">
                <a:solidFill>
                  <a:srgbClr val="2A00FF"/>
                </a:solidFill>
              </a:rPr>
              <a:t>'1'</a:t>
            </a:r>
            <a:r>
              <a:rPr lang="en-US" b="0" dirty="0"/>
              <a:t>: </a:t>
            </a:r>
            <a:r>
              <a:rPr lang="en-US" b="0" dirty="0">
                <a:solidFill>
                  <a:srgbClr val="6A3E3E"/>
                </a:solidFill>
              </a:rPr>
              <a:t>r</a:t>
            </a:r>
            <a:r>
              <a:rPr lang="en-US" b="0" dirty="0"/>
              <a:t> = </a:t>
            </a:r>
            <a:r>
              <a:rPr lang="en-US" b="0" dirty="0" err="1">
                <a:solidFill>
                  <a:srgbClr val="6A3E3E"/>
                </a:solidFill>
              </a:rPr>
              <a:t>a</a:t>
            </a:r>
            <a:r>
              <a:rPr lang="en-US" b="0" dirty="0" err="1"/>
              <a:t>+</a:t>
            </a:r>
            <a:r>
              <a:rPr lang="en-US" b="0" dirty="0" err="1">
                <a:solidFill>
                  <a:srgbClr val="6A3E3E"/>
                </a:solidFill>
              </a:rPr>
              <a:t>b</a:t>
            </a:r>
            <a:r>
              <a:rPr lang="en-US" b="0" dirty="0"/>
              <a:t>; </a:t>
            </a:r>
            <a:r>
              <a:rPr lang="en-US" b="0" dirty="0">
                <a:solidFill>
                  <a:srgbClr val="7F0055"/>
                </a:solidFill>
              </a:rPr>
              <a:t>break</a:t>
            </a:r>
            <a:r>
              <a:rPr lang="en-US" b="0" dirty="0"/>
              <a:t>;</a:t>
            </a:r>
          </a:p>
          <a:p>
            <a:pPr>
              <a:spcAft>
                <a:spcPts val="0"/>
              </a:spcAft>
            </a:pPr>
            <a:r>
              <a:rPr lang="en-US" b="0" dirty="0" smtClean="0">
                <a:solidFill>
                  <a:srgbClr val="7F0055"/>
                </a:solidFill>
              </a:rPr>
              <a:t>    case</a:t>
            </a:r>
            <a:r>
              <a:rPr lang="en-US" b="0" dirty="0" smtClean="0"/>
              <a:t> </a:t>
            </a:r>
            <a:r>
              <a:rPr lang="en-US" b="0" dirty="0">
                <a:solidFill>
                  <a:srgbClr val="2A00FF"/>
                </a:solidFill>
              </a:rPr>
              <a:t>'2'</a:t>
            </a:r>
            <a:r>
              <a:rPr lang="en-US" b="0" dirty="0"/>
              <a:t>: </a:t>
            </a:r>
            <a:r>
              <a:rPr lang="en-US" b="0" dirty="0">
                <a:solidFill>
                  <a:srgbClr val="6A3E3E"/>
                </a:solidFill>
              </a:rPr>
              <a:t>r</a:t>
            </a:r>
            <a:r>
              <a:rPr lang="en-US" b="0" dirty="0"/>
              <a:t> = </a:t>
            </a:r>
            <a:r>
              <a:rPr lang="en-US" b="0" dirty="0">
                <a:solidFill>
                  <a:srgbClr val="6A3E3E"/>
                </a:solidFill>
              </a:rPr>
              <a:t>a</a:t>
            </a:r>
            <a:r>
              <a:rPr lang="en-US" b="0" dirty="0"/>
              <a:t>*</a:t>
            </a:r>
            <a:r>
              <a:rPr lang="en-US" b="0" dirty="0">
                <a:solidFill>
                  <a:srgbClr val="6A3E3E"/>
                </a:solidFill>
              </a:rPr>
              <a:t>b</a:t>
            </a:r>
            <a:r>
              <a:rPr lang="en-US" b="0" dirty="0"/>
              <a:t>; </a:t>
            </a:r>
            <a:r>
              <a:rPr lang="en-US" b="0" dirty="0">
                <a:solidFill>
                  <a:srgbClr val="7F0055"/>
                </a:solidFill>
              </a:rPr>
              <a:t>break</a:t>
            </a:r>
            <a:r>
              <a:rPr lang="en-US" b="0" dirty="0" smtClean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 smtClean="0">
                <a:solidFill>
                  <a:srgbClr val="7F0055"/>
                </a:solidFill>
              </a:rPr>
              <a:t>    default</a:t>
            </a:r>
            <a:r>
              <a:rPr lang="it-IT" b="0" dirty="0"/>
              <a:t>: </a:t>
            </a:r>
            <a:r>
              <a:rPr lang="it-IT" b="0" dirty="0" err="1"/>
              <a:t>System.</a:t>
            </a:r>
            <a:r>
              <a:rPr lang="it-IT" b="0" i="1" dirty="0" err="1">
                <a:solidFill>
                  <a:srgbClr val="0000C0"/>
                </a:solidFill>
              </a:rPr>
              <a:t>out</a:t>
            </a:r>
            <a:r>
              <a:rPr lang="it-IT" b="0" i="1" dirty="0" err="1"/>
              <a:t>.println</a:t>
            </a:r>
            <a:r>
              <a:rPr lang="it-IT" b="0" i="1" dirty="0"/>
              <a:t>(</a:t>
            </a:r>
            <a:r>
              <a:rPr lang="it-IT" b="0" i="1" dirty="0">
                <a:solidFill>
                  <a:srgbClr val="2A00FF"/>
                </a:solidFill>
              </a:rPr>
              <a:t>"</a:t>
            </a:r>
            <a:r>
              <a:rPr lang="it-IT" b="0" i="1" dirty="0" err="1">
                <a:solidFill>
                  <a:srgbClr val="2A00FF"/>
                </a:solidFill>
              </a:rPr>
              <a:t>Err</a:t>
            </a:r>
            <a:r>
              <a:rPr lang="it-IT" b="0" i="1" dirty="0">
                <a:solidFill>
                  <a:srgbClr val="2A00FF"/>
                </a:solidFill>
              </a:rPr>
              <a:t>"</a:t>
            </a:r>
            <a:r>
              <a:rPr lang="it-IT" b="0" i="1" dirty="0"/>
              <a:t>); </a:t>
            </a:r>
            <a:r>
              <a:rPr lang="it-IT" b="0" i="1" dirty="0" err="1">
                <a:solidFill>
                  <a:srgbClr val="7F0055"/>
                </a:solidFill>
              </a:rPr>
              <a:t>return</a:t>
            </a:r>
            <a:r>
              <a:rPr lang="it-IT" b="0" i="1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 smtClean="0"/>
              <a:t>  }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 smtClean="0"/>
              <a:t>  </a:t>
            </a:r>
            <a:r>
              <a:rPr lang="it-IT" b="0" dirty="0" err="1" smtClean="0"/>
              <a:t>System.</a:t>
            </a:r>
            <a:r>
              <a:rPr lang="it-IT" b="0" i="1" dirty="0" err="1" smtClean="0">
                <a:solidFill>
                  <a:srgbClr val="0000C0"/>
                </a:solidFill>
              </a:rPr>
              <a:t>out</a:t>
            </a:r>
            <a:r>
              <a:rPr lang="it-IT" b="0" i="1" dirty="0" err="1" smtClean="0"/>
              <a:t>.printf</a:t>
            </a:r>
            <a:r>
              <a:rPr lang="it-IT" b="0" i="1" dirty="0"/>
              <a:t>(</a:t>
            </a:r>
            <a:r>
              <a:rPr lang="it-IT" b="0" i="1" dirty="0">
                <a:solidFill>
                  <a:srgbClr val="2A00FF"/>
                </a:solidFill>
              </a:rPr>
              <a:t>"Risultato: %d"</a:t>
            </a:r>
            <a:r>
              <a:rPr lang="it-IT" b="0" i="1" dirty="0"/>
              <a:t>, </a:t>
            </a:r>
            <a:r>
              <a:rPr lang="it-IT" b="0" i="1" dirty="0">
                <a:solidFill>
                  <a:srgbClr val="6A3E3E"/>
                </a:solidFill>
              </a:rPr>
              <a:t>r</a:t>
            </a:r>
            <a:r>
              <a:rPr lang="it-IT" b="0" i="1" dirty="0"/>
              <a:t>);</a:t>
            </a:r>
          </a:p>
          <a:p>
            <a:pPr>
              <a:spcAft>
                <a:spcPts val="0"/>
              </a:spcAft>
            </a:pPr>
            <a:r>
              <a:rPr lang="it-IT" b="0" dirty="0" smtClean="0"/>
              <a:t> }</a:t>
            </a:r>
            <a:endParaRPr lang="it-IT" b="0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b="0" dirty="0" smtClean="0">
                <a:solidFill>
                  <a:srgbClr val="0000FF"/>
                </a:solidFill>
              </a:rPr>
              <a:t>public</a:t>
            </a:r>
            <a:r>
              <a:rPr lang="it-IT" b="0" dirty="0" smtClean="0"/>
              <a:t> </a:t>
            </a:r>
            <a:r>
              <a:rPr lang="it-IT" b="0" dirty="0" err="1">
                <a:solidFill>
                  <a:srgbClr val="0000FF"/>
                </a:solidFill>
              </a:rPr>
              <a:t>static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0000FF"/>
                </a:solidFill>
              </a:rPr>
              <a:t>void</a:t>
            </a:r>
            <a:r>
              <a:rPr lang="it-IT" b="0" dirty="0"/>
              <a:t> </a:t>
            </a:r>
            <a:r>
              <a:rPr lang="it-IT" b="0" dirty="0" err="1"/>
              <a:t>Main</a:t>
            </a:r>
            <a:r>
              <a:rPr lang="it-IT" b="0" dirty="0"/>
              <a:t>()</a:t>
            </a:r>
          </a:p>
          <a:p>
            <a:r>
              <a:rPr lang="it-IT" b="0" dirty="0" smtClean="0"/>
              <a:t>{</a:t>
            </a:r>
            <a:endParaRPr lang="it-IT" b="0" dirty="0"/>
          </a:p>
          <a:p>
            <a:r>
              <a:rPr lang="it-IT" b="0" dirty="0" smtClean="0">
                <a:solidFill>
                  <a:srgbClr val="2B91AF"/>
                </a:solidFill>
              </a:rPr>
              <a:t>  </a:t>
            </a:r>
            <a:r>
              <a:rPr lang="it-IT" b="0" dirty="0" err="1" smtClean="0">
                <a:solidFill>
                  <a:srgbClr val="2B91AF"/>
                </a:solidFill>
              </a:rPr>
              <a:t>Console</a:t>
            </a:r>
            <a:r>
              <a:rPr lang="it-IT" b="0" dirty="0" err="1" smtClean="0"/>
              <a:t>.WriteLine</a:t>
            </a:r>
            <a:r>
              <a:rPr lang="it-IT" b="0" dirty="0"/>
              <a:t>(</a:t>
            </a:r>
            <a:r>
              <a:rPr lang="it-IT" b="0" dirty="0">
                <a:solidFill>
                  <a:srgbClr val="A31515"/>
                </a:solidFill>
              </a:rPr>
              <a:t>"Come ti chiami?"</a:t>
            </a:r>
            <a:r>
              <a:rPr lang="it-IT" b="0" dirty="0"/>
              <a:t>);</a:t>
            </a:r>
          </a:p>
          <a:p>
            <a:r>
              <a:rPr lang="it-IT" b="0" dirty="0"/>
              <a:t>  </a:t>
            </a:r>
            <a:r>
              <a:rPr lang="it-IT" b="0" dirty="0" err="1" smtClean="0">
                <a:solidFill>
                  <a:srgbClr val="0000FF"/>
                </a:solidFill>
              </a:rPr>
              <a:t>string</a:t>
            </a:r>
            <a:r>
              <a:rPr lang="it-IT" b="0" dirty="0" smtClean="0"/>
              <a:t> </a:t>
            </a:r>
            <a:r>
              <a:rPr lang="it-IT" b="0" dirty="0" err="1"/>
              <a:t>name</a:t>
            </a:r>
            <a:r>
              <a:rPr lang="it-IT" b="0" dirty="0"/>
              <a:t> = </a:t>
            </a:r>
            <a:r>
              <a:rPr lang="it-IT" b="0" dirty="0" err="1">
                <a:solidFill>
                  <a:srgbClr val="2B91AF"/>
                </a:solidFill>
              </a:rPr>
              <a:t>Console</a:t>
            </a:r>
            <a:r>
              <a:rPr lang="it-IT" b="0" dirty="0" err="1"/>
              <a:t>.ReadLine</a:t>
            </a:r>
            <a:r>
              <a:rPr lang="it-IT" b="0" dirty="0"/>
              <a:t>();</a:t>
            </a:r>
          </a:p>
          <a:p>
            <a:r>
              <a:rPr lang="it-IT" b="0" dirty="0"/>
              <a:t>            </a:t>
            </a:r>
            <a:endParaRPr lang="it-IT" b="0" dirty="0" smtClean="0"/>
          </a:p>
          <a:p>
            <a:r>
              <a:rPr lang="it-IT" b="0" dirty="0">
                <a:solidFill>
                  <a:srgbClr val="2B91AF"/>
                </a:solidFill>
              </a:rPr>
              <a:t> </a:t>
            </a:r>
            <a:r>
              <a:rPr lang="it-IT" b="0" dirty="0" smtClean="0">
                <a:solidFill>
                  <a:srgbClr val="2B91AF"/>
                </a:solidFill>
              </a:rPr>
              <a:t> </a:t>
            </a:r>
            <a:r>
              <a:rPr lang="it-IT" b="0" dirty="0" err="1" smtClean="0">
                <a:solidFill>
                  <a:srgbClr val="2B91AF"/>
                </a:solidFill>
              </a:rPr>
              <a:t>Console</a:t>
            </a:r>
            <a:r>
              <a:rPr lang="it-IT" b="0" dirty="0" err="1" smtClean="0"/>
              <a:t>.WriteLine</a:t>
            </a:r>
            <a:r>
              <a:rPr lang="it-IT" b="0" dirty="0"/>
              <a:t>(</a:t>
            </a:r>
            <a:r>
              <a:rPr lang="it-IT" b="0" dirty="0">
                <a:solidFill>
                  <a:srgbClr val="A31515"/>
                </a:solidFill>
              </a:rPr>
              <a:t>"Quanti anni hai?"</a:t>
            </a:r>
            <a:r>
              <a:rPr lang="it-IT" b="0" dirty="0"/>
              <a:t>);</a:t>
            </a:r>
          </a:p>
          <a:p>
            <a:r>
              <a:rPr lang="it-IT" b="0" dirty="0" smtClean="0">
                <a:solidFill>
                  <a:srgbClr val="0000FF"/>
                </a:solidFill>
              </a:rPr>
              <a:t>  </a:t>
            </a:r>
            <a:r>
              <a:rPr lang="it-IT" b="0" dirty="0" err="1" smtClean="0">
                <a:solidFill>
                  <a:srgbClr val="0000FF"/>
                </a:solidFill>
              </a:rPr>
              <a:t>int</a:t>
            </a:r>
            <a:r>
              <a:rPr lang="it-IT" b="0" dirty="0" smtClean="0"/>
              <a:t> </a:t>
            </a:r>
            <a:r>
              <a:rPr lang="it-IT" b="0" dirty="0" err="1"/>
              <a:t>age</a:t>
            </a:r>
            <a:r>
              <a:rPr lang="it-IT" b="0" dirty="0"/>
              <a:t> = </a:t>
            </a:r>
            <a:r>
              <a:rPr lang="it-IT" b="0" dirty="0" err="1">
                <a:solidFill>
                  <a:srgbClr val="0000FF"/>
                </a:solidFill>
              </a:rPr>
              <a:t>int</a:t>
            </a:r>
            <a:r>
              <a:rPr lang="it-IT" b="0" dirty="0" err="1"/>
              <a:t>.Parse</a:t>
            </a:r>
            <a:r>
              <a:rPr lang="it-IT" b="0" dirty="0"/>
              <a:t>(</a:t>
            </a:r>
            <a:r>
              <a:rPr lang="it-IT" b="0" dirty="0" err="1">
                <a:solidFill>
                  <a:srgbClr val="2B91AF"/>
                </a:solidFill>
              </a:rPr>
              <a:t>Console</a:t>
            </a:r>
            <a:r>
              <a:rPr lang="it-IT" b="0" dirty="0" err="1"/>
              <a:t>.ReadLine</a:t>
            </a:r>
            <a:r>
              <a:rPr lang="it-IT" b="0" dirty="0"/>
              <a:t>());</a:t>
            </a:r>
          </a:p>
          <a:p>
            <a:r>
              <a:rPr lang="it-IT" b="0" dirty="0" smtClean="0">
                <a:solidFill>
                  <a:srgbClr val="2B91AF"/>
                </a:solidFill>
              </a:rPr>
              <a:t>  </a:t>
            </a:r>
            <a:r>
              <a:rPr lang="it-IT" b="0" dirty="0" err="1" smtClean="0">
                <a:solidFill>
                  <a:srgbClr val="2B91AF"/>
                </a:solidFill>
              </a:rPr>
              <a:t>Console</a:t>
            </a:r>
            <a:r>
              <a:rPr lang="it-IT" b="0" dirty="0" err="1" smtClean="0"/>
              <a:t>.WriteLine</a:t>
            </a:r>
            <a:r>
              <a:rPr lang="it-IT" b="0" dirty="0"/>
              <a:t>(</a:t>
            </a:r>
            <a:r>
              <a:rPr lang="it-IT" b="0" dirty="0">
                <a:solidFill>
                  <a:srgbClr val="A31515"/>
                </a:solidFill>
              </a:rPr>
              <a:t>"{0} ha {1} anni"</a:t>
            </a:r>
            <a:r>
              <a:rPr lang="it-IT" b="0" dirty="0"/>
              <a:t>, </a:t>
            </a:r>
            <a:r>
              <a:rPr lang="it-IT" b="0" dirty="0" err="1"/>
              <a:t>name</a:t>
            </a:r>
            <a:r>
              <a:rPr lang="it-IT" b="0" dirty="0"/>
              <a:t>, </a:t>
            </a:r>
            <a:r>
              <a:rPr lang="it-IT" b="0" dirty="0" err="1"/>
              <a:t>age</a:t>
            </a:r>
            <a:r>
              <a:rPr lang="it-IT" b="0" dirty="0"/>
              <a:t>);</a:t>
            </a:r>
          </a:p>
          <a:p>
            <a:endParaRPr lang="it-IT" b="0" dirty="0"/>
          </a:p>
          <a:p>
            <a:r>
              <a:rPr lang="it-IT" b="0" dirty="0" smtClean="0">
                <a:solidFill>
                  <a:srgbClr val="2B91AF"/>
                </a:solidFill>
              </a:rPr>
              <a:t>  </a:t>
            </a:r>
            <a:r>
              <a:rPr lang="it-IT" b="0" dirty="0" err="1" smtClean="0">
                <a:solidFill>
                  <a:srgbClr val="2B91AF"/>
                </a:solidFill>
              </a:rPr>
              <a:t>Console</a:t>
            </a:r>
            <a:r>
              <a:rPr lang="it-IT" b="0" dirty="0" err="1" smtClean="0"/>
              <a:t>.WriteLine</a:t>
            </a:r>
            <a:r>
              <a:rPr lang="it-IT" b="0" dirty="0"/>
              <a:t>(</a:t>
            </a:r>
            <a:r>
              <a:rPr lang="it-IT" b="0" dirty="0">
                <a:solidFill>
                  <a:srgbClr val="A31515"/>
                </a:solidFill>
              </a:rPr>
              <a:t>"Valore intero a:"</a:t>
            </a:r>
            <a:r>
              <a:rPr lang="it-IT" b="0" dirty="0"/>
              <a:t>);</a:t>
            </a:r>
          </a:p>
          <a:p>
            <a:r>
              <a:rPr lang="it-IT" b="0" dirty="0" smtClean="0">
                <a:solidFill>
                  <a:srgbClr val="0000FF"/>
                </a:solidFill>
              </a:rPr>
              <a:t>  </a:t>
            </a:r>
            <a:r>
              <a:rPr lang="it-IT" b="0" dirty="0" err="1" smtClean="0">
                <a:solidFill>
                  <a:srgbClr val="0000FF"/>
                </a:solidFill>
              </a:rPr>
              <a:t>int</a:t>
            </a:r>
            <a:r>
              <a:rPr lang="it-IT" b="0" dirty="0" smtClean="0"/>
              <a:t> </a:t>
            </a:r>
            <a:r>
              <a:rPr lang="it-IT" b="0" dirty="0"/>
              <a:t>a = </a:t>
            </a:r>
            <a:r>
              <a:rPr lang="it-IT" b="0" dirty="0" err="1">
                <a:solidFill>
                  <a:srgbClr val="0000FF"/>
                </a:solidFill>
              </a:rPr>
              <a:t>int</a:t>
            </a:r>
            <a:r>
              <a:rPr lang="it-IT" b="0" dirty="0" err="1"/>
              <a:t>.Parse</a:t>
            </a:r>
            <a:r>
              <a:rPr lang="it-IT" b="0" dirty="0"/>
              <a:t>(</a:t>
            </a:r>
            <a:r>
              <a:rPr lang="it-IT" b="0" dirty="0" err="1">
                <a:solidFill>
                  <a:srgbClr val="2B91AF"/>
                </a:solidFill>
              </a:rPr>
              <a:t>Console</a:t>
            </a:r>
            <a:r>
              <a:rPr lang="it-IT" b="0" dirty="0" err="1"/>
              <a:t>.ReadLine</a:t>
            </a:r>
            <a:r>
              <a:rPr lang="it-IT" b="0" dirty="0"/>
              <a:t>());</a:t>
            </a:r>
          </a:p>
          <a:p>
            <a:r>
              <a:rPr lang="it-IT" b="0" dirty="0" smtClean="0">
                <a:solidFill>
                  <a:srgbClr val="2B91AF"/>
                </a:solidFill>
              </a:rPr>
              <a:t>  </a:t>
            </a:r>
            <a:r>
              <a:rPr lang="it-IT" b="0" dirty="0" err="1" smtClean="0">
                <a:solidFill>
                  <a:srgbClr val="2B91AF"/>
                </a:solidFill>
              </a:rPr>
              <a:t>Console</a:t>
            </a:r>
            <a:r>
              <a:rPr lang="it-IT" b="0" dirty="0" err="1" smtClean="0"/>
              <a:t>.WriteLine</a:t>
            </a:r>
            <a:r>
              <a:rPr lang="it-IT" b="0" dirty="0"/>
              <a:t>(</a:t>
            </a:r>
            <a:r>
              <a:rPr lang="it-IT" b="0" dirty="0">
                <a:solidFill>
                  <a:srgbClr val="A31515"/>
                </a:solidFill>
              </a:rPr>
              <a:t>"Valore intero b:"</a:t>
            </a:r>
            <a:r>
              <a:rPr lang="it-IT" b="0" dirty="0"/>
              <a:t>);</a:t>
            </a:r>
          </a:p>
          <a:p>
            <a:r>
              <a:rPr lang="it-IT" b="0" dirty="0" smtClean="0">
                <a:solidFill>
                  <a:srgbClr val="0000FF"/>
                </a:solidFill>
              </a:rPr>
              <a:t>  </a:t>
            </a:r>
            <a:r>
              <a:rPr lang="it-IT" b="0" dirty="0" err="1" smtClean="0">
                <a:solidFill>
                  <a:srgbClr val="0000FF"/>
                </a:solidFill>
              </a:rPr>
              <a:t>int</a:t>
            </a:r>
            <a:r>
              <a:rPr lang="it-IT" b="0" dirty="0" smtClean="0"/>
              <a:t> </a:t>
            </a:r>
            <a:r>
              <a:rPr lang="it-IT" b="0" dirty="0"/>
              <a:t>b = </a:t>
            </a:r>
            <a:r>
              <a:rPr lang="it-IT" b="0" dirty="0" err="1">
                <a:solidFill>
                  <a:srgbClr val="0000FF"/>
                </a:solidFill>
              </a:rPr>
              <a:t>int</a:t>
            </a:r>
            <a:r>
              <a:rPr lang="it-IT" b="0" dirty="0" err="1"/>
              <a:t>.Parse</a:t>
            </a:r>
            <a:r>
              <a:rPr lang="it-IT" b="0" dirty="0"/>
              <a:t>(</a:t>
            </a:r>
            <a:r>
              <a:rPr lang="it-IT" b="0" dirty="0" err="1">
                <a:solidFill>
                  <a:srgbClr val="2B91AF"/>
                </a:solidFill>
              </a:rPr>
              <a:t>Console</a:t>
            </a:r>
            <a:r>
              <a:rPr lang="it-IT" b="0" dirty="0" err="1"/>
              <a:t>.ReadLine</a:t>
            </a:r>
            <a:r>
              <a:rPr lang="it-IT" b="0" dirty="0"/>
              <a:t>());</a:t>
            </a:r>
          </a:p>
          <a:p>
            <a:r>
              <a:rPr lang="pt-BR" b="0" dirty="0" smtClean="0">
                <a:solidFill>
                  <a:srgbClr val="2B91AF"/>
                </a:solidFill>
              </a:rPr>
              <a:t>  </a:t>
            </a:r>
          </a:p>
          <a:p>
            <a:r>
              <a:rPr lang="pt-BR" b="0" dirty="0">
                <a:solidFill>
                  <a:srgbClr val="2B91AF"/>
                </a:solidFill>
              </a:rPr>
              <a:t> </a:t>
            </a:r>
            <a:r>
              <a:rPr lang="pt-BR" b="0" dirty="0" smtClean="0">
                <a:solidFill>
                  <a:srgbClr val="2B91AF"/>
                </a:solidFill>
              </a:rPr>
              <a:t> Console</a:t>
            </a:r>
            <a:r>
              <a:rPr lang="pt-BR" b="0" dirty="0" smtClean="0"/>
              <a:t>.WriteLine</a:t>
            </a:r>
            <a:r>
              <a:rPr lang="pt-BR" b="0" dirty="0"/>
              <a:t>(</a:t>
            </a:r>
            <a:r>
              <a:rPr lang="pt-BR" b="0" dirty="0">
                <a:solidFill>
                  <a:srgbClr val="A31515"/>
                </a:solidFill>
              </a:rPr>
              <a:t>"1) a+b\n2) </a:t>
            </a:r>
            <a:r>
              <a:rPr lang="pt-BR" b="0" dirty="0" smtClean="0">
                <a:solidFill>
                  <a:srgbClr val="A31515"/>
                </a:solidFill>
              </a:rPr>
              <a:t>a*b"</a:t>
            </a:r>
            <a:r>
              <a:rPr lang="pt-BR" b="0" dirty="0" smtClean="0"/>
              <a:t>);</a:t>
            </a:r>
            <a:endParaRPr lang="pt-BR" b="0" dirty="0"/>
          </a:p>
          <a:p>
            <a:r>
              <a:rPr lang="it-IT" b="0" dirty="0" smtClean="0">
                <a:solidFill>
                  <a:srgbClr val="0000FF"/>
                </a:solidFill>
              </a:rPr>
              <a:t>  </a:t>
            </a:r>
            <a:r>
              <a:rPr lang="it-IT" b="0" dirty="0" err="1" smtClean="0">
                <a:solidFill>
                  <a:srgbClr val="0000FF"/>
                </a:solidFill>
              </a:rPr>
              <a:t>int</a:t>
            </a:r>
            <a:r>
              <a:rPr lang="it-IT" b="0" dirty="0" smtClean="0"/>
              <a:t> </a:t>
            </a:r>
            <a:r>
              <a:rPr lang="it-IT" b="0" dirty="0"/>
              <a:t>c = </a:t>
            </a:r>
            <a:r>
              <a:rPr lang="it-IT" b="0" dirty="0" err="1">
                <a:solidFill>
                  <a:srgbClr val="2B91AF"/>
                </a:solidFill>
              </a:rPr>
              <a:t>Console</a:t>
            </a:r>
            <a:r>
              <a:rPr lang="it-IT" b="0" dirty="0" err="1"/>
              <a:t>.Read</a:t>
            </a:r>
            <a:r>
              <a:rPr lang="it-IT" b="0" dirty="0"/>
              <a:t>();</a:t>
            </a:r>
          </a:p>
          <a:p>
            <a:r>
              <a:rPr lang="it-IT" b="0" dirty="0" smtClean="0">
                <a:solidFill>
                  <a:srgbClr val="0000FF"/>
                </a:solidFill>
              </a:rPr>
              <a:t>  </a:t>
            </a:r>
          </a:p>
          <a:p>
            <a:r>
              <a:rPr lang="it-IT" b="0" dirty="0">
                <a:solidFill>
                  <a:srgbClr val="0000FF"/>
                </a:solidFill>
              </a:rPr>
              <a:t> </a:t>
            </a:r>
            <a:r>
              <a:rPr lang="it-IT" b="0" dirty="0" smtClean="0">
                <a:solidFill>
                  <a:srgbClr val="0000FF"/>
                </a:solidFill>
              </a:rPr>
              <a:t> </a:t>
            </a:r>
            <a:r>
              <a:rPr lang="it-IT" b="0" dirty="0" err="1" smtClean="0">
                <a:solidFill>
                  <a:srgbClr val="0000FF"/>
                </a:solidFill>
              </a:rPr>
              <a:t>int</a:t>
            </a:r>
            <a:r>
              <a:rPr lang="it-IT" b="0" dirty="0" smtClean="0"/>
              <a:t> </a:t>
            </a:r>
            <a:r>
              <a:rPr lang="it-IT" b="0" dirty="0"/>
              <a:t>r;</a:t>
            </a:r>
          </a:p>
          <a:p>
            <a:r>
              <a:rPr lang="it-IT" b="0" dirty="0" smtClean="0">
                <a:solidFill>
                  <a:srgbClr val="0000FF"/>
                </a:solidFill>
              </a:rPr>
              <a:t>  </a:t>
            </a:r>
            <a:r>
              <a:rPr lang="it-IT" b="0" dirty="0" err="1" smtClean="0">
                <a:solidFill>
                  <a:srgbClr val="0000FF"/>
                </a:solidFill>
              </a:rPr>
              <a:t>switch</a:t>
            </a:r>
            <a:r>
              <a:rPr lang="it-IT" b="0" dirty="0" smtClean="0"/>
              <a:t> </a:t>
            </a:r>
            <a:r>
              <a:rPr lang="it-IT" b="0" dirty="0"/>
              <a:t>(c)</a:t>
            </a:r>
          </a:p>
          <a:p>
            <a:r>
              <a:rPr lang="it-IT" b="0" dirty="0" smtClean="0"/>
              <a:t>  {</a:t>
            </a:r>
            <a:endParaRPr lang="it-IT" b="0" dirty="0"/>
          </a:p>
          <a:p>
            <a:r>
              <a:rPr lang="pt-BR" b="0" dirty="0"/>
              <a:t>  </a:t>
            </a:r>
            <a:r>
              <a:rPr lang="pt-BR" b="0" dirty="0" smtClean="0"/>
              <a:t>  </a:t>
            </a:r>
            <a:r>
              <a:rPr lang="pt-BR" b="0" dirty="0" smtClean="0">
                <a:solidFill>
                  <a:srgbClr val="0000FF"/>
                </a:solidFill>
              </a:rPr>
              <a:t>case</a:t>
            </a:r>
            <a:r>
              <a:rPr lang="pt-BR" b="0" dirty="0" smtClean="0"/>
              <a:t> </a:t>
            </a:r>
            <a:r>
              <a:rPr lang="pt-BR" b="0" dirty="0">
                <a:solidFill>
                  <a:srgbClr val="A31515"/>
                </a:solidFill>
              </a:rPr>
              <a:t>'1'</a:t>
            </a:r>
            <a:r>
              <a:rPr lang="pt-BR" b="0" dirty="0"/>
              <a:t>: r = a + </a:t>
            </a:r>
            <a:r>
              <a:rPr lang="pt-BR" b="0" dirty="0" smtClean="0"/>
              <a:t>b; </a:t>
            </a:r>
            <a:r>
              <a:rPr lang="it-IT" b="0" dirty="0" smtClean="0">
                <a:solidFill>
                  <a:srgbClr val="0000FF"/>
                </a:solidFill>
              </a:rPr>
              <a:t>break</a:t>
            </a:r>
            <a:r>
              <a:rPr lang="it-IT" b="0" dirty="0"/>
              <a:t>;</a:t>
            </a:r>
          </a:p>
          <a:p>
            <a:r>
              <a:rPr lang="pt-BR" b="0" dirty="0" smtClean="0">
                <a:solidFill>
                  <a:srgbClr val="0000FF"/>
                </a:solidFill>
              </a:rPr>
              <a:t>    case</a:t>
            </a:r>
            <a:r>
              <a:rPr lang="pt-BR" b="0" dirty="0" smtClean="0"/>
              <a:t> </a:t>
            </a:r>
            <a:r>
              <a:rPr lang="pt-BR" b="0" dirty="0">
                <a:solidFill>
                  <a:srgbClr val="A31515"/>
                </a:solidFill>
              </a:rPr>
              <a:t>'2'</a:t>
            </a:r>
            <a:r>
              <a:rPr lang="pt-BR" b="0" dirty="0"/>
              <a:t>: r = a * b</a:t>
            </a:r>
            <a:r>
              <a:rPr lang="pt-BR" b="0" dirty="0" smtClean="0"/>
              <a:t>; </a:t>
            </a:r>
            <a:r>
              <a:rPr lang="it-IT" b="0" dirty="0" smtClean="0">
                <a:solidFill>
                  <a:srgbClr val="0000FF"/>
                </a:solidFill>
              </a:rPr>
              <a:t>break</a:t>
            </a:r>
            <a:r>
              <a:rPr lang="it-IT" b="0" dirty="0" smtClean="0"/>
              <a:t>;</a:t>
            </a:r>
          </a:p>
          <a:p>
            <a:r>
              <a:rPr lang="it-IT" b="0" dirty="0"/>
              <a:t> </a:t>
            </a:r>
            <a:r>
              <a:rPr lang="it-IT" b="0" dirty="0" smtClean="0"/>
              <a:t>   </a:t>
            </a:r>
            <a:r>
              <a:rPr lang="it-IT" b="0" dirty="0" smtClean="0">
                <a:solidFill>
                  <a:srgbClr val="0000FF"/>
                </a:solidFill>
              </a:rPr>
              <a:t>default</a:t>
            </a:r>
            <a:r>
              <a:rPr lang="it-IT" b="0" dirty="0"/>
              <a:t>: </a:t>
            </a:r>
            <a:r>
              <a:rPr lang="it-IT" b="0" dirty="0" err="1">
                <a:solidFill>
                  <a:srgbClr val="2B91AF"/>
                </a:solidFill>
              </a:rPr>
              <a:t>Console</a:t>
            </a:r>
            <a:r>
              <a:rPr lang="it-IT" b="0" dirty="0" err="1"/>
              <a:t>.WriteLine</a:t>
            </a:r>
            <a:r>
              <a:rPr lang="it-IT" b="0" dirty="0"/>
              <a:t>(</a:t>
            </a:r>
            <a:r>
              <a:rPr lang="it-IT" b="0" dirty="0">
                <a:solidFill>
                  <a:srgbClr val="A31515"/>
                </a:solidFill>
              </a:rPr>
              <a:t>"</a:t>
            </a:r>
            <a:r>
              <a:rPr lang="it-IT" b="0" dirty="0" err="1">
                <a:solidFill>
                  <a:srgbClr val="A31515"/>
                </a:solidFill>
              </a:rPr>
              <a:t>Err</a:t>
            </a:r>
            <a:r>
              <a:rPr lang="it-IT" b="0" dirty="0" smtClean="0">
                <a:solidFill>
                  <a:srgbClr val="A31515"/>
                </a:solidFill>
              </a:rPr>
              <a:t>"</a:t>
            </a:r>
            <a:r>
              <a:rPr lang="it-IT" b="0" dirty="0" smtClean="0"/>
              <a:t>); </a:t>
            </a:r>
            <a:r>
              <a:rPr lang="it-IT" b="0" dirty="0" err="1" smtClean="0">
                <a:solidFill>
                  <a:srgbClr val="0000FF"/>
                </a:solidFill>
              </a:rPr>
              <a:t>return</a:t>
            </a:r>
            <a:r>
              <a:rPr lang="it-IT" b="0" dirty="0"/>
              <a:t>;</a:t>
            </a:r>
          </a:p>
          <a:p>
            <a:r>
              <a:rPr lang="it-IT" b="0" dirty="0"/>
              <a:t> </a:t>
            </a:r>
            <a:r>
              <a:rPr lang="it-IT" b="0" dirty="0" smtClean="0"/>
              <a:t> }</a:t>
            </a:r>
          </a:p>
          <a:p>
            <a:endParaRPr lang="it-IT" b="0" dirty="0"/>
          </a:p>
          <a:p>
            <a:r>
              <a:rPr lang="it-IT" b="0" dirty="0"/>
              <a:t> </a:t>
            </a:r>
            <a:r>
              <a:rPr lang="it-IT" b="0" dirty="0" smtClean="0"/>
              <a:t> </a:t>
            </a:r>
            <a:r>
              <a:rPr lang="it-IT" b="0" dirty="0" err="1" smtClean="0">
                <a:solidFill>
                  <a:srgbClr val="2B91AF"/>
                </a:solidFill>
              </a:rPr>
              <a:t>Console</a:t>
            </a:r>
            <a:r>
              <a:rPr lang="it-IT" b="0" dirty="0" err="1" smtClean="0"/>
              <a:t>.WriteLine</a:t>
            </a:r>
            <a:r>
              <a:rPr lang="it-IT" b="0" dirty="0"/>
              <a:t>(</a:t>
            </a:r>
            <a:r>
              <a:rPr lang="it-IT" b="0" dirty="0">
                <a:solidFill>
                  <a:srgbClr val="A31515"/>
                </a:solidFill>
              </a:rPr>
              <a:t>"Risultato: {0}"</a:t>
            </a:r>
            <a:r>
              <a:rPr lang="it-IT" b="0" dirty="0"/>
              <a:t>, r);</a:t>
            </a:r>
          </a:p>
          <a:p>
            <a:r>
              <a:rPr lang="it-IT" b="0" dirty="0" smtClean="0"/>
              <a:t>}</a:t>
            </a:r>
            <a:r>
              <a:rPr lang="en-US" b="0" noProof="1" smtClean="0">
                <a:ea typeface="Calibri"/>
              </a:rPr>
              <a:t> </a:t>
            </a: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endParaRPr lang="it-IT" b="0" noProof="1">
              <a:effectLst/>
              <a:ea typeface="Calibri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9" y="5576542"/>
            <a:ext cx="477299" cy="47729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952" y="5576542"/>
            <a:ext cx="495460" cy="495460"/>
          </a:xfrm>
          <a:prstGeom prst="rect">
            <a:avLst/>
          </a:prstGeom>
        </p:spPr>
      </p:pic>
      <p:sp>
        <p:nvSpPr>
          <p:cNvPr id="20" name="Segnaposto data 1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97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it-IT" dirty="0" smtClean="0"/>
              <a:t>Tipi primitivi in Java e «tipi valore» predefiniti in C# (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 smtClean="0"/>
              <a:t>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dirty="0" smtClean="0"/>
              <a:t>,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it-IT" dirty="0" smtClean="0"/>
              <a:t>,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it-IT" dirty="0" smtClean="0"/>
              <a:t>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dirty="0" smtClean="0"/>
              <a:t>, …)</a:t>
            </a:r>
          </a:p>
          <a:p>
            <a:pPr lvl="2"/>
            <a:r>
              <a:rPr lang="it-IT" dirty="0" smtClean="0"/>
              <a:t>Si noti che in C# il tipo valore relativo al tipo </a:t>
            </a:r>
            <a:r>
              <a:rPr lang="it-IT" dirty="0" err="1" smtClean="0"/>
              <a:t>Boolean</a:t>
            </a:r>
            <a:r>
              <a:rPr lang="it-IT" dirty="0" smtClean="0"/>
              <a:t> è definito con la keyword «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dirty="0" smtClean="0"/>
              <a:t>»</a:t>
            </a:r>
          </a:p>
          <a:p>
            <a:pPr lvl="1"/>
            <a:r>
              <a:rPr lang="it-IT" dirty="0" smtClean="0"/>
              <a:t>Tipi riferimento (</a:t>
            </a:r>
            <a:r>
              <a:rPr lang="it-IT" dirty="0" err="1" smtClean="0"/>
              <a:t>reference</a:t>
            </a:r>
            <a:r>
              <a:rPr lang="it-IT" dirty="0" smtClean="0"/>
              <a:t> </a:t>
            </a:r>
            <a:r>
              <a:rPr lang="it-IT" dirty="0" err="1" smtClean="0"/>
              <a:t>type</a:t>
            </a:r>
            <a:r>
              <a:rPr lang="it-IT" dirty="0" smtClean="0"/>
              <a:t>):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it-IT" dirty="0" smtClean="0"/>
              <a:t>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dirty="0" smtClean="0"/>
              <a:t>, array, classi, interfacce</a:t>
            </a:r>
          </a:p>
          <a:p>
            <a:pPr lvl="2"/>
            <a:r>
              <a:rPr lang="it-IT" dirty="0"/>
              <a:t>Si noti che in C# il tipo </a:t>
            </a:r>
            <a:r>
              <a:rPr lang="it-IT" dirty="0" smtClean="0"/>
              <a:t>riferimento per le stringhe è accessibile con </a:t>
            </a:r>
            <a:r>
              <a:rPr lang="it-IT" dirty="0"/>
              <a:t>la keyword </a:t>
            </a:r>
            <a:r>
              <a:rPr lang="it-IT" dirty="0" smtClean="0"/>
              <a:t>«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dirty="0" smtClean="0"/>
              <a:t>» (‘s’ minuscola)</a:t>
            </a:r>
          </a:p>
          <a:p>
            <a:pPr lvl="1"/>
            <a:r>
              <a:rPr lang="it-IT" dirty="0" smtClean="0"/>
              <a:t>Costanti: keyword «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it-IT" dirty="0" smtClean="0"/>
              <a:t>» in Java, «</a:t>
            </a:r>
            <a:r>
              <a:rPr lang="it-IT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dirty="0" smtClean="0"/>
              <a:t>» e «</a:t>
            </a:r>
            <a:r>
              <a:rPr lang="it-IT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it-IT" dirty="0" smtClean="0"/>
              <a:t>» in C#</a:t>
            </a:r>
          </a:p>
          <a:p>
            <a:pPr lvl="1"/>
            <a:r>
              <a:rPr lang="it-IT" dirty="0" smtClean="0"/>
              <a:t>Cast e conversioni (es. conversione a stringa con metodo </a:t>
            </a:r>
            <a:r>
              <a:rPr lang="it-IT" dirty="0" err="1" smtClean="0"/>
              <a:t>ToString</a:t>
            </a:r>
            <a:r>
              <a:rPr lang="it-IT" dirty="0" smtClean="0"/>
              <a:t>()) 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Tipi di dati</a:t>
            </a:r>
            <a:endParaRPr lang="it-IT" dirty="0"/>
          </a:p>
        </p:txBody>
      </p:sp>
      <p:sp>
        <p:nvSpPr>
          <p:cNvPr id="11" name="Segnaposto testo 10"/>
          <p:cNvSpPr>
            <a:spLocks noGrp="1"/>
          </p:cNvSpPr>
          <p:nvPr>
            <p:ph type="body" sz="half" idx="13"/>
          </p:nvPr>
        </p:nvSpPr>
        <p:spPr/>
        <p:txBody>
          <a:bodyPr>
            <a:noAutofit/>
          </a:bodyPr>
          <a:lstStyle/>
          <a:p>
            <a:pPr lvl="1"/>
            <a:r>
              <a:rPr lang="it-IT" dirty="0" smtClean="0"/>
              <a:t>In </a:t>
            </a:r>
            <a:r>
              <a:rPr lang="it-IT" dirty="0"/>
              <a:t>C# non si usano classi «</a:t>
            </a:r>
            <a:r>
              <a:rPr lang="it-IT" dirty="0" err="1"/>
              <a:t>wrapper</a:t>
            </a:r>
            <a:r>
              <a:rPr lang="it-IT" dirty="0"/>
              <a:t>» per i tipi primitivi: i tipi valore predefiniti sono sempre visti come «derivati» da </a:t>
            </a:r>
            <a:r>
              <a:rPr lang="it-IT" dirty="0" err="1"/>
              <a:t>object</a:t>
            </a:r>
            <a:r>
              <a:rPr lang="it-IT" dirty="0"/>
              <a:t>, mediante boxing </a:t>
            </a:r>
            <a:r>
              <a:rPr lang="it-IT" dirty="0" smtClean="0"/>
              <a:t>automatico</a:t>
            </a:r>
          </a:p>
          <a:p>
            <a:pPr lvl="2"/>
            <a:r>
              <a:rPr lang="it-IT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Si possono </a:t>
            </a: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utilizzare sia le keyword del linguaggio (es. «</a:t>
            </a:r>
            <a:r>
              <a:rPr lang="it-IT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», «</a:t>
            </a:r>
            <a:r>
              <a:rPr lang="it-IT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», «</a:t>
            </a:r>
            <a:r>
              <a:rPr lang="it-IT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»), sia i nomi dei tipi corrispondenti nella </a:t>
            </a:r>
            <a:r>
              <a:rPr lang="it-IT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class</a:t>
            </a: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it-IT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library</a:t>
            </a: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 (con la maiuscola es. «</a:t>
            </a: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», «</a:t>
            </a:r>
            <a:r>
              <a:rPr lang="it-IT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», «</a:t>
            </a: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it-IT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»).</a:t>
            </a:r>
            <a:endParaRPr lang="it-IT" dirty="0"/>
          </a:p>
          <a:p>
            <a:pPr lvl="1"/>
            <a:r>
              <a:rPr lang="it-IT" dirty="0" err="1" smtClean="0"/>
              <a:t>Enum</a:t>
            </a:r>
            <a:r>
              <a:rPr lang="it-IT" dirty="0" smtClean="0"/>
              <a:t> – sono semplici </a:t>
            </a:r>
            <a:r>
              <a:rPr lang="it-IT" dirty="0"/>
              <a:t>tipi valore in C#, </a:t>
            </a:r>
            <a:r>
              <a:rPr lang="it-IT" dirty="0" smtClean="0"/>
              <a:t>mentre sono vere e proprie classi </a:t>
            </a:r>
            <a:r>
              <a:rPr lang="it-IT" dirty="0"/>
              <a:t>in </a:t>
            </a:r>
            <a:r>
              <a:rPr lang="it-IT" dirty="0" smtClean="0"/>
              <a:t>Java</a:t>
            </a:r>
            <a:endParaRPr lang="it-IT" dirty="0"/>
          </a:p>
          <a:p>
            <a:pPr lvl="2"/>
            <a:r>
              <a:rPr lang="it-IT" dirty="0" smtClean="0"/>
              <a:t>In C# possono essere associati esplicitamente i valori </a:t>
            </a:r>
            <a:r>
              <a:rPr lang="it-IT" dirty="0" err="1" smtClean="0"/>
              <a:t>integer</a:t>
            </a:r>
            <a:r>
              <a:rPr lang="it-IT" dirty="0" smtClean="0"/>
              <a:t> associati ai </a:t>
            </a:r>
            <a:r>
              <a:rPr lang="it-IT" dirty="0" err="1" smtClean="0"/>
              <a:t>mebri</a:t>
            </a:r>
            <a:r>
              <a:rPr lang="it-IT" dirty="0" smtClean="0"/>
              <a:t> dell’enumerato</a:t>
            </a:r>
            <a:endParaRPr lang="it-IT" dirty="0"/>
          </a:p>
        </p:txBody>
      </p:sp>
      <p:sp>
        <p:nvSpPr>
          <p:cNvPr id="16" name="Segnaposto data 1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404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di </a:t>
            </a:r>
            <a:r>
              <a:rPr lang="it-IT" dirty="0" smtClean="0"/>
              <a:t>dati – Esempi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>
          <a:xfrm>
            <a:off x="379562" y="1200521"/>
            <a:ext cx="5554707" cy="5049554"/>
          </a:xfrm>
        </p:spPr>
        <p:txBody>
          <a:bodyPr/>
          <a:lstStyle/>
          <a:p>
            <a:r>
              <a:rPr lang="it-IT" sz="1100" b="0" dirty="0">
                <a:solidFill>
                  <a:srgbClr val="3F7F5F"/>
                </a:solidFill>
              </a:rPr>
              <a:t>// Tipi valore - Esempi di tipi valore predefiniti</a:t>
            </a:r>
          </a:p>
          <a:p>
            <a:r>
              <a:rPr lang="it-IT" sz="1100" b="0" dirty="0" err="1">
                <a:solidFill>
                  <a:srgbClr val="7F0055"/>
                </a:solidFill>
              </a:rPr>
              <a:t>boolean</a:t>
            </a:r>
            <a:r>
              <a:rPr lang="it-IT" sz="1100" b="0" dirty="0"/>
              <a:t> </a:t>
            </a:r>
            <a:r>
              <a:rPr lang="it-IT" sz="1100" b="0" dirty="0" err="1"/>
              <a:t>flag</a:t>
            </a:r>
            <a:r>
              <a:rPr lang="it-IT" sz="1100" b="0" dirty="0"/>
              <a:t> = </a:t>
            </a:r>
            <a:r>
              <a:rPr lang="it-IT" sz="1100" b="0" dirty="0" err="1">
                <a:solidFill>
                  <a:srgbClr val="7F0055"/>
                </a:solidFill>
              </a:rPr>
              <a:t>true</a:t>
            </a:r>
            <a:r>
              <a:rPr lang="it-IT" sz="1100" b="0" dirty="0"/>
              <a:t>;</a:t>
            </a:r>
          </a:p>
          <a:p>
            <a:r>
              <a:rPr lang="it-IT" sz="1100" b="0" dirty="0">
                <a:solidFill>
                  <a:srgbClr val="7F0055"/>
                </a:solidFill>
              </a:rPr>
              <a:t>byte</a:t>
            </a:r>
            <a:r>
              <a:rPr lang="it-IT" sz="1100" b="0" dirty="0"/>
              <a:t> a = -128; </a:t>
            </a:r>
            <a:r>
              <a:rPr lang="it-IT" sz="1100" b="0" dirty="0">
                <a:solidFill>
                  <a:srgbClr val="3F7F5F"/>
                </a:solidFill>
              </a:rPr>
              <a:t>// N.B. con segno</a:t>
            </a:r>
          </a:p>
          <a:p>
            <a:endParaRPr lang="it-IT" sz="1100" b="0" dirty="0"/>
          </a:p>
          <a:p>
            <a:r>
              <a:rPr lang="it-IT" sz="1100" b="0" dirty="0" err="1">
                <a:solidFill>
                  <a:srgbClr val="7F0055"/>
                </a:solidFill>
              </a:rPr>
              <a:t>char</a:t>
            </a:r>
            <a:r>
              <a:rPr lang="it-IT" sz="1100" b="0" dirty="0"/>
              <a:t> c = </a:t>
            </a:r>
            <a:r>
              <a:rPr lang="it-IT" sz="1100" b="0" dirty="0">
                <a:solidFill>
                  <a:srgbClr val="2A00FF"/>
                </a:solidFill>
              </a:rPr>
              <a:t>'e'</a:t>
            </a:r>
            <a:r>
              <a:rPr lang="it-IT" sz="1100" b="0" dirty="0"/>
              <a:t>;</a:t>
            </a:r>
          </a:p>
          <a:p>
            <a:r>
              <a:rPr lang="it-IT" sz="1100" b="0" dirty="0">
                <a:solidFill>
                  <a:srgbClr val="3F7F5F"/>
                </a:solidFill>
              </a:rPr>
              <a:t>// Altri tipi valore </a:t>
            </a:r>
            <a:r>
              <a:rPr lang="it-IT" sz="1100" b="0" dirty="0" smtClean="0">
                <a:solidFill>
                  <a:srgbClr val="3F7F5F"/>
                </a:solidFill>
              </a:rPr>
              <a:t>predefiniti: </a:t>
            </a:r>
            <a:r>
              <a:rPr lang="en-US" sz="1100" b="0" dirty="0" smtClean="0">
                <a:solidFill>
                  <a:srgbClr val="3F7F5F"/>
                </a:solidFill>
              </a:rPr>
              <a:t>short</a:t>
            </a:r>
            <a:r>
              <a:rPr lang="en-US" sz="1100" b="0" dirty="0">
                <a:solidFill>
                  <a:srgbClr val="3F7F5F"/>
                </a:solidFill>
              </a:rPr>
              <a:t>, </a:t>
            </a:r>
            <a:r>
              <a:rPr lang="en-US" sz="1100" b="0" dirty="0" err="1">
                <a:solidFill>
                  <a:srgbClr val="3F7F5F"/>
                </a:solidFill>
              </a:rPr>
              <a:t>int</a:t>
            </a:r>
            <a:r>
              <a:rPr lang="en-US" sz="1100" b="0" dirty="0">
                <a:solidFill>
                  <a:srgbClr val="3F7F5F"/>
                </a:solidFill>
              </a:rPr>
              <a:t>, </a:t>
            </a:r>
            <a:r>
              <a:rPr lang="en-US" sz="1100" b="0" dirty="0" smtClean="0">
                <a:solidFill>
                  <a:srgbClr val="3F7F5F"/>
                </a:solidFill>
              </a:rPr>
              <a:t>long,</a:t>
            </a:r>
          </a:p>
          <a:p>
            <a:r>
              <a:rPr lang="en-US" sz="1100" b="0" dirty="0" smtClean="0">
                <a:solidFill>
                  <a:srgbClr val="3F7F5F"/>
                </a:solidFill>
              </a:rPr>
              <a:t>// float</a:t>
            </a:r>
            <a:r>
              <a:rPr lang="en-US" sz="1100" b="0" dirty="0">
                <a:solidFill>
                  <a:srgbClr val="3F7F5F"/>
                </a:solidFill>
              </a:rPr>
              <a:t>, double</a:t>
            </a:r>
          </a:p>
          <a:p>
            <a:pPr marL="0" indent="0">
              <a:buNone/>
            </a:pPr>
            <a:endParaRPr lang="it-IT" sz="1100" b="0" dirty="0"/>
          </a:p>
          <a:p>
            <a:r>
              <a:rPr lang="it-IT" sz="1100" b="0" dirty="0">
                <a:solidFill>
                  <a:srgbClr val="3F7F5F"/>
                </a:solidFill>
              </a:rPr>
              <a:t>// Tipi </a:t>
            </a:r>
            <a:r>
              <a:rPr lang="it-IT" sz="1100" b="0" dirty="0" smtClean="0">
                <a:solidFill>
                  <a:srgbClr val="3F7F5F"/>
                </a:solidFill>
              </a:rPr>
              <a:t>riferimento predefiniti</a:t>
            </a:r>
            <a:endParaRPr lang="it-IT" sz="1100" b="0" dirty="0">
              <a:solidFill>
                <a:srgbClr val="3F7F5F"/>
              </a:solidFill>
            </a:endParaRPr>
          </a:p>
          <a:p>
            <a:r>
              <a:rPr lang="it-IT" sz="1100" b="0" dirty="0"/>
              <a:t>Object o = </a:t>
            </a:r>
            <a:r>
              <a:rPr lang="it-IT" sz="1100" b="0" dirty="0">
                <a:solidFill>
                  <a:srgbClr val="7F0055"/>
                </a:solidFill>
              </a:rPr>
              <a:t>new</a:t>
            </a:r>
            <a:r>
              <a:rPr lang="it-IT" sz="1100" b="0" dirty="0"/>
              <a:t> Object();</a:t>
            </a:r>
          </a:p>
          <a:p>
            <a:r>
              <a:rPr lang="it-IT" sz="1100" b="0" dirty="0" err="1"/>
              <a:t>String</a:t>
            </a:r>
            <a:r>
              <a:rPr lang="it-IT" sz="1100" b="0" dirty="0"/>
              <a:t> s = </a:t>
            </a:r>
            <a:r>
              <a:rPr lang="it-IT" sz="1100" b="0" dirty="0">
                <a:solidFill>
                  <a:srgbClr val="2A00FF"/>
                </a:solidFill>
              </a:rPr>
              <a:t>"Java"</a:t>
            </a:r>
            <a:r>
              <a:rPr lang="it-IT" sz="1100" b="0" dirty="0"/>
              <a:t>;</a:t>
            </a:r>
          </a:p>
          <a:p>
            <a:r>
              <a:rPr lang="it-IT" sz="1100" b="0" dirty="0">
                <a:solidFill>
                  <a:srgbClr val="3F7F5F"/>
                </a:solidFill>
              </a:rPr>
              <a:t>// Tipi riferimento definibili dal programmatore:</a:t>
            </a:r>
          </a:p>
          <a:p>
            <a:r>
              <a:rPr lang="it-IT" sz="1100" b="0" dirty="0">
                <a:solidFill>
                  <a:srgbClr val="3F7F5F"/>
                </a:solidFill>
              </a:rPr>
              <a:t>// array, </a:t>
            </a:r>
            <a:r>
              <a:rPr lang="it-IT" sz="1100" b="0" dirty="0" err="1">
                <a:solidFill>
                  <a:srgbClr val="3F7F5F"/>
                </a:solidFill>
              </a:rPr>
              <a:t>class</a:t>
            </a:r>
            <a:r>
              <a:rPr lang="it-IT" sz="1100" b="0" dirty="0">
                <a:solidFill>
                  <a:srgbClr val="3F7F5F"/>
                </a:solidFill>
              </a:rPr>
              <a:t>, </a:t>
            </a:r>
            <a:r>
              <a:rPr lang="it-IT" sz="1100" b="0" dirty="0" err="1">
                <a:solidFill>
                  <a:srgbClr val="3F7F5F"/>
                </a:solidFill>
              </a:rPr>
              <a:t>interface</a:t>
            </a:r>
            <a:endParaRPr lang="it-IT" sz="1100" b="0" dirty="0">
              <a:solidFill>
                <a:srgbClr val="3F7F5F"/>
              </a:solidFill>
            </a:endParaRPr>
          </a:p>
          <a:p>
            <a:r>
              <a:rPr lang="it-IT" sz="1100" b="0" dirty="0"/>
              <a:t> </a:t>
            </a:r>
          </a:p>
          <a:p>
            <a:r>
              <a:rPr lang="it-IT" sz="1100" b="0" dirty="0">
                <a:solidFill>
                  <a:srgbClr val="3F7F5F"/>
                </a:solidFill>
              </a:rPr>
              <a:t>// </a:t>
            </a:r>
            <a:r>
              <a:rPr lang="it-IT" sz="1100" b="0" dirty="0" smtClean="0">
                <a:solidFill>
                  <a:srgbClr val="3F7F5F"/>
                </a:solidFill>
              </a:rPr>
              <a:t>Costanti</a:t>
            </a:r>
            <a:endParaRPr lang="it-IT" sz="1100" b="0" dirty="0"/>
          </a:p>
          <a:p>
            <a:r>
              <a:rPr lang="it-IT" sz="1100" b="0" dirty="0" err="1">
                <a:solidFill>
                  <a:srgbClr val="7F0055"/>
                </a:solidFill>
              </a:rPr>
              <a:t>final</a:t>
            </a:r>
            <a:r>
              <a:rPr lang="it-IT" sz="1100" b="0" dirty="0"/>
              <a:t> </a:t>
            </a:r>
            <a:r>
              <a:rPr lang="it-IT" sz="1100" b="0" dirty="0">
                <a:solidFill>
                  <a:srgbClr val="7F0055"/>
                </a:solidFill>
              </a:rPr>
              <a:t>double</a:t>
            </a:r>
            <a:r>
              <a:rPr lang="it-IT" sz="1100" b="0" dirty="0"/>
              <a:t> Value = 42;</a:t>
            </a:r>
          </a:p>
          <a:p>
            <a:endParaRPr lang="it-IT" sz="1100" b="0" dirty="0"/>
          </a:p>
          <a:p>
            <a:r>
              <a:rPr lang="it-IT" sz="1100" b="0" dirty="0">
                <a:solidFill>
                  <a:srgbClr val="3F7F5F"/>
                </a:solidFill>
              </a:rPr>
              <a:t>// Esempi di conversioni</a:t>
            </a:r>
          </a:p>
          <a:p>
            <a:r>
              <a:rPr lang="it-IT" sz="1100" b="0" dirty="0" err="1">
                <a:solidFill>
                  <a:srgbClr val="7F0055"/>
                </a:solidFill>
              </a:rPr>
              <a:t>int</a:t>
            </a:r>
            <a:r>
              <a:rPr lang="it-IT" sz="1100" b="0" dirty="0"/>
              <a:t> x = 42; </a:t>
            </a:r>
          </a:p>
          <a:p>
            <a:r>
              <a:rPr lang="es-ES" sz="1100" b="0" dirty="0" err="1"/>
              <a:t>String</a:t>
            </a:r>
            <a:r>
              <a:rPr lang="es-ES" sz="1100" b="0" dirty="0"/>
              <a:t> y = </a:t>
            </a:r>
            <a:r>
              <a:rPr lang="es-ES" sz="1100" b="0" dirty="0" err="1"/>
              <a:t>Integer.toString</a:t>
            </a:r>
            <a:r>
              <a:rPr lang="es-ES" sz="1100" b="0" dirty="0"/>
              <a:t>(x);  </a:t>
            </a:r>
            <a:r>
              <a:rPr lang="es-ES" sz="1100" b="0" dirty="0">
                <a:solidFill>
                  <a:srgbClr val="3F7F5F"/>
                </a:solidFill>
              </a:rPr>
              <a:t>// y = "42"</a:t>
            </a:r>
          </a:p>
          <a:p>
            <a:r>
              <a:rPr lang="it-IT" sz="1100" b="0" dirty="0"/>
              <a:t>x = </a:t>
            </a:r>
            <a:r>
              <a:rPr lang="it-IT" sz="1100" b="0" dirty="0" err="1"/>
              <a:t>Integer.parseInt</a:t>
            </a:r>
            <a:r>
              <a:rPr lang="it-IT" sz="1100" b="0" dirty="0"/>
              <a:t>(y);</a:t>
            </a:r>
          </a:p>
          <a:p>
            <a:r>
              <a:rPr lang="it-IT" sz="1100" b="0" dirty="0">
                <a:solidFill>
                  <a:srgbClr val="7F0055"/>
                </a:solidFill>
              </a:rPr>
              <a:t>double</a:t>
            </a:r>
            <a:r>
              <a:rPr lang="it-IT" sz="1100" b="0" dirty="0"/>
              <a:t> z = 3.5; </a:t>
            </a:r>
          </a:p>
          <a:p>
            <a:r>
              <a:rPr lang="pl-PL" sz="1100" b="0" dirty="0"/>
              <a:t>x = (</a:t>
            </a:r>
            <a:r>
              <a:rPr lang="pl-PL" sz="1100" b="0" dirty="0">
                <a:solidFill>
                  <a:srgbClr val="7F0055"/>
                </a:solidFill>
              </a:rPr>
              <a:t>int</a:t>
            </a:r>
            <a:r>
              <a:rPr lang="pl-PL" sz="1100" b="0" dirty="0"/>
              <a:t>) z;   </a:t>
            </a:r>
            <a:r>
              <a:rPr lang="pl-PL" sz="1100" b="0" dirty="0">
                <a:solidFill>
                  <a:srgbClr val="3F7F5F"/>
                </a:solidFill>
              </a:rPr>
              <a:t>// x = 3  (tronca i decimali)</a:t>
            </a:r>
          </a:p>
          <a:p>
            <a:r>
              <a:rPr lang="it-IT" sz="1100" b="0" dirty="0">
                <a:solidFill>
                  <a:srgbClr val="3F7F5F"/>
                </a:solidFill>
              </a:rPr>
              <a:t>// Esempi di </a:t>
            </a:r>
            <a:r>
              <a:rPr lang="it-IT" sz="1100" b="0" dirty="0" err="1">
                <a:solidFill>
                  <a:srgbClr val="3F7F5F"/>
                </a:solidFill>
              </a:rPr>
              <a:t>enum</a:t>
            </a:r>
            <a:endParaRPr lang="it-IT" sz="1100" b="0" dirty="0">
              <a:solidFill>
                <a:srgbClr val="3F7F5F"/>
              </a:solidFill>
            </a:endParaRPr>
          </a:p>
          <a:p>
            <a:r>
              <a:rPr lang="en-US" sz="1100" b="0" dirty="0" err="1">
                <a:solidFill>
                  <a:srgbClr val="7F0055"/>
                </a:solidFill>
              </a:rPr>
              <a:t>enum</a:t>
            </a:r>
            <a:r>
              <a:rPr lang="en-US" sz="1100" b="0" dirty="0"/>
              <a:t> Action {Start, Stop, Rewind, Forward};</a:t>
            </a:r>
          </a:p>
          <a:p>
            <a:r>
              <a:rPr lang="it-IT" sz="1100" b="0" dirty="0"/>
              <a:t>Action a = </a:t>
            </a:r>
            <a:r>
              <a:rPr lang="it-IT" sz="1100" b="0" dirty="0" err="1"/>
              <a:t>Action.Stop</a:t>
            </a:r>
            <a:r>
              <a:rPr lang="it-IT" sz="1100" b="0" dirty="0"/>
              <a:t>;</a:t>
            </a:r>
          </a:p>
          <a:p>
            <a:r>
              <a:rPr lang="it-IT" sz="1100" b="0" dirty="0" err="1">
                <a:solidFill>
                  <a:srgbClr val="7F0055"/>
                </a:solidFill>
              </a:rPr>
              <a:t>if</a:t>
            </a:r>
            <a:r>
              <a:rPr lang="it-IT" sz="1100" b="0" dirty="0"/>
              <a:t> (a != </a:t>
            </a:r>
            <a:r>
              <a:rPr lang="it-IT" sz="1100" b="0" dirty="0" err="1"/>
              <a:t>Action.Start</a:t>
            </a:r>
            <a:r>
              <a:rPr lang="it-IT" sz="1100" b="0" dirty="0"/>
              <a:t>)</a:t>
            </a:r>
          </a:p>
          <a:p>
            <a:r>
              <a:rPr lang="it-IT" sz="1100" b="0" dirty="0"/>
              <a:t>  </a:t>
            </a:r>
            <a:r>
              <a:rPr lang="it-IT" sz="1100" b="0" dirty="0" err="1"/>
              <a:t>System.out.println</a:t>
            </a:r>
            <a:r>
              <a:rPr lang="it-IT" sz="1100" b="0" dirty="0"/>
              <a:t>(a);  </a:t>
            </a:r>
            <a:r>
              <a:rPr lang="it-IT" sz="1100" b="0" dirty="0">
                <a:solidFill>
                  <a:srgbClr val="3F7F5F"/>
                </a:solidFill>
              </a:rPr>
              <a:t>// "Stop"</a:t>
            </a:r>
            <a:endParaRPr lang="en-US" sz="1100" b="0" dirty="0">
              <a:solidFill>
                <a:srgbClr val="1C2358"/>
              </a:solidFill>
              <a:ea typeface="Calibri"/>
            </a:endParaRP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>
          <a:xfrm>
            <a:off x="6131860" y="1200522"/>
            <a:ext cx="5651822" cy="5049554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it-IT" sz="1100" b="0" dirty="0" smtClean="0">
                <a:solidFill>
                  <a:srgbClr val="008000"/>
                </a:solidFill>
                <a:ea typeface="Calibri"/>
              </a:rPr>
              <a:t>// Tipi valore - Esempi di tipi valore predefiniti</a:t>
            </a:r>
            <a:endParaRPr lang="it-IT" sz="1100" b="0" dirty="0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dirty="0" err="1" smtClean="0">
                <a:solidFill>
                  <a:srgbClr val="0000FF"/>
                </a:solidFill>
                <a:ea typeface="Calibri"/>
              </a:rPr>
              <a:t>bool</a:t>
            </a:r>
            <a:r>
              <a:rPr lang="it-IT" sz="1100" b="0" dirty="0" smtClean="0">
                <a:ea typeface="Calibri"/>
              </a:rPr>
              <a:t> </a:t>
            </a:r>
            <a:r>
              <a:rPr lang="it-IT" sz="1100" b="0" dirty="0" err="1" smtClean="0">
                <a:ea typeface="Calibri"/>
              </a:rPr>
              <a:t>flag</a:t>
            </a:r>
            <a:r>
              <a:rPr lang="it-IT" sz="1100" b="0" dirty="0" smtClean="0">
                <a:ea typeface="Calibri"/>
              </a:rPr>
              <a:t> = </a:t>
            </a:r>
            <a:r>
              <a:rPr lang="it-IT" sz="1100" b="0" dirty="0" err="1" smtClean="0">
                <a:solidFill>
                  <a:srgbClr val="0000FF"/>
                </a:solidFill>
                <a:ea typeface="Calibri"/>
              </a:rPr>
              <a:t>true</a:t>
            </a:r>
            <a:r>
              <a:rPr lang="it-IT" sz="1100" b="0" dirty="0" smtClean="0">
                <a:ea typeface="Calibri"/>
              </a:rPr>
              <a:t>;</a:t>
            </a:r>
          </a:p>
          <a:p>
            <a:pPr>
              <a:spcAft>
                <a:spcPts val="0"/>
              </a:spcAft>
            </a:pPr>
            <a:r>
              <a:rPr lang="it-IT" sz="1100" b="0" dirty="0" smtClean="0">
                <a:solidFill>
                  <a:srgbClr val="0000FF"/>
                </a:solidFill>
                <a:ea typeface="Calibri"/>
              </a:rPr>
              <a:t>byte</a:t>
            </a:r>
            <a:r>
              <a:rPr lang="it-IT" sz="1100" b="0" dirty="0" smtClean="0">
                <a:ea typeface="Calibri"/>
              </a:rPr>
              <a:t> a = 255; </a:t>
            </a:r>
            <a:r>
              <a:rPr lang="it-IT" sz="1100" b="0" dirty="0">
                <a:solidFill>
                  <a:srgbClr val="008000"/>
                </a:solidFill>
                <a:ea typeface="Calibri"/>
              </a:rPr>
              <a:t>// </a:t>
            </a:r>
            <a:r>
              <a:rPr lang="it-IT" sz="1100" b="0" dirty="0" smtClean="0">
                <a:solidFill>
                  <a:srgbClr val="008000"/>
                </a:solidFill>
                <a:ea typeface="Calibri"/>
              </a:rPr>
              <a:t>N.B. senza segno</a:t>
            </a:r>
            <a:endParaRPr lang="it-IT" sz="1100" b="0" dirty="0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dirty="0" err="1" smtClean="0">
                <a:solidFill>
                  <a:srgbClr val="0000FF"/>
                </a:solidFill>
                <a:ea typeface="Calibri"/>
              </a:rPr>
              <a:t>sbyte</a:t>
            </a:r>
            <a:r>
              <a:rPr lang="it-IT" sz="1100" b="0" dirty="0" smtClean="0">
                <a:ea typeface="Calibri"/>
              </a:rPr>
              <a:t> b = -128; </a:t>
            </a:r>
            <a:r>
              <a:rPr lang="it-IT" sz="1100" b="0" dirty="0">
                <a:solidFill>
                  <a:srgbClr val="008000"/>
                </a:solidFill>
                <a:ea typeface="Calibri"/>
              </a:rPr>
              <a:t>// N.B. </a:t>
            </a:r>
            <a:r>
              <a:rPr lang="it-IT" sz="1100" b="0" dirty="0" smtClean="0">
                <a:solidFill>
                  <a:srgbClr val="008000"/>
                </a:solidFill>
                <a:ea typeface="Calibri"/>
              </a:rPr>
              <a:t>con segno</a:t>
            </a:r>
            <a:endParaRPr lang="it-IT" sz="1100" b="0" dirty="0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dirty="0" err="1" smtClean="0">
                <a:solidFill>
                  <a:srgbClr val="0000FF"/>
                </a:solidFill>
                <a:ea typeface="Calibri"/>
              </a:rPr>
              <a:t>char</a:t>
            </a:r>
            <a:r>
              <a:rPr lang="it-IT" sz="1100" b="0" dirty="0" smtClean="0">
                <a:ea typeface="Calibri"/>
              </a:rPr>
              <a:t> c = </a:t>
            </a:r>
            <a:r>
              <a:rPr lang="it-IT" sz="1100" b="0" dirty="0" smtClean="0">
                <a:solidFill>
                  <a:srgbClr val="A31515"/>
                </a:solidFill>
                <a:ea typeface="Calibri"/>
              </a:rPr>
              <a:t>'è'</a:t>
            </a:r>
            <a:r>
              <a:rPr lang="it-IT" sz="1100" b="0" dirty="0" smtClean="0">
                <a:ea typeface="Calibri"/>
              </a:rPr>
              <a:t>;</a:t>
            </a:r>
          </a:p>
          <a:p>
            <a:pPr>
              <a:spcAft>
                <a:spcPts val="0"/>
              </a:spcAft>
            </a:pPr>
            <a:r>
              <a:rPr lang="it-IT" sz="1100" b="0" dirty="0" smtClean="0">
                <a:solidFill>
                  <a:srgbClr val="008000"/>
                </a:solidFill>
                <a:ea typeface="Calibri"/>
              </a:rPr>
              <a:t>// Altri tipi valore predefiniti: short, </a:t>
            </a:r>
            <a:r>
              <a:rPr lang="it-IT" sz="1100" b="0" dirty="0" err="1" smtClean="0">
                <a:solidFill>
                  <a:srgbClr val="008000"/>
                </a:solidFill>
                <a:ea typeface="Calibri"/>
              </a:rPr>
              <a:t>ushort</a:t>
            </a:r>
            <a:r>
              <a:rPr lang="it-IT" sz="1100" b="0" dirty="0" smtClean="0">
                <a:solidFill>
                  <a:srgbClr val="008000"/>
                </a:solidFill>
                <a:ea typeface="Calibri"/>
              </a:rPr>
              <a:t>, </a:t>
            </a:r>
            <a:r>
              <a:rPr lang="it-IT" sz="1100" b="0" dirty="0" err="1" smtClean="0">
                <a:solidFill>
                  <a:srgbClr val="008000"/>
                </a:solidFill>
                <a:ea typeface="Calibri"/>
              </a:rPr>
              <a:t>int</a:t>
            </a:r>
            <a:r>
              <a:rPr lang="it-IT" sz="1100" b="0" dirty="0" smtClean="0">
                <a:solidFill>
                  <a:srgbClr val="008000"/>
                </a:solidFill>
                <a:ea typeface="Calibri"/>
              </a:rPr>
              <a:t>, </a:t>
            </a:r>
            <a:r>
              <a:rPr lang="it-IT" sz="1100" b="0" dirty="0" err="1" smtClean="0">
                <a:solidFill>
                  <a:srgbClr val="008000"/>
                </a:solidFill>
                <a:ea typeface="Calibri"/>
              </a:rPr>
              <a:t>uint</a:t>
            </a:r>
            <a:r>
              <a:rPr lang="it-IT" sz="1100" b="0" dirty="0" smtClean="0">
                <a:solidFill>
                  <a:srgbClr val="008000"/>
                </a:solidFill>
                <a:ea typeface="Calibri"/>
              </a:rPr>
              <a:t>, long,</a:t>
            </a:r>
          </a:p>
          <a:p>
            <a:pPr>
              <a:spcAft>
                <a:spcPts val="0"/>
              </a:spcAft>
            </a:pPr>
            <a:r>
              <a:rPr lang="it-IT" sz="1100" b="0" dirty="0" smtClean="0">
                <a:solidFill>
                  <a:srgbClr val="008000"/>
                </a:solidFill>
                <a:ea typeface="Calibri"/>
              </a:rPr>
              <a:t>// </a:t>
            </a:r>
            <a:r>
              <a:rPr lang="it-IT" sz="1100" b="0" dirty="0" err="1" smtClean="0">
                <a:solidFill>
                  <a:srgbClr val="008000"/>
                </a:solidFill>
                <a:ea typeface="Calibri"/>
              </a:rPr>
              <a:t>ulong</a:t>
            </a:r>
            <a:r>
              <a:rPr lang="it-IT" sz="1100" b="0" dirty="0" smtClean="0">
                <a:solidFill>
                  <a:srgbClr val="008000"/>
                </a:solidFill>
                <a:ea typeface="Calibri"/>
              </a:rPr>
              <a:t>, float, double, </a:t>
            </a:r>
            <a:r>
              <a:rPr lang="it-IT" sz="1100" b="0" dirty="0" err="1" smtClean="0">
                <a:solidFill>
                  <a:srgbClr val="008000"/>
                </a:solidFill>
                <a:ea typeface="Calibri"/>
              </a:rPr>
              <a:t>decimal</a:t>
            </a:r>
            <a:endParaRPr lang="it-IT" sz="1100" b="0" dirty="0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dirty="0" smtClean="0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sz="1100" b="0" dirty="0" smtClean="0">
                <a:solidFill>
                  <a:srgbClr val="008000"/>
                </a:solidFill>
                <a:ea typeface="Calibri"/>
              </a:rPr>
              <a:t>// Tipi riferimento predefiniti</a:t>
            </a:r>
            <a:endParaRPr lang="it-IT" sz="1100" b="0" dirty="0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dirty="0" err="1" smtClean="0">
                <a:solidFill>
                  <a:srgbClr val="0000FF"/>
                </a:solidFill>
                <a:ea typeface="Calibri"/>
              </a:rPr>
              <a:t>object</a:t>
            </a:r>
            <a:r>
              <a:rPr lang="it-IT" sz="1100" b="0" dirty="0" smtClean="0">
                <a:ea typeface="Calibri"/>
              </a:rPr>
              <a:t> o = </a:t>
            </a:r>
            <a:r>
              <a:rPr lang="it-IT" sz="1100" b="0" dirty="0" smtClean="0">
                <a:solidFill>
                  <a:srgbClr val="0000FF"/>
                </a:solidFill>
                <a:ea typeface="Calibri"/>
              </a:rPr>
              <a:t>new</a:t>
            </a:r>
            <a:r>
              <a:rPr lang="it-IT" sz="1100" b="0" dirty="0" smtClean="0">
                <a:ea typeface="Calibri"/>
              </a:rPr>
              <a:t> </a:t>
            </a:r>
            <a:r>
              <a:rPr lang="it-IT" sz="1100" b="0" dirty="0" err="1" smtClean="0">
                <a:solidFill>
                  <a:srgbClr val="0000FF"/>
                </a:solidFill>
                <a:ea typeface="Calibri"/>
              </a:rPr>
              <a:t>object</a:t>
            </a:r>
            <a:r>
              <a:rPr lang="it-IT" sz="1100" b="0" dirty="0" smtClean="0">
                <a:ea typeface="Calibri"/>
              </a:rPr>
              <a:t>(); </a:t>
            </a:r>
          </a:p>
          <a:p>
            <a:pPr>
              <a:spcAft>
                <a:spcPts val="0"/>
              </a:spcAft>
            </a:pPr>
            <a:r>
              <a:rPr lang="it-IT" sz="1100" b="0" dirty="0" err="1" smtClean="0">
                <a:solidFill>
                  <a:srgbClr val="0000FF"/>
                </a:solidFill>
                <a:ea typeface="Calibri"/>
              </a:rPr>
              <a:t>string</a:t>
            </a:r>
            <a:r>
              <a:rPr lang="it-IT" sz="1100" b="0" dirty="0" smtClean="0">
                <a:ea typeface="Calibri"/>
              </a:rPr>
              <a:t> s = </a:t>
            </a:r>
            <a:r>
              <a:rPr lang="it-IT" sz="1100" b="0" dirty="0" smtClean="0">
                <a:solidFill>
                  <a:srgbClr val="A31515"/>
                </a:solidFill>
                <a:ea typeface="Calibri"/>
              </a:rPr>
              <a:t>"C#"</a:t>
            </a:r>
            <a:r>
              <a:rPr lang="it-IT" sz="1100" b="0" dirty="0" smtClean="0">
                <a:ea typeface="Calibri"/>
              </a:rPr>
              <a:t>;</a:t>
            </a:r>
          </a:p>
          <a:p>
            <a:pPr>
              <a:spcAft>
                <a:spcPts val="0"/>
              </a:spcAft>
            </a:pPr>
            <a:r>
              <a:rPr lang="it-IT" sz="1100" b="0" dirty="0" smtClean="0">
                <a:solidFill>
                  <a:srgbClr val="008000"/>
                </a:solidFill>
                <a:ea typeface="Calibri"/>
              </a:rPr>
              <a:t>// Tipi riferimento definibili dal programmatore:</a:t>
            </a:r>
          </a:p>
          <a:p>
            <a:pPr>
              <a:spcAft>
                <a:spcPts val="0"/>
              </a:spcAft>
            </a:pPr>
            <a:r>
              <a:rPr lang="it-IT" sz="1100" b="0" dirty="0" smtClean="0">
                <a:solidFill>
                  <a:srgbClr val="008000"/>
                </a:solidFill>
                <a:ea typeface="Calibri"/>
              </a:rPr>
              <a:t>// array, </a:t>
            </a:r>
            <a:r>
              <a:rPr lang="it-IT" sz="1100" b="0" dirty="0" err="1" smtClean="0">
                <a:solidFill>
                  <a:srgbClr val="008000"/>
                </a:solidFill>
                <a:ea typeface="Calibri"/>
              </a:rPr>
              <a:t>class</a:t>
            </a:r>
            <a:r>
              <a:rPr lang="it-IT" sz="1100" b="0" dirty="0" smtClean="0">
                <a:solidFill>
                  <a:srgbClr val="008000"/>
                </a:solidFill>
                <a:ea typeface="Calibri"/>
              </a:rPr>
              <a:t>, </a:t>
            </a:r>
            <a:r>
              <a:rPr lang="it-IT" sz="1100" b="0" dirty="0" err="1" smtClean="0">
                <a:solidFill>
                  <a:srgbClr val="008000"/>
                </a:solidFill>
                <a:ea typeface="Calibri"/>
              </a:rPr>
              <a:t>interface</a:t>
            </a:r>
            <a:r>
              <a:rPr lang="it-IT" sz="1100" b="0" dirty="0" smtClean="0">
                <a:solidFill>
                  <a:srgbClr val="008000"/>
                </a:solidFill>
                <a:ea typeface="Calibri"/>
              </a:rPr>
              <a:t>, delegate</a:t>
            </a:r>
            <a:endParaRPr lang="it-IT" sz="1100" b="0" dirty="0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dirty="0" smtClean="0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sz="1100" b="0" dirty="0" smtClean="0">
                <a:solidFill>
                  <a:srgbClr val="008000"/>
                </a:solidFill>
                <a:ea typeface="Calibri"/>
              </a:rPr>
              <a:t>// Costanti</a:t>
            </a:r>
            <a:endParaRPr lang="it-IT" sz="1100" b="0" dirty="0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dirty="0" err="1" smtClean="0">
                <a:solidFill>
                  <a:srgbClr val="0000FF"/>
                </a:solidFill>
                <a:ea typeface="Calibri"/>
              </a:rPr>
              <a:t>const</a:t>
            </a:r>
            <a:r>
              <a:rPr lang="it-IT" sz="1100" b="0" dirty="0" smtClean="0">
                <a:ea typeface="Calibri"/>
              </a:rPr>
              <a:t> </a:t>
            </a:r>
            <a:r>
              <a:rPr lang="it-IT" sz="1100" b="0" dirty="0" smtClean="0">
                <a:solidFill>
                  <a:srgbClr val="0000FF"/>
                </a:solidFill>
                <a:ea typeface="Calibri"/>
              </a:rPr>
              <a:t>double</a:t>
            </a:r>
            <a:r>
              <a:rPr lang="it-IT" sz="1100" b="0" dirty="0" smtClean="0">
                <a:ea typeface="Calibri"/>
              </a:rPr>
              <a:t> PI = 3.14; </a:t>
            </a:r>
            <a:r>
              <a:rPr lang="it-IT" sz="1100" b="0" dirty="0" smtClean="0">
                <a:solidFill>
                  <a:srgbClr val="008000"/>
                </a:solidFill>
                <a:ea typeface="Calibri"/>
              </a:rPr>
              <a:t>// </a:t>
            </a:r>
            <a:r>
              <a:rPr lang="it-IT" sz="1100" b="0" dirty="0" err="1" smtClean="0">
                <a:solidFill>
                  <a:srgbClr val="008000"/>
                </a:solidFill>
                <a:ea typeface="Calibri"/>
              </a:rPr>
              <a:t>iniz</a:t>
            </a:r>
            <a:r>
              <a:rPr lang="it-IT" sz="1100" b="0" dirty="0" smtClean="0">
                <a:solidFill>
                  <a:srgbClr val="008000"/>
                </a:solidFill>
                <a:ea typeface="Calibri"/>
              </a:rPr>
              <a:t>. a compile-time</a:t>
            </a:r>
            <a:endParaRPr lang="it-IT" sz="1100" b="0" dirty="0" smtClean="0">
              <a:ea typeface="Calibri"/>
            </a:endParaRPr>
          </a:p>
          <a:p>
            <a:pPr>
              <a:spcAft>
                <a:spcPts val="1000"/>
              </a:spcAft>
            </a:pPr>
            <a:r>
              <a:rPr lang="it-IT" sz="1100" b="0" dirty="0" err="1" smtClean="0">
                <a:solidFill>
                  <a:srgbClr val="0000FF"/>
                </a:solidFill>
                <a:ea typeface="Calibri"/>
              </a:rPr>
              <a:t>readonly</a:t>
            </a:r>
            <a:r>
              <a:rPr lang="it-IT" sz="1100" b="0" dirty="0" smtClean="0">
                <a:ea typeface="Calibri"/>
              </a:rPr>
              <a:t> </a:t>
            </a:r>
            <a:r>
              <a:rPr lang="it-IT" sz="1100" b="0" dirty="0" err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dirty="0" smtClean="0">
                <a:ea typeface="Calibri"/>
              </a:rPr>
              <a:t> Value = 42; </a:t>
            </a:r>
            <a:r>
              <a:rPr lang="it-IT" sz="1100" b="0" dirty="0" smtClean="0">
                <a:solidFill>
                  <a:srgbClr val="008000"/>
                </a:solidFill>
                <a:ea typeface="Calibri"/>
              </a:rPr>
              <a:t>// </a:t>
            </a:r>
            <a:r>
              <a:rPr lang="it-IT" sz="1100" b="0" dirty="0" err="1" smtClean="0">
                <a:solidFill>
                  <a:srgbClr val="008000"/>
                </a:solidFill>
                <a:ea typeface="Calibri"/>
              </a:rPr>
              <a:t>iniz</a:t>
            </a:r>
            <a:r>
              <a:rPr lang="it-IT" sz="1100" b="0" dirty="0" smtClean="0">
                <a:solidFill>
                  <a:srgbClr val="008000"/>
                </a:solidFill>
                <a:ea typeface="Calibri"/>
              </a:rPr>
              <a:t>. a </a:t>
            </a:r>
            <a:r>
              <a:rPr lang="it-IT" sz="1100" b="0" dirty="0" err="1" smtClean="0">
                <a:solidFill>
                  <a:srgbClr val="008000"/>
                </a:solidFill>
                <a:ea typeface="Calibri"/>
              </a:rPr>
              <a:t>runtime</a:t>
            </a:r>
            <a:endParaRPr lang="it-IT" sz="1100" b="0" dirty="0" smtClean="0">
              <a:solidFill>
                <a:srgbClr val="008000"/>
              </a:solidFill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008000"/>
                </a:solidFill>
                <a:ea typeface="Calibri"/>
              </a:rPr>
              <a:t>// Esempi di conversioni</a:t>
            </a:r>
            <a:endParaRPr lang="it-IT" sz="1100" b="0" dirty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dirty="0">
                <a:ea typeface="Calibri"/>
              </a:rPr>
              <a:t> x = 42; </a:t>
            </a:r>
          </a:p>
          <a:p>
            <a:pPr>
              <a:spcAft>
                <a:spcPts val="0"/>
              </a:spcAft>
            </a:pP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string</a:t>
            </a:r>
            <a:r>
              <a:rPr lang="it-IT" sz="1100" b="0" dirty="0">
                <a:ea typeface="Calibri"/>
              </a:rPr>
              <a:t> y = </a:t>
            </a:r>
            <a:r>
              <a:rPr lang="it-IT" sz="1100" b="0" dirty="0" err="1">
                <a:ea typeface="Calibri"/>
              </a:rPr>
              <a:t>x.ToString</a:t>
            </a:r>
            <a:r>
              <a:rPr lang="it-IT" sz="1100" b="0" dirty="0">
                <a:ea typeface="Calibri"/>
              </a:rPr>
              <a:t>();  </a:t>
            </a:r>
            <a:r>
              <a:rPr lang="it-IT" sz="1100" b="0" dirty="0">
                <a:solidFill>
                  <a:srgbClr val="008000"/>
                </a:solidFill>
                <a:ea typeface="Calibri"/>
              </a:rPr>
              <a:t>// y = "42"</a:t>
            </a:r>
            <a:endParaRPr lang="it-IT" sz="1100" b="0" dirty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dirty="0">
                <a:ea typeface="Calibri"/>
              </a:rPr>
              <a:t>x = </a:t>
            </a: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dirty="0" err="1">
                <a:ea typeface="Calibri"/>
              </a:rPr>
              <a:t>.Parse</a:t>
            </a:r>
            <a:r>
              <a:rPr lang="it-IT" sz="1100" b="0" dirty="0">
                <a:ea typeface="Calibri"/>
              </a:rPr>
              <a:t>(y);   </a:t>
            </a:r>
            <a:r>
              <a:rPr lang="it-IT" sz="1100" b="0" dirty="0">
                <a:solidFill>
                  <a:srgbClr val="008000"/>
                </a:solidFill>
                <a:ea typeface="Calibri"/>
              </a:rPr>
              <a:t>// o x = Convert.ToInt32(y);</a:t>
            </a:r>
            <a:endParaRPr lang="it-IT" sz="1100" b="0" dirty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0000FF"/>
                </a:solidFill>
                <a:ea typeface="Calibri"/>
              </a:rPr>
              <a:t>double</a:t>
            </a:r>
            <a:r>
              <a:rPr lang="it-IT" sz="1100" b="0" dirty="0">
                <a:ea typeface="Calibri"/>
              </a:rPr>
              <a:t> z = 3.5; </a:t>
            </a:r>
          </a:p>
          <a:p>
            <a:pPr>
              <a:spcAft>
                <a:spcPts val="1000"/>
              </a:spcAft>
            </a:pPr>
            <a:r>
              <a:rPr lang="it-IT" sz="1100" b="0" dirty="0">
                <a:ea typeface="Calibri"/>
              </a:rPr>
              <a:t>x = (</a:t>
            </a: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dirty="0">
                <a:ea typeface="Calibri"/>
              </a:rPr>
              <a:t>) z;   </a:t>
            </a:r>
            <a:r>
              <a:rPr lang="it-IT" sz="1100" b="0" dirty="0">
                <a:solidFill>
                  <a:srgbClr val="008000"/>
                </a:solidFill>
                <a:ea typeface="Calibri"/>
              </a:rPr>
              <a:t>// x = 3  (tronca i decimali</a:t>
            </a:r>
            <a:r>
              <a:rPr lang="it-IT" sz="1100" b="0" dirty="0" smtClean="0">
                <a:solidFill>
                  <a:srgbClr val="008000"/>
                </a:solidFill>
                <a:ea typeface="Calibri"/>
              </a:rPr>
              <a:t>)</a:t>
            </a:r>
            <a:endParaRPr lang="it-IT" sz="1100" b="0" dirty="0" smtClean="0">
              <a:solidFill>
                <a:srgbClr val="008000"/>
              </a:solidFill>
              <a:effectLst/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008000"/>
                </a:solidFill>
                <a:ea typeface="Calibri"/>
              </a:rPr>
              <a:t>// Esempi di </a:t>
            </a:r>
            <a:r>
              <a:rPr lang="it-IT" sz="1100" b="0" dirty="0" err="1">
                <a:solidFill>
                  <a:srgbClr val="008000"/>
                </a:solidFill>
                <a:ea typeface="Calibri"/>
              </a:rPr>
              <a:t>enum</a:t>
            </a:r>
            <a:endParaRPr lang="it-IT" sz="1100" b="0" dirty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enum</a:t>
            </a:r>
            <a:r>
              <a:rPr lang="it-IT" sz="1100" b="0" dirty="0">
                <a:ea typeface="Calibri"/>
              </a:rPr>
              <a:t> </a:t>
            </a:r>
            <a:r>
              <a:rPr lang="it-IT" sz="1100" b="0" dirty="0">
                <a:solidFill>
                  <a:srgbClr val="2B91AF"/>
                </a:solidFill>
                <a:ea typeface="Calibri"/>
              </a:rPr>
              <a:t>Action</a:t>
            </a:r>
            <a:r>
              <a:rPr lang="it-IT" sz="1100" b="0" dirty="0">
                <a:ea typeface="Calibri"/>
              </a:rPr>
              <a:t> { Start, Stop, </a:t>
            </a:r>
            <a:r>
              <a:rPr lang="it-IT" sz="1100" b="0" dirty="0" err="1">
                <a:ea typeface="Calibri"/>
              </a:rPr>
              <a:t>Rewind</a:t>
            </a:r>
            <a:r>
              <a:rPr lang="it-IT" sz="1100" b="0" dirty="0">
                <a:ea typeface="Calibri"/>
              </a:rPr>
              <a:t>, </a:t>
            </a:r>
            <a:r>
              <a:rPr lang="it-IT" sz="1100" b="0" dirty="0" err="1">
                <a:ea typeface="Calibri"/>
              </a:rPr>
              <a:t>Forward</a:t>
            </a:r>
            <a:r>
              <a:rPr lang="it-IT" sz="1100" b="0" dirty="0">
                <a:ea typeface="Calibri"/>
              </a:rPr>
              <a:t> };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2B91AF"/>
                </a:solidFill>
                <a:ea typeface="Calibri"/>
              </a:rPr>
              <a:t>Action</a:t>
            </a:r>
            <a:r>
              <a:rPr lang="it-IT" sz="1100" b="0" dirty="0">
                <a:ea typeface="Calibri"/>
              </a:rPr>
              <a:t> a = </a:t>
            </a:r>
            <a:r>
              <a:rPr lang="it-IT" sz="1100" b="0" dirty="0" err="1">
                <a:solidFill>
                  <a:srgbClr val="2B91AF"/>
                </a:solidFill>
                <a:ea typeface="Calibri"/>
              </a:rPr>
              <a:t>Action</a:t>
            </a:r>
            <a:r>
              <a:rPr lang="it-IT" sz="1100" b="0" dirty="0" err="1">
                <a:ea typeface="Calibri"/>
              </a:rPr>
              <a:t>.Stop</a:t>
            </a:r>
            <a:r>
              <a:rPr lang="it-IT" sz="1100" b="0" dirty="0">
                <a:ea typeface="Calibri"/>
              </a:rPr>
              <a:t>;</a:t>
            </a:r>
          </a:p>
          <a:p>
            <a:pPr>
              <a:spcAft>
                <a:spcPts val="0"/>
              </a:spcAft>
            </a:pPr>
            <a:r>
              <a:rPr lang="it-IT" sz="1100" b="0" dirty="0" err="1">
                <a:solidFill>
                  <a:srgbClr val="0000FF"/>
                </a:solidFill>
                <a:ea typeface="Calibri"/>
              </a:rPr>
              <a:t>if</a:t>
            </a:r>
            <a:r>
              <a:rPr lang="it-IT" sz="1100" b="0" dirty="0">
                <a:ea typeface="Calibri"/>
              </a:rPr>
              <a:t> (a != </a:t>
            </a:r>
            <a:r>
              <a:rPr lang="it-IT" sz="1100" b="0" dirty="0" err="1">
                <a:solidFill>
                  <a:srgbClr val="2B91AF"/>
                </a:solidFill>
                <a:ea typeface="Calibri"/>
              </a:rPr>
              <a:t>Action</a:t>
            </a:r>
            <a:r>
              <a:rPr lang="it-IT" sz="1100" b="0" dirty="0" err="1">
                <a:ea typeface="Calibri"/>
              </a:rPr>
              <a:t>.Start</a:t>
            </a:r>
            <a:r>
              <a:rPr lang="it-IT" sz="1100" b="0" dirty="0">
                <a:ea typeface="Calibri"/>
              </a:rPr>
              <a:t>)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ea typeface="Calibri"/>
              </a:rPr>
              <a:t>  </a:t>
            </a:r>
            <a:r>
              <a:rPr lang="it-IT" sz="1100" b="0" dirty="0" err="1">
                <a:solidFill>
                  <a:srgbClr val="2B91AF"/>
                </a:solidFill>
                <a:ea typeface="Calibri"/>
              </a:rPr>
              <a:t>Console</a:t>
            </a:r>
            <a:r>
              <a:rPr lang="it-IT" sz="1100" b="0" dirty="0" err="1">
                <a:ea typeface="Calibri"/>
              </a:rPr>
              <a:t>.WriteLine</a:t>
            </a:r>
            <a:r>
              <a:rPr lang="it-IT" sz="1100" b="0" dirty="0">
                <a:ea typeface="Calibri"/>
              </a:rPr>
              <a:t>(a);  </a:t>
            </a:r>
            <a:r>
              <a:rPr lang="it-IT" sz="1100" b="0" dirty="0">
                <a:solidFill>
                  <a:srgbClr val="008000"/>
                </a:solidFill>
                <a:ea typeface="Calibri"/>
              </a:rPr>
              <a:t>// "Stop"</a:t>
            </a:r>
            <a:endParaRPr lang="it-IT" sz="1100" b="0" dirty="0">
              <a:ea typeface="Calibri"/>
            </a:endParaRPr>
          </a:p>
          <a:p>
            <a:pPr>
              <a:spcAft>
                <a:spcPts val="1000"/>
              </a:spcAft>
            </a:pPr>
            <a:r>
              <a:rPr lang="en-US" sz="1100" b="0" dirty="0">
                <a:ea typeface="Calibri"/>
              </a:rPr>
              <a:t> </a:t>
            </a:r>
            <a:endParaRPr lang="it-IT" sz="1100" b="0" dirty="0">
              <a:ea typeface="Calibri"/>
            </a:endParaRPr>
          </a:p>
          <a:p>
            <a:pPr>
              <a:spcAft>
                <a:spcPts val="1000"/>
              </a:spcAft>
            </a:pPr>
            <a:endParaRPr lang="it-IT" sz="1100" b="0" dirty="0">
              <a:effectLst/>
              <a:ea typeface="Calibri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" y="5576542"/>
            <a:ext cx="477299" cy="47729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952" y="5576542"/>
            <a:ext cx="495460" cy="495460"/>
          </a:xfrm>
          <a:prstGeom prst="rect">
            <a:avLst/>
          </a:prstGeom>
        </p:spPr>
      </p:pic>
      <p:sp>
        <p:nvSpPr>
          <p:cNvPr id="19" name="Segnaposto data 1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21" name="Segnaposto numero diapositiva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224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/>
          <p:cNvSpPr>
            <a:spLocks noGrp="1"/>
          </p:cNvSpPr>
          <p:nvPr>
            <p:ph type="body" sz="half" idx="1"/>
          </p:nvPr>
        </p:nvSpPr>
        <p:spPr>
          <a:xfrm>
            <a:off x="232913" y="1548623"/>
            <a:ext cx="6278419" cy="2127665"/>
          </a:xfrm>
        </p:spPr>
        <p:txBody>
          <a:bodyPr>
            <a:normAutofit/>
          </a:bodyPr>
          <a:lstStyle/>
          <a:p>
            <a:pPr lvl="1"/>
            <a:r>
              <a:rPr lang="it-IT" dirty="0" smtClean="0"/>
              <a:t>«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dirty="0" smtClean="0"/>
              <a:t>», «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it-IT" dirty="0" smtClean="0"/>
              <a:t>», «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dirty="0" smtClean="0"/>
              <a:t>»: identici</a:t>
            </a:r>
          </a:p>
          <a:p>
            <a:pPr lvl="1"/>
            <a:r>
              <a:rPr lang="it-IT" dirty="0" smtClean="0"/>
              <a:t>«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it-IT" dirty="0" smtClean="0"/>
              <a:t>»: analogo ma con alcune differenze rilevanti</a:t>
            </a:r>
          </a:p>
          <a:p>
            <a:pPr lvl="1"/>
            <a:r>
              <a:rPr lang="it-IT" dirty="0" smtClean="0"/>
              <a:t>cicli «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it-IT" dirty="0" smtClean="0"/>
              <a:t>», «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dirty="0" smtClean="0"/>
              <a:t>», «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do…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dirty="0" smtClean="0"/>
              <a:t>»: identici</a:t>
            </a:r>
          </a:p>
          <a:p>
            <a:pPr lvl="1"/>
            <a:r>
              <a:rPr lang="it-IT" dirty="0" smtClean="0"/>
              <a:t>ciclo «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 in …)</a:t>
            </a:r>
            <a:r>
              <a:rPr lang="it-IT" dirty="0" smtClean="0"/>
              <a:t>» in C#</a:t>
            </a:r>
          </a:p>
          <a:p>
            <a:pPr lvl="2"/>
            <a:r>
              <a:rPr lang="it-IT" dirty="0" smtClean="0"/>
              <a:t>corrisponde a «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(… : …)</a:t>
            </a:r>
            <a:r>
              <a:rPr lang="it-IT" dirty="0" smtClean="0"/>
              <a:t>» in Java</a:t>
            </a:r>
            <a:endParaRPr lang="it-IT" dirty="0"/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Istruzioni: controllo di flusso e cicli</a:t>
            </a:r>
            <a:endParaRPr lang="it-IT" dirty="0"/>
          </a:p>
        </p:txBody>
      </p:sp>
      <p:sp>
        <p:nvSpPr>
          <p:cNvPr id="2" name="Segnaposto testo 1"/>
          <p:cNvSpPr>
            <a:spLocks noGrp="1"/>
          </p:cNvSpPr>
          <p:nvPr>
            <p:ph type="body" sz="half" idx="13"/>
          </p:nvPr>
        </p:nvSpPr>
        <p:spPr>
          <a:xfrm>
            <a:off x="232913" y="4196952"/>
            <a:ext cx="4128072" cy="2024242"/>
          </a:xfrm>
        </p:spPr>
        <p:txBody>
          <a:bodyPr/>
          <a:lstStyle/>
          <a:p>
            <a:pPr lvl="1"/>
            <a:r>
              <a:rPr lang="it-IT" dirty="0" err="1" smtClean="0"/>
              <a:t>switch</a:t>
            </a:r>
            <a:r>
              <a:rPr lang="it-IT" dirty="0"/>
              <a:t>: </a:t>
            </a:r>
            <a:r>
              <a:rPr lang="it-IT" dirty="0" smtClean="0"/>
              <a:t>C</a:t>
            </a:r>
            <a:r>
              <a:rPr lang="it-IT" dirty="0"/>
              <a:t># non consente il «passaggio» da un «case» al successivo omettendo il «break», ma è possibile esplicitamente trasferire il controllo a un qualsiasi «case» con la sintassi «goto case </a:t>
            </a:r>
            <a:r>
              <a:rPr lang="it-IT" dirty="0" smtClean="0"/>
              <a:t>...».</a:t>
            </a:r>
            <a:endParaRPr lang="it-IT" dirty="0"/>
          </a:p>
        </p:txBody>
      </p:sp>
      <p:sp>
        <p:nvSpPr>
          <p:cNvPr id="7" name="Segnaposto testo 7"/>
          <p:cNvSpPr txBox="1">
            <a:spLocks/>
          </p:cNvSpPr>
          <p:nvPr/>
        </p:nvSpPr>
        <p:spPr>
          <a:xfrm>
            <a:off x="5364303" y="3781440"/>
            <a:ext cx="2947203" cy="2439754"/>
          </a:xfrm>
          <a:prstGeom prst="rect">
            <a:avLst/>
          </a:prstGeom>
          <a:gradFill rotWithShape="1">
            <a:gsLst>
              <a:gs pos="0">
                <a:schemeClr val="bg1">
                  <a:lumMod val="0"/>
                  <a:lumOff val="10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vert="horz" lIns="72000" tIns="72000" rIns="72000" bIns="72000" rtlCol="0" anchor="ctr">
            <a:noAutofit/>
          </a:bodyPr>
          <a:lstStyle>
            <a:lvl1pPr marL="0" indent="0" defTabSz="9144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lang="it-IT" sz="1200" b="1" u="none" noProof="1">
                <a:solidFill>
                  <a:srgbClr val="0000FF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itchFamily="49" charset="0"/>
              </a:defRPr>
            </a:lvl1pPr>
            <a:lvl2pPr marL="38404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56692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74980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93268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9pPr>
          </a:lstStyle>
          <a:p>
            <a:r>
              <a:rPr lang="it-IT" b="0" dirty="0" err="1" smtClean="0"/>
              <a:t>switch</a:t>
            </a:r>
            <a:r>
              <a:rPr lang="it-IT" b="0" dirty="0" smtClean="0">
                <a:solidFill>
                  <a:srgbClr val="000000"/>
                </a:solidFill>
              </a:rPr>
              <a:t>(p</a:t>
            </a:r>
            <a:r>
              <a:rPr lang="it-IT" b="0" dirty="0">
                <a:solidFill>
                  <a:srgbClr val="000000"/>
                </a:solidFill>
              </a:rPr>
              <a:t>)</a:t>
            </a:r>
          </a:p>
          <a:p>
            <a:r>
              <a:rPr lang="it-IT" b="0" dirty="0" smtClean="0">
                <a:solidFill>
                  <a:srgbClr val="000000"/>
                </a:solidFill>
              </a:rPr>
              <a:t>{</a:t>
            </a:r>
            <a:endParaRPr lang="it-IT" b="0" dirty="0">
              <a:solidFill>
                <a:srgbClr val="000000"/>
              </a:solidFill>
            </a:endParaRPr>
          </a:p>
          <a:p>
            <a:r>
              <a:rPr lang="it-IT" b="0" dirty="0" smtClean="0"/>
              <a:t>  case</a:t>
            </a:r>
            <a:r>
              <a:rPr lang="it-IT" b="0" dirty="0" smtClean="0">
                <a:solidFill>
                  <a:srgbClr val="000000"/>
                </a:solidFill>
              </a:rPr>
              <a:t> </a:t>
            </a:r>
            <a:r>
              <a:rPr lang="it-IT" b="0" dirty="0">
                <a:solidFill>
                  <a:srgbClr val="000000"/>
                </a:solidFill>
              </a:rPr>
              <a:t>1</a:t>
            </a:r>
            <a:r>
              <a:rPr lang="it-IT" b="0" dirty="0" smtClean="0">
                <a:solidFill>
                  <a:srgbClr val="000000"/>
                </a:solidFill>
              </a:rPr>
              <a:t>:                           </a:t>
            </a:r>
          </a:p>
          <a:p>
            <a:r>
              <a:rPr lang="it-IT" b="0" dirty="0">
                <a:solidFill>
                  <a:srgbClr val="000000"/>
                </a:solidFill>
              </a:rPr>
              <a:t> </a:t>
            </a:r>
            <a:r>
              <a:rPr lang="it-IT" b="0" dirty="0" smtClean="0">
                <a:solidFill>
                  <a:srgbClr val="000000"/>
                </a:solidFill>
              </a:rPr>
              <a:t>   </a:t>
            </a:r>
            <a:r>
              <a:rPr lang="it-IT" b="0" dirty="0" err="1" smtClean="0">
                <a:solidFill>
                  <a:srgbClr val="2B91AF"/>
                </a:solidFill>
              </a:rPr>
              <a:t>Console</a:t>
            </a:r>
            <a:r>
              <a:rPr lang="it-IT" b="0" dirty="0" err="1" smtClean="0">
                <a:solidFill>
                  <a:srgbClr val="000000"/>
                </a:solidFill>
              </a:rPr>
              <a:t>.Write</a:t>
            </a:r>
            <a:r>
              <a:rPr lang="it-IT" b="0" dirty="0">
                <a:solidFill>
                  <a:srgbClr val="000000"/>
                </a:solidFill>
              </a:rPr>
              <a:t>(</a:t>
            </a:r>
            <a:r>
              <a:rPr lang="it-IT" b="0" dirty="0">
                <a:solidFill>
                  <a:srgbClr val="A31515"/>
                </a:solidFill>
              </a:rPr>
              <a:t>"case 1"</a:t>
            </a:r>
            <a:r>
              <a:rPr lang="it-IT" b="0" dirty="0">
                <a:solidFill>
                  <a:srgbClr val="000000"/>
                </a:solidFill>
              </a:rPr>
              <a:t>);</a:t>
            </a:r>
          </a:p>
          <a:p>
            <a:r>
              <a:rPr lang="it-IT" b="0" dirty="0">
                <a:solidFill>
                  <a:srgbClr val="000000"/>
                </a:solidFill>
              </a:rPr>
              <a:t>    </a:t>
            </a:r>
            <a:r>
              <a:rPr lang="it-IT" b="0" dirty="0" smtClean="0"/>
              <a:t>break</a:t>
            </a:r>
            <a:r>
              <a:rPr lang="it-IT" b="0" dirty="0">
                <a:solidFill>
                  <a:srgbClr val="000000"/>
                </a:solidFill>
              </a:rPr>
              <a:t>;</a:t>
            </a:r>
          </a:p>
          <a:p>
            <a:r>
              <a:rPr lang="it-IT" b="0" dirty="0" smtClean="0"/>
              <a:t>    </a:t>
            </a:r>
          </a:p>
          <a:p>
            <a:r>
              <a:rPr lang="it-IT" b="0" dirty="0"/>
              <a:t> </a:t>
            </a:r>
            <a:r>
              <a:rPr lang="it-IT" b="0" dirty="0" smtClean="0"/>
              <a:t> case</a:t>
            </a:r>
            <a:r>
              <a:rPr lang="it-IT" b="0" dirty="0" smtClean="0">
                <a:solidFill>
                  <a:srgbClr val="000000"/>
                </a:solidFill>
              </a:rPr>
              <a:t> </a:t>
            </a:r>
            <a:r>
              <a:rPr lang="it-IT" b="0" dirty="0">
                <a:solidFill>
                  <a:srgbClr val="000000"/>
                </a:solidFill>
              </a:rPr>
              <a:t>2:</a:t>
            </a:r>
          </a:p>
          <a:p>
            <a:r>
              <a:rPr lang="it-IT" b="0" dirty="0" smtClean="0"/>
              <a:t>  case</a:t>
            </a:r>
            <a:r>
              <a:rPr lang="it-IT" b="0" dirty="0" smtClean="0">
                <a:solidFill>
                  <a:srgbClr val="000000"/>
                </a:solidFill>
              </a:rPr>
              <a:t> </a:t>
            </a:r>
            <a:r>
              <a:rPr lang="it-IT" b="0" dirty="0">
                <a:solidFill>
                  <a:srgbClr val="000000"/>
                </a:solidFill>
              </a:rPr>
              <a:t>3:</a:t>
            </a:r>
          </a:p>
          <a:p>
            <a:r>
              <a:rPr lang="it-IT" b="0" dirty="0">
                <a:solidFill>
                  <a:srgbClr val="000000"/>
                </a:solidFill>
              </a:rPr>
              <a:t>    </a:t>
            </a:r>
            <a:r>
              <a:rPr lang="it-IT" b="0" dirty="0" err="1" smtClean="0">
                <a:solidFill>
                  <a:srgbClr val="2B91AF"/>
                </a:solidFill>
              </a:rPr>
              <a:t>Console</a:t>
            </a:r>
            <a:r>
              <a:rPr lang="it-IT" b="0" dirty="0" err="1" smtClean="0">
                <a:solidFill>
                  <a:srgbClr val="000000"/>
                </a:solidFill>
              </a:rPr>
              <a:t>.Write</a:t>
            </a:r>
            <a:r>
              <a:rPr lang="it-IT" b="0" dirty="0">
                <a:solidFill>
                  <a:srgbClr val="000000"/>
                </a:solidFill>
              </a:rPr>
              <a:t>(</a:t>
            </a:r>
            <a:r>
              <a:rPr lang="it-IT" b="0" dirty="0">
                <a:solidFill>
                  <a:srgbClr val="A31515"/>
                </a:solidFill>
              </a:rPr>
              <a:t>"case 2/3"</a:t>
            </a:r>
            <a:r>
              <a:rPr lang="it-IT" b="0" dirty="0">
                <a:solidFill>
                  <a:srgbClr val="000000"/>
                </a:solidFill>
              </a:rPr>
              <a:t>);</a:t>
            </a:r>
          </a:p>
          <a:p>
            <a:r>
              <a:rPr lang="it-IT" b="0" dirty="0" smtClean="0"/>
              <a:t>    break</a:t>
            </a:r>
            <a:r>
              <a:rPr lang="it-IT" b="0" dirty="0" smtClean="0">
                <a:solidFill>
                  <a:srgbClr val="000000"/>
                </a:solidFill>
              </a:rPr>
              <a:t>;</a:t>
            </a:r>
          </a:p>
          <a:p>
            <a:endParaRPr lang="it-IT" b="0" dirty="0">
              <a:solidFill>
                <a:srgbClr val="000000"/>
              </a:solidFill>
            </a:endParaRPr>
          </a:p>
          <a:p>
            <a:r>
              <a:rPr lang="it-IT" b="0" dirty="0" smtClean="0"/>
              <a:t>  default</a:t>
            </a:r>
            <a:r>
              <a:rPr lang="it-IT" b="0" dirty="0">
                <a:solidFill>
                  <a:srgbClr val="000000"/>
                </a:solidFill>
              </a:rPr>
              <a:t>:</a:t>
            </a:r>
          </a:p>
          <a:p>
            <a:r>
              <a:rPr lang="it-IT" b="0" dirty="0" smtClean="0"/>
              <a:t>    break</a:t>
            </a:r>
            <a:r>
              <a:rPr lang="it-IT" b="0" dirty="0">
                <a:solidFill>
                  <a:srgbClr val="000000"/>
                </a:solidFill>
              </a:rPr>
              <a:t>;</a:t>
            </a:r>
          </a:p>
          <a:p>
            <a:r>
              <a:rPr lang="it-IT" b="0" dirty="0" smtClean="0">
                <a:solidFill>
                  <a:srgbClr val="000000"/>
                </a:solidFill>
              </a:rPr>
              <a:t>}</a:t>
            </a:r>
            <a:endParaRPr lang="it-IT" b="0" dirty="0">
              <a:solidFill>
                <a:srgbClr val="000000"/>
              </a:solidFill>
            </a:endParaRPr>
          </a:p>
        </p:txBody>
      </p:sp>
      <p:sp>
        <p:nvSpPr>
          <p:cNvPr id="9" name="Segnaposto testo 7"/>
          <p:cNvSpPr txBox="1">
            <a:spLocks/>
          </p:cNvSpPr>
          <p:nvPr/>
        </p:nvSpPr>
        <p:spPr>
          <a:xfrm>
            <a:off x="7164476" y="1167374"/>
            <a:ext cx="2947203" cy="2890161"/>
          </a:xfrm>
          <a:prstGeom prst="rect">
            <a:avLst/>
          </a:prstGeom>
          <a:gradFill rotWithShape="1">
            <a:gsLst>
              <a:gs pos="0">
                <a:schemeClr val="bg1">
                  <a:lumMod val="0"/>
                  <a:lumOff val="10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vert="horz" lIns="72000" tIns="72000" rIns="72000" bIns="72000" rtlCol="0" anchor="ctr">
            <a:noAutofit/>
          </a:bodyPr>
          <a:lstStyle>
            <a:lvl1pPr marL="0" indent="0" defTabSz="9144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lang="it-IT" sz="1200" b="1" u="none" noProof="1">
                <a:solidFill>
                  <a:srgbClr val="0000FF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itchFamily="49" charset="0"/>
              </a:defRPr>
            </a:lvl1pPr>
            <a:lvl2pPr marL="38404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56692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74980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93268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9pPr>
          </a:lstStyle>
          <a:p>
            <a:r>
              <a:rPr lang="it-IT" b="0" dirty="0" err="1"/>
              <a:t>switch</a:t>
            </a:r>
            <a:r>
              <a:rPr lang="it-IT" b="0" dirty="0">
                <a:solidFill>
                  <a:srgbClr val="000000"/>
                </a:solidFill>
              </a:rPr>
              <a:t> (p)</a:t>
            </a:r>
          </a:p>
          <a:p>
            <a:r>
              <a:rPr lang="it-IT" b="0" dirty="0">
                <a:solidFill>
                  <a:srgbClr val="000000"/>
                </a:solidFill>
              </a:rPr>
              <a:t>{</a:t>
            </a:r>
          </a:p>
          <a:p>
            <a:r>
              <a:rPr lang="it-IT" b="0" dirty="0" smtClean="0"/>
              <a:t>  case</a:t>
            </a:r>
            <a:r>
              <a:rPr lang="it-IT" b="0" dirty="0" smtClean="0">
                <a:solidFill>
                  <a:srgbClr val="000000"/>
                </a:solidFill>
              </a:rPr>
              <a:t> </a:t>
            </a:r>
            <a:r>
              <a:rPr lang="it-IT" b="0" dirty="0">
                <a:solidFill>
                  <a:srgbClr val="000000"/>
                </a:solidFill>
              </a:rPr>
              <a:t>1:</a:t>
            </a:r>
          </a:p>
          <a:p>
            <a:r>
              <a:rPr lang="it-IT" b="0" dirty="0" smtClean="0">
                <a:solidFill>
                  <a:srgbClr val="2B91AF"/>
                </a:solidFill>
              </a:rPr>
              <a:t>    </a:t>
            </a:r>
            <a:r>
              <a:rPr lang="it-IT" b="0" dirty="0" err="1" smtClean="0">
                <a:solidFill>
                  <a:srgbClr val="2B91AF"/>
                </a:solidFill>
              </a:rPr>
              <a:t>Console</a:t>
            </a:r>
            <a:r>
              <a:rPr lang="it-IT" b="0" dirty="0" err="1" smtClean="0">
                <a:solidFill>
                  <a:srgbClr val="000000"/>
                </a:solidFill>
              </a:rPr>
              <a:t>.Write</a:t>
            </a:r>
            <a:r>
              <a:rPr lang="it-IT" b="0" dirty="0">
                <a:solidFill>
                  <a:srgbClr val="000000"/>
                </a:solidFill>
              </a:rPr>
              <a:t>(</a:t>
            </a:r>
            <a:r>
              <a:rPr lang="it-IT" b="0" dirty="0">
                <a:solidFill>
                  <a:srgbClr val="A31515"/>
                </a:solidFill>
              </a:rPr>
              <a:t>"case 1"</a:t>
            </a:r>
            <a:r>
              <a:rPr lang="it-IT" b="0" dirty="0">
                <a:solidFill>
                  <a:srgbClr val="000000"/>
                </a:solidFill>
              </a:rPr>
              <a:t>);</a:t>
            </a:r>
          </a:p>
          <a:p>
            <a:r>
              <a:rPr lang="it-IT" b="0" dirty="0" smtClean="0"/>
              <a:t>    break</a:t>
            </a:r>
            <a:r>
              <a:rPr lang="it-IT" b="0" dirty="0">
                <a:solidFill>
                  <a:srgbClr val="000000"/>
                </a:solidFill>
              </a:rPr>
              <a:t>;</a:t>
            </a:r>
          </a:p>
          <a:p>
            <a:r>
              <a:rPr lang="it-IT" b="0" dirty="0" smtClean="0"/>
              <a:t>  </a:t>
            </a:r>
          </a:p>
          <a:p>
            <a:r>
              <a:rPr lang="it-IT" b="0" dirty="0"/>
              <a:t> </a:t>
            </a:r>
            <a:r>
              <a:rPr lang="it-IT" b="0" dirty="0" smtClean="0"/>
              <a:t> case</a:t>
            </a:r>
            <a:r>
              <a:rPr lang="it-IT" b="0" dirty="0" smtClean="0">
                <a:solidFill>
                  <a:srgbClr val="000000"/>
                </a:solidFill>
              </a:rPr>
              <a:t> </a:t>
            </a:r>
            <a:r>
              <a:rPr lang="it-IT" b="0" dirty="0">
                <a:solidFill>
                  <a:srgbClr val="000000"/>
                </a:solidFill>
              </a:rPr>
              <a:t>2:</a:t>
            </a:r>
          </a:p>
          <a:p>
            <a:r>
              <a:rPr lang="it-IT" b="0" dirty="0" smtClean="0">
                <a:solidFill>
                  <a:srgbClr val="2B91AF"/>
                </a:solidFill>
              </a:rPr>
              <a:t>    </a:t>
            </a:r>
            <a:r>
              <a:rPr lang="it-IT" b="0" dirty="0" err="1" smtClean="0">
                <a:solidFill>
                  <a:srgbClr val="2B91AF"/>
                </a:solidFill>
              </a:rPr>
              <a:t>Console</a:t>
            </a:r>
            <a:r>
              <a:rPr lang="it-IT" b="0" dirty="0" err="1" smtClean="0">
                <a:solidFill>
                  <a:srgbClr val="000000"/>
                </a:solidFill>
              </a:rPr>
              <a:t>.Write</a:t>
            </a:r>
            <a:r>
              <a:rPr lang="it-IT" b="0" dirty="0">
                <a:solidFill>
                  <a:srgbClr val="000000"/>
                </a:solidFill>
              </a:rPr>
              <a:t>(</a:t>
            </a:r>
            <a:r>
              <a:rPr lang="it-IT" b="0" dirty="0">
                <a:solidFill>
                  <a:srgbClr val="A31515"/>
                </a:solidFill>
              </a:rPr>
              <a:t>"case 2"</a:t>
            </a:r>
            <a:r>
              <a:rPr lang="it-IT" b="0" dirty="0">
                <a:solidFill>
                  <a:srgbClr val="000000"/>
                </a:solidFill>
              </a:rPr>
              <a:t>);</a:t>
            </a:r>
          </a:p>
          <a:p>
            <a:r>
              <a:rPr lang="it-IT" b="0" dirty="0" smtClean="0"/>
              <a:t>    goto</a:t>
            </a:r>
            <a:r>
              <a:rPr lang="it-IT" b="0" dirty="0" smtClean="0">
                <a:solidFill>
                  <a:srgbClr val="000000"/>
                </a:solidFill>
              </a:rPr>
              <a:t> </a:t>
            </a:r>
            <a:r>
              <a:rPr lang="it-IT" b="0" dirty="0"/>
              <a:t>case</a:t>
            </a:r>
            <a:r>
              <a:rPr lang="it-IT" b="0" dirty="0">
                <a:solidFill>
                  <a:srgbClr val="000000"/>
                </a:solidFill>
              </a:rPr>
              <a:t> 3;</a:t>
            </a:r>
          </a:p>
          <a:p>
            <a:r>
              <a:rPr lang="it-IT" b="0" dirty="0" smtClean="0"/>
              <a:t>  </a:t>
            </a:r>
          </a:p>
          <a:p>
            <a:r>
              <a:rPr lang="it-IT" b="0" dirty="0"/>
              <a:t> </a:t>
            </a:r>
            <a:r>
              <a:rPr lang="it-IT" b="0" dirty="0" smtClean="0"/>
              <a:t> case</a:t>
            </a:r>
            <a:r>
              <a:rPr lang="it-IT" b="0" dirty="0" smtClean="0">
                <a:solidFill>
                  <a:srgbClr val="000000"/>
                </a:solidFill>
              </a:rPr>
              <a:t> </a:t>
            </a:r>
            <a:r>
              <a:rPr lang="it-IT" b="0" dirty="0">
                <a:solidFill>
                  <a:srgbClr val="000000"/>
                </a:solidFill>
              </a:rPr>
              <a:t>3:</a:t>
            </a:r>
          </a:p>
          <a:p>
            <a:r>
              <a:rPr lang="it-IT" b="0" dirty="0" smtClean="0">
                <a:solidFill>
                  <a:srgbClr val="2B91AF"/>
                </a:solidFill>
              </a:rPr>
              <a:t>    </a:t>
            </a:r>
            <a:r>
              <a:rPr lang="it-IT" b="0" dirty="0" err="1" smtClean="0">
                <a:solidFill>
                  <a:srgbClr val="2B91AF"/>
                </a:solidFill>
              </a:rPr>
              <a:t>Console</a:t>
            </a:r>
            <a:r>
              <a:rPr lang="it-IT" b="0" dirty="0" err="1" smtClean="0">
                <a:solidFill>
                  <a:srgbClr val="000000"/>
                </a:solidFill>
              </a:rPr>
              <a:t>.Write</a:t>
            </a:r>
            <a:r>
              <a:rPr lang="it-IT" b="0" dirty="0">
                <a:solidFill>
                  <a:srgbClr val="000000"/>
                </a:solidFill>
              </a:rPr>
              <a:t>(</a:t>
            </a:r>
            <a:r>
              <a:rPr lang="it-IT" b="0" dirty="0">
                <a:solidFill>
                  <a:srgbClr val="A31515"/>
                </a:solidFill>
              </a:rPr>
              <a:t>"case 2/3"</a:t>
            </a:r>
            <a:r>
              <a:rPr lang="it-IT" b="0" dirty="0">
                <a:solidFill>
                  <a:srgbClr val="000000"/>
                </a:solidFill>
              </a:rPr>
              <a:t>);</a:t>
            </a:r>
          </a:p>
          <a:p>
            <a:r>
              <a:rPr lang="it-IT" b="0" dirty="0" smtClean="0"/>
              <a:t>    break</a:t>
            </a:r>
            <a:r>
              <a:rPr lang="it-IT" b="0" dirty="0">
                <a:solidFill>
                  <a:srgbClr val="000000"/>
                </a:solidFill>
              </a:rPr>
              <a:t>;</a:t>
            </a:r>
          </a:p>
          <a:p>
            <a:r>
              <a:rPr lang="it-IT" b="0" dirty="0" smtClean="0"/>
              <a:t>  </a:t>
            </a:r>
          </a:p>
          <a:p>
            <a:r>
              <a:rPr lang="it-IT" b="0" dirty="0"/>
              <a:t> </a:t>
            </a:r>
            <a:r>
              <a:rPr lang="it-IT" b="0" dirty="0" smtClean="0"/>
              <a:t> default</a:t>
            </a:r>
            <a:r>
              <a:rPr lang="it-IT" b="0" dirty="0">
                <a:solidFill>
                  <a:srgbClr val="000000"/>
                </a:solidFill>
              </a:rPr>
              <a:t>:</a:t>
            </a:r>
          </a:p>
          <a:p>
            <a:r>
              <a:rPr lang="it-IT" b="0" dirty="0" smtClean="0"/>
              <a:t>    break</a:t>
            </a:r>
            <a:r>
              <a:rPr lang="it-IT" b="0" dirty="0">
                <a:solidFill>
                  <a:srgbClr val="000000"/>
                </a:solidFill>
              </a:rPr>
              <a:t>;</a:t>
            </a:r>
          </a:p>
          <a:p>
            <a:r>
              <a:rPr lang="it-IT" b="0" dirty="0" smtClean="0">
                <a:solidFill>
                  <a:srgbClr val="000000"/>
                </a:solidFill>
              </a:rPr>
              <a:t>} </a:t>
            </a:r>
            <a:endParaRPr lang="it-IT" b="0" dirty="0">
              <a:solidFill>
                <a:srgbClr val="000000"/>
              </a:solidFill>
            </a:endParaRPr>
          </a:p>
        </p:txBody>
      </p:sp>
      <p:sp>
        <p:nvSpPr>
          <p:cNvPr id="8" name="Segnaposto testo 7"/>
          <p:cNvSpPr txBox="1">
            <a:spLocks/>
          </p:cNvSpPr>
          <p:nvPr/>
        </p:nvSpPr>
        <p:spPr>
          <a:xfrm>
            <a:off x="8836479" y="3331033"/>
            <a:ext cx="2947203" cy="289016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vert="horz" lIns="72000" tIns="72000" rIns="72000" bIns="72000" rtlCol="0" anchor="ctr">
            <a:noAutofit/>
          </a:bodyPr>
          <a:lstStyle>
            <a:lvl1pPr marL="0" indent="0" defTabSz="9144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lang="it-IT" sz="1200" b="1" u="none" noProof="1">
                <a:solidFill>
                  <a:srgbClr val="0000FF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itchFamily="49" charset="0"/>
              </a:defRPr>
            </a:lvl1pPr>
            <a:lvl2pPr marL="38404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56692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74980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93268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9pPr>
          </a:lstStyle>
          <a:p>
            <a:r>
              <a:rPr lang="it-IT" b="0" dirty="0" err="1" smtClean="0"/>
              <a:t>switch</a:t>
            </a:r>
            <a:r>
              <a:rPr lang="it-IT" b="0" dirty="0" smtClean="0">
                <a:solidFill>
                  <a:srgbClr val="000000"/>
                </a:solidFill>
              </a:rPr>
              <a:t>(p</a:t>
            </a:r>
            <a:r>
              <a:rPr lang="it-IT" b="0" dirty="0">
                <a:solidFill>
                  <a:srgbClr val="000000"/>
                </a:solidFill>
              </a:rPr>
              <a:t>)</a:t>
            </a:r>
          </a:p>
          <a:p>
            <a:r>
              <a:rPr lang="it-IT" b="0" dirty="0" smtClean="0">
                <a:solidFill>
                  <a:srgbClr val="000000"/>
                </a:solidFill>
              </a:rPr>
              <a:t>{</a:t>
            </a:r>
            <a:endParaRPr lang="it-IT" b="0" dirty="0">
              <a:solidFill>
                <a:srgbClr val="000000"/>
              </a:solidFill>
            </a:endParaRPr>
          </a:p>
          <a:p>
            <a:r>
              <a:rPr lang="it-IT" b="0" dirty="0" smtClean="0"/>
              <a:t>  case</a:t>
            </a:r>
            <a:r>
              <a:rPr lang="it-IT" b="0" dirty="0" smtClean="0">
                <a:solidFill>
                  <a:srgbClr val="000000"/>
                </a:solidFill>
              </a:rPr>
              <a:t> </a:t>
            </a:r>
            <a:r>
              <a:rPr lang="it-IT" b="0" dirty="0">
                <a:solidFill>
                  <a:srgbClr val="000000"/>
                </a:solidFill>
              </a:rPr>
              <a:t>1</a:t>
            </a:r>
            <a:r>
              <a:rPr lang="it-IT" b="0" dirty="0" smtClean="0">
                <a:solidFill>
                  <a:srgbClr val="000000"/>
                </a:solidFill>
              </a:rPr>
              <a:t>:                           </a:t>
            </a:r>
          </a:p>
          <a:p>
            <a:r>
              <a:rPr lang="it-IT" b="0" dirty="0">
                <a:solidFill>
                  <a:srgbClr val="000000"/>
                </a:solidFill>
              </a:rPr>
              <a:t> </a:t>
            </a:r>
            <a:r>
              <a:rPr lang="it-IT" b="0" dirty="0" smtClean="0">
                <a:solidFill>
                  <a:srgbClr val="000000"/>
                </a:solidFill>
              </a:rPr>
              <a:t>   </a:t>
            </a:r>
            <a:r>
              <a:rPr lang="it-IT" b="0" dirty="0" err="1" smtClean="0">
                <a:solidFill>
                  <a:srgbClr val="2B91AF"/>
                </a:solidFill>
              </a:rPr>
              <a:t>Console</a:t>
            </a:r>
            <a:r>
              <a:rPr lang="it-IT" b="0" dirty="0" err="1" smtClean="0">
                <a:solidFill>
                  <a:srgbClr val="000000"/>
                </a:solidFill>
              </a:rPr>
              <a:t>.Write</a:t>
            </a:r>
            <a:r>
              <a:rPr lang="it-IT" b="0" dirty="0">
                <a:solidFill>
                  <a:srgbClr val="000000"/>
                </a:solidFill>
              </a:rPr>
              <a:t>(</a:t>
            </a:r>
            <a:r>
              <a:rPr lang="it-IT" b="0" dirty="0">
                <a:solidFill>
                  <a:srgbClr val="A31515"/>
                </a:solidFill>
              </a:rPr>
              <a:t>"case 1"</a:t>
            </a:r>
            <a:r>
              <a:rPr lang="it-IT" b="0" dirty="0">
                <a:solidFill>
                  <a:srgbClr val="000000"/>
                </a:solidFill>
              </a:rPr>
              <a:t>);</a:t>
            </a:r>
          </a:p>
          <a:p>
            <a:r>
              <a:rPr lang="it-IT" b="0" dirty="0">
                <a:solidFill>
                  <a:srgbClr val="000000"/>
                </a:solidFill>
              </a:rPr>
              <a:t>    </a:t>
            </a:r>
            <a:r>
              <a:rPr lang="it-IT" b="0" dirty="0" smtClean="0"/>
              <a:t>break</a:t>
            </a:r>
            <a:r>
              <a:rPr lang="it-IT" b="0" dirty="0">
                <a:solidFill>
                  <a:srgbClr val="000000"/>
                </a:solidFill>
              </a:rPr>
              <a:t>;</a:t>
            </a:r>
          </a:p>
          <a:p>
            <a:r>
              <a:rPr lang="it-IT" b="0" dirty="0" smtClean="0"/>
              <a:t>    </a:t>
            </a:r>
          </a:p>
          <a:p>
            <a:r>
              <a:rPr lang="it-IT" b="0" dirty="0"/>
              <a:t> </a:t>
            </a:r>
            <a:r>
              <a:rPr lang="it-IT" b="0" dirty="0" smtClean="0"/>
              <a:t> case</a:t>
            </a:r>
            <a:r>
              <a:rPr lang="it-IT" b="0" dirty="0" smtClean="0">
                <a:solidFill>
                  <a:srgbClr val="000000"/>
                </a:solidFill>
              </a:rPr>
              <a:t> </a:t>
            </a:r>
            <a:r>
              <a:rPr lang="it-IT" b="0" dirty="0">
                <a:solidFill>
                  <a:srgbClr val="000000"/>
                </a:solidFill>
              </a:rPr>
              <a:t>2</a:t>
            </a:r>
            <a:r>
              <a:rPr lang="it-IT" b="0" dirty="0" smtClean="0">
                <a:solidFill>
                  <a:srgbClr val="000000"/>
                </a:solidFill>
              </a:rPr>
              <a:t>:</a:t>
            </a:r>
          </a:p>
          <a:p>
            <a:r>
              <a:rPr lang="it-IT" b="0" dirty="0">
                <a:solidFill>
                  <a:srgbClr val="000000"/>
                </a:solidFill>
              </a:rPr>
              <a:t> </a:t>
            </a:r>
            <a:r>
              <a:rPr lang="it-IT" b="0" dirty="0" smtClean="0">
                <a:solidFill>
                  <a:srgbClr val="000000"/>
                </a:solidFill>
              </a:rPr>
              <a:t>   </a:t>
            </a:r>
            <a:r>
              <a:rPr lang="it-IT" b="0" dirty="0" err="1">
                <a:solidFill>
                  <a:srgbClr val="2B91AF"/>
                </a:solidFill>
              </a:rPr>
              <a:t>Console</a:t>
            </a:r>
            <a:r>
              <a:rPr lang="it-IT" b="0" dirty="0" err="1">
                <a:solidFill>
                  <a:srgbClr val="000000"/>
                </a:solidFill>
              </a:rPr>
              <a:t>.Write</a:t>
            </a:r>
            <a:r>
              <a:rPr lang="it-IT" b="0" dirty="0">
                <a:solidFill>
                  <a:srgbClr val="000000"/>
                </a:solidFill>
              </a:rPr>
              <a:t>(</a:t>
            </a:r>
            <a:r>
              <a:rPr lang="it-IT" b="0" dirty="0">
                <a:solidFill>
                  <a:srgbClr val="A31515"/>
                </a:solidFill>
              </a:rPr>
              <a:t>"case </a:t>
            </a:r>
            <a:r>
              <a:rPr lang="it-IT" b="0" dirty="0" smtClean="0">
                <a:solidFill>
                  <a:srgbClr val="A31515"/>
                </a:solidFill>
              </a:rPr>
              <a:t>2"</a:t>
            </a:r>
            <a:r>
              <a:rPr lang="it-IT" b="0" dirty="0" smtClean="0">
                <a:solidFill>
                  <a:srgbClr val="000000"/>
                </a:solidFill>
              </a:rPr>
              <a:t>);</a:t>
            </a:r>
            <a:endParaRPr lang="it-IT" b="0" dirty="0">
              <a:solidFill>
                <a:srgbClr val="000000"/>
              </a:solidFill>
            </a:endParaRPr>
          </a:p>
          <a:p>
            <a:endParaRPr lang="it-IT" b="0" dirty="0">
              <a:solidFill>
                <a:srgbClr val="000000"/>
              </a:solidFill>
            </a:endParaRPr>
          </a:p>
          <a:p>
            <a:r>
              <a:rPr lang="it-IT" b="0" dirty="0" smtClean="0"/>
              <a:t>  case</a:t>
            </a:r>
            <a:r>
              <a:rPr lang="it-IT" b="0" dirty="0" smtClean="0">
                <a:solidFill>
                  <a:srgbClr val="000000"/>
                </a:solidFill>
              </a:rPr>
              <a:t> </a:t>
            </a:r>
            <a:r>
              <a:rPr lang="it-IT" b="0" dirty="0">
                <a:solidFill>
                  <a:srgbClr val="000000"/>
                </a:solidFill>
              </a:rPr>
              <a:t>3:</a:t>
            </a:r>
          </a:p>
          <a:p>
            <a:r>
              <a:rPr lang="it-IT" b="0" dirty="0">
                <a:solidFill>
                  <a:srgbClr val="000000"/>
                </a:solidFill>
              </a:rPr>
              <a:t>    </a:t>
            </a:r>
            <a:r>
              <a:rPr lang="it-IT" b="0" dirty="0" err="1" smtClean="0">
                <a:solidFill>
                  <a:srgbClr val="2B91AF"/>
                </a:solidFill>
              </a:rPr>
              <a:t>Console</a:t>
            </a:r>
            <a:r>
              <a:rPr lang="it-IT" b="0" dirty="0" err="1" smtClean="0">
                <a:solidFill>
                  <a:srgbClr val="000000"/>
                </a:solidFill>
              </a:rPr>
              <a:t>.Write</a:t>
            </a:r>
            <a:r>
              <a:rPr lang="it-IT" b="0" dirty="0">
                <a:solidFill>
                  <a:srgbClr val="000000"/>
                </a:solidFill>
              </a:rPr>
              <a:t>(</a:t>
            </a:r>
            <a:r>
              <a:rPr lang="it-IT" b="0" dirty="0">
                <a:solidFill>
                  <a:srgbClr val="A31515"/>
                </a:solidFill>
              </a:rPr>
              <a:t>"case </a:t>
            </a:r>
            <a:r>
              <a:rPr lang="it-IT" b="0" dirty="0" smtClean="0">
                <a:solidFill>
                  <a:srgbClr val="A31515"/>
                </a:solidFill>
              </a:rPr>
              <a:t>3</a:t>
            </a:r>
            <a:r>
              <a:rPr lang="it-IT" b="0" dirty="0">
                <a:solidFill>
                  <a:srgbClr val="A31515"/>
                </a:solidFill>
              </a:rPr>
              <a:t>"</a:t>
            </a:r>
            <a:r>
              <a:rPr lang="it-IT" b="0" dirty="0">
                <a:solidFill>
                  <a:srgbClr val="000000"/>
                </a:solidFill>
              </a:rPr>
              <a:t>);</a:t>
            </a:r>
          </a:p>
          <a:p>
            <a:r>
              <a:rPr lang="it-IT" b="0" dirty="0" smtClean="0"/>
              <a:t>    break</a:t>
            </a:r>
            <a:r>
              <a:rPr lang="it-IT" b="0" dirty="0" smtClean="0">
                <a:solidFill>
                  <a:srgbClr val="000000"/>
                </a:solidFill>
              </a:rPr>
              <a:t>;</a:t>
            </a:r>
          </a:p>
          <a:p>
            <a:endParaRPr lang="it-IT" b="0" dirty="0">
              <a:solidFill>
                <a:srgbClr val="000000"/>
              </a:solidFill>
            </a:endParaRPr>
          </a:p>
          <a:p>
            <a:r>
              <a:rPr lang="it-IT" b="0" dirty="0" smtClean="0"/>
              <a:t>  default</a:t>
            </a:r>
            <a:r>
              <a:rPr lang="it-IT" b="0" dirty="0">
                <a:solidFill>
                  <a:srgbClr val="000000"/>
                </a:solidFill>
              </a:rPr>
              <a:t>:</a:t>
            </a:r>
          </a:p>
          <a:p>
            <a:r>
              <a:rPr lang="it-IT" b="0" dirty="0" smtClean="0"/>
              <a:t>    break</a:t>
            </a:r>
            <a:r>
              <a:rPr lang="it-IT" b="0" dirty="0">
                <a:solidFill>
                  <a:srgbClr val="000000"/>
                </a:solidFill>
              </a:rPr>
              <a:t>;</a:t>
            </a:r>
          </a:p>
          <a:p>
            <a:r>
              <a:rPr lang="it-IT" b="0" dirty="0" smtClean="0">
                <a:solidFill>
                  <a:srgbClr val="000000"/>
                </a:solidFill>
              </a:rPr>
              <a:t>}</a:t>
            </a:r>
            <a:endParaRPr lang="it-IT" b="0" dirty="0">
              <a:solidFill>
                <a:srgbClr val="000000"/>
              </a:solidFill>
            </a:endParaRPr>
          </a:p>
        </p:txBody>
      </p:sp>
      <p:pic>
        <p:nvPicPr>
          <p:cNvPr id="2050" name="Picture 2" descr="Risultati immagini per ok 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24"/>
          <a:stretch/>
        </p:blipFill>
        <p:spPr bwMode="auto">
          <a:xfrm>
            <a:off x="9920552" y="1266550"/>
            <a:ext cx="487971" cy="49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isultati immagini per ok 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4"/>
          <a:stretch/>
        </p:blipFill>
        <p:spPr bwMode="auto">
          <a:xfrm>
            <a:off x="11193338" y="3085948"/>
            <a:ext cx="501893" cy="49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isultati immagini per ok 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24"/>
          <a:stretch/>
        </p:blipFill>
        <p:spPr bwMode="auto">
          <a:xfrm>
            <a:off x="5120317" y="4268944"/>
            <a:ext cx="487971" cy="49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egnaposto data 2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035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Istruzioni: controllo di flusso e cicli</a:t>
            </a:r>
            <a:r>
              <a:rPr lang="it-IT" dirty="0" smtClean="0"/>
              <a:t> – Esempi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>
          <a:xfrm>
            <a:off x="379562" y="1200521"/>
            <a:ext cx="5554707" cy="5049554"/>
          </a:xfrm>
        </p:spPr>
        <p:txBody>
          <a:bodyPr/>
          <a:lstStyle/>
          <a:p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>
                <a:solidFill>
                  <a:srgbClr val="6A3E3E"/>
                </a:solidFill>
              </a:rPr>
              <a:t>j</a:t>
            </a:r>
            <a:r>
              <a:rPr lang="it-IT" b="0" dirty="0"/>
              <a:t> = 0;</a:t>
            </a:r>
          </a:p>
          <a:p>
            <a:r>
              <a:rPr lang="it-IT" b="0" dirty="0" err="1">
                <a:solidFill>
                  <a:srgbClr val="7F0055"/>
                </a:solidFill>
              </a:rPr>
              <a:t>while</a:t>
            </a:r>
            <a:r>
              <a:rPr lang="it-IT" b="0" dirty="0"/>
              <a:t> (</a:t>
            </a:r>
            <a:r>
              <a:rPr lang="it-IT" b="0" dirty="0">
                <a:solidFill>
                  <a:srgbClr val="6A3E3E"/>
                </a:solidFill>
              </a:rPr>
              <a:t>j</a:t>
            </a:r>
            <a:r>
              <a:rPr lang="it-IT" b="0" dirty="0"/>
              <a:t> &lt; 10</a:t>
            </a:r>
            <a:r>
              <a:rPr lang="it-IT" b="0" dirty="0" smtClean="0"/>
              <a:t>){</a:t>
            </a:r>
            <a:endParaRPr lang="it-IT" b="0" dirty="0"/>
          </a:p>
          <a:p>
            <a:r>
              <a:rPr lang="it-IT" b="0" dirty="0"/>
              <a:t>  </a:t>
            </a:r>
            <a:r>
              <a:rPr lang="it-IT" b="0" dirty="0" err="1">
                <a:solidFill>
                  <a:srgbClr val="6A3E3E"/>
                </a:solidFill>
              </a:rPr>
              <a:t>j</a:t>
            </a:r>
            <a:r>
              <a:rPr lang="it-IT" b="0" dirty="0" err="1"/>
              <a:t>++</a:t>
            </a:r>
            <a:r>
              <a:rPr lang="it-IT" b="0" dirty="0"/>
              <a:t>;</a:t>
            </a:r>
          </a:p>
          <a:p>
            <a:r>
              <a:rPr lang="it-IT" b="0" dirty="0"/>
              <a:t>}</a:t>
            </a:r>
          </a:p>
          <a:p>
            <a:endParaRPr lang="it-IT" b="0" dirty="0"/>
          </a:p>
          <a:p>
            <a:r>
              <a:rPr lang="nn-NO" b="0" dirty="0">
                <a:solidFill>
                  <a:srgbClr val="7F0055"/>
                </a:solidFill>
              </a:rPr>
              <a:t>for</a:t>
            </a:r>
            <a:r>
              <a:rPr lang="nn-NO" b="0" dirty="0"/>
              <a:t> (</a:t>
            </a:r>
            <a:r>
              <a:rPr lang="nn-NO" b="0" dirty="0">
                <a:solidFill>
                  <a:srgbClr val="7F0055"/>
                </a:solidFill>
              </a:rPr>
              <a:t>int</a:t>
            </a:r>
            <a:r>
              <a:rPr lang="nn-NO" b="0" dirty="0"/>
              <a:t> </a:t>
            </a:r>
            <a:r>
              <a:rPr lang="nn-NO" b="0" dirty="0">
                <a:solidFill>
                  <a:srgbClr val="6A3E3E"/>
                </a:solidFill>
              </a:rPr>
              <a:t>i</a:t>
            </a:r>
            <a:r>
              <a:rPr lang="nn-NO" b="0" dirty="0"/>
              <a:t> = 2; </a:t>
            </a:r>
            <a:r>
              <a:rPr lang="nn-NO" b="0" dirty="0">
                <a:solidFill>
                  <a:srgbClr val="6A3E3E"/>
                </a:solidFill>
              </a:rPr>
              <a:t>i</a:t>
            </a:r>
            <a:r>
              <a:rPr lang="nn-NO" b="0" dirty="0"/>
              <a:t> &lt;= 10; </a:t>
            </a:r>
            <a:r>
              <a:rPr lang="nn-NO" b="0" dirty="0">
                <a:solidFill>
                  <a:srgbClr val="6A3E3E"/>
                </a:solidFill>
              </a:rPr>
              <a:t>i</a:t>
            </a:r>
            <a:r>
              <a:rPr lang="nn-NO" b="0" dirty="0"/>
              <a:t> += 2</a:t>
            </a:r>
            <a:r>
              <a:rPr lang="nn-NO" b="0" dirty="0" smtClean="0"/>
              <a:t>)</a:t>
            </a:r>
            <a:r>
              <a:rPr lang="it-IT" b="0" dirty="0" smtClean="0"/>
              <a:t>{</a:t>
            </a:r>
            <a:endParaRPr lang="it-IT" b="0" dirty="0"/>
          </a:p>
          <a:p>
            <a:r>
              <a:rPr lang="it-IT" b="0" dirty="0"/>
              <a:t>  </a:t>
            </a:r>
            <a:r>
              <a:rPr lang="it-IT" b="0" dirty="0" err="1"/>
              <a:t>System.</a:t>
            </a:r>
            <a:r>
              <a:rPr lang="it-IT" b="0" i="1" dirty="0" err="1">
                <a:solidFill>
                  <a:srgbClr val="0000C0"/>
                </a:solidFill>
              </a:rPr>
              <a:t>out</a:t>
            </a:r>
            <a:r>
              <a:rPr lang="it-IT" b="0" i="1" dirty="0" err="1"/>
              <a:t>.println</a:t>
            </a:r>
            <a:r>
              <a:rPr lang="it-IT" b="0" i="1" dirty="0"/>
              <a:t>(</a:t>
            </a:r>
            <a:r>
              <a:rPr lang="it-IT" b="0" i="1" dirty="0">
                <a:solidFill>
                  <a:srgbClr val="6A3E3E"/>
                </a:solidFill>
              </a:rPr>
              <a:t>i</a:t>
            </a:r>
            <a:r>
              <a:rPr lang="it-IT" b="0" i="1" dirty="0"/>
              <a:t>);</a:t>
            </a:r>
          </a:p>
          <a:p>
            <a:r>
              <a:rPr lang="it-IT" b="0" dirty="0"/>
              <a:t>}</a:t>
            </a:r>
          </a:p>
          <a:p>
            <a:endParaRPr lang="it-IT" b="0" dirty="0"/>
          </a:p>
          <a:p>
            <a:r>
              <a:rPr lang="it-IT" b="0" dirty="0" smtClean="0">
                <a:solidFill>
                  <a:srgbClr val="7F0055"/>
                </a:solidFill>
              </a:rPr>
              <a:t>do</a:t>
            </a:r>
            <a:r>
              <a:rPr lang="it-IT" b="0" dirty="0" smtClean="0"/>
              <a:t>{</a:t>
            </a:r>
            <a:endParaRPr lang="it-IT" b="0" dirty="0"/>
          </a:p>
          <a:p>
            <a:r>
              <a:rPr lang="it-IT" b="0" dirty="0"/>
              <a:t>  </a:t>
            </a:r>
            <a:r>
              <a:rPr lang="it-IT" b="0" dirty="0" err="1">
                <a:solidFill>
                  <a:srgbClr val="6A3E3E"/>
                </a:solidFill>
              </a:rPr>
              <a:t>j</a:t>
            </a:r>
            <a:r>
              <a:rPr lang="it-IT" b="0" dirty="0" err="1"/>
              <a:t>++</a:t>
            </a:r>
            <a:r>
              <a:rPr lang="it-IT" b="0" dirty="0"/>
              <a:t>; </a:t>
            </a:r>
          </a:p>
          <a:p>
            <a:r>
              <a:rPr lang="it-IT" b="0" dirty="0" smtClean="0"/>
              <a:t>} </a:t>
            </a:r>
            <a:r>
              <a:rPr lang="it-IT" b="0" dirty="0" err="1" smtClean="0">
                <a:solidFill>
                  <a:srgbClr val="7F0055"/>
                </a:solidFill>
              </a:rPr>
              <a:t>while</a:t>
            </a:r>
            <a:r>
              <a:rPr lang="it-IT" b="0" dirty="0" smtClean="0"/>
              <a:t> </a:t>
            </a:r>
            <a:r>
              <a:rPr lang="it-IT" b="0" dirty="0"/>
              <a:t>(</a:t>
            </a:r>
            <a:r>
              <a:rPr lang="it-IT" b="0" dirty="0">
                <a:solidFill>
                  <a:srgbClr val="6A3E3E"/>
                </a:solidFill>
              </a:rPr>
              <a:t>j</a:t>
            </a:r>
            <a:r>
              <a:rPr lang="it-IT" b="0" dirty="0"/>
              <a:t> &lt; 20);</a:t>
            </a:r>
          </a:p>
          <a:p>
            <a:endParaRPr lang="it-IT" b="0" dirty="0"/>
          </a:p>
          <a:p>
            <a:r>
              <a:rPr lang="it-IT" b="0" dirty="0">
                <a:solidFill>
                  <a:srgbClr val="7F0055"/>
                </a:solidFill>
              </a:rPr>
              <a:t>for</a:t>
            </a:r>
            <a:r>
              <a:rPr lang="it-IT" b="0" dirty="0"/>
              <a:t> (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>
                <a:solidFill>
                  <a:srgbClr val="6A3E3E"/>
                </a:solidFill>
              </a:rPr>
              <a:t>i</a:t>
            </a:r>
            <a:r>
              <a:rPr lang="it-IT" b="0" dirty="0"/>
              <a:t> : array</a:t>
            </a:r>
            <a:r>
              <a:rPr lang="it-IT" b="0" dirty="0" smtClean="0"/>
              <a:t>){</a:t>
            </a:r>
            <a:endParaRPr lang="it-IT" b="0" dirty="0"/>
          </a:p>
          <a:p>
            <a:r>
              <a:rPr lang="it-IT" b="0" dirty="0"/>
              <a:t>  sum += </a:t>
            </a:r>
            <a:r>
              <a:rPr lang="it-IT" b="0" dirty="0">
                <a:solidFill>
                  <a:srgbClr val="6A3E3E"/>
                </a:solidFill>
              </a:rPr>
              <a:t>i</a:t>
            </a:r>
            <a:r>
              <a:rPr lang="it-IT" b="0" dirty="0"/>
              <a:t>;</a:t>
            </a:r>
          </a:p>
          <a:p>
            <a:r>
              <a:rPr lang="it-IT" b="0" dirty="0"/>
              <a:t>}</a:t>
            </a:r>
          </a:p>
          <a:p>
            <a:endParaRPr lang="it-IT" b="0" dirty="0"/>
          </a:p>
          <a:p>
            <a:r>
              <a:rPr lang="it-IT" b="0" dirty="0" err="1"/>
              <a:t>ArrayList</a:t>
            </a:r>
            <a:r>
              <a:rPr lang="it-IT" b="0" dirty="0"/>
              <a:t>&lt;Object&gt; </a:t>
            </a:r>
            <a:r>
              <a:rPr lang="it-IT" b="0" dirty="0">
                <a:solidFill>
                  <a:srgbClr val="6A3E3E"/>
                </a:solidFill>
              </a:rPr>
              <a:t>list</a:t>
            </a:r>
            <a:r>
              <a:rPr lang="it-IT" b="0" dirty="0"/>
              <a:t> = 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</a:t>
            </a:r>
            <a:r>
              <a:rPr lang="it-IT" b="0" dirty="0" err="1"/>
              <a:t>ArrayList</a:t>
            </a:r>
            <a:r>
              <a:rPr lang="it-IT" b="0" dirty="0"/>
              <a:t>&lt;Object&gt;();</a:t>
            </a:r>
          </a:p>
          <a:p>
            <a:r>
              <a:rPr lang="it-IT" b="0" dirty="0" err="1">
                <a:solidFill>
                  <a:srgbClr val="6A3E3E"/>
                </a:solidFill>
              </a:rPr>
              <a:t>list</a:t>
            </a:r>
            <a:r>
              <a:rPr lang="it-IT" b="0" dirty="0" err="1"/>
              <a:t>.Add</a:t>
            </a:r>
            <a:r>
              <a:rPr lang="it-IT" b="0" dirty="0"/>
              <a:t>(42);</a:t>
            </a:r>
          </a:p>
          <a:p>
            <a:r>
              <a:rPr lang="it-IT" b="0" dirty="0" err="1">
                <a:solidFill>
                  <a:srgbClr val="6A3E3E"/>
                </a:solidFill>
              </a:rPr>
              <a:t>list</a:t>
            </a:r>
            <a:r>
              <a:rPr lang="it-IT" b="0" dirty="0" err="1"/>
              <a:t>.Add</a:t>
            </a:r>
            <a:r>
              <a:rPr lang="it-IT" b="0" dirty="0"/>
              <a:t>(</a:t>
            </a:r>
            <a:r>
              <a:rPr lang="it-IT" b="0" dirty="0">
                <a:solidFill>
                  <a:srgbClr val="2A00FF"/>
                </a:solidFill>
              </a:rPr>
              <a:t>"</a:t>
            </a:r>
            <a:r>
              <a:rPr lang="it-IT" b="0" dirty="0" err="1">
                <a:solidFill>
                  <a:srgbClr val="2A00FF"/>
                </a:solidFill>
              </a:rPr>
              <a:t>unibo</a:t>
            </a:r>
            <a:r>
              <a:rPr lang="it-IT" b="0" dirty="0">
                <a:solidFill>
                  <a:srgbClr val="2A00FF"/>
                </a:solidFill>
              </a:rPr>
              <a:t>"</a:t>
            </a:r>
            <a:r>
              <a:rPr lang="it-IT" b="0" dirty="0"/>
              <a:t>);</a:t>
            </a:r>
          </a:p>
          <a:p>
            <a:r>
              <a:rPr lang="it-IT" b="0" dirty="0" err="1">
                <a:solidFill>
                  <a:srgbClr val="6A3E3E"/>
                </a:solidFill>
              </a:rPr>
              <a:t>list</a:t>
            </a:r>
            <a:r>
              <a:rPr lang="it-IT" b="0" dirty="0" err="1"/>
              <a:t>.Add</a:t>
            </a:r>
            <a:r>
              <a:rPr lang="it-IT" b="0" dirty="0"/>
              <a:t>(3.14);</a:t>
            </a:r>
          </a:p>
          <a:p>
            <a:endParaRPr lang="it-IT" b="0" dirty="0"/>
          </a:p>
          <a:p>
            <a:r>
              <a:rPr lang="it-IT" b="0" dirty="0">
                <a:solidFill>
                  <a:srgbClr val="7F0055"/>
                </a:solidFill>
              </a:rPr>
              <a:t>for</a:t>
            </a:r>
            <a:r>
              <a:rPr lang="it-IT" b="0" dirty="0"/>
              <a:t> (Object </a:t>
            </a:r>
            <a:r>
              <a:rPr lang="it-IT" b="0" dirty="0">
                <a:solidFill>
                  <a:srgbClr val="6A3E3E"/>
                </a:solidFill>
              </a:rPr>
              <a:t>o</a:t>
            </a:r>
            <a:r>
              <a:rPr lang="it-IT" b="0" dirty="0"/>
              <a:t> : </a:t>
            </a:r>
            <a:r>
              <a:rPr lang="it-IT" b="0" dirty="0">
                <a:solidFill>
                  <a:srgbClr val="6A3E3E"/>
                </a:solidFill>
              </a:rPr>
              <a:t>list</a:t>
            </a:r>
            <a:r>
              <a:rPr lang="it-IT" b="0" dirty="0" smtClean="0"/>
              <a:t>){</a:t>
            </a:r>
            <a:endParaRPr lang="it-IT" b="0" dirty="0"/>
          </a:p>
          <a:p>
            <a:r>
              <a:rPr lang="it-IT" b="0" dirty="0"/>
              <a:t>  </a:t>
            </a:r>
            <a:r>
              <a:rPr lang="it-IT" b="0" dirty="0" err="1"/>
              <a:t>System.</a:t>
            </a:r>
            <a:r>
              <a:rPr lang="it-IT" b="0" i="1" dirty="0" err="1">
                <a:solidFill>
                  <a:srgbClr val="0000C0"/>
                </a:solidFill>
              </a:rPr>
              <a:t>out</a:t>
            </a:r>
            <a:r>
              <a:rPr lang="it-IT" b="0" i="1" dirty="0" err="1"/>
              <a:t>.println</a:t>
            </a:r>
            <a:r>
              <a:rPr lang="it-IT" b="0" i="1" dirty="0"/>
              <a:t>(</a:t>
            </a:r>
            <a:r>
              <a:rPr lang="it-IT" b="0" i="1" dirty="0">
                <a:solidFill>
                  <a:srgbClr val="6A3E3E"/>
                </a:solidFill>
              </a:rPr>
              <a:t>o</a:t>
            </a:r>
            <a:r>
              <a:rPr lang="it-IT" b="0" i="1" dirty="0"/>
              <a:t>);</a:t>
            </a:r>
          </a:p>
          <a:p>
            <a:r>
              <a:rPr lang="it-IT" b="0" dirty="0"/>
              <a:t>}</a:t>
            </a:r>
            <a:endParaRPr lang="it-IT" b="0" noProof="1">
              <a:solidFill>
                <a:srgbClr val="1C2358"/>
              </a:solidFill>
              <a:highlight>
                <a:srgbClr val="FFFFFF"/>
              </a:highlight>
            </a:endParaRP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>
          <a:xfrm>
            <a:off x="6131860" y="1200522"/>
            <a:ext cx="5651822" cy="5049553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 smtClean="0">
                <a:ea typeface="Calibri"/>
              </a:rPr>
              <a:t> j = 0;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while</a:t>
            </a:r>
            <a:r>
              <a:rPr lang="it-IT" b="0" noProof="1" smtClean="0">
                <a:ea typeface="Calibri"/>
              </a:rPr>
              <a:t> (j &lt; 10) 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{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j++;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}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 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for</a:t>
            </a:r>
            <a:r>
              <a:rPr lang="it-IT" b="0" noProof="1" smtClean="0">
                <a:ea typeface="Calibri"/>
              </a:rPr>
              <a:t> (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 smtClean="0">
                <a:ea typeface="Calibri"/>
              </a:rPr>
              <a:t> i = 2; i &lt;= 10; i += 2) 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{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System.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noProof="1" smtClean="0">
                <a:ea typeface="Calibri"/>
              </a:rPr>
              <a:t>.WriteLine(i);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}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 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do</a:t>
            </a:r>
            <a:r>
              <a:rPr lang="it-IT" b="0" noProof="1" smtClean="0">
                <a:ea typeface="Calibri"/>
              </a:rPr>
              <a:t> 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{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j++; 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}</a:t>
            </a:r>
            <a:r>
              <a:rPr lang="it-IT" b="0" dirty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while</a:t>
            </a:r>
            <a:r>
              <a:rPr lang="it-IT" b="0" noProof="1" smtClean="0">
                <a:ea typeface="Calibri"/>
              </a:rPr>
              <a:t> (j &lt; 20);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 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foreach</a:t>
            </a:r>
            <a:r>
              <a:rPr lang="it-IT" b="0" noProof="1" smtClean="0">
                <a:ea typeface="Calibri"/>
              </a:rPr>
              <a:t> (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 smtClean="0">
                <a:ea typeface="Calibri"/>
              </a:rPr>
              <a:t> i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in</a:t>
            </a:r>
            <a:r>
              <a:rPr lang="it-IT" b="0" noProof="1" smtClean="0">
                <a:ea typeface="Calibri"/>
              </a:rPr>
              <a:t> array)  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{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sum += i;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}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2B91AF"/>
                </a:solidFill>
                <a:ea typeface="Calibri"/>
              </a:rPr>
              <a:t>ArrayList</a:t>
            </a:r>
            <a:r>
              <a:rPr lang="it-IT" b="0" noProof="1" smtClean="0">
                <a:ea typeface="Calibri"/>
              </a:rPr>
              <a:t> list =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ArrayList</a:t>
            </a:r>
            <a:r>
              <a:rPr lang="it-IT" b="0" noProof="1" smtClean="0">
                <a:ea typeface="Calibri"/>
              </a:rPr>
              <a:t>();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list.Add(42);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list.Add(</a:t>
            </a:r>
            <a:r>
              <a:rPr lang="it-IT" b="0" noProof="1" smtClean="0">
                <a:solidFill>
                  <a:srgbClr val="A31515"/>
                </a:solidFill>
                <a:ea typeface="Calibri"/>
              </a:rPr>
              <a:t>"unibo"</a:t>
            </a:r>
            <a:r>
              <a:rPr lang="it-IT" b="0" noProof="1" smtClean="0">
                <a:ea typeface="Calibri"/>
              </a:rPr>
              <a:t>);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list.Add(3.14);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 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foreach</a:t>
            </a:r>
            <a:r>
              <a:rPr lang="it-IT" b="0" noProof="1" smtClean="0">
                <a:ea typeface="Calibri"/>
              </a:rPr>
              <a:t> (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object</a:t>
            </a:r>
            <a:r>
              <a:rPr lang="it-IT" b="0" noProof="1" smtClean="0">
                <a:ea typeface="Calibri"/>
              </a:rPr>
              <a:t> o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in</a:t>
            </a:r>
            <a:r>
              <a:rPr lang="it-IT" b="0" noProof="1" smtClean="0">
                <a:ea typeface="Calibri"/>
              </a:rPr>
              <a:t> list)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System.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noProof="1" smtClean="0">
                <a:ea typeface="Calibri"/>
              </a:rPr>
              <a:t>.WriteLine(o);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}</a:t>
            </a:r>
          </a:p>
          <a:p>
            <a:pPr>
              <a:spcAft>
                <a:spcPts val="0"/>
              </a:spcAft>
            </a:pPr>
            <a:endParaRPr lang="it-IT" b="0" noProof="1">
              <a:ea typeface="Calibri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" y="5576542"/>
            <a:ext cx="477299" cy="47729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952" y="5576542"/>
            <a:ext cx="495460" cy="495460"/>
          </a:xfrm>
          <a:prstGeom prst="rect">
            <a:avLst/>
          </a:prstGeom>
        </p:spPr>
      </p:pic>
      <p:sp>
        <p:nvSpPr>
          <p:cNvPr id="19" name="Segnaposto data 1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21" name="Segnaposto numero diapositiva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965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/>
          <p:cNvSpPr>
            <a:spLocks noGrp="1"/>
          </p:cNvSpPr>
          <p:nvPr>
            <p:ph type="body" sz="half" idx="1"/>
          </p:nvPr>
        </p:nvSpPr>
        <p:spPr/>
        <p:txBody>
          <a:bodyPr>
            <a:noAutofit/>
          </a:bodyPr>
          <a:lstStyle/>
          <a:p>
            <a:pPr lvl="1"/>
            <a:r>
              <a:rPr lang="it-IT" dirty="0" smtClean="0"/>
              <a:t>Tipo </a:t>
            </a:r>
            <a:r>
              <a:rPr lang="it-IT" dirty="0" err="1" smtClean="0"/>
              <a:t>char</a:t>
            </a:r>
            <a:r>
              <a:rPr lang="it-IT" dirty="0" smtClean="0"/>
              <a:t> – caratteri con codifica UTF-16</a:t>
            </a:r>
          </a:p>
          <a:p>
            <a:pPr lvl="1"/>
            <a:r>
              <a:rPr lang="it-IT" dirty="0" smtClean="0"/>
              <a:t>Classe </a:t>
            </a:r>
            <a:r>
              <a:rPr lang="it-IT" dirty="0" err="1" smtClean="0"/>
              <a:t>string</a:t>
            </a:r>
            <a:r>
              <a:rPr lang="it-IT" dirty="0" smtClean="0"/>
              <a:t>: sequenza di caratteri </a:t>
            </a:r>
            <a:r>
              <a:rPr lang="it-IT" i="1" dirty="0" smtClean="0"/>
              <a:t>immutabile </a:t>
            </a:r>
            <a:r>
              <a:rPr lang="it-IT" dirty="0" smtClean="0"/>
              <a:t>(qualsiasi operazione su stringhe crea una nuova stringa)</a:t>
            </a:r>
          </a:p>
          <a:p>
            <a:pPr lvl="1"/>
            <a:r>
              <a:rPr lang="it-IT" dirty="0" smtClean="0"/>
              <a:t>Sequenze di </a:t>
            </a:r>
            <a:r>
              <a:rPr lang="it-IT" dirty="0" err="1" smtClean="0"/>
              <a:t>escape</a:t>
            </a:r>
            <a:r>
              <a:rPr lang="it-IT" dirty="0" smtClean="0"/>
              <a:t> in caratteri o stringhe (es. ‘\0’, "\n\t\\", </a:t>
            </a:r>
            <a:r>
              <a:rPr lang="it-IT" dirty="0"/>
              <a:t>'\u6C34</a:t>
            </a:r>
            <a:r>
              <a:rPr lang="it-IT" dirty="0" smtClean="0"/>
              <a:t>‘, …)</a:t>
            </a:r>
          </a:p>
          <a:p>
            <a:pPr lvl="1"/>
            <a:r>
              <a:rPr lang="it-IT" dirty="0" smtClean="0"/>
              <a:t>Concatenazione efficiente di stringhe mediante apposite classi</a:t>
            </a:r>
          </a:p>
          <a:p>
            <a:pPr lvl="2"/>
            <a:r>
              <a:rPr lang="it-IT" sz="1800" dirty="0" err="1" smtClean="0"/>
              <a:t>StringBuilder</a:t>
            </a:r>
            <a:r>
              <a:rPr lang="it-IT" sz="1800" dirty="0" smtClean="0"/>
              <a:t> </a:t>
            </a:r>
            <a:r>
              <a:rPr lang="it-IT" sz="1800" dirty="0"/>
              <a:t>in C#, </a:t>
            </a:r>
            <a:r>
              <a:rPr lang="it-IT" sz="1800" dirty="0" err="1"/>
              <a:t>StringBuffer</a:t>
            </a:r>
            <a:r>
              <a:rPr lang="it-IT" sz="1800" dirty="0"/>
              <a:t> </a:t>
            </a:r>
            <a:r>
              <a:rPr lang="it-IT" sz="1800" dirty="0" smtClean="0"/>
              <a:t>in Java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Caratteri e stringhe</a:t>
            </a:r>
            <a:endParaRPr lang="it-IT" dirty="0"/>
          </a:p>
        </p:txBody>
      </p:sp>
      <p:sp>
        <p:nvSpPr>
          <p:cNvPr id="2" name="Segnaposto testo 1"/>
          <p:cNvSpPr>
            <a:spLocks noGrp="1"/>
          </p:cNvSpPr>
          <p:nvPr>
            <p:ph type="body" sz="half" idx="13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it-IT" dirty="0"/>
              <a:t>In C# il prefisso </a:t>
            </a:r>
            <a:r>
              <a:rPr lang="it-IT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dirty="0" smtClean="0"/>
              <a:t> </a:t>
            </a:r>
            <a:r>
              <a:rPr lang="it-IT" dirty="0"/>
              <a:t>consente di definire un «</a:t>
            </a:r>
            <a:r>
              <a:rPr lang="it-IT" dirty="0" err="1">
                <a:solidFill>
                  <a:srgbClr val="C00000"/>
                </a:solidFill>
              </a:rPr>
              <a:t>verbatim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>
                <a:solidFill>
                  <a:srgbClr val="C00000"/>
                </a:solidFill>
              </a:rPr>
              <a:t>string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literal</a:t>
            </a:r>
            <a:r>
              <a:rPr lang="it-IT" dirty="0" smtClean="0"/>
              <a:t>»</a:t>
            </a:r>
          </a:p>
          <a:p>
            <a:pPr lvl="2"/>
            <a:r>
              <a:rPr lang="it-IT" sz="1800" dirty="0" smtClean="0"/>
              <a:t>tutti </a:t>
            </a:r>
            <a:r>
              <a:rPr lang="it-IT" sz="1800" dirty="0"/>
              <a:t>i caratteri </a:t>
            </a:r>
            <a:r>
              <a:rPr lang="it-IT" sz="1800" dirty="0" smtClean="0"/>
              <a:t>che seguono sono «interpretati così </a:t>
            </a:r>
            <a:r>
              <a:rPr lang="it-IT" sz="1800" dirty="0"/>
              <a:t>come sono» (utile se si devono ignorare le sequenze di </a:t>
            </a:r>
            <a:r>
              <a:rPr lang="it-IT" sz="1800" dirty="0" err="1"/>
              <a:t>escape</a:t>
            </a:r>
            <a:r>
              <a:rPr lang="it-IT" sz="1800" dirty="0"/>
              <a:t> o scrivere stringhe multi-linea</a:t>
            </a:r>
            <a:r>
              <a:rPr lang="it-IT" sz="1800" dirty="0" smtClean="0"/>
              <a:t>)</a:t>
            </a:r>
          </a:p>
          <a:p>
            <a:pPr lvl="2"/>
            <a:r>
              <a:rPr lang="it-IT" sz="1800" dirty="0" smtClean="0"/>
              <a:t>Es</a:t>
            </a:r>
            <a:r>
              <a:rPr lang="it-IT" sz="1800" dirty="0"/>
              <a:t>. 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@"C:\temp\"</a:t>
            </a:r>
            <a:r>
              <a:rPr lang="it-IT" sz="1800" dirty="0"/>
              <a:t> equivale a 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"C:\\temp</a:t>
            </a:r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\\"</a:t>
            </a:r>
            <a:endParaRPr lang="it-IT" sz="1800" dirty="0"/>
          </a:p>
          <a:p>
            <a:pPr lvl="1"/>
            <a:r>
              <a:rPr lang="it-IT" dirty="0"/>
              <a:t>In C# gli operatori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it-IT" dirty="0"/>
              <a:t> 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it-IT" dirty="0"/>
              <a:t> sono ridefiniti sulla classe </a:t>
            </a:r>
            <a:r>
              <a:rPr lang="it-IT" dirty="0" err="1"/>
              <a:t>string</a:t>
            </a:r>
            <a:r>
              <a:rPr lang="it-IT" dirty="0"/>
              <a:t> e confrontano i caratteri invece dei </a:t>
            </a:r>
            <a:r>
              <a:rPr lang="it-IT" dirty="0" smtClean="0"/>
              <a:t>riferimenti</a:t>
            </a:r>
            <a:endParaRPr lang="it-IT" dirty="0"/>
          </a:p>
          <a:p>
            <a:pPr lvl="1"/>
            <a:r>
              <a:rPr lang="it-IT" dirty="0"/>
              <a:t>In C#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dirty="0"/>
              <a:t> implementa un </a:t>
            </a:r>
            <a:r>
              <a:rPr lang="it-IT" dirty="0" err="1"/>
              <a:t>indexer</a:t>
            </a:r>
            <a:r>
              <a:rPr lang="it-IT" dirty="0"/>
              <a:t> per cui è possibile accedere ai singoli caratteri con la sintassi degli </a:t>
            </a:r>
            <a:r>
              <a:rPr lang="it-IT" dirty="0" smtClean="0"/>
              <a:t>array</a:t>
            </a:r>
          </a:p>
          <a:p>
            <a:pPr lvl="2"/>
            <a:r>
              <a:rPr lang="it-IT" sz="1900" dirty="0"/>
              <a:t>E</a:t>
            </a:r>
            <a:r>
              <a:rPr lang="it-IT" sz="1900" dirty="0" smtClean="0"/>
              <a:t>s</a:t>
            </a:r>
            <a:r>
              <a:rPr lang="it-IT" sz="1900" dirty="0"/>
              <a:t>. </a:t>
            </a:r>
            <a:r>
              <a:rPr lang="it-IT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c1 </a:t>
            </a:r>
            <a:r>
              <a:rPr lang="it-IT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 testo[i</a:t>
            </a:r>
            <a:r>
              <a:rPr lang="it-IT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it-IT" sz="1900" dirty="0" smtClean="0">
                <a:cs typeface="Courier New" panose="02070309020205020404" pitchFamily="49" charset="0"/>
              </a:rPr>
              <a:t> oppure </a:t>
            </a:r>
            <a:r>
              <a:rPr lang="it-IT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it-IT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c2 = "mio testo"[2]</a:t>
            </a:r>
            <a:endParaRPr lang="it-IT" sz="1900" dirty="0"/>
          </a:p>
        </p:txBody>
      </p:sp>
      <p:sp>
        <p:nvSpPr>
          <p:cNvPr id="16" name="Segnaposto data 1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703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Ringraziamenti</a:t>
            </a:r>
            <a:endParaRPr lang="it-IT" dirty="0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 smtClean="0"/>
              <a:t>Queste slide sono il risultato di una rielaborazione</a:t>
            </a:r>
          </a:p>
          <a:p>
            <a:r>
              <a:rPr lang="it-IT" dirty="0" smtClean="0"/>
              <a:t>del materiale fornito dal Prof. Raffaele Cappelli,</a:t>
            </a:r>
          </a:p>
          <a:p>
            <a:r>
              <a:rPr lang="it-IT" dirty="0" smtClean="0"/>
              <a:t>che si ringrazia.</a:t>
            </a:r>
            <a:endParaRPr lang="it-IT" dirty="0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3" name="Segnaposto piè di pagina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14" name="Segnaposto numero diapositiva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6E405-B651-4D83-B7B8-2DCADCECB17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1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Caratteri e stringhe – Esempi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>
          <a:xfrm>
            <a:off x="379562" y="1200521"/>
            <a:ext cx="5554707" cy="4976343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it-IT" b="0" dirty="0" err="1">
                <a:solidFill>
                  <a:srgbClr val="7F0055"/>
                </a:solidFill>
              </a:rPr>
              <a:t>char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6A3E3E"/>
                </a:solidFill>
              </a:rPr>
              <a:t>newLine</a:t>
            </a:r>
            <a:r>
              <a:rPr lang="it-IT" b="0" dirty="0"/>
              <a:t> = </a:t>
            </a:r>
            <a:r>
              <a:rPr lang="it-IT" b="0" dirty="0">
                <a:solidFill>
                  <a:srgbClr val="2A00FF"/>
                </a:solidFill>
              </a:rPr>
              <a:t>'\n'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>
                <a:solidFill>
                  <a:srgbClr val="6A3E3E"/>
                </a:solidFill>
              </a:rPr>
              <a:t>n</a:t>
            </a:r>
            <a:r>
              <a:rPr lang="it-IT" b="0" dirty="0"/>
              <a:t> = (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)</a:t>
            </a:r>
            <a:r>
              <a:rPr lang="it-IT" b="0" dirty="0" err="1">
                <a:solidFill>
                  <a:srgbClr val="6A3E3E"/>
                </a:solidFill>
              </a:rPr>
              <a:t>newLine</a:t>
            </a:r>
            <a:r>
              <a:rPr lang="it-IT" b="0" dirty="0"/>
              <a:t>; </a:t>
            </a:r>
            <a:r>
              <a:rPr lang="it-IT" b="0" dirty="0">
                <a:solidFill>
                  <a:srgbClr val="3F7F5F"/>
                </a:solidFill>
              </a:rPr>
              <a:t>// 13</a:t>
            </a:r>
          </a:p>
          <a:p>
            <a:pPr>
              <a:spcAft>
                <a:spcPts val="0"/>
              </a:spcAft>
            </a:pPr>
            <a:r>
              <a:rPr lang="it-IT" b="0" dirty="0" err="1">
                <a:solidFill>
                  <a:srgbClr val="7F0055"/>
                </a:solidFill>
              </a:rPr>
              <a:t>char</a:t>
            </a:r>
            <a:r>
              <a:rPr lang="it-IT" b="0" dirty="0"/>
              <a:t> </a:t>
            </a:r>
            <a:r>
              <a:rPr lang="it-IT" b="0" dirty="0">
                <a:solidFill>
                  <a:srgbClr val="6A3E3E"/>
                </a:solidFill>
              </a:rPr>
              <a:t>test</a:t>
            </a:r>
            <a:r>
              <a:rPr lang="it-IT" b="0" dirty="0"/>
              <a:t> = (</a:t>
            </a:r>
            <a:r>
              <a:rPr lang="it-IT" b="0" dirty="0" err="1">
                <a:solidFill>
                  <a:srgbClr val="7F0055"/>
                </a:solidFill>
              </a:rPr>
              <a:t>char</a:t>
            </a:r>
            <a:r>
              <a:rPr lang="it-IT" b="0" dirty="0"/>
              <a:t>)13; </a:t>
            </a:r>
            <a:r>
              <a:rPr lang="it-IT" b="0" dirty="0">
                <a:solidFill>
                  <a:srgbClr val="3F7F5F"/>
                </a:solidFill>
              </a:rPr>
              <a:t>// '\n'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3F7F5F"/>
                </a:solidFill>
              </a:rPr>
              <a:t>// </a:t>
            </a:r>
            <a:r>
              <a:rPr lang="it-IT" b="0" dirty="0" smtClean="0">
                <a:solidFill>
                  <a:srgbClr val="3F7F5F"/>
                </a:solidFill>
              </a:rPr>
              <a:t>Concatenazione</a:t>
            </a:r>
            <a:endParaRPr lang="it-IT" b="0" dirty="0">
              <a:solidFill>
                <a:srgbClr val="3F7F5F"/>
              </a:solidFill>
            </a:endParaRPr>
          </a:p>
          <a:p>
            <a:pPr>
              <a:spcAft>
                <a:spcPts val="0"/>
              </a:spcAft>
            </a:pPr>
            <a:r>
              <a:rPr lang="it-IT" b="0" dirty="0" err="1"/>
              <a:t>String</a:t>
            </a:r>
            <a:r>
              <a:rPr lang="it-IT" b="0" dirty="0"/>
              <a:t> </a:t>
            </a:r>
            <a:r>
              <a:rPr lang="it-IT" b="0" dirty="0">
                <a:solidFill>
                  <a:srgbClr val="6A3E3E"/>
                </a:solidFill>
              </a:rPr>
              <a:t>u</a:t>
            </a:r>
            <a:r>
              <a:rPr lang="it-IT" b="0" dirty="0"/>
              <a:t> = </a:t>
            </a:r>
            <a:r>
              <a:rPr lang="it-IT" b="0" dirty="0">
                <a:solidFill>
                  <a:srgbClr val="2A00FF"/>
                </a:solidFill>
              </a:rPr>
              <a:t>"Bologna"</a:t>
            </a:r>
            <a:r>
              <a:rPr lang="it-IT" b="0" dirty="0"/>
              <a:t>; 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6A3E3E"/>
                </a:solidFill>
              </a:rPr>
              <a:t>u</a:t>
            </a:r>
            <a:r>
              <a:rPr lang="it-IT" b="0" dirty="0"/>
              <a:t> = </a:t>
            </a:r>
            <a:r>
              <a:rPr lang="it-IT" b="0" dirty="0">
                <a:solidFill>
                  <a:srgbClr val="2A00FF"/>
                </a:solidFill>
              </a:rPr>
              <a:t>"</a:t>
            </a:r>
            <a:r>
              <a:rPr lang="it-IT" b="0" dirty="0" err="1">
                <a:solidFill>
                  <a:srgbClr val="2A00FF"/>
                </a:solidFill>
              </a:rPr>
              <a:t>Universita</a:t>
            </a:r>
            <a:r>
              <a:rPr lang="it-IT" b="0" dirty="0">
                <a:solidFill>
                  <a:srgbClr val="2A00FF"/>
                </a:solidFill>
              </a:rPr>
              <a:t> di "</a:t>
            </a:r>
            <a:r>
              <a:rPr lang="it-IT" b="0" dirty="0"/>
              <a:t> + </a:t>
            </a:r>
            <a:r>
              <a:rPr lang="it-IT" b="0" dirty="0">
                <a:solidFill>
                  <a:srgbClr val="6A3E3E"/>
                </a:solidFill>
              </a:rPr>
              <a:t>u</a:t>
            </a:r>
            <a:r>
              <a:rPr lang="it-IT" b="0" dirty="0"/>
              <a:t>; </a:t>
            </a:r>
            <a:r>
              <a:rPr lang="it-IT" b="0" dirty="0">
                <a:solidFill>
                  <a:srgbClr val="3F7F5F"/>
                </a:solidFill>
              </a:rPr>
              <a:t>//"</a:t>
            </a:r>
            <a:r>
              <a:rPr lang="it-IT" b="0" dirty="0" err="1">
                <a:solidFill>
                  <a:srgbClr val="3F7F5F"/>
                </a:solidFill>
              </a:rPr>
              <a:t>Universita</a:t>
            </a:r>
            <a:r>
              <a:rPr lang="it-IT" b="0" dirty="0">
                <a:solidFill>
                  <a:srgbClr val="3F7F5F"/>
                </a:solidFill>
              </a:rPr>
              <a:t> di Bologna"</a:t>
            </a:r>
          </a:p>
          <a:p>
            <a:pPr>
              <a:spcAft>
                <a:spcPts val="0"/>
              </a:spcAft>
            </a:pPr>
            <a:r>
              <a:rPr lang="it-IT" b="0" dirty="0"/>
              <a:t> 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3F7F5F"/>
                </a:solidFill>
              </a:rPr>
              <a:t>// Confronto</a:t>
            </a:r>
          </a:p>
          <a:p>
            <a:pPr>
              <a:spcAft>
                <a:spcPts val="0"/>
              </a:spcAft>
            </a:pPr>
            <a:r>
              <a:rPr lang="it-IT" b="0" dirty="0" err="1"/>
              <a:t>String</a:t>
            </a:r>
            <a:r>
              <a:rPr lang="it-IT" b="0" dirty="0"/>
              <a:t> </a:t>
            </a:r>
            <a:r>
              <a:rPr lang="it-IT" b="0" dirty="0">
                <a:solidFill>
                  <a:srgbClr val="6A3E3E"/>
                </a:solidFill>
              </a:rPr>
              <a:t>c</a:t>
            </a:r>
            <a:r>
              <a:rPr lang="it-IT" b="0" dirty="0"/>
              <a:t> = </a:t>
            </a:r>
            <a:r>
              <a:rPr lang="it-IT" b="0" dirty="0">
                <a:solidFill>
                  <a:srgbClr val="2A00FF"/>
                </a:solidFill>
              </a:rPr>
              <a:t>"Cesena"</a:t>
            </a:r>
            <a:r>
              <a:rPr lang="it-IT" b="0" dirty="0"/>
              <a:t>; </a:t>
            </a:r>
          </a:p>
          <a:p>
            <a:pPr>
              <a:spcAft>
                <a:spcPts val="0"/>
              </a:spcAft>
            </a:pPr>
            <a:r>
              <a:rPr lang="it-IT" b="0" dirty="0" err="1">
                <a:solidFill>
                  <a:srgbClr val="7F0055"/>
                </a:solidFill>
              </a:rPr>
              <a:t>boolean</a:t>
            </a:r>
            <a:r>
              <a:rPr lang="it-IT" b="0" dirty="0"/>
              <a:t> </a:t>
            </a:r>
            <a:r>
              <a:rPr lang="it-IT" b="0" dirty="0">
                <a:solidFill>
                  <a:srgbClr val="6A3E3E"/>
                </a:solidFill>
              </a:rPr>
              <a:t>e1</a:t>
            </a:r>
            <a:r>
              <a:rPr lang="it-IT" b="0" dirty="0"/>
              <a:t> = </a:t>
            </a:r>
            <a:r>
              <a:rPr lang="it-IT" b="0" dirty="0">
                <a:solidFill>
                  <a:srgbClr val="6A3E3E"/>
                </a:solidFill>
              </a:rPr>
              <a:t>c</a:t>
            </a:r>
            <a:r>
              <a:rPr lang="it-IT" b="0" dirty="0"/>
              <a:t> == </a:t>
            </a:r>
            <a:r>
              <a:rPr lang="it-IT" b="0" dirty="0">
                <a:solidFill>
                  <a:srgbClr val="2A00FF"/>
                </a:solidFill>
              </a:rPr>
              <a:t>"Cesena"</a:t>
            </a:r>
            <a:r>
              <a:rPr lang="it-IT" b="0" dirty="0"/>
              <a:t>;  </a:t>
            </a:r>
            <a:r>
              <a:rPr lang="it-IT" b="0" dirty="0">
                <a:solidFill>
                  <a:srgbClr val="3F7F5F"/>
                </a:solidFill>
              </a:rPr>
              <a:t>// Attenzione...</a:t>
            </a:r>
          </a:p>
          <a:p>
            <a:pPr>
              <a:spcAft>
                <a:spcPts val="0"/>
              </a:spcAft>
            </a:pPr>
            <a:r>
              <a:rPr lang="en-US" b="0" dirty="0" err="1">
                <a:solidFill>
                  <a:srgbClr val="7F0055"/>
                </a:solidFill>
              </a:rPr>
              <a:t>boolean</a:t>
            </a:r>
            <a:r>
              <a:rPr lang="en-US" b="0" dirty="0"/>
              <a:t> </a:t>
            </a:r>
            <a:r>
              <a:rPr lang="en-US" b="0" dirty="0">
                <a:solidFill>
                  <a:srgbClr val="6A3E3E"/>
                </a:solidFill>
              </a:rPr>
              <a:t>e2</a:t>
            </a:r>
            <a:r>
              <a:rPr lang="en-US" b="0" dirty="0"/>
              <a:t> = </a:t>
            </a:r>
            <a:r>
              <a:rPr lang="en-US" b="0" dirty="0" err="1">
                <a:solidFill>
                  <a:srgbClr val="6A3E3E"/>
                </a:solidFill>
              </a:rPr>
              <a:t>c</a:t>
            </a:r>
            <a:r>
              <a:rPr lang="en-US" b="0" dirty="0" err="1"/>
              <a:t>.equals</a:t>
            </a:r>
            <a:r>
              <a:rPr lang="en-US" b="0" dirty="0"/>
              <a:t>(</a:t>
            </a:r>
            <a:r>
              <a:rPr lang="en-US" b="0" dirty="0">
                <a:solidFill>
                  <a:srgbClr val="2A00FF"/>
                </a:solidFill>
              </a:rPr>
              <a:t>"Cesena"</a:t>
            </a:r>
            <a:r>
              <a:rPr lang="en-US" b="0" dirty="0"/>
              <a:t>);   </a:t>
            </a:r>
            <a:r>
              <a:rPr lang="en-US" b="0" dirty="0">
                <a:solidFill>
                  <a:srgbClr val="3F7F5F"/>
                </a:solidFill>
              </a:rPr>
              <a:t>// true</a:t>
            </a:r>
          </a:p>
          <a:p>
            <a:pPr>
              <a:spcAft>
                <a:spcPts val="0"/>
              </a:spcAft>
            </a:pPr>
            <a:r>
              <a:rPr lang="it-IT" b="0" dirty="0" err="1">
                <a:solidFill>
                  <a:srgbClr val="7F0055"/>
                </a:solidFill>
              </a:rPr>
              <a:t>boolean</a:t>
            </a:r>
            <a:r>
              <a:rPr lang="it-IT" b="0" dirty="0"/>
              <a:t> </a:t>
            </a:r>
            <a:r>
              <a:rPr lang="it-IT" b="0" dirty="0">
                <a:solidFill>
                  <a:srgbClr val="6A3E3E"/>
                </a:solidFill>
              </a:rPr>
              <a:t>e3</a:t>
            </a:r>
            <a:r>
              <a:rPr lang="it-IT" b="0" dirty="0"/>
              <a:t> = </a:t>
            </a:r>
            <a:r>
              <a:rPr lang="it-IT" b="0" dirty="0" err="1">
                <a:solidFill>
                  <a:srgbClr val="6A3E3E"/>
                </a:solidFill>
              </a:rPr>
              <a:t>c</a:t>
            </a:r>
            <a:r>
              <a:rPr lang="it-IT" b="0" dirty="0" err="1"/>
              <a:t>.equalsIgnoreCase</a:t>
            </a:r>
            <a:r>
              <a:rPr lang="it-IT" b="0" dirty="0"/>
              <a:t>(</a:t>
            </a:r>
            <a:r>
              <a:rPr lang="it-IT" b="0" dirty="0">
                <a:solidFill>
                  <a:srgbClr val="2A00FF"/>
                </a:solidFill>
              </a:rPr>
              <a:t>"CESENA"</a:t>
            </a:r>
            <a:r>
              <a:rPr lang="it-IT" b="0" dirty="0"/>
              <a:t>); </a:t>
            </a:r>
            <a:r>
              <a:rPr lang="it-IT" b="0" dirty="0">
                <a:solidFill>
                  <a:srgbClr val="3F7F5F"/>
                </a:solidFill>
              </a:rPr>
              <a:t>// </a:t>
            </a:r>
            <a:r>
              <a:rPr lang="it-IT" b="0" dirty="0" err="1">
                <a:solidFill>
                  <a:srgbClr val="3F7F5F"/>
                </a:solidFill>
              </a:rPr>
              <a:t>true</a:t>
            </a:r>
            <a:endParaRPr lang="it-IT" b="0" dirty="0">
              <a:solidFill>
                <a:srgbClr val="3F7F5F"/>
              </a:solidFill>
            </a:endParaRPr>
          </a:p>
          <a:p>
            <a:pPr>
              <a:spcAft>
                <a:spcPts val="0"/>
              </a:spcAft>
            </a:pPr>
            <a:r>
              <a:rPr lang="it-IT" b="0" dirty="0" err="1">
                <a:solidFill>
                  <a:srgbClr val="7F0055"/>
                </a:solidFill>
              </a:rPr>
              <a:t>boolean</a:t>
            </a:r>
            <a:r>
              <a:rPr lang="it-IT" b="0" dirty="0"/>
              <a:t> </a:t>
            </a:r>
            <a:r>
              <a:rPr lang="it-IT" b="0" dirty="0">
                <a:solidFill>
                  <a:srgbClr val="6A3E3E"/>
                </a:solidFill>
              </a:rPr>
              <a:t>e4</a:t>
            </a:r>
            <a:r>
              <a:rPr lang="it-IT" b="0" dirty="0"/>
              <a:t> = </a:t>
            </a:r>
            <a:r>
              <a:rPr lang="it-IT" b="0" dirty="0" err="1">
                <a:solidFill>
                  <a:srgbClr val="6A3E3E"/>
                </a:solidFill>
              </a:rPr>
              <a:t>c</a:t>
            </a:r>
            <a:r>
              <a:rPr lang="it-IT" b="0" dirty="0" err="1"/>
              <a:t>.compareTo</a:t>
            </a:r>
            <a:r>
              <a:rPr lang="it-IT" b="0" dirty="0"/>
              <a:t>(</a:t>
            </a:r>
            <a:r>
              <a:rPr lang="it-IT" b="0" dirty="0">
                <a:solidFill>
                  <a:srgbClr val="2A00FF"/>
                </a:solidFill>
              </a:rPr>
              <a:t>"Cesena"</a:t>
            </a:r>
            <a:r>
              <a:rPr lang="it-IT" b="0" dirty="0"/>
              <a:t>) == 0;   </a:t>
            </a:r>
            <a:r>
              <a:rPr lang="it-IT" b="0" dirty="0">
                <a:solidFill>
                  <a:srgbClr val="3F7F5F"/>
                </a:solidFill>
              </a:rPr>
              <a:t>// </a:t>
            </a:r>
            <a:r>
              <a:rPr lang="it-IT" b="0" dirty="0" err="1">
                <a:solidFill>
                  <a:srgbClr val="3F7F5F"/>
                </a:solidFill>
              </a:rPr>
              <a:t>true</a:t>
            </a:r>
            <a:endParaRPr lang="it-IT" b="0" dirty="0">
              <a:solidFill>
                <a:srgbClr val="3F7F5F"/>
              </a:solidFill>
            </a:endParaRPr>
          </a:p>
          <a:p>
            <a:pPr>
              <a:spcAft>
                <a:spcPts val="0"/>
              </a:spcAft>
            </a:pPr>
            <a:r>
              <a:rPr lang="it-IT" b="0" dirty="0"/>
              <a:t> </a:t>
            </a:r>
          </a:p>
          <a:p>
            <a:pPr>
              <a:spcAft>
                <a:spcPts val="0"/>
              </a:spcAft>
            </a:pPr>
            <a:r>
              <a:rPr lang="it-IT" b="0" dirty="0" err="1"/>
              <a:t>System.</a:t>
            </a:r>
            <a:r>
              <a:rPr lang="it-IT" b="0" i="1" dirty="0" err="1">
                <a:solidFill>
                  <a:srgbClr val="0000C0"/>
                </a:solidFill>
              </a:rPr>
              <a:t>out</a:t>
            </a:r>
            <a:r>
              <a:rPr lang="it-IT" b="0" i="1" dirty="0" err="1"/>
              <a:t>.println</a:t>
            </a:r>
            <a:r>
              <a:rPr lang="it-IT" b="0" i="1" dirty="0"/>
              <a:t>(</a:t>
            </a:r>
            <a:r>
              <a:rPr lang="it-IT" b="0" i="1" dirty="0" err="1">
                <a:solidFill>
                  <a:srgbClr val="6A3E3E"/>
                </a:solidFill>
              </a:rPr>
              <a:t>u</a:t>
            </a:r>
            <a:r>
              <a:rPr lang="it-IT" b="0" i="1" dirty="0" err="1"/>
              <a:t>.substring</a:t>
            </a:r>
            <a:r>
              <a:rPr lang="it-IT" b="0" i="1" dirty="0"/>
              <a:t>(3, 6)); </a:t>
            </a:r>
            <a:r>
              <a:rPr lang="it-IT" b="0" i="1" dirty="0">
                <a:solidFill>
                  <a:srgbClr val="3F7F5F"/>
                </a:solidFill>
              </a:rPr>
              <a:t>// "ver"</a:t>
            </a:r>
          </a:p>
          <a:p>
            <a:pPr>
              <a:spcAft>
                <a:spcPts val="0"/>
              </a:spcAft>
            </a:pPr>
            <a:r>
              <a:rPr lang="it-IT" b="0" dirty="0"/>
              <a:t> 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3F7F5F"/>
                </a:solidFill>
              </a:rPr>
              <a:t>// Formattazione </a:t>
            </a:r>
            <a:r>
              <a:rPr lang="it-IT" b="0" dirty="0" smtClean="0">
                <a:solidFill>
                  <a:srgbClr val="3F7F5F"/>
                </a:solidFill>
              </a:rPr>
              <a:t>date</a:t>
            </a:r>
          </a:p>
          <a:p>
            <a:pPr>
              <a:spcAft>
                <a:spcPts val="0"/>
              </a:spcAft>
            </a:pPr>
            <a:r>
              <a:rPr lang="it-IT" b="0" dirty="0" err="1" smtClean="0"/>
              <a:t>Calendar</a:t>
            </a:r>
            <a:r>
              <a:rPr lang="it-IT" b="0" dirty="0" smtClean="0"/>
              <a:t> </a:t>
            </a:r>
            <a:r>
              <a:rPr lang="it-IT" b="0" dirty="0">
                <a:solidFill>
                  <a:srgbClr val="6A3E3E"/>
                </a:solidFill>
              </a:rPr>
              <a:t>d</a:t>
            </a:r>
            <a:r>
              <a:rPr lang="it-IT" b="0" dirty="0"/>
              <a:t> = 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</a:t>
            </a:r>
            <a:r>
              <a:rPr lang="it-IT" b="0" dirty="0" err="1"/>
              <a:t>GregorianCalendar</a:t>
            </a:r>
            <a:r>
              <a:rPr lang="it-IT" b="0" dirty="0"/>
              <a:t>(1974, 11, 29);</a:t>
            </a:r>
          </a:p>
          <a:p>
            <a:pPr>
              <a:spcAft>
                <a:spcPts val="0"/>
              </a:spcAft>
            </a:pPr>
            <a:r>
              <a:rPr lang="it-IT" b="0" dirty="0" err="1"/>
              <a:t>String</a:t>
            </a:r>
            <a:r>
              <a:rPr lang="it-IT" b="0" dirty="0"/>
              <a:t> </a:t>
            </a:r>
            <a:r>
              <a:rPr lang="it-IT" b="0" dirty="0">
                <a:solidFill>
                  <a:srgbClr val="6A3E3E"/>
                </a:solidFill>
              </a:rPr>
              <a:t>s</a:t>
            </a:r>
            <a:r>
              <a:rPr lang="it-IT" b="0" dirty="0"/>
              <a:t> = </a:t>
            </a:r>
            <a:r>
              <a:rPr lang="it-IT" b="0" dirty="0" err="1" smtClean="0"/>
              <a:t>String.</a:t>
            </a:r>
            <a:r>
              <a:rPr lang="it-IT" b="0" i="1" dirty="0" err="1" smtClean="0"/>
              <a:t>format</a:t>
            </a:r>
            <a:r>
              <a:rPr lang="it-IT" b="0" i="1" dirty="0" smtClean="0"/>
              <a:t>(</a:t>
            </a:r>
            <a:r>
              <a:rPr lang="it-IT" b="0" i="1" dirty="0" smtClean="0">
                <a:solidFill>
                  <a:srgbClr val="2A00FF"/>
                </a:solidFill>
              </a:rPr>
              <a:t>"Data: </a:t>
            </a:r>
            <a:r>
              <a:rPr lang="it-IT" b="0" i="1" dirty="0">
                <a:solidFill>
                  <a:srgbClr val="2A00FF"/>
                </a:solidFill>
              </a:rPr>
              <a:t>%1$td/%1$tm/%1$tY"</a:t>
            </a:r>
            <a:r>
              <a:rPr lang="it-IT" b="0" i="1" dirty="0"/>
              <a:t>, </a:t>
            </a:r>
            <a:r>
              <a:rPr lang="it-IT" b="0" i="1" dirty="0">
                <a:solidFill>
                  <a:srgbClr val="6A3E3E"/>
                </a:solidFill>
              </a:rPr>
              <a:t>d</a:t>
            </a:r>
            <a:r>
              <a:rPr lang="it-IT" b="0" i="1" dirty="0"/>
              <a:t>);</a:t>
            </a:r>
          </a:p>
          <a:p>
            <a:pPr>
              <a:spcAft>
                <a:spcPts val="0"/>
              </a:spcAft>
            </a:pPr>
            <a:r>
              <a:rPr lang="it-IT" b="0" dirty="0"/>
              <a:t> 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3F7F5F"/>
                </a:solidFill>
              </a:rPr>
              <a:t>// Modifica e concatenazione efficiente</a:t>
            </a:r>
          </a:p>
          <a:p>
            <a:pPr>
              <a:spcAft>
                <a:spcPts val="0"/>
              </a:spcAft>
            </a:pPr>
            <a:r>
              <a:rPr lang="it-IT" b="0" dirty="0" err="1"/>
              <a:t>StringBuffer</a:t>
            </a:r>
            <a:r>
              <a:rPr lang="it-IT" b="0" dirty="0"/>
              <a:t> </a:t>
            </a:r>
            <a:r>
              <a:rPr lang="it-IT" b="0" dirty="0">
                <a:solidFill>
                  <a:srgbClr val="6A3E3E"/>
                </a:solidFill>
              </a:rPr>
              <a:t>buffer</a:t>
            </a:r>
            <a:r>
              <a:rPr lang="it-IT" b="0" dirty="0"/>
              <a:t> = 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</a:t>
            </a:r>
            <a:r>
              <a:rPr lang="it-IT" b="0" dirty="0" err="1"/>
              <a:t>StringBuffer</a:t>
            </a:r>
            <a:r>
              <a:rPr lang="it-IT" b="0" dirty="0"/>
              <a:t>(</a:t>
            </a:r>
            <a:r>
              <a:rPr lang="it-IT" b="0" dirty="0">
                <a:solidFill>
                  <a:srgbClr val="2A00FF"/>
                </a:solidFill>
              </a:rPr>
              <a:t>"due "</a:t>
            </a:r>
            <a:r>
              <a:rPr lang="it-IT" b="0" dirty="0"/>
              <a:t>); </a:t>
            </a:r>
          </a:p>
          <a:p>
            <a:pPr>
              <a:spcAft>
                <a:spcPts val="0"/>
              </a:spcAft>
            </a:pPr>
            <a:r>
              <a:rPr lang="it-IT" b="0" dirty="0" err="1">
                <a:solidFill>
                  <a:srgbClr val="6A3E3E"/>
                </a:solidFill>
              </a:rPr>
              <a:t>buffer</a:t>
            </a:r>
            <a:r>
              <a:rPr lang="it-IT" b="0" dirty="0" err="1"/>
              <a:t>.append</a:t>
            </a:r>
            <a:r>
              <a:rPr lang="it-IT" b="0" dirty="0"/>
              <a:t>(</a:t>
            </a:r>
            <a:r>
              <a:rPr lang="it-IT" b="0" dirty="0">
                <a:solidFill>
                  <a:srgbClr val="2A00FF"/>
                </a:solidFill>
              </a:rPr>
              <a:t>"tre "</a:t>
            </a:r>
            <a:r>
              <a:rPr lang="it-IT" b="0" dirty="0"/>
              <a:t>); </a:t>
            </a:r>
          </a:p>
          <a:p>
            <a:pPr>
              <a:spcAft>
                <a:spcPts val="0"/>
              </a:spcAft>
            </a:pPr>
            <a:r>
              <a:rPr lang="it-IT" b="0" dirty="0" err="1">
                <a:solidFill>
                  <a:srgbClr val="6A3E3E"/>
                </a:solidFill>
              </a:rPr>
              <a:t>buffer</a:t>
            </a:r>
            <a:r>
              <a:rPr lang="it-IT" b="0" dirty="0" err="1"/>
              <a:t>.insert</a:t>
            </a:r>
            <a:r>
              <a:rPr lang="it-IT" b="0" dirty="0"/>
              <a:t>(0, </a:t>
            </a:r>
            <a:r>
              <a:rPr lang="it-IT" b="0" dirty="0">
                <a:solidFill>
                  <a:srgbClr val="2A00FF"/>
                </a:solidFill>
              </a:rPr>
              <a:t>"uno "</a:t>
            </a:r>
            <a:r>
              <a:rPr lang="it-IT" b="0" dirty="0"/>
              <a:t>); </a:t>
            </a:r>
          </a:p>
          <a:p>
            <a:pPr>
              <a:spcAft>
                <a:spcPts val="0"/>
              </a:spcAft>
            </a:pPr>
            <a:r>
              <a:rPr lang="it-IT" b="0" dirty="0" err="1">
                <a:solidFill>
                  <a:srgbClr val="6A3E3E"/>
                </a:solidFill>
              </a:rPr>
              <a:t>buffer</a:t>
            </a:r>
            <a:r>
              <a:rPr lang="it-IT" b="0" dirty="0" err="1"/>
              <a:t>.replace</a:t>
            </a:r>
            <a:r>
              <a:rPr lang="it-IT" b="0" dirty="0"/>
              <a:t>(4, 7, </a:t>
            </a:r>
            <a:r>
              <a:rPr lang="it-IT" b="0" dirty="0">
                <a:solidFill>
                  <a:srgbClr val="2A00FF"/>
                </a:solidFill>
              </a:rPr>
              <a:t>"DUE"</a:t>
            </a:r>
            <a:r>
              <a:rPr lang="it-IT" b="0" dirty="0"/>
              <a:t>); </a:t>
            </a:r>
          </a:p>
          <a:p>
            <a:pPr>
              <a:spcAft>
                <a:spcPts val="0"/>
              </a:spcAft>
            </a:pPr>
            <a:r>
              <a:rPr lang="it-IT" b="0" dirty="0" err="1"/>
              <a:t>System.</a:t>
            </a:r>
            <a:r>
              <a:rPr lang="it-IT" b="0" i="1" dirty="0" err="1">
                <a:solidFill>
                  <a:srgbClr val="0000C0"/>
                </a:solidFill>
              </a:rPr>
              <a:t>out</a:t>
            </a:r>
            <a:r>
              <a:rPr lang="it-IT" b="0" i="1" dirty="0" err="1"/>
              <a:t>.println</a:t>
            </a:r>
            <a:r>
              <a:rPr lang="it-IT" b="0" i="1" dirty="0"/>
              <a:t>(</a:t>
            </a:r>
            <a:r>
              <a:rPr lang="it-IT" b="0" i="1" dirty="0">
                <a:solidFill>
                  <a:srgbClr val="6A3E3E"/>
                </a:solidFill>
              </a:rPr>
              <a:t>buffer</a:t>
            </a:r>
            <a:r>
              <a:rPr lang="it-IT" b="0" i="1" dirty="0"/>
              <a:t>);   </a:t>
            </a:r>
            <a:r>
              <a:rPr lang="it-IT" b="0" i="1" dirty="0">
                <a:solidFill>
                  <a:srgbClr val="3F7F5F"/>
                </a:solidFill>
              </a:rPr>
              <a:t>// "uno DUE tre"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for</a:t>
            </a:r>
            <a:r>
              <a:rPr lang="it-IT" b="0" dirty="0"/>
              <a:t> (</a:t>
            </a:r>
            <a:r>
              <a:rPr lang="it-IT" b="0" dirty="0" err="1">
                <a:solidFill>
                  <a:srgbClr val="7F0055"/>
                </a:solidFill>
              </a:rPr>
              <a:t>char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6A3E3E"/>
                </a:solidFill>
              </a:rPr>
              <a:t>ch</a:t>
            </a:r>
            <a:r>
              <a:rPr lang="it-IT" b="0" dirty="0"/>
              <a:t>: </a:t>
            </a:r>
            <a:r>
              <a:rPr lang="it-IT" b="0" dirty="0" err="1">
                <a:solidFill>
                  <a:srgbClr val="6A3E3E"/>
                </a:solidFill>
              </a:rPr>
              <a:t>s</a:t>
            </a:r>
            <a:r>
              <a:rPr lang="it-IT" b="0" dirty="0" err="1"/>
              <a:t>.toCharArray</a:t>
            </a:r>
            <a:r>
              <a:rPr lang="it-IT" b="0" dirty="0" smtClean="0"/>
              <a:t>()){ </a:t>
            </a:r>
            <a:r>
              <a:rPr lang="it-IT" b="0" dirty="0" err="1" smtClean="0"/>
              <a:t>System.</a:t>
            </a:r>
            <a:r>
              <a:rPr lang="it-IT" b="0" i="1" dirty="0" err="1" smtClean="0">
                <a:solidFill>
                  <a:srgbClr val="0000C0"/>
                </a:solidFill>
              </a:rPr>
              <a:t>out</a:t>
            </a:r>
            <a:r>
              <a:rPr lang="it-IT" b="0" i="1" dirty="0" err="1" smtClean="0"/>
              <a:t>.println</a:t>
            </a:r>
            <a:r>
              <a:rPr lang="it-IT" b="0" i="1" dirty="0" smtClean="0"/>
              <a:t>(</a:t>
            </a:r>
            <a:r>
              <a:rPr lang="it-IT" b="0" i="1" dirty="0" err="1" smtClean="0">
                <a:solidFill>
                  <a:srgbClr val="6A3E3E"/>
                </a:solidFill>
              </a:rPr>
              <a:t>ch</a:t>
            </a:r>
            <a:r>
              <a:rPr lang="it-IT" b="0" i="1" dirty="0" smtClean="0"/>
              <a:t>); </a:t>
            </a:r>
            <a:r>
              <a:rPr lang="it-IT" b="0" dirty="0" smtClean="0"/>
              <a:t>}</a:t>
            </a:r>
            <a:endParaRPr lang="it-IT" b="0" noProof="1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char</a:t>
            </a:r>
            <a:r>
              <a:rPr lang="it-IT" b="0" noProof="1" smtClean="0">
                <a:ea typeface="Calibri"/>
              </a:rPr>
              <a:t> newLine = </a:t>
            </a:r>
            <a:r>
              <a:rPr lang="it-IT" b="0" noProof="1" smtClean="0">
                <a:solidFill>
                  <a:srgbClr val="A31515"/>
                </a:solidFill>
                <a:ea typeface="Calibri"/>
              </a:rPr>
              <a:t>'\n'</a:t>
            </a:r>
            <a:r>
              <a:rPr lang="it-IT" b="0" noProof="1" smtClean="0">
                <a:ea typeface="Calibri"/>
              </a:rPr>
              <a:t>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 smtClean="0">
                <a:ea typeface="Calibri"/>
              </a:rPr>
              <a:t> n = (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 smtClean="0">
                <a:ea typeface="Calibri"/>
              </a:rPr>
              <a:t>)newLine; </a:t>
            </a:r>
            <a:r>
              <a:rPr lang="it-IT" b="0" noProof="1" smtClean="0">
                <a:solidFill>
                  <a:srgbClr val="008000"/>
                </a:solidFill>
                <a:ea typeface="Calibri"/>
              </a:rPr>
              <a:t>// 13</a:t>
            </a: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char</a:t>
            </a:r>
            <a:r>
              <a:rPr lang="it-IT" b="0" noProof="1" smtClean="0">
                <a:ea typeface="Calibri"/>
              </a:rPr>
              <a:t> test = (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char</a:t>
            </a:r>
            <a:r>
              <a:rPr lang="it-IT" b="0" noProof="1" smtClean="0">
                <a:ea typeface="Calibri"/>
              </a:rPr>
              <a:t>)13; </a:t>
            </a:r>
            <a:r>
              <a:rPr lang="it-IT" b="0" noProof="1" smtClean="0">
                <a:solidFill>
                  <a:srgbClr val="008000"/>
                </a:solidFill>
                <a:ea typeface="Calibri"/>
              </a:rPr>
              <a:t>// ‘\n’</a:t>
            </a: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8000"/>
                </a:solidFill>
                <a:ea typeface="Calibri"/>
              </a:rPr>
              <a:t>// Concatenazione</a:t>
            </a: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 smtClean="0">
                <a:ea typeface="Calibri"/>
              </a:rPr>
              <a:t> u = </a:t>
            </a:r>
            <a:r>
              <a:rPr lang="it-IT" b="0" noProof="1" smtClean="0">
                <a:solidFill>
                  <a:srgbClr val="A31515"/>
                </a:solidFill>
                <a:ea typeface="Calibri"/>
              </a:rPr>
              <a:t>"Bologna"</a:t>
            </a:r>
            <a:r>
              <a:rPr lang="it-IT" b="0" noProof="1" smtClean="0">
                <a:ea typeface="Calibri"/>
              </a:rPr>
              <a:t>; 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u = </a:t>
            </a:r>
            <a:r>
              <a:rPr lang="it-IT" b="0" noProof="1" smtClean="0">
                <a:solidFill>
                  <a:srgbClr val="A31515"/>
                </a:solidFill>
                <a:ea typeface="Calibri"/>
              </a:rPr>
              <a:t>"Università di "</a:t>
            </a:r>
            <a:r>
              <a:rPr lang="it-IT" b="0" noProof="1" smtClean="0">
                <a:ea typeface="Calibri"/>
              </a:rPr>
              <a:t> + u; </a:t>
            </a:r>
            <a:r>
              <a:rPr lang="it-IT" b="0" noProof="1" smtClean="0">
                <a:solidFill>
                  <a:srgbClr val="008000"/>
                </a:solidFill>
                <a:ea typeface="Calibri"/>
              </a:rPr>
              <a:t>//"Università di Bologna"</a:t>
            </a: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8000"/>
                </a:solidFill>
                <a:ea typeface="Calibri"/>
              </a:rPr>
              <a:t>// Confronto</a:t>
            </a: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 smtClean="0">
                <a:ea typeface="Calibri"/>
              </a:rPr>
              <a:t> c = </a:t>
            </a:r>
            <a:r>
              <a:rPr lang="it-IT" b="0" noProof="1" smtClean="0">
                <a:solidFill>
                  <a:srgbClr val="A31515"/>
                </a:solidFill>
                <a:ea typeface="Calibri"/>
              </a:rPr>
              <a:t>"Cesena"</a:t>
            </a:r>
            <a:r>
              <a:rPr lang="it-IT" b="0" noProof="1" smtClean="0">
                <a:ea typeface="Calibri"/>
              </a:rPr>
              <a:t>; 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bool</a:t>
            </a:r>
            <a:r>
              <a:rPr lang="it-IT" b="0" noProof="1" smtClean="0">
                <a:ea typeface="Calibri"/>
              </a:rPr>
              <a:t> e1 = c == </a:t>
            </a:r>
            <a:r>
              <a:rPr lang="it-IT" b="0" noProof="1" smtClean="0">
                <a:solidFill>
                  <a:srgbClr val="A31515"/>
                </a:solidFill>
                <a:ea typeface="Calibri"/>
              </a:rPr>
              <a:t>"Cesena"</a:t>
            </a:r>
            <a:r>
              <a:rPr lang="it-IT" b="0" noProof="1" smtClean="0">
                <a:ea typeface="Calibri"/>
              </a:rPr>
              <a:t>; </a:t>
            </a:r>
            <a:r>
              <a:rPr lang="it-IT" b="0" noProof="1" smtClean="0">
                <a:solidFill>
                  <a:srgbClr val="008000"/>
                </a:solidFill>
                <a:ea typeface="Calibri"/>
              </a:rPr>
              <a:t>// confronta i caratteri</a:t>
            </a: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bool</a:t>
            </a:r>
            <a:r>
              <a:rPr lang="it-IT" b="0" noProof="1" smtClean="0">
                <a:ea typeface="Calibri"/>
              </a:rPr>
              <a:t> e2 = c.Equals(</a:t>
            </a:r>
            <a:r>
              <a:rPr lang="it-IT" b="0" noProof="1" smtClean="0">
                <a:solidFill>
                  <a:srgbClr val="A31515"/>
                </a:solidFill>
                <a:ea typeface="Calibri"/>
              </a:rPr>
              <a:t>"Cesena"</a:t>
            </a:r>
            <a:r>
              <a:rPr lang="it-IT" b="0" noProof="1" smtClean="0">
                <a:ea typeface="Calibri"/>
              </a:rPr>
              <a:t>); </a:t>
            </a:r>
            <a:r>
              <a:rPr lang="it-IT" b="0" noProof="1" smtClean="0">
                <a:solidFill>
                  <a:srgbClr val="008000"/>
                </a:solidFill>
                <a:ea typeface="Calibri"/>
              </a:rPr>
              <a:t>// true</a:t>
            </a: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bool</a:t>
            </a:r>
            <a:r>
              <a:rPr lang="it-IT" b="0" noProof="1" smtClean="0">
                <a:ea typeface="Calibri"/>
              </a:rPr>
              <a:t> e3 =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 smtClean="0">
                <a:ea typeface="Calibri"/>
              </a:rPr>
              <a:t>.Compare(c,</a:t>
            </a:r>
            <a:r>
              <a:rPr lang="it-IT" b="0" noProof="1" smtClean="0">
                <a:solidFill>
                  <a:srgbClr val="A31515"/>
                </a:solidFill>
                <a:ea typeface="Calibri"/>
              </a:rPr>
              <a:t>"CESENA"</a:t>
            </a:r>
            <a:r>
              <a:rPr lang="it-IT" b="0" noProof="1" smtClean="0">
                <a:ea typeface="Calibri"/>
              </a:rPr>
              <a:t>,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true</a:t>
            </a:r>
            <a:r>
              <a:rPr lang="it-IT" b="0" noProof="1" smtClean="0">
                <a:ea typeface="Calibri"/>
              </a:rPr>
              <a:t>) == 0;</a:t>
            </a:r>
            <a:r>
              <a:rPr lang="it-IT" b="0" noProof="1" smtClean="0">
                <a:solidFill>
                  <a:srgbClr val="008000"/>
                </a:solidFill>
                <a:ea typeface="Calibri"/>
              </a:rPr>
              <a:t>//true</a:t>
            </a: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bool</a:t>
            </a:r>
            <a:r>
              <a:rPr lang="it-IT" b="0" noProof="1" smtClean="0">
                <a:ea typeface="Calibri"/>
              </a:rPr>
              <a:t> e4 = c.CompareTo(</a:t>
            </a:r>
            <a:r>
              <a:rPr lang="it-IT" b="0" noProof="1" smtClean="0">
                <a:solidFill>
                  <a:srgbClr val="A31515"/>
                </a:solidFill>
                <a:ea typeface="Calibri"/>
              </a:rPr>
              <a:t>"Cesena"</a:t>
            </a:r>
            <a:r>
              <a:rPr lang="it-IT" b="0" noProof="1" smtClean="0">
                <a:ea typeface="Calibri"/>
              </a:rPr>
              <a:t>) == 0; </a:t>
            </a:r>
            <a:r>
              <a:rPr lang="it-IT" b="0" noProof="1" smtClean="0">
                <a:solidFill>
                  <a:srgbClr val="008000"/>
                </a:solidFill>
                <a:ea typeface="Calibri"/>
              </a:rPr>
              <a:t>// true</a:t>
            </a: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noProof="1" smtClean="0">
                <a:ea typeface="Calibri"/>
              </a:rPr>
              <a:t>.WriteLine(u.Substring(3, 3)); </a:t>
            </a:r>
            <a:r>
              <a:rPr lang="it-IT" b="0" noProof="1" smtClean="0">
                <a:solidFill>
                  <a:srgbClr val="008000"/>
                </a:solidFill>
                <a:ea typeface="Calibri"/>
              </a:rPr>
              <a:t>// "ver"</a:t>
            </a: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8000"/>
                </a:solidFill>
                <a:ea typeface="Calibri"/>
              </a:rPr>
              <a:t>// Formattazione date</a:t>
            </a: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2B91AF"/>
                </a:solidFill>
                <a:ea typeface="Calibri"/>
              </a:rPr>
              <a:t>DateTime</a:t>
            </a:r>
            <a:r>
              <a:rPr lang="it-IT" b="0" noProof="1" smtClean="0">
                <a:ea typeface="Calibri"/>
              </a:rPr>
              <a:t> d =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DateTime</a:t>
            </a:r>
            <a:r>
              <a:rPr lang="it-IT" b="0" noProof="1" smtClean="0">
                <a:ea typeface="Calibri"/>
              </a:rPr>
              <a:t>(1974, 12, 29);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 smtClean="0">
                <a:ea typeface="Calibri"/>
              </a:rPr>
              <a:t> s =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 smtClean="0">
                <a:ea typeface="Calibri"/>
              </a:rPr>
              <a:t>.Format(</a:t>
            </a:r>
            <a:r>
              <a:rPr lang="it-IT" b="0" dirty="0" smtClean="0">
                <a:solidFill>
                  <a:srgbClr val="A31515"/>
                </a:solidFill>
                <a:ea typeface="Calibri"/>
              </a:rPr>
              <a:t>"Data</a:t>
            </a:r>
            <a:r>
              <a:rPr lang="it-IT" b="0" noProof="1" smtClean="0">
                <a:solidFill>
                  <a:srgbClr val="A31515"/>
                </a:solidFill>
                <a:ea typeface="Calibri"/>
              </a:rPr>
              <a:t>: {0:dd/MM/yyyy}"</a:t>
            </a:r>
            <a:r>
              <a:rPr lang="it-IT" b="0" noProof="1" smtClean="0">
                <a:ea typeface="Calibri"/>
              </a:rPr>
              <a:t>, d);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8000"/>
                </a:solidFill>
                <a:ea typeface="Calibri"/>
              </a:rPr>
              <a:t>// Modifica e concatenazione efficiente</a:t>
            </a: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2B91AF"/>
                </a:solidFill>
                <a:ea typeface="Calibri"/>
              </a:rPr>
              <a:t>StringBuilder</a:t>
            </a:r>
            <a:r>
              <a:rPr lang="it-IT" b="0" noProof="1" smtClean="0">
                <a:ea typeface="Calibri"/>
              </a:rPr>
              <a:t> buffer =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StringBuilder</a:t>
            </a:r>
            <a:r>
              <a:rPr lang="it-IT" b="0" noProof="1" smtClean="0">
                <a:ea typeface="Calibri"/>
              </a:rPr>
              <a:t>(</a:t>
            </a:r>
            <a:r>
              <a:rPr lang="it-IT" b="0" noProof="1" smtClean="0">
                <a:solidFill>
                  <a:srgbClr val="A31515"/>
                </a:solidFill>
                <a:ea typeface="Calibri"/>
              </a:rPr>
              <a:t>"due "</a:t>
            </a:r>
            <a:r>
              <a:rPr lang="it-IT" b="0" noProof="1" smtClean="0">
                <a:ea typeface="Calibri"/>
              </a:rPr>
              <a:t>); 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buffer.Append(</a:t>
            </a:r>
            <a:r>
              <a:rPr lang="it-IT" b="0" noProof="1" smtClean="0">
                <a:solidFill>
                  <a:srgbClr val="A31515"/>
                </a:solidFill>
                <a:ea typeface="Calibri"/>
              </a:rPr>
              <a:t>"tre "</a:t>
            </a:r>
            <a:r>
              <a:rPr lang="it-IT" b="0" noProof="1" smtClean="0">
                <a:ea typeface="Calibri"/>
              </a:rPr>
              <a:t>); 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buffer.Insert(0, </a:t>
            </a:r>
            <a:r>
              <a:rPr lang="it-IT" b="0" noProof="1" smtClean="0">
                <a:solidFill>
                  <a:srgbClr val="A31515"/>
                </a:solidFill>
                <a:ea typeface="Calibri"/>
              </a:rPr>
              <a:t>"uno "</a:t>
            </a:r>
            <a:r>
              <a:rPr lang="it-IT" b="0" noProof="1" smtClean="0">
                <a:ea typeface="Calibri"/>
              </a:rPr>
              <a:t>); 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buffer.Replace(</a:t>
            </a:r>
            <a:r>
              <a:rPr lang="it-IT" b="0" noProof="1" smtClean="0">
                <a:solidFill>
                  <a:srgbClr val="A31515"/>
                </a:solidFill>
                <a:ea typeface="Calibri"/>
              </a:rPr>
              <a:t>"due"</a:t>
            </a:r>
            <a:r>
              <a:rPr lang="it-IT" b="0" noProof="1" smtClean="0">
                <a:ea typeface="Calibri"/>
              </a:rPr>
              <a:t>, </a:t>
            </a:r>
            <a:r>
              <a:rPr lang="it-IT" b="0" noProof="1" smtClean="0">
                <a:solidFill>
                  <a:srgbClr val="A31515"/>
                </a:solidFill>
                <a:ea typeface="Calibri"/>
              </a:rPr>
              <a:t>"DUE"</a:t>
            </a:r>
            <a:r>
              <a:rPr lang="it-IT" b="0" noProof="1" smtClean="0">
                <a:ea typeface="Calibri"/>
              </a:rPr>
              <a:t>); 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noProof="1" smtClean="0">
                <a:ea typeface="Calibri"/>
              </a:rPr>
              <a:t>.WriteLine(buffer); </a:t>
            </a:r>
            <a:r>
              <a:rPr lang="it-IT" b="0" noProof="1" smtClean="0">
                <a:solidFill>
                  <a:srgbClr val="008000"/>
                </a:solidFill>
                <a:ea typeface="Calibri"/>
              </a:rPr>
              <a:t>// "uno DUE tre"</a:t>
            </a: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endParaRPr lang="it-IT" b="0" noProof="1" smtClean="0">
              <a:solidFill>
                <a:srgbClr val="0000FF"/>
              </a:solidFill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foreach</a:t>
            </a:r>
            <a:r>
              <a:rPr lang="it-IT" b="0" noProof="1" smtClean="0">
                <a:ea typeface="Calibri"/>
              </a:rPr>
              <a:t> (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char</a:t>
            </a:r>
            <a:r>
              <a:rPr lang="it-IT" b="0" noProof="1" smtClean="0">
                <a:ea typeface="Calibri"/>
              </a:rPr>
              <a:t> ch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in</a:t>
            </a:r>
            <a:r>
              <a:rPr lang="it-IT" b="0" noProof="1" smtClean="0">
                <a:ea typeface="Calibri"/>
              </a:rPr>
              <a:t> s) {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noProof="1" smtClean="0">
                <a:ea typeface="Calibri"/>
              </a:rPr>
              <a:t>.WriteLine(ch); }</a:t>
            </a:r>
          </a:p>
          <a:p>
            <a:pPr>
              <a:spcAft>
                <a:spcPts val="1000"/>
              </a:spcAft>
            </a:pPr>
            <a:endParaRPr lang="en-US" b="0" noProof="1" smtClean="0">
              <a:ea typeface="Calibri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" y="5576542"/>
            <a:ext cx="477299" cy="47729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952" y="5576542"/>
            <a:ext cx="495460" cy="495460"/>
          </a:xfrm>
          <a:prstGeom prst="rect">
            <a:avLst/>
          </a:prstGeom>
        </p:spPr>
      </p:pic>
      <p:sp>
        <p:nvSpPr>
          <p:cNvPr id="19" name="Segnaposto data 1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21" name="Segnaposto numero diapositiva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276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/>
          <p:cNvSpPr>
            <a:spLocks noGrp="1"/>
          </p:cNvSpPr>
          <p:nvPr>
            <p:ph type="body" sz="half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it-IT" dirty="0" smtClean="0"/>
              <a:t>Ogni array è un oggetto (</a:t>
            </a:r>
            <a:r>
              <a:rPr lang="it-IT" dirty="0" err="1" smtClean="0"/>
              <a:t>reference</a:t>
            </a:r>
            <a:r>
              <a:rPr lang="it-IT" dirty="0"/>
              <a:t> </a:t>
            </a:r>
            <a:r>
              <a:rPr lang="it-IT" dirty="0" err="1" smtClean="0"/>
              <a:t>typep</a:t>
            </a:r>
            <a:r>
              <a:rPr lang="it-IT" dirty="0" smtClean="0"/>
              <a:t>), con lunghezza fissa</a:t>
            </a:r>
          </a:p>
          <a:p>
            <a:pPr lvl="2"/>
            <a:r>
              <a:rPr lang="it-IT" dirty="0" smtClean="0"/>
              <a:t>Sintassi simile al C/C++ per accedere ai valori, con controllo validità dell’indice a </a:t>
            </a:r>
            <a:r>
              <a:rPr lang="it-IT" dirty="0" err="1" smtClean="0"/>
              <a:t>runtime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Stessa sintassi per allocare un array, con possibilità di specificare l’elenco dei valori (array </a:t>
            </a:r>
            <a:r>
              <a:rPr lang="it-IT" dirty="0" err="1" smtClean="0"/>
              <a:t>initializer</a:t>
            </a:r>
            <a:r>
              <a:rPr lang="it-IT" dirty="0"/>
              <a:t>)</a:t>
            </a:r>
            <a:endParaRPr lang="it-IT" dirty="0" smtClean="0"/>
          </a:p>
          <a:p>
            <a:pPr lvl="2"/>
            <a:r>
              <a:rPr lang="it-IT" dirty="0" smtClean="0"/>
              <a:t>se si specifica solo la dimensione, c’è un valore di default predefinito per tutti gli elementi (0, false, </a:t>
            </a:r>
            <a:r>
              <a:rPr lang="it-IT" dirty="0" err="1" smtClean="0"/>
              <a:t>null</a:t>
            </a:r>
            <a:r>
              <a:rPr lang="it-IT" dirty="0" smtClean="0"/>
              <a:t>).</a:t>
            </a:r>
          </a:p>
          <a:p>
            <a:pPr lvl="1"/>
            <a:r>
              <a:rPr lang="it-IT" dirty="0" smtClean="0"/>
              <a:t>Si possono creare </a:t>
            </a:r>
            <a:r>
              <a:rPr lang="it-IT" dirty="0" err="1" smtClean="0">
                <a:solidFill>
                  <a:srgbClr val="C00000"/>
                </a:solidFill>
              </a:rPr>
              <a:t>jagged</a:t>
            </a:r>
            <a:r>
              <a:rPr lang="it-IT" dirty="0" smtClean="0">
                <a:solidFill>
                  <a:srgbClr val="C00000"/>
                </a:solidFill>
              </a:rPr>
              <a:t> array</a:t>
            </a:r>
            <a:r>
              <a:rPr lang="it-IT" dirty="0" smtClean="0"/>
              <a:t> (ovvero, array di array)</a:t>
            </a:r>
          </a:p>
          <a:p>
            <a:pPr lvl="1"/>
            <a:r>
              <a:rPr lang="it-IT" dirty="0" smtClean="0"/>
              <a:t>Classe contenente i metodi di utilità per gli array (es. </a:t>
            </a:r>
            <a:r>
              <a:rPr lang="it-IT" dirty="0" err="1" smtClean="0"/>
              <a:t>sort</a:t>
            </a:r>
            <a:r>
              <a:rPr lang="it-IT" dirty="0" smtClean="0"/>
              <a:t>, ricerca binaria, copia elementi, …)</a:t>
            </a:r>
          </a:p>
          <a:p>
            <a:pPr lvl="2"/>
            <a:r>
              <a:rPr lang="it-IT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it-IT" dirty="0" smtClean="0"/>
              <a:t> in C#, </a:t>
            </a:r>
            <a:r>
              <a:rPr lang="it-IT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lang="it-IT" dirty="0" smtClean="0"/>
              <a:t> in Java.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Array</a:t>
            </a:r>
            <a:endParaRPr lang="it-IT" dirty="0"/>
          </a:p>
        </p:txBody>
      </p:sp>
      <p:sp>
        <p:nvSpPr>
          <p:cNvPr id="2" name="Segnaposto testo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pPr lvl="1"/>
            <a:r>
              <a:rPr lang="it-IT" dirty="0"/>
              <a:t>C# supporta array </a:t>
            </a:r>
            <a:r>
              <a:rPr lang="it-IT" dirty="0" smtClean="0"/>
              <a:t>multidimensionali, oltre agli </a:t>
            </a:r>
            <a:r>
              <a:rPr lang="it-IT" dirty="0"/>
              <a:t>array </a:t>
            </a:r>
            <a:r>
              <a:rPr lang="it-IT" dirty="0" err="1" smtClean="0"/>
              <a:t>jagged</a:t>
            </a:r>
            <a:r>
              <a:rPr lang="it-IT" dirty="0" smtClean="0"/>
              <a:t>, mediante la sintassi </a:t>
            </a:r>
            <a:r>
              <a:rPr lang="it-IT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[,]</a:t>
            </a:r>
          </a:p>
          <a:p>
            <a:pPr lvl="2"/>
            <a:r>
              <a:rPr lang="it-IT" dirty="0" smtClean="0"/>
              <a:t>Es.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[,]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matix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[5,8];</a:t>
            </a:r>
          </a:p>
          <a:p>
            <a:pPr lvl="2"/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dirty="0"/>
              <a:t>In C# qualsiasi classe può definire un «</a:t>
            </a:r>
            <a:r>
              <a:rPr lang="it-IT" dirty="0" err="1"/>
              <a:t>indexer</a:t>
            </a:r>
            <a:r>
              <a:rPr lang="it-IT" dirty="0"/>
              <a:t>» per utilizzare la stessa sintassi degli array per l’accesso a suoi </a:t>
            </a:r>
            <a:r>
              <a:rPr lang="it-IT" dirty="0" err="1" smtClean="0"/>
              <a:t>element</a:t>
            </a:r>
            <a:endParaRPr lang="it-IT" dirty="0"/>
          </a:p>
        </p:txBody>
      </p:sp>
      <p:sp>
        <p:nvSpPr>
          <p:cNvPr id="16" name="Segnaposto data 1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0142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Array – Esempi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>
          <a:xfrm>
            <a:off x="379562" y="1200521"/>
            <a:ext cx="5554707" cy="5078981"/>
          </a:xfrm>
        </p:spPr>
        <p:txBody>
          <a:bodyPr/>
          <a:lstStyle/>
          <a:p>
            <a:r>
              <a:rPr lang="en-US" b="0" dirty="0" err="1">
                <a:solidFill>
                  <a:srgbClr val="7F0055"/>
                </a:solidFill>
              </a:rPr>
              <a:t>int</a:t>
            </a:r>
            <a:r>
              <a:rPr lang="en-US" b="0" dirty="0"/>
              <a:t>[] </a:t>
            </a:r>
            <a:r>
              <a:rPr lang="en-US" b="0" dirty="0">
                <a:solidFill>
                  <a:srgbClr val="6A3E3E"/>
                </a:solidFill>
              </a:rPr>
              <a:t>v</a:t>
            </a:r>
            <a:r>
              <a:rPr lang="en-US" b="0" dirty="0"/>
              <a:t> = </a:t>
            </a:r>
            <a:r>
              <a:rPr lang="en-US" b="0" dirty="0">
                <a:solidFill>
                  <a:srgbClr val="7F0055"/>
                </a:solidFill>
              </a:rPr>
              <a:t>new</a:t>
            </a:r>
            <a:r>
              <a:rPr lang="en-US" b="0" dirty="0"/>
              <a:t> </a:t>
            </a:r>
            <a:r>
              <a:rPr lang="en-US" b="0" dirty="0" err="1">
                <a:solidFill>
                  <a:srgbClr val="7F0055"/>
                </a:solidFill>
              </a:rPr>
              <a:t>int</a:t>
            </a:r>
            <a:r>
              <a:rPr lang="en-US" b="0" dirty="0"/>
              <a:t>[] { 5, 4, 3, 2, 1 };</a:t>
            </a:r>
          </a:p>
          <a:p>
            <a:r>
              <a:rPr lang="nn-NO" b="0" dirty="0">
                <a:solidFill>
                  <a:srgbClr val="7F0055"/>
                </a:solidFill>
              </a:rPr>
              <a:t>for</a:t>
            </a:r>
            <a:r>
              <a:rPr lang="nn-NO" b="0" dirty="0"/>
              <a:t> (</a:t>
            </a:r>
            <a:r>
              <a:rPr lang="nn-NO" b="0" dirty="0">
                <a:solidFill>
                  <a:srgbClr val="7F0055"/>
                </a:solidFill>
              </a:rPr>
              <a:t>int</a:t>
            </a:r>
            <a:r>
              <a:rPr lang="nn-NO" b="0" dirty="0"/>
              <a:t> </a:t>
            </a:r>
            <a:r>
              <a:rPr lang="nn-NO" b="0" dirty="0">
                <a:solidFill>
                  <a:srgbClr val="6A3E3E"/>
                </a:solidFill>
              </a:rPr>
              <a:t>i</a:t>
            </a:r>
            <a:r>
              <a:rPr lang="nn-NO" b="0" dirty="0"/>
              <a:t> = 0; </a:t>
            </a:r>
            <a:r>
              <a:rPr lang="nn-NO" b="0" dirty="0">
                <a:solidFill>
                  <a:srgbClr val="6A3E3E"/>
                </a:solidFill>
              </a:rPr>
              <a:t>i</a:t>
            </a:r>
            <a:r>
              <a:rPr lang="nn-NO" b="0" dirty="0"/>
              <a:t> &lt; </a:t>
            </a:r>
            <a:r>
              <a:rPr lang="nn-NO" b="0" dirty="0">
                <a:solidFill>
                  <a:srgbClr val="6A3E3E"/>
                </a:solidFill>
              </a:rPr>
              <a:t>v</a:t>
            </a:r>
            <a:r>
              <a:rPr lang="nn-NO" b="0" dirty="0"/>
              <a:t>.</a:t>
            </a:r>
            <a:r>
              <a:rPr lang="nn-NO" b="0" dirty="0">
                <a:solidFill>
                  <a:srgbClr val="0000C0"/>
                </a:solidFill>
              </a:rPr>
              <a:t>length</a:t>
            </a:r>
            <a:r>
              <a:rPr lang="nn-NO" b="0" dirty="0"/>
              <a:t>; </a:t>
            </a:r>
            <a:r>
              <a:rPr lang="nn-NO" b="0" dirty="0">
                <a:solidFill>
                  <a:srgbClr val="6A3E3E"/>
                </a:solidFill>
              </a:rPr>
              <a:t>i</a:t>
            </a:r>
            <a:r>
              <a:rPr lang="nn-NO" b="0" dirty="0"/>
              <a:t>++){</a:t>
            </a:r>
          </a:p>
          <a:p>
            <a:r>
              <a:rPr lang="it-IT" b="0" dirty="0"/>
              <a:t>  </a:t>
            </a:r>
            <a:r>
              <a:rPr lang="it-IT" b="0" dirty="0" err="1"/>
              <a:t>System.</a:t>
            </a:r>
            <a:r>
              <a:rPr lang="it-IT" b="0" i="1" dirty="0" err="1">
                <a:solidFill>
                  <a:srgbClr val="0000C0"/>
                </a:solidFill>
              </a:rPr>
              <a:t>out</a:t>
            </a:r>
            <a:r>
              <a:rPr lang="it-IT" b="0" i="1" dirty="0" err="1"/>
              <a:t>.println</a:t>
            </a:r>
            <a:r>
              <a:rPr lang="it-IT" b="0" i="1" dirty="0"/>
              <a:t>(</a:t>
            </a:r>
            <a:r>
              <a:rPr lang="it-IT" b="0" i="1" dirty="0">
                <a:solidFill>
                  <a:srgbClr val="6A3E3E"/>
                </a:solidFill>
              </a:rPr>
              <a:t>v</a:t>
            </a:r>
            <a:r>
              <a:rPr lang="it-IT" b="0" i="1" dirty="0"/>
              <a:t>[</a:t>
            </a:r>
            <a:r>
              <a:rPr lang="it-IT" b="0" i="1" dirty="0">
                <a:solidFill>
                  <a:srgbClr val="6A3E3E"/>
                </a:solidFill>
              </a:rPr>
              <a:t>i</a:t>
            </a:r>
            <a:r>
              <a:rPr lang="it-IT" b="0" i="1" dirty="0"/>
              <a:t>]);</a:t>
            </a:r>
          </a:p>
          <a:p>
            <a:r>
              <a:rPr lang="it-IT" b="0" dirty="0"/>
              <a:t>}</a:t>
            </a:r>
          </a:p>
          <a:p>
            <a:endParaRPr lang="it-IT" b="0" dirty="0"/>
          </a:p>
          <a:p>
            <a:r>
              <a:rPr lang="it-IT" b="0" dirty="0" err="1"/>
              <a:t>String</a:t>
            </a:r>
            <a:r>
              <a:rPr lang="it-IT" b="0" dirty="0"/>
              <a:t>[] </a:t>
            </a:r>
            <a:r>
              <a:rPr lang="it-IT" b="0" dirty="0">
                <a:solidFill>
                  <a:srgbClr val="6A3E3E"/>
                </a:solidFill>
              </a:rPr>
              <a:t>nomi</a:t>
            </a:r>
            <a:r>
              <a:rPr lang="it-IT" b="0" dirty="0"/>
              <a:t> = 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</a:t>
            </a:r>
            <a:r>
              <a:rPr lang="it-IT" b="0" dirty="0" err="1"/>
              <a:t>String</a:t>
            </a:r>
            <a:r>
              <a:rPr lang="it-IT" b="0" dirty="0"/>
              <a:t>[5];</a:t>
            </a:r>
          </a:p>
          <a:p>
            <a:r>
              <a:rPr lang="it-IT" b="0" dirty="0">
                <a:solidFill>
                  <a:srgbClr val="6A3E3E"/>
                </a:solidFill>
              </a:rPr>
              <a:t>nomi</a:t>
            </a:r>
            <a:r>
              <a:rPr lang="it-IT" b="0" dirty="0"/>
              <a:t>[0] = </a:t>
            </a:r>
            <a:r>
              <a:rPr lang="it-IT" b="0" dirty="0">
                <a:solidFill>
                  <a:srgbClr val="2A00FF"/>
                </a:solidFill>
              </a:rPr>
              <a:t>"James </a:t>
            </a:r>
            <a:r>
              <a:rPr lang="it-IT" b="0" dirty="0" err="1">
                <a:solidFill>
                  <a:srgbClr val="2A00FF"/>
                </a:solidFill>
              </a:rPr>
              <a:t>Gosling</a:t>
            </a:r>
            <a:r>
              <a:rPr lang="it-IT" b="0" dirty="0">
                <a:solidFill>
                  <a:srgbClr val="2A00FF"/>
                </a:solidFill>
              </a:rPr>
              <a:t>"</a:t>
            </a:r>
            <a:r>
              <a:rPr lang="it-IT" b="0" dirty="0"/>
              <a:t>;</a:t>
            </a:r>
          </a:p>
          <a:p>
            <a:endParaRPr lang="it-IT" b="0" dirty="0"/>
          </a:p>
          <a:p>
            <a:r>
              <a:rPr lang="en-US" b="0" dirty="0">
                <a:solidFill>
                  <a:srgbClr val="7F0055"/>
                </a:solidFill>
              </a:rPr>
              <a:t>float</a:t>
            </a:r>
            <a:r>
              <a:rPr lang="en-US" b="0" dirty="0"/>
              <a:t>[][] </a:t>
            </a:r>
            <a:r>
              <a:rPr lang="en-US" b="0" dirty="0">
                <a:solidFill>
                  <a:srgbClr val="6A3E3E"/>
                </a:solidFill>
              </a:rPr>
              <a:t>mat</a:t>
            </a:r>
            <a:r>
              <a:rPr lang="en-US" b="0" dirty="0"/>
              <a:t> = </a:t>
            </a:r>
            <a:r>
              <a:rPr lang="en-US" b="0" dirty="0">
                <a:solidFill>
                  <a:srgbClr val="7F0055"/>
                </a:solidFill>
              </a:rPr>
              <a:t>new</a:t>
            </a:r>
            <a:r>
              <a:rPr lang="en-US" b="0" dirty="0"/>
              <a:t> </a:t>
            </a:r>
            <a:r>
              <a:rPr lang="en-US" b="0" dirty="0">
                <a:solidFill>
                  <a:srgbClr val="7F0055"/>
                </a:solidFill>
              </a:rPr>
              <a:t>float</a:t>
            </a:r>
            <a:r>
              <a:rPr lang="en-US" b="0" dirty="0" smtClean="0"/>
              <a:t>[][]{</a:t>
            </a:r>
          </a:p>
          <a:p>
            <a:r>
              <a:rPr lang="en-US" b="0" dirty="0" smtClean="0">
                <a:solidFill>
                  <a:srgbClr val="7F0055"/>
                </a:solidFill>
              </a:rPr>
              <a:t>    new</a:t>
            </a:r>
            <a:r>
              <a:rPr lang="en-US" b="0" dirty="0" smtClean="0"/>
              <a:t> </a:t>
            </a:r>
            <a:r>
              <a:rPr lang="en-US" b="0" dirty="0">
                <a:solidFill>
                  <a:srgbClr val="7F0055"/>
                </a:solidFill>
              </a:rPr>
              <a:t>float</a:t>
            </a:r>
            <a:r>
              <a:rPr lang="en-US" b="0" dirty="0"/>
              <a:t>[] </a:t>
            </a:r>
            <a:r>
              <a:rPr lang="en-US" b="0" dirty="0" smtClean="0"/>
              <a:t>{1,2,3</a:t>
            </a:r>
            <a:r>
              <a:rPr lang="en-US" b="0" dirty="0"/>
              <a:t>}, </a:t>
            </a:r>
            <a:r>
              <a:rPr lang="en-US" b="0" dirty="0">
                <a:solidFill>
                  <a:srgbClr val="7F0055"/>
                </a:solidFill>
              </a:rPr>
              <a:t>new</a:t>
            </a:r>
            <a:r>
              <a:rPr lang="en-US" b="0" dirty="0"/>
              <a:t> </a:t>
            </a:r>
            <a:r>
              <a:rPr lang="en-US" b="0" dirty="0">
                <a:solidFill>
                  <a:srgbClr val="7F0055"/>
                </a:solidFill>
              </a:rPr>
              <a:t>float</a:t>
            </a:r>
            <a:r>
              <a:rPr lang="en-US" b="0" dirty="0" smtClean="0"/>
              <a:t>[]{5,8,13}};</a:t>
            </a:r>
            <a:endParaRPr lang="en-US" b="0" dirty="0"/>
          </a:p>
          <a:p>
            <a:r>
              <a:rPr lang="it-IT" b="0" dirty="0" err="1">
                <a:solidFill>
                  <a:srgbClr val="6A3E3E"/>
                </a:solidFill>
              </a:rPr>
              <a:t>mat</a:t>
            </a:r>
            <a:r>
              <a:rPr lang="it-IT" b="0" dirty="0"/>
              <a:t>[1][0] = 4.2f;</a:t>
            </a:r>
          </a:p>
          <a:p>
            <a:endParaRPr lang="it-IT" b="0" dirty="0"/>
          </a:p>
          <a:p>
            <a:r>
              <a:rPr lang="en-US" b="0" dirty="0" err="1">
                <a:solidFill>
                  <a:srgbClr val="7F0055"/>
                </a:solidFill>
              </a:rPr>
              <a:t>int</a:t>
            </a:r>
            <a:r>
              <a:rPr lang="en-US" b="0" dirty="0"/>
              <a:t> </a:t>
            </a:r>
            <a:r>
              <a:rPr lang="en-US" b="0" dirty="0">
                <a:solidFill>
                  <a:srgbClr val="6A3E3E"/>
                </a:solidFill>
              </a:rPr>
              <a:t>rows</a:t>
            </a:r>
            <a:r>
              <a:rPr lang="en-US" b="0" dirty="0"/>
              <a:t> = </a:t>
            </a:r>
            <a:r>
              <a:rPr lang="en-US" b="0" dirty="0" err="1">
                <a:solidFill>
                  <a:srgbClr val="6A3E3E"/>
                </a:solidFill>
              </a:rPr>
              <a:t>mat</a:t>
            </a:r>
            <a:r>
              <a:rPr lang="en-US" b="0" dirty="0" err="1"/>
              <a:t>.</a:t>
            </a:r>
            <a:r>
              <a:rPr lang="en-US" b="0" dirty="0" err="1">
                <a:solidFill>
                  <a:srgbClr val="0000C0"/>
                </a:solidFill>
              </a:rPr>
              <a:t>length</a:t>
            </a:r>
            <a:r>
              <a:rPr lang="en-US" b="0" dirty="0"/>
              <a:t>; </a:t>
            </a:r>
            <a:r>
              <a:rPr lang="en-US" b="0" dirty="0">
                <a:solidFill>
                  <a:srgbClr val="3F7F5F"/>
                </a:solidFill>
              </a:rPr>
              <a:t>// 2 (</a:t>
            </a:r>
            <a:r>
              <a:rPr lang="en-US" b="0" dirty="0" err="1">
                <a:solidFill>
                  <a:srgbClr val="3F7F5F"/>
                </a:solidFill>
              </a:rPr>
              <a:t>numero</a:t>
            </a:r>
            <a:r>
              <a:rPr lang="en-US" b="0" dirty="0">
                <a:solidFill>
                  <a:srgbClr val="3F7F5F"/>
                </a:solidFill>
              </a:rPr>
              <a:t> </a:t>
            </a:r>
            <a:r>
              <a:rPr lang="en-US" b="0" dirty="0" err="1">
                <a:solidFill>
                  <a:srgbClr val="3F7F5F"/>
                </a:solidFill>
              </a:rPr>
              <a:t>righe</a:t>
            </a:r>
            <a:r>
              <a:rPr lang="en-US" b="0" dirty="0">
                <a:solidFill>
                  <a:srgbClr val="3F7F5F"/>
                </a:solidFill>
              </a:rPr>
              <a:t>)</a:t>
            </a:r>
          </a:p>
          <a:p>
            <a:r>
              <a:rPr lang="en-US" b="0" dirty="0" err="1">
                <a:solidFill>
                  <a:srgbClr val="7F0055"/>
                </a:solidFill>
              </a:rPr>
              <a:t>int</a:t>
            </a:r>
            <a:r>
              <a:rPr lang="en-US" b="0" dirty="0"/>
              <a:t> </a:t>
            </a:r>
            <a:r>
              <a:rPr lang="en-US" b="0" dirty="0">
                <a:solidFill>
                  <a:srgbClr val="6A3E3E"/>
                </a:solidFill>
              </a:rPr>
              <a:t>cols</a:t>
            </a:r>
            <a:r>
              <a:rPr lang="en-US" b="0" dirty="0"/>
              <a:t> = </a:t>
            </a:r>
            <a:r>
              <a:rPr lang="en-US" b="0" dirty="0">
                <a:solidFill>
                  <a:srgbClr val="6A3E3E"/>
                </a:solidFill>
              </a:rPr>
              <a:t>mat</a:t>
            </a:r>
            <a:r>
              <a:rPr lang="en-US" b="0" dirty="0"/>
              <a:t>[0].</a:t>
            </a:r>
            <a:r>
              <a:rPr lang="en-US" b="0" dirty="0">
                <a:solidFill>
                  <a:srgbClr val="0000C0"/>
                </a:solidFill>
              </a:rPr>
              <a:t>length</a:t>
            </a:r>
            <a:r>
              <a:rPr lang="en-US" b="0" dirty="0"/>
              <a:t>; </a:t>
            </a:r>
            <a:r>
              <a:rPr lang="en-US" b="0" dirty="0">
                <a:solidFill>
                  <a:srgbClr val="3F7F5F"/>
                </a:solidFill>
              </a:rPr>
              <a:t>// 3 (</a:t>
            </a:r>
            <a:r>
              <a:rPr lang="en-US" b="0" dirty="0" err="1">
                <a:solidFill>
                  <a:srgbClr val="3F7F5F"/>
                </a:solidFill>
              </a:rPr>
              <a:t>numero</a:t>
            </a:r>
            <a:r>
              <a:rPr lang="en-US" b="0" dirty="0">
                <a:solidFill>
                  <a:srgbClr val="3F7F5F"/>
                </a:solidFill>
              </a:rPr>
              <a:t> </a:t>
            </a:r>
            <a:r>
              <a:rPr lang="en-US" b="0" dirty="0" err="1">
                <a:solidFill>
                  <a:srgbClr val="3F7F5F"/>
                </a:solidFill>
              </a:rPr>
              <a:t>colonne</a:t>
            </a:r>
            <a:r>
              <a:rPr lang="en-US" b="0" dirty="0">
                <a:solidFill>
                  <a:srgbClr val="3F7F5F"/>
                </a:solidFill>
              </a:rPr>
              <a:t>)</a:t>
            </a:r>
          </a:p>
          <a:p>
            <a:endParaRPr lang="it-IT" b="0" dirty="0"/>
          </a:p>
          <a:p>
            <a:r>
              <a:rPr lang="en-US" b="0" dirty="0" err="1">
                <a:solidFill>
                  <a:srgbClr val="7F0055"/>
                </a:solidFill>
              </a:rPr>
              <a:t>int</a:t>
            </a:r>
            <a:r>
              <a:rPr lang="en-US" b="0" dirty="0"/>
              <a:t>[][] </a:t>
            </a:r>
            <a:r>
              <a:rPr lang="en-US" b="0" dirty="0">
                <a:solidFill>
                  <a:srgbClr val="6A3E3E"/>
                </a:solidFill>
              </a:rPr>
              <a:t>jagged</a:t>
            </a:r>
            <a:r>
              <a:rPr lang="en-US" b="0" dirty="0"/>
              <a:t> = </a:t>
            </a:r>
            <a:r>
              <a:rPr lang="en-US" b="0" dirty="0">
                <a:solidFill>
                  <a:srgbClr val="7F0055"/>
                </a:solidFill>
              </a:rPr>
              <a:t>new</a:t>
            </a:r>
            <a:r>
              <a:rPr lang="en-US" b="0" dirty="0"/>
              <a:t> </a:t>
            </a:r>
            <a:r>
              <a:rPr lang="en-US" b="0" dirty="0" err="1">
                <a:solidFill>
                  <a:srgbClr val="7F0055"/>
                </a:solidFill>
              </a:rPr>
              <a:t>int</a:t>
            </a:r>
            <a:r>
              <a:rPr lang="en-US" b="0" dirty="0" smtClean="0"/>
              <a:t>[][]{</a:t>
            </a:r>
          </a:p>
          <a:p>
            <a:r>
              <a:rPr lang="en-US" b="0" dirty="0">
                <a:solidFill>
                  <a:srgbClr val="7F0055"/>
                </a:solidFill>
              </a:rPr>
              <a:t> </a:t>
            </a:r>
            <a:r>
              <a:rPr lang="en-US" b="0" dirty="0" smtClean="0">
                <a:solidFill>
                  <a:srgbClr val="7F0055"/>
                </a:solidFill>
              </a:rPr>
              <a:t>                    new</a:t>
            </a:r>
            <a:r>
              <a:rPr lang="en-US" b="0" dirty="0" smtClean="0"/>
              <a:t> </a:t>
            </a:r>
            <a:r>
              <a:rPr lang="en-US" b="0" dirty="0" err="1">
                <a:solidFill>
                  <a:srgbClr val="7F0055"/>
                </a:solidFill>
              </a:rPr>
              <a:t>int</a:t>
            </a:r>
            <a:r>
              <a:rPr lang="en-US" b="0" dirty="0"/>
              <a:t>[5], </a:t>
            </a:r>
            <a:r>
              <a:rPr lang="en-US" b="0" dirty="0">
                <a:solidFill>
                  <a:srgbClr val="7F0055"/>
                </a:solidFill>
              </a:rPr>
              <a:t>new</a:t>
            </a:r>
            <a:r>
              <a:rPr lang="en-US" b="0" dirty="0"/>
              <a:t> </a:t>
            </a:r>
            <a:r>
              <a:rPr lang="en-US" b="0" dirty="0" err="1">
                <a:solidFill>
                  <a:srgbClr val="7F0055"/>
                </a:solidFill>
              </a:rPr>
              <a:t>int</a:t>
            </a:r>
            <a:r>
              <a:rPr lang="en-US" b="0" dirty="0"/>
              <a:t>[2], </a:t>
            </a:r>
            <a:r>
              <a:rPr lang="en-US" b="0" dirty="0">
                <a:solidFill>
                  <a:srgbClr val="7F0055"/>
                </a:solidFill>
              </a:rPr>
              <a:t>new</a:t>
            </a:r>
            <a:r>
              <a:rPr lang="en-US" b="0" dirty="0"/>
              <a:t> </a:t>
            </a:r>
            <a:r>
              <a:rPr lang="en-US" b="0" dirty="0" err="1" smtClean="0">
                <a:solidFill>
                  <a:srgbClr val="7F0055"/>
                </a:solidFill>
              </a:rPr>
              <a:t>int</a:t>
            </a:r>
            <a:r>
              <a:rPr lang="en-US" b="0" dirty="0" smtClean="0"/>
              <a:t>[3]};</a:t>
            </a:r>
            <a:endParaRPr lang="en-US" b="0" dirty="0"/>
          </a:p>
          <a:p>
            <a:r>
              <a:rPr lang="it-IT" b="0" dirty="0" err="1">
                <a:solidFill>
                  <a:srgbClr val="6A3E3E"/>
                </a:solidFill>
              </a:rPr>
              <a:t>jagged</a:t>
            </a:r>
            <a:r>
              <a:rPr lang="it-IT" b="0" dirty="0"/>
              <a:t>[0][4] = 5;</a:t>
            </a:r>
          </a:p>
          <a:p>
            <a:endParaRPr lang="it-IT" b="0" dirty="0"/>
          </a:p>
          <a:p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[] </a:t>
            </a:r>
            <a:r>
              <a:rPr lang="it-IT" b="0" dirty="0">
                <a:solidFill>
                  <a:srgbClr val="6A3E3E"/>
                </a:solidFill>
              </a:rPr>
              <a:t>v2</a:t>
            </a:r>
            <a:r>
              <a:rPr lang="it-IT" b="0" dirty="0"/>
              <a:t> = </a:t>
            </a:r>
            <a:r>
              <a:rPr lang="it-IT" b="0" dirty="0">
                <a:solidFill>
                  <a:srgbClr val="6A3E3E"/>
                </a:solidFill>
              </a:rPr>
              <a:t>v</a:t>
            </a:r>
            <a:r>
              <a:rPr lang="it-IT" b="0" dirty="0"/>
              <a:t>;  </a:t>
            </a:r>
            <a:r>
              <a:rPr lang="it-IT" b="0" dirty="0">
                <a:solidFill>
                  <a:srgbClr val="3F7F5F"/>
                </a:solidFill>
              </a:rPr>
              <a:t>// N.B. non crea una copia</a:t>
            </a:r>
          </a:p>
          <a:p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[] </a:t>
            </a:r>
            <a:r>
              <a:rPr lang="it-IT" b="0" dirty="0">
                <a:solidFill>
                  <a:srgbClr val="6A3E3E"/>
                </a:solidFill>
              </a:rPr>
              <a:t>v3</a:t>
            </a:r>
            <a:r>
              <a:rPr lang="it-IT" b="0" dirty="0"/>
              <a:t> = (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[])</a:t>
            </a:r>
            <a:r>
              <a:rPr lang="it-IT" b="0" dirty="0" err="1">
                <a:solidFill>
                  <a:srgbClr val="6A3E3E"/>
                </a:solidFill>
              </a:rPr>
              <a:t>v</a:t>
            </a:r>
            <a:r>
              <a:rPr lang="it-IT" b="0" dirty="0" err="1"/>
              <a:t>.clone</a:t>
            </a:r>
            <a:r>
              <a:rPr lang="it-IT" b="0" dirty="0"/>
              <a:t>(); </a:t>
            </a:r>
            <a:r>
              <a:rPr lang="it-IT" b="0" dirty="0">
                <a:solidFill>
                  <a:srgbClr val="3F7F5F"/>
                </a:solidFill>
              </a:rPr>
              <a:t>// Crea una copia</a:t>
            </a:r>
          </a:p>
          <a:p>
            <a:endParaRPr lang="it-IT" b="0" dirty="0"/>
          </a:p>
          <a:p>
            <a:r>
              <a:rPr lang="fr-FR" b="0" dirty="0" err="1"/>
              <a:t>Arrays.</a:t>
            </a:r>
            <a:r>
              <a:rPr lang="fr-FR" b="0" i="1" dirty="0" err="1"/>
              <a:t>sort</a:t>
            </a:r>
            <a:r>
              <a:rPr lang="fr-FR" b="0" i="1" dirty="0"/>
              <a:t>(</a:t>
            </a:r>
            <a:r>
              <a:rPr lang="fr-FR" b="0" i="1" dirty="0">
                <a:solidFill>
                  <a:srgbClr val="6A3E3E"/>
                </a:solidFill>
              </a:rPr>
              <a:t>v</a:t>
            </a:r>
            <a:r>
              <a:rPr lang="fr-FR" b="0" i="1" dirty="0"/>
              <a:t>); </a:t>
            </a:r>
            <a:r>
              <a:rPr lang="fr-FR" b="0" i="1" dirty="0">
                <a:solidFill>
                  <a:srgbClr val="3F7F5F"/>
                </a:solidFill>
              </a:rPr>
              <a:t>// 1, 2, 3, 4, 5</a:t>
            </a:r>
          </a:p>
          <a:p>
            <a:r>
              <a:rPr lang="it-IT" b="0" dirty="0" err="1"/>
              <a:t>System.</a:t>
            </a:r>
            <a:r>
              <a:rPr lang="it-IT" b="0" i="1" dirty="0" err="1">
                <a:solidFill>
                  <a:srgbClr val="0000C0"/>
                </a:solidFill>
              </a:rPr>
              <a:t>out</a:t>
            </a:r>
            <a:r>
              <a:rPr lang="it-IT" b="0" i="1" dirty="0" err="1"/>
              <a:t>.println</a:t>
            </a:r>
            <a:r>
              <a:rPr lang="it-IT" b="0" i="1" dirty="0"/>
              <a:t>(</a:t>
            </a:r>
            <a:r>
              <a:rPr lang="it-IT" b="0" i="1" dirty="0" err="1"/>
              <a:t>Arrays.toString</a:t>
            </a:r>
            <a:r>
              <a:rPr lang="it-IT" b="0" i="1" dirty="0"/>
              <a:t>(</a:t>
            </a:r>
            <a:r>
              <a:rPr lang="it-IT" b="0" i="1" dirty="0">
                <a:solidFill>
                  <a:srgbClr val="6A3E3E"/>
                </a:solidFill>
              </a:rPr>
              <a:t>v</a:t>
            </a:r>
            <a:r>
              <a:rPr lang="it-IT" b="0" i="1" dirty="0"/>
              <a:t>));</a:t>
            </a:r>
          </a:p>
          <a:p>
            <a:r>
              <a:rPr lang="en-US" b="0" dirty="0" err="1">
                <a:solidFill>
                  <a:srgbClr val="7F0055"/>
                </a:solidFill>
              </a:rPr>
              <a:t>int</a:t>
            </a:r>
            <a:r>
              <a:rPr lang="en-US" b="0" dirty="0"/>
              <a:t> </a:t>
            </a:r>
            <a:r>
              <a:rPr lang="en-US" b="0" dirty="0">
                <a:solidFill>
                  <a:srgbClr val="6A3E3E"/>
                </a:solidFill>
              </a:rPr>
              <a:t>j</a:t>
            </a:r>
            <a:r>
              <a:rPr lang="en-US" b="0" dirty="0"/>
              <a:t> = </a:t>
            </a:r>
            <a:r>
              <a:rPr lang="en-US" b="0" dirty="0" err="1"/>
              <a:t>Arrays.</a:t>
            </a:r>
            <a:r>
              <a:rPr lang="en-US" b="0" i="1" dirty="0" err="1"/>
              <a:t>binarySearch</a:t>
            </a:r>
            <a:r>
              <a:rPr lang="en-US" b="0" i="1" dirty="0"/>
              <a:t>(</a:t>
            </a:r>
            <a:r>
              <a:rPr lang="en-US" b="0" i="1" dirty="0">
                <a:solidFill>
                  <a:srgbClr val="6A3E3E"/>
                </a:solidFill>
              </a:rPr>
              <a:t>v</a:t>
            </a:r>
            <a:r>
              <a:rPr lang="en-US" b="0" i="1" dirty="0"/>
              <a:t>, 2);  </a:t>
            </a:r>
            <a:r>
              <a:rPr lang="en-US" b="0" i="1" dirty="0">
                <a:solidFill>
                  <a:srgbClr val="3F7F5F"/>
                </a:solidFill>
              </a:rPr>
              <a:t>// 1</a:t>
            </a:r>
            <a:endParaRPr lang="it-IT" b="0" noProof="1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>
          <a:xfrm>
            <a:off x="6131860" y="1200522"/>
            <a:ext cx="5651822" cy="5078981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 smtClean="0">
                <a:ea typeface="Calibri"/>
              </a:rPr>
              <a:t>[] v =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 smtClean="0">
                <a:ea typeface="Calibri"/>
              </a:rPr>
              <a:t>[] { 5, 4, 3, 2, 1 };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for</a:t>
            </a:r>
            <a:r>
              <a:rPr lang="it-IT" b="0" noProof="1" smtClean="0">
                <a:ea typeface="Calibri"/>
              </a:rPr>
              <a:t> (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 smtClean="0">
                <a:ea typeface="Calibri"/>
              </a:rPr>
              <a:t> i = 0; i &lt; v.Length; i++)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noProof="1" smtClean="0">
                <a:ea typeface="Calibri"/>
              </a:rPr>
              <a:t>.WriteLine(v[i]);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}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 smtClean="0">
                <a:ea typeface="Calibri"/>
              </a:rPr>
              <a:t>[] nomi =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 smtClean="0">
                <a:ea typeface="Calibri"/>
              </a:rPr>
              <a:t>[5];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nomi[0] = </a:t>
            </a:r>
            <a:r>
              <a:rPr lang="it-IT" b="0" noProof="1" smtClean="0">
                <a:solidFill>
                  <a:srgbClr val="A31515"/>
                </a:solidFill>
                <a:ea typeface="Calibri"/>
              </a:rPr>
              <a:t>"Anders Hejlsberg"</a:t>
            </a:r>
            <a:r>
              <a:rPr lang="it-IT" b="0" noProof="1" smtClean="0">
                <a:ea typeface="Calibri"/>
              </a:rPr>
              <a:t>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float</a:t>
            </a:r>
            <a:r>
              <a:rPr lang="it-IT" b="0" noProof="1" smtClean="0">
                <a:ea typeface="Calibri"/>
              </a:rPr>
              <a:t>[,] mat =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float</a:t>
            </a:r>
            <a:r>
              <a:rPr lang="it-IT" b="0" noProof="1" smtClean="0">
                <a:ea typeface="Calibri"/>
              </a:rPr>
              <a:t>[,]{{1,2,3},{5,8,13}};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mat[1, 0] = 4.2f;</a:t>
            </a:r>
          </a:p>
          <a:p>
            <a:pPr>
              <a:spcAft>
                <a:spcPts val="0"/>
              </a:spcAft>
            </a:pPr>
            <a:endParaRPr lang="it-IT" b="0" noProof="1" smtClean="0">
              <a:solidFill>
                <a:srgbClr val="0000FF"/>
              </a:solidFill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 smtClean="0">
                <a:ea typeface="Calibri"/>
              </a:rPr>
              <a:t> r = mat.Rank; </a:t>
            </a:r>
            <a:r>
              <a:rPr lang="it-IT" b="0" noProof="1" smtClean="0">
                <a:solidFill>
                  <a:srgbClr val="008000"/>
                </a:solidFill>
                <a:ea typeface="Calibri"/>
              </a:rPr>
              <a:t>// 2 (numero di dimensioni)</a:t>
            </a: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 smtClean="0">
                <a:ea typeface="Calibri"/>
              </a:rPr>
              <a:t> tot = mat.Length; </a:t>
            </a:r>
            <a:r>
              <a:rPr lang="it-IT" b="0" noProof="1" smtClean="0">
                <a:solidFill>
                  <a:srgbClr val="008000"/>
                </a:solidFill>
                <a:ea typeface="Calibri"/>
              </a:rPr>
              <a:t>// 6 (totale elementi)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 smtClean="0">
                <a:ea typeface="Calibri"/>
              </a:rPr>
              <a:t> rows = mat.GetLength(0); </a:t>
            </a:r>
            <a:r>
              <a:rPr lang="it-IT" b="0" noProof="1" smtClean="0">
                <a:solidFill>
                  <a:srgbClr val="008000"/>
                </a:solidFill>
                <a:ea typeface="Calibri"/>
              </a:rPr>
              <a:t>// 2 (numero righe)</a:t>
            </a: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 smtClean="0">
                <a:ea typeface="Calibri"/>
              </a:rPr>
              <a:t> cols = mat.GetLength(1); </a:t>
            </a:r>
            <a:r>
              <a:rPr lang="it-IT" b="0" noProof="1" smtClean="0">
                <a:solidFill>
                  <a:srgbClr val="008000"/>
                </a:solidFill>
                <a:ea typeface="Calibri"/>
              </a:rPr>
              <a:t>// 3 (numero colonne)</a:t>
            </a: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 smtClean="0">
                <a:ea typeface="Calibri"/>
              </a:rPr>
              <a:t>[][] jagged =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 smtClean="0">
                <a:ea typeface="Calibri"/>
              </a:rPr>
              <a:t>[3][]{ 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                      new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 smtClean="0">
                <a:ea typeface="Calibri"/>
              </a:rPr>
              <a:t>[5],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 smtClean="0">
                <a:ea typeface="Calibri"/>
              </a:rPr>
              <a:t>[2],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 smtClean="0">
                <a:ea typeface="Calibri"/>
              </a:rPr>
              <a:t>[3]};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jagged[0][4] = 5;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 smtClean="0">
                <a:ea typeface="Calibri"/>
              </a:rPr>
              <a:t>[] v2 = v;  </a:t>
            </a:r>
            <a:r>
              <a:rPr lang="it-IT" b="0" noProof="1" smtClean="0">
                <a:solidFill>
                  <a:srgbClr val="008000"/>
                </a:solidFill>
                <a:ea typeface="Calibri"/>
              </a:rPr>
              <a:t>// N.B. non crea una copia</a:t>
            </a: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 smtClean="0">
                <a:ea typeface="Calibri"/>
              </a:rPr>
              <a:t>[] v3 = (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 smtClean="0">
                <a:ea typeface="Calibri"/>
              </a:rPr>
              <a:t>[])v.Clone(); </a:t>
            </a:r>
            <a:r>
              <a:rPr lang="it-IT" b="0" noProof="1" smtClean="0">
                <a:solidFill>
                  <a:srgbClr val="008000"/>
                </a:solidFill>
                <a:ea typeface="Calibri"/>
              </a:rPr>
              <a:t>// Crea una copia</a:t>
            </a: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2B91AF"/>
                </a:solidFill>
                <a:ea typeface="Calibri"/>
              </a:rPr>
              <a:t>Array</a:t>
            </a:r>
            <a:r>
              <a:rPr lang="it-IT" b="0" noProof="1" smtClean="0">
                <a:ea typeface="Calibri"/>
              </a:rPr>
              <a:t>.Sort(v); </a:t>
            </a:r>
            <a:r>
              <a:rPr lang="it-IT" b="0" noProof="1" smtClean="0">
                <a:solidFill>
                  <a:srgbClr val="008000"/>
                </a:solidFill>
                <a:ea typeface="Calibri"/>
              </a:rPr>
              <a:t>// 1, 2, 3, 4, 5</a:t>
            </a: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noProof="1" smtClean="0">
                <a:ea typeface="Calibri"/>
              </a:rPr>
              <a:t>.WriteLine(</a:t>
            </a:r>
            <a:r>
              <a:rPr lang="it-IT" b="0" noProof="1" smtClean="0">
                <a:solidFill>
                  <a:srgbClr val="A31515"/>
                </a:solidFill>
                <a:ea typeface="Calibri"/>
              </a:rPr>
              <a:t>"[{0}]"</a:t>
            </a:r>
            <a:r>
              <a:rPr lang="it-IT" b="0" noProof="1" smtClean="0">
                <a:ea typeface="Calibri"/>
              </a:rPr>
              <a:t>,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 smtClean="0">
                <a:ea typeface="Calibri"/>
              </a:rPr>
              <a:t>.Join(</a:t>
            </a:r>
            <a:r>
              <a:rPr lang="it-IT" b="0" noProof="1" smtClean="0">
                <a:solidFill>
                  <a:srgbClr val="A31515"/>
                </a:solidFill>
                <a:ea typeface="Calibri"/>
              </a:rPr>
              <a:t>","</a:t>
            </a:r>
            <a:r>
              <a:rPr lang="it-IT" b="0" noProof="1" smtClean="0">
                <a:ea typeface="Calibri"/>
              </a:rPr>
              <a:t>, v));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 smtClean="0">
                <a:ea typeface="Calibri"/>
              </a:rPr>
              <a:t> j =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Array</a:t>
            </a:r>
            <a:r>
              <a:rPr lang="it-IT" b="0" noProof="1" smtClean="0">
                <a:ea typeface="Calibri"/>
              </a:rPr>
              <a:t>.BinarySearch(v, 2);  </a:t>
            </a:r>
            <a:r>
              <a:rPr lang="it-IT" b="0" noProof="1" smtClean="0">
                <a:solidFill>
                  <a:srgbClr val="008000"/>
                </a:solidFill>
                <a:ea typeface="Calibri"/>
              </a:rPr>
              <a:t>// 1</a:t>
            </a: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2B91AF"/>
                </a:solidFill>
                <a:ea typeface="Calibri"/>
              </a:rPr>
              <a:t>Array</a:t>
            </a:r>
            <a:r>
              <a:rPr lang="it-IT" b="0" noProof="1" smtClean="0">
                <a:ea typeface="Calibri"/>
              </a:rPr>
              <a:t>.Reverse(v); </a:t>
            </a:r>
            <a:r>
              <a:rPr lang="it-IT" b="0" noProof="1" smtClean="0">
                <a:solidFill>
                  <a:srgbClr val="008000"/>
                </a:solidFill>
                <a:ea typeface="Calibri"/>
              </a:rPr>
              <a:t>// 1, 2, 3, 4, 5</a:t>
            </a:r>
            <a:endParaRPr lang="it-IT" b="0" noProof="1">
              <a:ea typeface="Calibri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" y="5576542"/>
            <a:ext cx="477299" cy="47729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952" y="5576542"/>
            <a:ext cx="495460" cy="495460"/>
          </a:xfrm>
          <a:prstGeom prst="rect">
            <a:avLst/>
          </a:prstGeom>
        </p:spPr>
      </p:pic>
      <p:sp>
        <p:nvSpPr>
          <p:cNvPr id="19" name="Segnaposto data 1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21" name="Segnaposto numero diapositiva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9642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/>
          <p:cNvSpPr>
            <a:spLocks noGrp="1"/>
          </p:cNvSpPr>
          <p:nvPr>
            <p:ph type="body" sz="half" idx="1"/>
          </p:nvPr>
        </p:nvSpPr>
        <p:spPr>
          <a:xfrm>
            <a:off x="232913" y="1548623"/>
            <a:ext cx="6102573" cy="2127665"/>
          </a:xfrm>
        </p:spPr>
        <p:txBody>
          <a:bodyPr>
            <a:normAutofit/>
          </a:bodyPr>
          <a:lstStyle/>
          <a:p>
            <a:pPr lvl="1"/>
            <a:r>
              <a:rPr lang="it-IT" dirty="0" smtClean="0"/>
              <a:t>Java e C# condividono i principali operatori</a:t>
            </a:r>
          </a:p>
          <a:p>
            <a:pPr lvl="2"/>
            <a:r>
              <a:rPr lang="it-IT" dirty="0" smtClean="0"/>
              <a:t>+, - , *, /, ++, --, &amp;&amp;, ||, ?:, ==, =, 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Operatori</a:t>
            </a:r>
            <a:endParaRPr lang="it-IT" dirty="0"/>
          </a:p>
        </p:txBody>
      </p:sp>
      <p:sp>
        <p:nvSpPr>
          <p:cNvPr id="2" name="Segnaposto testo 1"/>
          <p:cNvSpPr>
            <a:spLocks noGrp="1"/>
          </p:cNvSpPr>
          <p:nvPr>
            <p:ph type="body" sz="half" idx="13"/>
          </p:nvPr>
        </p:nvSpPr>
        <p:spPr>
          <a:xfrm>
            <a:off x="232913" y="4196952"/>
            <a:ext cx="6410483" cy="2024242"/>
          </a:xfrm>
        </p:spPr>
        <p:txBody>
          <a:bodyPr>
            <a:normAutofit/>
          </a:bodyPr>
          <a:lstStyle/>
          <a:p>
            <a:pPr lvl="1"/>
            <a:r>
              <a:rPr lang="it-IT" dirty="0"/>
              <a:t>L’operatore Java &gt;&gt;&gt; (</a:t>
            </a:r>
            <a:r>
              <a:rPr lang="it-IT" dirty="0" err="1"/>
              <a:t>unsigned</a:t>
            </a:r>
            <a:r>
              <a:rPr lang="it-IT" dirty="0"/>
              <a:t> right </a:t>
            </a:r>
            <a:r>
              <a:rPr lang="it-IT" dirty="0" err="1"/>
              <a:t>shift</a:t>
            </a:r>
            <a:r>
              <a:rPr lang="it-IT" dirty="0"/>
              <a:t>) non esiste in </a:t>
            </a:r>
            <a:r>
              <a:rPr lang="it-IT" dirty="0" smtClean="0"/>
              <a:t>C#</a:t>
            </a:r>
          </a:p>
          <a:p>
            <a:pPr lvl="2"/>
            <a:r>
              <a:rPr lang="it-IT" dirty="0" smtClean="0"/>
              <a:t>non </a:t>
            </a:r>
            <a:r>
              <a:rPr lang="it-IT" dirty="0"/>
              <a:t>è necessario poiché il C# supporta variabili intere </a:t>
            </a:r>
            <a:r>
              <a:rPr lang="it-IT" dirty="0" err="1" smtClean="0"/>
              <a:t>unsigned</a:t>
            </a:r>
            <a:endParaRPr lang="it-IT" dirty="0"/>
          </a:p>
          <a:p>
            <a:pPr lvl="2"/>
            <a:endParaRPr lang="it-IT" dirty="0"/>
          </a:p>
          <a:p>
            <a:pPr lvl="1"/>
            <a:r>
              <a:rPr lang="it-IT" dirty="0"/>
              <a:t>L’operatore C# corrispondente a «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it-IT" dirty="0"/>
              <a:t>» </a:t>
            </a:r>
            <a:r>
              <a:rPr lang="it-IT" dirty="0" smtClean="0"/>
              <a:t>di Java è </a:t>
            </a:r>
            <a:r>
              <a:rPr lang="it-IT" dirty="0"/>
              <a:t>«</a:t>
            </a:r>
            <a:r>
              <a:rPr lang="it-IT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it-IT" dirty="0" smtClean="0"/>
              <a:t>»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2"/>
          <a:srcRect l="41105" t="27937" r="31751" b="13309"/>
          <a:stretch/>
        </p:blipFill>
        <p:spPr>
          <a:xfrm>
            <a:off x="6895322" y="702144"/>
            <a:ext cx="4665306" cy="5417384"/>
          </a:xfrm>
          <a:prstGeom prst="rect">
            <a:avLst/>
          </a:prstGeom>
        </p:spPr>
      </p:pic>
      <p:sp>
        <p:nvSpPr>
          <p:cNvPr id="18" name="Segnaposto data 1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20" name="Segnaposto numero diapositiva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703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it-IT" dirty="0" smtClean="0"/>
              <a:t>In generale sintassi identica o molto simile</a:t>
            </a:r>
          </a:p>
          <a:p>
            <a:pPr lvl="1"/>
            <a:r>
              <a:rPr lang="it-IT" dirty="0" smtClean="0"/>
              <a:t>Controllo accesso: «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it-IT" dirty="0" smtClean="0"/>
              <a:t>» e «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it-IT" dirty="0" smtClean="0"/>
              <a:t>» hanno lo stesso significato («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it-IT" dirty="0" smtClean="0"/>
              <a:t>» no!, vedi sotto).</a:t>
            </a:r>
          </a:p>
          <a:p>
            <a:pPr lvl="1"/>
            <a:r>
              <a:rPr lang="it-IT" dirty="0" smtClean="0"/>
              <a:t>Possibilità di definire campi </a:t>
            </a:r>
            <a:r>
              <a:rPr lang="it-IT" dirty="0"/>
              <a:t>e metodi «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dirty="0" smtClean="0"/>
              <a:t>»</a:t>
            </a:r>
          </a:p>
          <a:p>
            <a:pPr lvl="1"/>
            <a:r>
              <a:rPr lang="it-IT" dirty="0" smtClean="0"/>
              <a:t>Possibilità di richiamare un costruttore da un altro costruttore (con sintassi leggermente diversa)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Classi</a:t>
            </a:r>
            <a:endParaRPr lang="it-IT" dirty="0"/>
          </a:p>
        </p:txBody>
      </p:sp>
      <p:sp>
        <p:nvSpPr>
          <p:cNvPr id="2" name="Segnaposto testo 1"/>
          <p:cNvSpPr>
            <a:spLocks noGrp="1"/>
          </p:cNvSpPr>
          <p:nvPr>
            <p:ph type="body" sz="half" idx="13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it-IT" dirty="0" smtClean="0"/>
              <a:t>In Java </a:t>
            </a:r>
            <a:r>
              <a:rPr lang="it-IT" dirty="0"/>
              <a:t>«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it-IT" dirty="0"/>
              <a:t>» consente l’accesso sia da classi derivate che da quelle nello stesso package, in C# solo da classi derivate. </a:t>
            </a:r>
            <a:endParaRPr lang="it-IT" dirty="0" smtClean="0"/>
          </a:p>
          <a:p>
            <a:pPr lvl="2"/>
            <a:r>
              <a:rPr lang="it-IT" dirty="0"/>
              <a:t>I</a:t>
            </a:r>
            <a:r>
              <a:rPr lang="it-IT" dirty="0" smtClean="0"/>
              <a:t>n </a:t>
            </a:r>
            <a:r>
              <a:rPr lang="it-IT" dirty="0"/>
              <a:t>C# «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</a:t>
            </a:r>
            <a:r>
              <a:rPr lang="it-IT" dirty="0"/>
              <a:t>» è l’analogo del «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it-IT" dirty="0"/>
              <a:t>» di Java.</a:t>
            </a:r>
          </a:p>
          <a:p>
            <a:pPr lvl="1"/>
            <a:r>
              <a:rPr lang="it-IT" dirty="0" smtClean="0"/>
              <a:t>L’accesso di default (se non si specifica un modificatore) in </a:t>
            </a:r>
            <a:r>
              <a:rPr lang="it-IT" dirty="0"/>
              <a:t>Java è a tutto il package e corrisponde </a:t>
            </a:r>
            <a:r>
              <a:rPr lang="it-IT" dirty="0" smtClean="0"/>
              <a:t>al </a:t>
            </a:r>
            <a:r>
              <a:rPr lang="it-IT" dirty="0"/>
              <a:t>modificatore «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</a:t>
            </a:r>
            <a:r>
              <a:rPr lang="it-IT" dirty="0"/>
              <a:t>» del C#. </a:t>
            </a:r>
            <a:r>
              <a:rPr lang="it-IT" u="sng" dirty="0"/>
              <a:t>In C# invece l’accesso di default è </a:t>
            </a:r>
            <a:r>
              <a:rPr lang="it-IT" u="sng" dirty="0" smtClean="0"/>
              <a:t>«</a:t>
            </a:r>
            <a:r>
              <a:rPr lang="it-IT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it-IT" u="sng" dirty="0" smtClean="0"/>
              <a:t>»</a:t>
            </a:r>
            <a:r>
              <a:rPr lang="it-IT" dirty="0" smtClean="0"/>
              <a:t>.</a:t>
            </a:r>
            <a:endParaRPr lang="it-IT" dirty="0"/>
          </a:p>
          <a:p>
            <a:pPr lvl="1"/>
            <a:r>
              <a:rPr lang="it-IT" dirty="0"/>
              <a:t>Attenzione alla keyword «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dirty="0"/>
              <a:t>» applicata a una </a:t>
            </a:r>
            <a:r>
              <a:rPr lang="it-IT" dirty="0" smtClean="0"/>
              <a:t>classe</a:t>
            </a:r>
          </a:p>
          <a:p>
            <a:pPr lvl="2"/>
            <a:r>
              <a:rPr lang="it-IT" dirty="0"/>
              <a:t>i</a:t>
            </a:r>
            <a:r>
              <a:rPr lang="it-IT" dirty="0" smtClean="0"/>
              <a:t>n </a:t>
            </a:r>
            <a:r>
              <a:rPr lang="it-IT" dirty="0"/>
              <a:t>C# </a:t>
            </a:r>
            <a:r>
              <a:rPr lang="it-IT" dirty="0" smtClean="0"/>
              <a:t>indica </a:t>
            </a:r>
            <a:r>
              <a:rPr lang="it-IT" dirty="0"/>
              <a:t>che una classe ha solo membri «</a:t>
            </a:r>
            <a:r>
              <a:rPr lang="it-IT" dirty="0" err="1"/>
              <a:t>static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16" name="Segnaposto data 1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703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Classi – Esempio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it-IT" b="0" dirty="0" err="1">
                <a:solidFill>
                  <a:srgbClr val="7F0055"/>
                </a:solidFill>
              </a:rPr>
              <a:t>class</a:t>
            </a:r>
            <a:r>
              <a:rPr lang="it-IT" b="0" dirty="0"/>
              <a:t> </a:t>
            </a:r>
            <a:r>
              <a:rPr lang="it-IT" b="0" dirty="0" err="1"/>
              <a:t>Counter</a:t>
            </a: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/>
              <a:t>{    </a:t>
            </a:r>
          </a:p>
          <a:p>
            <a:pPr>
              <a:spcAft>
                <a:spcPts val="0"/>
              </a:spcAft>
            </a:pPr>
            <a:r>
              <a:rPr lang="it-IT" b="0" dirty="0"/>
              <a:t> </a:t>
            </a:r>
            <a:r>
              <a:rPr lang="it-IT" b="0" dirty="0">
                <a:solidFill>
                  <a:srgbClr val="3F7F5F"/>
                </a:solidFill>
              </a:rPr>
              <a:t>// Il campo è reso inaccessibile direttamente</a:t>
            </a:r>
          </a:p>
          <a:p>
            <a:pPr>
              <a:spcAft>
                <a:spcPts val="0"/>
              </a:spcAft>
            </a:pPr>
            <a:r>
              <a:rPr lang="it-IT" b="0" dirty="0"/>
              <a:t> </a:t>
            </a:r>
            <a:r>
              <a:rPr lang="it-IT" b="0" dirty="0">
                <a:solidFill>
                  <a:srgbClr val="7F0055"/>
                </a:solidFill>
              </a:rPr>
              <a:t>private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0000C0"/>
                </a:solidFill>
              </a:rPr>
              <a:t>value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</a:p>
          <a:p>
            <a:pPr>
              <a:spcAft>
                <a:spcPts val="0"/>
              </a:spcAft>
            </a:pPr>
            <a:r>
              <a:rPr lang="it-IT" b="0" dirty="0"/>
              <a:t> </a:t>
            </a:r>
            <a:r>
              <a:rPr lang="it-IT" b="0" dirty="0">
                <a:solidFill>
                  <a:srgbClr val="3F7F5F"/>
                </a:solidFill>
              </a:rPr>
              <a:t>// E' il costruttore che inizializza i campi!</a:t>
            </a:r>
          </a:p>
          <a:p>
            <a:pPr>
              <a:spcAft>
                <a:spcPts val="0"/>
              </a:spcAft>
            </a:pPr>
            <a:r>
              <a:rPr lang="it-IT" b="0" dirty="0"/>
              <a:t> </a:t>
            </a:r>
            <a:r>
              <a:rPr lang="it-IT" b="0" dirty="0">
                <a:solidFill>
                  <a:srgbClr val="7F0055"/>
                </a:solidFill>
              </a:rPr>
              <a:t>public</a:t>
            </a:r>
            <a:r>
              <a:rPr lang="it-IT" b="0" dirty="0"/>
              <a:t> </a:t>
            </a:r>
            <a:r>
              <a:rPr lang="it-IT" b="0" dirty="0" err="1"/>
              <a:t>Counter</a:t>
            </a:r>
            <a:r>
              <a:rPr lang="it-IT" b="0" dirty="0"/>
              <a:t>()</a:t>
            </a:r>
          </a:p>
          <a:p>
            <a:pPr>
              <a:spcAft>
                <a:spcPts val="0"/>
              </a:spcAft>
            </a:pPr>
            <a:r>
              <a:rPr lang="it-IT" b="0" dirty="0"/>
              <a:t> {</a:t>
            </a:r>
          </a:p>
          <a:p>
            <a:pPr>
              <a:spcAft>
                <a:spcPts val="0"/>
              </a:spcAft>
            </a:pPr>
            <a:r>
              <a:rPr lang="it-IT" b="0" dirty="0"/>
              <a:t>   </a:t>
            </a:r>
            <a:r>
              <a:rPr lang="it-IT" b="0" dirty="0" err="1">
                <a:solidFill>
                  <a:srgbClr val="7F0055"/>
                </a:solidFill>
              </a:rPr>
              <a:t>this</a:t>
            </a:r>
            <a:r>
              <a:rPr lang="it-IT" b="0" dirty="0"/>
              <a:t>(0); </a:t>
            </a:r>
            <a:r>
              <a:rPr lang="it-IT" b="0" dirty="0">
                <a:solidFill>
                  <a:srgbClr val="3F7F5F"/>
                </a:solidFill>
              </a:rPr>
              <a:t>// Riusa l’altro costruttore</a:t>
            </a:r>
          </a:p>
          <a:p>
            <a:pPr>
              <a:spcAft>
                <a:spcPts val="0"/>
              </a:spcAft>
            </a:pPr>
            <a:r>
              <a:rPr lang="it-IT" b="0" dirty="0"/>
              <a:t> }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/>
              <a:t> </a:t>
            </a:r>
            <a:r>
              <a:rPr lang="it-IT" b="0" dirty="0">
                <a:solidFill>
                  <a:srgbClr val="3F7F5F"/>
                </a:solidFill>
              </a:rPr>
              <a:t>// Un costruttore con parametro</a:t>
            </a:r>
          </a:p>
          <a:p>
            <a:pPr>
              <a:spcAft>
                <a:spcPts val="0"/>
              </a:spcAft>
            </a:pPr>
            <a:r>
              <a:rPr lang="it-IT" b="0" dirty="0"/>
              <a:t> </a:t>
            </a:r>
            <a:r>
              <a:rPr lang="it-IT" b="0" dirty="0">
                <a:solidFill>
                  <a:srgbClr val="7F0055"/>
                </a:solidFill>
              </a:rPr>
              <a:t>public</a:t>
            </a:r>
            <a:r>
              <a:rPr lang="it-IT" b="0" dirty="0"/>
              <a:t> </a:t>
            </a:r>
            <a:r>
              <a:rPr lang="it-IT" b="0" dirty="0" err="1"/>
              <a:t>Counter</a:t>
            </a:r>
            <a:r>
              <a:rPr lang="it-IT" b="0" dirty="0"/>
              <a:t>(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6A3E3E"/>
                </a:solidFill>
              </a:rPr>
              <a:t>value</a:t>
            </a:r>
            <a:r>
              <a:rPr lang="it-IT" b="0" dirty="0"/>
              <a:t>)</a:t>
            </a:r>
          </a:p>
          <a:p>
            <a:pPr>
              <a:spcAft>
                <a:spcPts val="0"/>
              </a:spcAft>
            </a:pPr>
            <a:r>
              <a:rPr lang="it-IT" b="0" dirty="0"/>
              <a:t> {</a:t>
            </a:r>
          </a:p>
          <a:p>
            <a:pPr>
              <a:spcAft>
                <a:spcPts val="0"/>
              </a:spcAft>
            </a:pPr>
            <a:r>
              <a:rPr lang="it-IT" b="0" dirty="0"/>
              <a:t>   </a:t>
            </a:r>
            <a:r>
              <a:rPr lang="it-IT" b="0" dirty="0" err="1">
                <a:solidFill>
                  <a:srgbClr val="7F0055"/>
                </a:solidFill>
              </a:rPr>
              <a:t>this</a:t>
            </a:r>
            <a:r>
              <a:rPr lang="it-IT" b="0" dirty="0" err="1"/>
              <a:t>.</a:t>
            </a:r>
            <a:r>
              <a:rPr lang="it-IT" b="0" dirty="0" err="1">
                <a:solidFill>
                  <a:srgbClr val="0000C0"/>
                </a:solidFill>
              </a:rPr>
              <a:t>value</a:t>
            </a:r>
            <a:r>
              <a:rPr lang="it-IT" b="0" dirty="0"/>
              <a:t> = </a:t>
            </a:r>
            <a:r>
              <a:rPr lang="it-IT" b="0" dirty="0" err="1">
                <a:solidFill>
                  <a:srgbClr val="6A3E3E"/>
                </a:solidFill>
              </a:rPr>
              <a:t>value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/>
              <a:t> }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</a:p>
          <a:p>
            <a:pPr>
              <a:spcAft>
                <a:spcPts val="0"/>
              </a:spcAft>
            </a:pPr>
            <a:r>
              <a:rPr lang="it-IT" b="0" dirty="0" smtClean="0">
                <a:solidFill>
                  <a:srgbClr val="3F7F5F"/>
                </a:solidFill>
              </a:rPr>
              <a:t> // </a:t>
            </a:r>
            <a:r>
              <a:rPr lang="it-IT" b="0" dirty="0">
                <a:solidFill>
                  <a:srgbClr val="3F7F5F"/>
                </a:solidFill>
              </a:rPr>
              <a:t>Unico modo per osservare lo stato</a:t>
            </a:r>
          </a:p>
          <a:p>
            <a:pPr>
              <a:spcAft>
                <a:spcPts val="0"/>
              </a:spcAft>
            </a:pPr>
            <a:r>
              <a:rPr lang="it-IT" b="0" dirty="0"/>
              <a:t> </a:t>
            </a:r>
            <a:r>
              <a:rPr lang="it-IT" b="0" dirty="0">
                <a:solidFill>
                  <a:srgbClr val="7F0055"/>
                </a:solidFill>
              </a:rPr>
              <a:t>public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 err="1"/>
              <a:t>getValue</a:t>
            </a:r>
            <a:r>
              <a:rPr lang="it-IT" b="0" dirty="0"/>
              <a:t>()</a:t>
            </a:r>
          </a:p>
          <a:p>
            <a:pPr>
              <a:spcAft>
                <a:spcPts val="0"/>
              </a:spcAft>
            </a:pPr>
            <a:r>
              <a:rPr lang="it-IT" b="0" dirty="0"/>
              <a:t> {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>
                <a:solidFill>
                  <a:srgbClr val="7F0055"/>
                </a:solidFill>
              </a:rPr>
              <a:t>return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this</a:t>
            </a:r>
            <a:r>
              <a:rPr lang="it-IT" b="0" dirty="0" err="1"/>
              <a:t>.</a:t>
            </a:r>
            <a:r>
              <a:rPr lang="it-IT" b="0" dirty="0" err="1">
                <a:solidFill>
                  <a:srgbClr val="0000C0"/>
                </a:solidFill>
              </a:rPr>
              <a:t>value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/>
              <a:t> }</a:t>
            </a:r>
          </a:p>
          <a:p>
            <a:pPr>
              <a:spcAft>
                <a:spcPts val="0"/>
              </a:spcAft>
            </a:pPr>
            <a:r>
              <a:rPr lang="it-IT" b="0" dirty="0"/>
              <a:t> </a:t>
            </a:r>
          </a:p>
          <a:p>
            <a:pPr>
              <a:spcAft>
                <a:spcPts val="0"/>
              </a:spcAft>
            </a:pPr>
            <a:r>
              <a:rPr lang="it-IT" b="0" dirty="0"/>
              <a:t> </a:t>
            </a:r>
            <a:r>
              <a:rPr lang="it-IT" b="0" dirty="0">
                <a:solidFill>
                  <a:srgbClr val="3F7F5F"/>
                </a:solidFill>
              </a:rPr>
              <a:t>// Unico modo per modificare lo stato</a:t>
            </a:r>
          </a:p>
          <a:p>
            <a:pPr>
              <a:spcAft>
                <a:spcPts val="0"/>
              </a:spcAft>
            </a:pPr>
            <a:r>
              <a:rPr lang="it-IT" b="0" dirty="0"/>
              <a:t> </a:t>
            </a:r>
            <a:r>
              <a:rPr lang="it-IT" b="0" dirty="0">
                <a:solidFill>
                  <a:srgbClr val="7F0055"/>
                </a:solidFill>
              </a:rPr>
              <a:t>public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void</a:t>
            </a:r>
            <a:r>
              <a:rPr lang="it-IT" b="0" dirty="0"/>
              <a:t> </a:t>
            </a:r>
            <a:r>
              <a:rPr lang="it-IT" b="0" dirty="0" err="1"/>
              <a:t>inc</a:t>
            </a:r>
            <a:r>
              <a:rPr lang="it-IT" b="0" dirty="0"/>
              <a:t>()</a:t>
            </a:r>
          </a:p>
          <a:p>
            <a:pPr>
              <a:spcAft>
                <a:spcPts val="0"/>
              </a:spcAft>
            </a:pPr>
            <a:r>
              <a:rPr lang="it-IT" b="0" dirty="0"/>
              <a:t> {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>
                <a:solidFill>
                  <a:srgbClr val="7F0055"/>
                </a:solidFill>
              </a:rPr>
              <a:t>this</a:t>
            </a:r>
            <a:r>
              <a:rPr lang="it-IT" b="0" dirty="0" err="1"/>
              <a:t>.</a:t>
            </a:r>
            <a:r>
              <a:rPr lang="it-IT" b="0" dirty="0" err="1">
                <a:solidFill>
                  <a:srgbClr val="0000C0"/>
                </a:solidFill>
              </a:rPr>
              <a:t>value</a:t>
            </a:r>
            <a:r>
              <a:rPr lang="it-IT" b="0" dirty="0"/>
              <a:t>++;</a:t>
            </a:r>
          </a:p>
          <a:p>
            <a:pPr>
              <a:spcAft>
                <a:spcPts val="0"/>
              </a:spcAft>
            </a:pPr>
            <a:r>
              <a:rPr lang="it-IT" b="0" dirty="0"/>
              <a:t> } </a:t>
            </a:r>
          </a:p>
          <a:p>
            <a:pPr>
              <a:spcAft>
                <a:spcPts val="0"/>
              </a:spcAft>
            </a:pPr>
            <a:r>
              <a:rPr lang="it-IT" b="0" dirty="0"/>
              <a:t>}</a:t>
            </a:r>
            <a:endParaRPr lang="it-IT" b="0" noProof="1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b="0" dirty="0" err="1">
                <a:solidFill>
                  <a:srgbClr val="0000FF"/>
                </a:solidFill>
              </a:rPr>
              <a:t>class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2B91AF"/>
                </a:solidFill>
              </a:rPr>
              <a:t>Counter</a:t>
            </a:r>
            <a:endParaRPr lang="it-IT" b="0" dirty="0"/>
          </a:p>
          <a:p>
            <a:r>
              <a:rPr lang="it-IT" b="0" dirty="0"/>
              <a:t>{</a:t>
            </a:r>
          </a:p>
          <a:p>
            <a:r>
              <a:rPr lang="it-IT" b="0" dirty="0" smtClean="0">
                <a:solidFill>
                  <a:srgbClr val="008000"/>
                </a:solidFill>
              </a:rPr>
              <a:t>  // </a:t>
            </a:r>
            <a:r>
              <a:rPr lang="it-IT" b="0" dirty="0">
                <a:solidFill>
                  <a:srgbClr val="008000"/>
                </a:solidFill>
              </a:rPr>
              <a:t>Il campo è reso inaccessibile direttamente</a:t>
            </a:r>
            <a:endParaRPr lang="it-IT" b="0" dirty="0"/>
          </a:p>
          <a:p>
            <a:r>
              <a:rPr lang="it-IT" b="0" dirty="0" smtClean="0">
                <a:solidFill>
                  <a:srgbClr val="0000FF"/>
                </a:solidFill>
              </a:rPr>
              <a:t>  private</a:t>
            </a:r>
            <a:r>
              <a:rPr lang="it-IT" b="0" dirty="0" smtClean="0"/>
              <a:t> </a:t>
            </a:r>
            <a:r>
              <a:rPr lang="it-IT" b="0" dirty="0" err="1">
                <a:solidFill>
                  <a:srgbClr val="0000FF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 err="1"/>
              <a:t>value</a:t>
            </a:r>
            <a:r>
              <a:rPr lang="it-IT" b="0" dirty="0"/>
              <a:t>;</a:t>
            </a:r>
          </a:p>
          <a:p>
            <a:endParaRPr lang="it-IT" b="0" dirty="0"/>
          </a:p>
          <a:p>
            <a:r>
              <a:rPr lang="it-IT" b="0" dirty="0" smtClean="0">
                <a:solidFill>
                  <a:srgbClr val="008000"/>
                </a:solidFill>
              </a:rPr>
              <a:t>  // </a:t>
            </a:r>
            <a:r>
              <a:rPr lang="it-IT" b="0" dirty="0">
                <a:solidFill>
                  <a:srgbClr val="008000"/>
                </a:solidFill>
              </a:rPr>
              <a:t>E' il costruttore che inizializza i campi!</a:t>
            </a:r>
            <a:endParaRPr lang="it-IT" b="0" dirty="0"/>
          </a:p>
          <a:p>
            <a:r>
              <a:rPr lang="it-IT" b="0" dirty="0" smtClean="0">
                <a:solidFill>
                  <a:srgbClr val="0000FF"/>
                </a:solidFill>
              </a:rPr>
              <a:t>  public</a:t>
            </a:r>
            <a:r>
              <a:rPr lang="it-IT" b="0" dirty="0" smtClean="0"/>
              <a:t> </a:t>
            </a:r>
            <a:r>
              <a:rPr lang="it-IT" b="0" dirty="0" err="1"/>
              <a:t>Counter</a:t>
            </a:r>
            <a:r>
              <a:rPr lang="it-IT" b="0" dirty="0"/>
              <a:t>() : </a:t>
            </a:r>
            <a:r>
              <a:rPr lang="it-IT" b="0" dirty="0" err="1">
                <a:solidFill>
                  <a:srgbClr val="0000FF"/>
                </a:solidFill>
              </a:rPr>
              <a:t>this</a:t>
            </a:r>
            <a:r>
              <a:rPr lang="it-IT" b="0" dirty="0"/>
              <a:t>(0) </a:t>
            </a:r>
            <a:r>
              <a:rPr lang="it-IT" b="0" dirty="0">
                <a:solidFill>
                  <a:srgbClr val="008000"/>
                </a:solidFill>
              </a:rPr>
              <a:t>// Riusa l’altro costruttore</a:t>
            </a:r>
            <a:endParaRPr lang="it-IT" b="0" dirty="0"/>
          </a:p>
          <a:p>
            <a:r>
              <a:rPr lang="it-IT" b="0" dirty="0" smtClean="0"/>
              <a:t>  {</a:t>
            </a:r>
            <a:endParaRPr lang="it-IT" b="0" dirty="0"/>
          </a:p>
          <a:p>
            <a:r>
              <a:rPr lang="it-IT" b="0" dirty="0" smtClean="0"/>
              <a:t>  }</a:t>
            </a:r>
            <a:endParaRPr lang="it-IT" b="0" dirty="0"/>
          </a:p>
          <a:p>
            <a:endParaRPr lang="it-IT" b="0" dirty="0"/>
          </a:p>
          <a:p>
            <a:r>
              <a:rPr lang="it-IT" b="0" dirty="0" smtClean="0">
                <a:solidFill>
                  <a:srgbClr val="008000"/>
                </a:solidFill>
              </a:rPr>
              <a:t>  // </a:t>
            </a:r>
            <a:r>
              <a:rPr lang="it-IT" b="0" dirty="0">
                <a:solidFill>
                  <a:srgbClr val="008000"/>
                </a:solidFill>
              </a:rPr>
              <a:t>Un costruttore con parametro</a:t>
            </a:r>
            <a:endParaRPr lang="it-IT" b="0" dirty="0"/>
          </a:p>
          <a:p>
            <a:r>
              <a:rPr lang="it-IT" b="0" dirty="0" smtClean="0">
                <a:solidFill>
                  <a:srgbClr val="0000FF"/>
                </a:solidFill>
              </a:rPr>
              <a:t>  public</a:t>
            </a:r>
            <a:r>
              <a:rPr lang="it-IT" b="0" dirty="0" smtClean="0"/>
              <a:t> </a:t>
            </a:r>
            <a:r>
              <a:rPr lang="it-IT" b="0" dirty="0" err="1"/>
              <a:t>Counter</a:t>
            </a:r>
            <a:r>
              <a:rPr lang="it-IT" b="0" dirty="0"/>
              <a:t>(</a:t>
            </a:r>
            <a:r>
              <a:rPr lang="it-IT" b="0" dirty="0" err="1">
                <a:solidFill>
                  <a:srgbClr val="0000FF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 err="1"/>
              <a:t>value</a:t>
            </a:r>
            <a:r>
              <a:rPr lang="it-IT" b="0" dirty="0"/>
              <a:t>)</a:t>
            </a:r>
          </a:p>
          <a:p>
            <a:r>
              <a:rPr lang="it-IT" b="0" dirty="0" smtClean="0"/>
              <a:t>  {</a:t>
            </a:r>
            <a:endParaRPr lang="it-IT" b="0" dirty="0"/>
          </a:p>
          <a:p>
            <a:r>
              <a:rPr lang="it-IT" b="0" dirty="0"/>
              <a:t>    </a:t>
            </a:r>
            <a:r>
              <a:rPr lang="it-IT" b="0" dirty="0" err="1">
                <a:solidFill>
                  <a:srgbClr val="0000FF"/>
                </a:solidFill>
              </a:rPr>
              <a:t>this</a:t>
            </a:r>
            <a:r>
              <a:rPr lang="it-IT" b="0" dirty="0" err="1"/>
              <a:t>.value</a:t>
            </a:r>
            <a:r>
              <a:rPr lang="it-IT" b="0" dirty="0"/>
              <a:t> = </a:t>
            </a:r>
            <a:r>
              <a:rPr lang="it-IT" b="0" dirty="0" err="1"/>
              <a:t>value</a:t>
            </a:r>
            <a:r>
              <a:rPr lang="it-IT" b="0" dirty="0"/>
              <a:t>;</a:t>
            </a:r>
          </a:p>
          <a:p>
            <a:r>
              <a:rPr lang="it-IT" b="0" dirty="0" smtClean="0"/>
              <a:t>  }</a:t>
            </a:r>
            <a:endParaRPr lang="it-IT" b="0" dirty="0"/>
          </a:p>
          <a:p>
            <a:endParaRPr lang="it-IT" b="0" dirty="0"/>
          </a:p>
          <a:p>
            <a:r>
              <a:rPr lang="it-IT" b="0" dirty="0" smtClean="0">
                <a:solidFill>
                  <a:srgbClr val="008000"/>
                </a:solidFill>
              </a:rPr>
              <a:t>  // </a:t>
            </a:r>
            <a:r>
              <a:rPr lang="it-IT" b="0" dirty="0">
                <a:solidFill>
                  <a:srgbClr val="008000"/>
                </a:solidFill>
              </a:rPr>
              <a:t>Unico modo per osservare lo stato </a:t>
            </a:r>
            <a:endParaRPr lang="it-IT" b="0" dirty="0"/>
          </a:p>
          <a:p>
            <a:r>
              <a:rPr lang="it-IT" b="0" dirty="0">
                <a:solidFill>
                  <a:srgbClr val="008000"/>
                </a:solidFill>
              </a:rPr>
              <a:t> </a:t>
            </a:r>
            <a:r>
              <a:rPr lang="it-IT" b="0" dirty="0" smtClean="0">
                <a:solidFill>
                  <a:srgbClr val="008000"/>
                </a:solidFill>
              </a:rPr>
              <a:t> // </a:t>
            </a:r>
            <a:r>
              <a:rPr lang="it-IT" b="0" dirty="0">
                <a:solidFill>
                  <a:srgbClr val="008000"/>
                </a:solidFill>
              </a:rPr>
              <a:t>N.B. in C# sarebbe più opportuna una </a:t>
            </a:r>
            <a:r>
              <a:rPr lang="it-IT" b="0" dirty="0" err="1">
                <a:solidFill>
                  <a:srgbClr val="008000"/>
                </a:solidFill>
              </a:rPr>
              <a:t>proprità</a:t>
            </a:r>
            <a:endParaRPr lang="it-IT" b="0" dirty="0"/>
          </a:p>
          <a:p>
            <a:r>
              <a:rPr lang="it-IT" b="0" dirty="0" smtClean="0">
                <a:solidFill>
                  <a:srgbClr val="0000FF"/>
                </a:solidFill>
              </a:rPr>
              <a:t>  public</a:t>
            </a:r>
            <a:r>
              <a:rPr lang="it-IT" b="0" dirty="0" smtClean="0"/>
              <a:t> </a:t>
            </a:r>
            <a:r>
              <a:rPr lang="it-IT" b="0" dirty="0" err="1">
                <a:solidFill>
                  <a:srgbClr val="0000FF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 err="1"/>
              <a:t>GetValue</a:t>
            </a:r>
            <a:r>
              <a:rPr lang="it-IT" b="0" dirty="0"/>
              <a:t>()</a:t>
            </a:r>
          </a:p>
          <a:p>
            <a:r>
              <a:rPr lang="it-IT" b="0" dirty="0" smtClean="0"/>
              <a:t>  {</a:t>
            </a:r>
            <a:endParaRPr lang="it-IT" b="0" dirty="0"/>
          </a:p>
          <a:p>
            <a:r>
              <a:rPr lang="it-IT" b="0" dirty="0"/>
              <a:t>    </a:t>
            </a:r>
            <a:r>
              <a:rPr lang="it-IT" b="0" dirty="0" err="1">
                <a:solidFill>
                  <a:srgbClr val="0000FF"/>
                </a:solidFill>
              </a:rPr>
              <a:t>return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0000FF"/>
                </a:solidFill>
              </a:rPr>
              <a:t>this</a:t>
            </a:r>
            <a:r>
              <a:rPr lang="it-IT" b="0" dirty="0" err="1"/>
              <a:t>.value</a:t>
            </a:r>
            <a:r>
              <a:rPr lang="it-IT" b="0" dirty="0"/>
              <a:t>;</a:t>
            </a:r>
          </a:p>
          <a:p>
            <a:r>
              <a:rPr lang="it-IT" b="0" dirty="0" smtClean="0"/>
              <a:t>  }</a:t>
            </a:r>
            <a:endParaRPr lang="it-IT" b="0" dirty="0"/>
          </a:p>
          <a:p>
            <a:endParaRPr lang="it-IT" b="0" dirty="0"/>
          </a:p>
          <a:p>
            <a:r>
              <a:rPr lang="it-IT" b="0" dirty="0" smtClean="0">
                <a:solidFill>
                  <a:srgbClr val="008000"/>
                </a:solidFill>
              </a:rPr>
              <a:t>  // </a:t>
            </a:r>
            <a:r>
              <a:rPr lang="it-IT" b="0" dirty="0">
                <a:solidFill>
                  <a:srgbClr val="008000"/>
                </a:solidFill>
              </a:rPr>
              <a:t>Unico modo per modificare lo stato</a:t>
            </a:r>
            <a:endParaRPr lang="it-IT" b="0" dirty="0"/>
          </a:p>
          <a:p>
            <a:r>
              <a:rPr lang="it-IT" b="0" dirty="0" smtClean="0">
                <a:solidFill>
                  <a:srgbClr val="0000FF"/>
                </a:solidFill>
              </a:rPr>
              <a:t>  public</a:t>
            </a:r>
            <a:r>
              <a:rPr lang="it-IT" b="0" dirty="0" smtClean="0"/>
              <a:t> </a:t>
            </a:r>
            <a:r>
              <a:rPr lang="it-IT" b="0" dirty="0" err="1">
                <a:solidFill>
                  <a:srgbClr val="0000FF"/>
                </a:solidFill>
              </a:rPr>
              <a:t>void</a:t>
            </a:r>
            <a:r>
              <a:rPr lang="it-IT" b="0" dirty="0"/>
              <a:t> </a:t>
            </a:r>
            <a:r>
              <a:rPr lang="it-IT" b="0" dirty="0" err="1"/>
              <a:t>Inc</a:t>
            </a:r>
            <a:r>
              <a:rPr lang="it-IT" b="0" dirty="0"/>
              <a:t>()</a:t>
            </a:r>
          </a:p>
          <a:p>
            <a:r>
              <a:rPr lang="it-IT" b="0" dirty="0" smtClean="0"/>
              <a:t>  {</a:t>
            </a:r>
            <a:endParaRPr lang="it-IT" b="0" dirty="0"/>
          </a:p>
          <a:p>
            <a:r>
              <a:rPr lang="it-IT" b="0" dirty="0"/>
              <a:t>    </a:t>
            </a:r>
            <a:r>
              <a:rPr lang="it-IT" b="0" dirty="0" err="1">
                <a:solidFill>
                  <a:srgbClr val="0000FF"/>
                </a:solidFill>
              </a:rPr>
              <a:t>this</a:t>
            </a:r>
            <a:r>
              <a:rPr lang="it-IT" b="0" dirty="0" err="1"/>
              <a:t>.value</a:t>
            </a:r>
            <a:r>
              <a:rPr lang="it-IT" b="0" dirty="0"/>
              <a:t>++;</a:t>
            </a:r>
          </a:p>
          <a:p>
            <a:r>
              <a:rPr lang="it-IT" b="0" dirty="0" smtClean="0"/>
              <a:t>  }</a:t>
            </a:r>
            <a:endParaRPr lang="it-IT" b="0" dirty="0"/>
          </a:p>
          <a:p>
            <a:r>
              <a:rPr lang="it-IT" b="0" dirty="0"/>
              <a:t>}</a:t>
            </a:r>
            <a:r>
              <a:rPr lang="en-US" b="0" noProof="1" smtClean="0">
                <a:ea typeface="Calibri"/>
              </a:rPr>
              <a:t> </a:t>
            </a: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endParaRPr lang="it-IT" b="0" noProof="1">
              <a:effectLst/>
              <a:ea typeface="Calibri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" y="5576542"/>
            <a:ext cx="477299" cy="47729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952" y="5576542"/>
            <a:ext cx="495460" cy="495460"/>
          </a:xfrm>
          <a:prstGeom prst="rect">
            <a:avLst/>
          </a:prstGeom>
        </p:spPr>
      </p:pic>
      <p:sp>
        <p:nvSpPr>
          <p:cNvPr id="19" name="Segnaposto data 1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21" name="Segnaposto numero diapositiva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276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it-IT" dirty="0" smtClean="0"/>
              <a:t>Passaggio per valore: identico.</a:t>
            </a:r>
          </a:p>
          <a:p>
            <a:pPr lvl="1"/>
            <a:r>
              <a:rPr lang="it-IT" dirty="0" smtClean="0"/>
              <a:t>Metodi con numero variabile di argomenti</a:t>
            </a:r>
          </a:p>
          <a:p>
            <a:pPr lvl="2"/>
            <a:r>
              <a:rPr lang="it-IT" dirty="0" smtClean="0"/>
              <a:t>visti come un parametro di tipo array all’interno del metodo</a:t>
            </a:r>
          </a:p>
          <a:p>
            <a:pPr lvl="2"/>
            <a:r>
              <a:rPr lang="it-IT" dirty="0" smtClean="0"/>
              <a:t>«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m(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dirty="0" smtClean="0"/>
              <a:t>» in Java è equivalente a «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m(</a:t>
            </a:r>
            <a:r>
              <a:rPr lang="it-IT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dirty="0" smtClean="0"/>
              <a:t>» in C#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Passaggio dei parametri</a:t>
            </a:r>
            <a:endParaRPr lang="it-IT" dirty="0"/>
          </a:p>
        </p:txBody>
      </p:sp>
      <p:sp>
        <p:nvSpPr>
          <p:cNvPr id="2" name="Segnaposto testo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pPr lvl="1"/>
            <a:r>
              <a:rPr lang="it-IT" dirty="0"/>
              <a:t>C#: supporta anche il passaggio </a:t>
            </a:r>
            <a:r>
              <a:rPr lang="it-IT" dirty="0" smtClean="0"/>
              <a:t>esplicito per </a:t>
            </a:r>
            <a:r>
              <a:rPr lang="it-IT" dirty="0"/>
              <a:t>riferimento (mediante le parole chiave «</a:t>
            </a:r>
            <a:r>
              <a:rPr lang="it-IT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it-IT" dirty="0"/>
              <a:t>» oppure «</a:t>
            </a:r>
            <a:r>
              <a:rPr lang="it-IT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it-IT" dirty="0" smtClean="0"/>
              <a:t>»)</a:t>
            </a:r>
          </a:p>
          <a:p>
            <a:pPr lvl="2"/>
            <a:r>
              <a:rPr lang="it-IT" dirty="0" smtClean="0"/>
              <a:t>I parametri contrassegnati con «out» devono essere assegnati obbligatoriamente prima del </a:t>
            </a:r>
            <a:r>
              <a:rPr lang="it-IT" dirty="0" err="1" smtClean="0"/>
              <a:t>return</a:t>
            </a:r>
            <a:r>
              <a:rPr lang="it-IT" dirty="0"/>
              <a:t> </a:t>
            </a:r>
            <a:r>
              <a:rPr lang="it-IT" dirty="0" smtClean="0"/>
              <a:t>del metodo.</a:t>
            </a:r>
            <a:endParaRPr lang="it-IT" dirty="0"/>
          </a:p>
          <a:p>
            <a:pPr lvl="1"/>
            <a:r>
              <a:rPr lang="it-IT" dirty="0"/>
              <a:t>Il C# consente di definire parametri opzionali (con un valore di default) e di identificare esplicitamente gli argomenti per nome al momento della chiamata.</a:t>
            </a:r>
          </a:p>
          <a:p>
            <a:pPr lvl="1"/>
            <a:r>
              <a:rPr lang="it-IT" dirty="0"/>
              <a:t>In Java è possibile dichiarare un parametro come «</a:t>
            </a:r>
            <a:r>
              <a:rPr lang="it-IT" dirty="0" err="1"/>
              <a:t>final</a:t>
            </a:r>
            <a:r>
              <a:rPr lang="it-IT" dirty="0"/>
              <a:t>», per indicare che il suo valore non sarà modificato dal </a:t>
            </a:r>
            <a:r>
              <a:rPr lang="it-IT" dirty="0" smtClean="0"/>
              <a:t>metodo: non è prevista una cosa analoga in C#</a:t>
            </a:r>
            <a:endParaRPr lang="it-IT" dirty="0"/>
          </a:p>
        </p:txBody>
      </p:sp>
      <p:sp>
        <p:nvSpPr>
          <p:cNvPr id="16" name="Segnaposto data 1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703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Passaggio dei parametri</a:t>
            </a:r>
            <a:r>
              <a:rPr lang="it-IT" dirty="0" smtClean="0"/>
              <a:t> – Alcuni Esempi</a:t>
            </a:r>
            <a:endParaRPr lang="it-IT" dirty="0"/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/>
          </p:nvPr>
        </p:nvSpPr>
        <p:spPr>
          <a:xfrm>
            <a:off x="429799" y="1124365"/>
            <a:ext cx="4953964" cy="4976343"/>
          </a:xfrm>
          <a:gradFill>
            <a:gsLst>
              <a:gs pos="0">
                <a:schemeClr val="bg1">
                  <a:lumMod val="0"/>
                  <a:lumOff val="100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</p:spPr>
        <p:txBody>
          <a:bodyPr/>
          <a:lstStyle/>
          <a:p>
            <a:r>
              <a:rPr lang="it-IT" b="0" dirty="0" err="1">
                <a:solidFill>
                  <a:srgbClr val="0000FF"/>
                </a:solidFill>
              </a:rPr>
              <a:t>partial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0000FF"/>
                </a:solidFill>
              </a:rPr>
              <a:t>class</a:t>
            </a:r>
            <a:r>
              <a:rPr lang="it-IT" b="0" dirty="0"/>
              <a:t> </a:t>
            </a:r>
            <a:r>
              <a:rPr lang="it-IT" b="0" dirty="0">
                <a:solidFill>
                  <a:srgbClr val="2B91AF"/>
                </a:solidFill>
              </a:rPr>
              <a:t>Program</a:t>
            </a:r>
            <a:endParaRPr lang="it-IT" b="0" dirty="0"/>
          </a:p>
          <a:p>
            <a:r>
              <a:rPr lang="it-IT" b="0" dirty="0"/>
              <a:t>{</a:t>
            </a:r>
          </a:p>
          <a:p>
            <a:r>
              <a:rPr lang="it-IT" b="0" dirty="0" smtClean="0">
                <a:solidFill>
                  <a:srgbClr val="0000FF"/>
                </a:solidFill>
              </a:rPr>
              <a:t>  </a:t>
            </a:r>
            <a:r>
              <a:rPr lang="it-IT" b="0" dirty="0" err="1" smtClean="0">
                <a:solidFill>
                  <a:srgbClr val="0000FF"/>
                </a:solidFill>
              </a:rPr>
              <a:t>static</a:t>
            </a:r>
            <a:r>
              <a:rPr lang="it-IT" b="0" dirty="0" smtClean="0"/>
              <a:t> </a:t>
            </a:r>
            <a:r>
              <a:rPr lang="it-IT" b="0" dirty="0" err="1">
                <a:solidFill>
                  <a:srgbClr val="0000FF"/>
                </a:solidFill>
              </a:rPr>
              <a:t>void</a:t>
            </a:r>
            <a:r>
              <a:rPr lang="it-IT" b="0" dirty="0"/>
              <a:t> M1(</a:t>
            </a:r>
            <a:r>
              <a:rPr lang="it-IT" b="0" dirty="0" err="1">
                <a:solidFill>
                  <a:srgbClr val="0000FF"/>
                </a:solidFill>
              </a:rPr>
              <a:t>int</a:t>
            </a:r>
            <a:r>
              <a:rPr lang="it-IT" b="0" dirty="0"/>
              <a:t> n)</a:t>
            </a:r>
          </a:p>
          <a:p>
            <a:r>
              <a:rPr lang="it-IT" b="0" dirty="0"/>
              <a:t>  </a:t>
            </a:r>
            <a:r>
              <a:rPr lang="it-IT" b="0" dirty="0" smtClean="0"/>
              <a:t>{</a:t>
            </a:r>
            <a:endParaRPr lang="it-IT" b="0" dirty="0"/>
          </a:p>
          <a:p>
            <a:r>
              <a:rPr lang="it-IT" b="0" dirty="0" smtClean="0"/>
              <a:t>    n</a:t>
            </a:r>
            <a:r>
              <a:rPr lang="it-IT" b="0" dirty="0"/>
              <a:t>++;</a:t>
            </a:r>
          </a:p>
          <a:p>
            <a:r>
              <a:rPr lang="pt-BR" b="0" dirty="0" smtClean="0">
                <a:solidFill>
                  <a:srgbClr val="2B91AF"/>
                </a:solidFill>
              </a:rPr>
              <a:t>    Console</a:t>
            </a:r>
            <a:r>
              <a:rPr lang="pt-BR" b="0" dirty="0" smtClean="0"/>
              <a:t>.WriteLine</a:t>
            </a:r>
            <a:r>
              <a:rPr lang="pt-BR" b="0" dirty="0"/>
              <a:t>(</a:t>
            </a:r>
            <a:r>
              <a:rPr lang="pt-BR" b="0" dirty="0">
                <a:solidFill>
                  <a:srgbClr val="A31515"/>
                </a:solidFill>
              </a:rPr>
              <a:t>"N inside m1 = "</a:t>
            </a:r>
            <a:r>
              <a:rPr lang="pt-BR" b="0" dirty="0"/>
              <a:t> + n);</a:t>
            </a:r>
          </a:p>
          <a:p>
            <a:r>
              <a:rPr lang="it-IT" b="0" dirty="0"/>
              <a:t>  </a:t>
            </a:r>
            <a:r>
              <a:rPr lang="it-IT" b="0" dirty="0" smtClean="0"/>
              <a:t>}</a:t>
            </a:r>
            <a:endParaRPr lang="it-IT" b="0" dirty="0"/>
          </a:p>
          <a:p>
            <a:endParaRPr lang="it-IT" b="0" dirty="0"/>
          </a:p>
          <a:p>
            <a:r>
              <a:rPr lang="en-US" b="0" dirty="0"/>
              <a:t>  </a:t>
            </a:r>
            <a:r>
              <a:rPr lang="en-US" b="0" dirty="0" smtClean="0">
                <a:solidFill>
                  <a:srgbClr val="0000FF"/>
                </a:solidFill>
              </a:rPr>
              <a:t>static</a:t>
            </a:r>
            <a:r>
              <a:rPr lang="en-US" b="0" dirty="0" smtClean="0"/>
              <a:t> </a:t>
            </a:r>
            <a:r>
              <a:rPr lang="en-US" b="0" dirty="0">
                <a:solidFill>
                  <a:srgbClr val="0000FF"/>
                </a:solidFill>
              </a:rPr>
              <a:t>void</a:t>
            </a:r>
            <a:r>
              <a:rPr lang="en-US" b="0" dirty="0"/>
              <a:t> M2(</a:t>
            </a:r>
            <a:r>
              <a:rPr lang="en-US" b="0" dirty="0">
                <a:solidFill>
                  <a:srgbClr val="0000FF"/>
                </a:solidFill>
              </a:rPr>
              <a:t>ref</a:t>
            </a:r>
            <a:r>
              <a:rPr lang="en-US" b="0" dirty="0"/>
              <a:t> </a:t>
            </a:r>
            <a:r>
              <a:rPr lang="en-US" b="0" dirty="0" err="1">
                <a:solidFill>
                  <a:srgbClr val="0000FF"/>
                </a:solidFill>
              </a:rPr>
              <a:t>int</a:t>
            </a:r>
            <a:r>
              <a:rPr lang="en-US" b="0" dirty="0"/>
              <a:t> n)</a:t>
            </a:r>
          </a:p>
          <a:p>
            <a:r>
              <a:rPr lang="it-IT" b="0" dirty="0"/>
              <a:t>  </a:t>
            </a:r>
            <a:r>
              <a:rPr lang="it-IT" b="0" dirty="0" smtClean="0"/>
              <a:t>{</a:t>
            </a:r>
            <a:endParaRPr lang="it-IT" b="0" dirty="0"/>
          </a:p>
          <a:p>
            <a:r>
              <a:rPr lang="it-IT" b="0" dirty="0"/>
              <a:t>  </a:t>
            </a:r>
            <a:r>
              <a:rPr lang="it-IT" b="0" dirty="0" smtClean="0"/>
              <a:t>  </a:t>
            </a:r>
            <a:r>
              <a:rPr lang="it-IT" b="0" dirty="0"/>
              <a:t>n++;</a:t>
            </a:r>
          </a:p>
          <a:p>
            <a:r>
              <a:rPr lang="pt-BR" b="0" dirty="0"/>
              <a:t>  </a:t>
            </a:r>
            <a:r>
              <a:rPr lang="pt-BR" b="0" dirty="0" smtClean="0"/>
              <a:t>  </a:t>
            </a:r>
            <a:r>
              <a:rPr lang="pt-BR" b="0" dirty="0">
                <a:solidFill>
                  <a:srgbClr val="2B91AF"/>
                </a:solidFill>
              </a:rPr>
              <a:t>Console</a:t>
            </a:r>
            <a:r>
              <a:rPr lang="pt-BR" b="0" dirty="0"/>
              <a:t>.WriteLine(</a:t>
            </a:r>
            <a:r>
              <a:rPr lang="pt-BR" b="0" dirty="0">
                <a:solidFill>
                  <a:srgbClr val="A31515"/>
                </a:solidFill>
              </a:rPr>
              <a:t>"N inside m2 = "</a:t>
            </a:r>
            <a:r>
              <a:rPr lang="pt-BR" b="0" dirty="0"/>
              <a:t> + n);</a:t>
            </a:r>
          </a:p>
          <a:p>
            <a:r>
              <a:rPr lang="it-IT" b="0" dirty="0"/>
              <a:t>  </a:t>
            </a:r>
            <a:r>
              <a:rPr lang="it-IT" b="0" dirty="0" smtClean="0"/>
              <a:t>}</a:t>
            </a:r>
            <a:endParaRPr lang="it-IT" b="0" dirty="0"/>
          </a:p>
          <a:p>
            <a:endParaRPr lang="it-IT" b="0" dirty="0"/>
          </a:p>
          <a:p>
            <a:r>
              <a:rPr lang="en-US" b="0" dirty="0"/>
              <a:t>  </a:t>
            </a:r>
            <a:r>
              <a:rPr lang="en-US" b="0" dirty="0" smtClean="0">
                <a:solidFill>
                  <a:srgbClr val="0000FF"/>
                </a:solidFill>
              </a:rPr>
              <a:t>static</a:t>
            </a:r>
            <a:r>
              <a:rPr lang="en-US" b="0" dirty="0" smtClean="0"/>
              <a:t> </a:t>
            </a:r>
            <a:r>
              <a:rPr lang="en-US" b="0" dirty="0">
                <a:solidFill>
                  <a:srgbClr val="0000FF"/>
                </a:solidFill>
              </a:rPr>
              <a:t>void</a:t>
            </a:r>
            <a:r>
              <a:rPr lang="en-US" b="0" dirty="0"/>
              <a:t> M3(</a:t>
            </a:r>
            <a:r>
              <a:rPr lang="en-US" b="0" dirty="0">
                <a:solidFill>
                  <a:srgbClr val="0000FF"/>
                </a:solidFill>
              </a:rPr>
              <a:t>out</a:t>
            </a:r>
            <a:r>
              <a:rPr lang="en-US" b="0" dirty="0"/>
              <a:t> </a:t>
            </a:r>
            <a:r>
              <a:rPr lang="en-US" b="0" dirty="0" err="1">
                <a:solidFill>
                  <a:srgbClr val="0000FF"/>
                </a:solidFill>
              </a:rPr>
              <a:t>int</a:t>
            </a:r>
            <a:r>
              <a:rPr lang="en-US" b="0" dirty="0"/>
              <a:t> a)</a:t>
            </a:r>
          </a:p>
          <a:p>
            <a:r>
              <a:rPr lang="it-IT" b="0" dirty="0"/>
              <a:t>  </a:t>
            </a:r>
            <a:r>
              <a:rPr lang="it-IT" b="0" dirty="0" smtClean="0"/>
              <a:t>{</a:t>
            </a:r>
            <a:endParaRPr lang="it-IT" b="0" dirty="0"/>
          </a:p>
          <a:p>
            <a:r>
              <a:rPr lang="it-IT" b="0" dirty="0"/>
              <a:t>  </a:t>
            </a:r>
            <a:r>
              <a:rPr lang="it-IT" b="0" dirty="0" smtClean="0"/>
              <a:t>  a </a:t>
            </a:r>
            <a:r>
              <a:rPr lang="it-IT" b="0" dirty="0"/>
              <a:t>= 10;</a:t>
            </a:r>
          </a:p>
          <a:p>
            <a:r>
              <a:rPr lang="it-IT" b="0" dirty="0"/>
              <a:t>    </a:t>
            </a:r>
            <a:r>
              <a:rPr lang="it-IT" b="0" dirty="0" err="1" smtClean="0">
                <a:solidFill>
                  <a:srgbClr val="2B91AF"/>
                </a:solidFill>
              </a:rPr>
              <a:t>Console</a:t>
            </a:r>
            <a:r>
              <a:rPr lang="it-IT" b="0" dirty="0" err="1" smtClean="0"/>
              <a:t>.WriteLine</a:t>
            </a:r>
            <a:r>
              <a:rPr lang="it-IT" b="0" dirty="0"/>
              <a:t>(</a:t>
            </a:r>
            <a:r>
              <a:rPr lang="it-IT" b="0" dirty="0">
                <a:solidFill>
                  <a:srgbClr val="A31515"/>
                </a:solidFill>
              </a:rPr>
              <a:t>"P inside M3 = "</a:t>
            </a:r>
            <a:r>
              <a:rPr lang="it-IT" b="0" dirty="0"/>
              <a:t> + a);</a:t>
            </a:r>
          </a:p>
          <a:p>
            <a:r>
              <a:rPr lang="it-IT" b="0" dirty="0"/>
              <a:t>  </a:t>
            </a:r>
            <a:r>
              <a:rPr lang="it-IT" b="0" dirty="0" smtClean="0"/>
              <a:t>}</a:t>
            </a:r>
            <a:endParaRPr lang="it-IT" b="0" dirty="0"/>
          </a:p>
          <a:p>
            <a:endParaRPr lang="it-IT" b="0" dirty="0"/>
          </a:p>
          <a:p>
            <a:r>
              <a:rPr lang="en-US" b="0" dirty="0"/>
              <a:t>  </a:t>
            </a:r>
            <a:r>
              <a:rPr lang="en-US" b="0" dirty="0" smtClean="0">
                <a:solidFill>
                  <a:srgbClr val="0000FF"/>
                </a:solidFill>
              </a:rPr>
              <a:t>static</a:t>
            </a:r>
            <a:r>
              <a:rPr lang="en-US" b="0" dirty="0" smtClean="0"/>
              <a:t> </a:t>
            </a:r>
            <a:r>
              <a:rPr lang="en-US" b="0" dirty="0">
                <a:solidFill>
                  <a:srgbClr val="0000FF"/>
                </a:solidFill>
              </a:rPr>
              <a:t>void</a:t>
            </a:r>
            <a:r>
              <a:rPr lang="en-US" b="0" dirty="0"/>
              <a:t> M4(</a:t>
            </a:r>
            <a:r>
              <a:rPr lang="en-US" b="0" dirty="0" err="1">
                <a:solidFill>
                  <a:srgbClr val="0000FF"/>
                </a:solidFill>
              </a:rPr>
              <a:t>params</a:t>
            </a:r>
            <a:r>
              <a:rPr lang="en-US" b="0" dirty="0"/>
              <a:t> </a:t>
            </a:r>
            <a:r>
              <a:rPr lang="en-US" b="0" dirty="0" err="1">
                <a:solidFill>
                  <a:srgbClr val="0000FF"/>
                </a:solidFill>
              </a:rPr>
              <a:t>int</a:t>
            </a:r>
            <a:r>
              <a:rPr lang="en-US" b="0" dirty="0"/>
              <a:t>[] v)</a:t>
            </a:r>
          </a:p>
          <a:p>
            <a:r>
              <a:rPr lang="it-IT" b="0" dirty="0"/>
              <a:t>  </a:t>
            </a:r>
            <a:r>
              <a:rPr lang="it-IT" b="0" dirty="0" smtClean="0"/>
              <a:t>{</a:t>
            </a:r>
            <a:endParaRPr lang="it-IT" b="0" dirty="0"/>
          </a:p>
          <a:p>
            <a:r>
              <a:rPr lang="it-IT" b="0" dirty="0"/>
              <a:t>  </a:t>
            </a:r>
            <a:r>
              <a:rPr lang="it-IT" b="0" dirty="0" smtClean="0"/>
              <a:t>}</a:t>
            </a:r>
            <a:endParaRPr lang="it-IT" b="0" dirty="0"/>
          </a:p>
          <a:p>
            <a:endParaRPr lang="it-IT" b="0" dirty="0"/>
          </a:p>
          <a:p>
            <a:r>
              <a:rPr lang="en-US" b="0" dirty="0"/>
              <a:t>  </a:t>
            </a:r>
            <a:r>
              <a:rPr lang="en-US" b="0" dirty="0" smtClean="0">
                <a:solidFill>
                  <a:srgbClr val="0000FF"/>
                </a:solidFill>
              </a:rPr>
              <a:t>static</a:t>
            </a:r>
            <a:r>
              <a:rPr lang="en-US" b="0" dirty="0" smtClean="0"/>
              <a:t> </a:t>
            </a:r>
            <a:r>
              <a:rPr lang="en-US" b="0" dirty="0" err="1">
                <a:solidFill>
                  <a:srgbClr val="0000FF"/>
                </a:solidFill>
              </a:rPr>
              <a:t>int</a:t>
            </a:r>
            <a:r>
              <a:rPr lang="en-US" b="0" dirty="0"/>
              <a:t> Sum(</a:t>
            </a:r>
            <a:r>
              <a:rPr lang="en-US" b="0" dirty="0" err="1">
                <a:solidFill>
                  <a:srgbClr val="0000FF"/>
                </a:solidFill>
              </a:rPr>
              <a:t>int</a:t>
            </a:r>
            <a:r>
              <a:rPr lang="en-US" b="0" dirty="0"/>
              <a:t> x, </a:t>
            </a:r>
            <a:r>
              <a:rPr lang="en-US" b="0" dirty="0" err="1">
                <a:solidFill>
                  <a:srgbClr val="0000FF"/>
                </a:solidFill>
              </a:rPr>
              <a:t>int</a:t>
            </a:r>
            <a:r>
              <a:rPr lang="en-US" b="0" dirty="0"/>
              <a:t> y = 0)</a:t>
            </a:r>
          </a:p>
          <a:p>
            <a:r>
              <a:rPr lang="it-IT" b="0" dirty="0"/>
              <a:t>  </a:t>
            </a:r>
            <a:r>
              <a:rPr lang="it-IT" b="0" dirty="0" smtClean="0"/>
              <a:t>{</a:t>
            </a:r>
            <a:endParaRPr lang="it-IT" b="0" dirty="0"/>
          </a:p>
          <a:p>
            <a:r>
              <a:rPr lang="it-IT" b="0" dirty="0"/>
              <a:t>  </a:t>
            </a:r>
            <a:r>
              <a:rPr lang="it-IT" b="0" dirty="0" smtClean="0"/>
              <a:t>  </a:t>
            </a:r>
            <a:r>
              <a:rPr lang="it-IT" b="0" dirty="0" err="1">
                <a:solidFill>
                  <a:srgbClr val="0000FF"/>
                </a:solidFill>
              </a:rPr>
              <a:t>return</a:t>
            </a:r>
            <a:r>
              <a:rPr lang="it-IT" b="0" dirty="0"/>
              <a:t> x + y;</a:t>
            </a:r>
          </a:p>
          <a:p>
            <a:r>
              <a:rPr lang="it-IT" b="0" dirty="0"/>
              <a:t>  </a:t>
            </a:r>
            <a:r>
              <a:rPr lang="it-IT" b="0" dirty="0" smtClean="0"/>
              <a:t>}</a:t>
            </a:r>
            <a:endParaRPr lang="it-IT" b="0" dirty="0"/>
          </a:p>
          <a:p>
            <a:r>
              <a:rPr lang="it-IT" b="0" dirty="0" smtClean="0"/>
              <a:t>}</a:t>
            </a:r>
            <a:endParaRPr lang="it-IT" b="0" dirty="0"/>
          </a:p>
          <a:p>
            <a:endParaRPr lang="it-IT" b="0" dirty="0"/>
          </a:p>
        </p:txBody>
      </p:sp>
      <p:sp>
        <p:nvSpPr>
          <p:cNvPr id="9" name="Segnaposto testo 7"/>
          <p:cNvSpPr>
            <a:spLocks noGrp="1"/>
          </p:cNvSpPr>
          <p:nvPr>
            <p:ph type="body" sz="quarter" idx="13"/>
          </p:nvPr>
        </p:nvSpPr>
        <p:spPr>
          <a:xfrm>
            <a:off x="4788545" y="1385621"/>
            <a:ext cx="5045920" cy="4180113"/>
          </a:xfrm>
          <a:gradFill>
            <a:gsLst>
              <a:gs pos="0">
                <a:schemeClr val="bg1">
                  <a:lumMod val="0"/>
                  <a:lumOff val="100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</p:spPr>
        <p:txBody>
          <a:bodyPr/>
          <a:lstStyle/>
          <a:p>
            <a:r>
              <a:rPr lang="it-IT" b="0" dirty="0" err="1">
                <a:solidFill>
                  <a:srgbClr val="0000FF"/>
                </a:solidFill>
              </a:rPr>
              <a:t>partial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0000FF"/>
                </a:solidFill>
              </a:rPr>
              <a:t>class</a:t>
            </a:r>
            <a:r>
              <a:rPr lang="it-IT" b="0" dirty="0"/>
              <a:t> </a:t>
            </a:r>
            <a:r>
              <a:rPr lang="it-IT" b="0" dirty="0">
                <a:solidFill>
                  <a:srgbClr val="2B91AF"/>
                </a:solidFill>
              </a:rPr>
              <a:t>Program</a:t>
            </a:r>
            <a:endParaRPr lang="it-IT" b="0" dirty="0"/>
          </a:p>
          <a:p>
            <a:r>
              <a:rPr lang="it-IT" b="0" dirty="0" smtClean="0"/>
              <a:t>{</a:t>
            </a:r>
            <a:endParaRPr lang="it-IT" b="0" dirty="0"/>
          </a:p>
          <a:p>
            <a:r>
              <a:rPr lang="it-IT" b="0" dirty="0" smtClean="0">
                <a:solidFill>
                  <a:srgbClr val="0000FF"/>
                </a:solidFill>
              </a:rPr>
              <a:t>  public</a:t>
            </a:r>
            <a:r>
              <a:rPr lang="it-IT" b="0" dirty="0" smtClean="0"/>
              <a:t> </a:t>
            </a:r>
            <a:r>
              <a:rPr lang="it-IT" b="0" dirty="0" err="1">
                <a:solidFill>
                  <a:srgbClr val="0000FF"/>
                </a:solidFill>
              </a:rPr>
              <a:t>static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0000FF"/>
                </a:solidFill>
              </a:rPr>
              <a:t>void</a:t>
            </a:r>
            <a:r>
              <a:rPr lang="it-IT" b="0" dirty="0"/>
              <a:t> </a:t>
            </a:r>
            <a:r>
              <a:rPr lang="it-IT" b="0" dirty="0" err="1"/>
              <a:t>Main</a:t>
            </a:r>
            <a:r>
              <a:rPr lang="it-IT" b="0" dirty="0"/>
              <a:t>()</a:t>
            </a:r>
          </a:p>
          <a:p>
            <a:r>
              <a:rPr lang="it-IT" b="0" dirty="0"/>
              <a:t>  </a:t>
            </a:r>
            <a:r>
              <a:rPr lang="it-IT" b="0" dirty="0" smtClean="0"/>
              <a:t>{</a:t>
            </a:r>
            <a:endParaRPr lang="it-IT" b="0" dirty="0"/>
          </a:p>
          <a:p>
            <a:r>
              <a:rPr lang="it-IT" b="0" dirty="0"/>
              <a:t>  </a:t>
            </a:r>
            <a:r>
              <a:rPr lang="it-IT" b="0" dirty="0" smtClean="0"/>
              <a:t>  </a:t>
            </a:r>
            <a:r>
              <a:rPr lang="it-IT" b="0" dirty="0" err="1" smtClean="0">
                <a:solidFill>
                  <a:srgbClr val="0000FF"/>
                </a:solidFill>
              </a:rPr>
              <a:t>int</a:t>
            </a:r>
            <a:r>
              <a:rPr lang="it-IT" b="0" dirty="0" smtClean="0"/>
              <a:t> </a:t>
            </a:r>
            <a:r>
              <a:rPr lang="it-IT" b="0" dirty="0"/>
              <a:t>n = 0;</a:t>
            </a:r>
          </a:p>
          <a:p>
            <a:r>
              <a:rPr lang="fr-FR" b="0" dirty="0"/>
              <a:t>   </a:t>
            </a:r>
            <a:r>
              <a:rPr lang="fr-FR" b="0" dirty="0" smtClean="0"/>
              <a:t> </a:t>
            </a:r>
            <a:r>
              <a:rPr lang="fr-FR" b="0" dirty="0" err="1" smtClean="0">
                <a:solidFill>
                  <a:srgbClr val="2B91AF"/>
                </a:solidFill>
              </a:rPr>
              <a:t>Console</a:t>
            </a:r>
            <a:r>
              <a:rPr lang="fr-FR" b="0" dirty="0" err="1" smtClean="0"/>
              <a:t>.WriteLine</a:t>
            </a:r>
            <a:r>
              <a:rPr lang="fr-FR" b="0" dirty="0"/>
              <a:t>(</a:t>
            </a:r>
            <a:r>
              <a:rPr lang="fr-FR" b="0" dirty="0">
                <a:solidFill>
                  <a:srgbClr val="A31515"/>
                </a:solidFill>
              </a:rPr>
              <a:t>"N </a:t>
            </a:r>
            <a:r>
              <a:rPr lang="fr-FR" b="0" dirty="0" err="1">
                <a:solidFill>
                  <a:srgbClr val="A31515"/>
                </a:solidFill>
              </a:rPr>
              <a:t>inside</a:t>
            </a:r>
            <a:r>
              <a:rPr lang="fr-FR" b="0" dirty="0">
                <a:solidFill>
                  <a:srgbClr val="A31515"/>
                </a:solidFill>
              </a:rPr>
              <a:t> Main() = "</a:t>
            </a:r>
            <a:r>
              <a:rPr lang="fr-FR" b="0" dirty="0"/>
              <a:t> + n);</a:t>
            </a:r>
          </a:p>
          <a:p>
            <a:r>
              <a:rPr lang="it-IT" b="0" dirty="0"/>
              <a:t>   </a:t>
            </a:r>
            <a:r>
              <a:rPr lang="it-IT" b="0" dirty="0" smtClean="0"/>
              <a:t> </a:t>
            </a:r>
            <a:r>
              <a:rPr lang="it-IT" b="0" dirty="0" err="1" smtClean="0">
                <a:solidFill>
                  <a:srgbClr val="2B91AF"/>
                </a:solidFill>
              </a:rPr>
              <a:t>Console</a:t>
            </a:r>
            <a:r>
              <a:rPr lang="it-IT" b="0" dirty="0" err="1" smtClean="0"/>
              <a:t>.WriteLine</a:t>
            </a:r>
            <a:r>
              <a:rPr lang="it-IT" b="0" dirty="0"/>
              <a:t>(</a:t>
            </a:r>
            <a:r>
              <a:rPr lang="it-IT" b="0" dirty="0">
                <a:solidFill>
                  <a:srgbClr val="A31515"/>
                </a:solidFill>
              </a:rPr>
              <a:t>"</a:t>
            </a:r>
            <a:r>
              <a:rPr lang="it-IT" b="0" dirty="0" err="1">
                <a:solidFill>
                  <a:srgbClr val="A31515"/>
                </a:solidFill>
              </a:rPr>
              <a:t>Calling</a:t>
            </a:r>
            <a:r>
              <a:rPr lang="it-IT" b="0" dirty="0">
                <a:solidFill>
                  <a:srgbClr val="A31515"/>
                </a:solidFill>
              </a:rPr>
              <a:t> M1()"</a:t>
            </a:r>
            <a:r>
              <a:rPr lang="it-IT" b="0" dirty="0"/>
              <a:t>);</a:t>
            </a:r>
          </a:p>
          <a:p>
            <a:r>
              <a:rPr lang="it-IT" b="0" dirty="0"/>
              <a:t>   </a:t>
            </a:r>
            <a:r>
              <a:rPr lang="it-IT" b="0" dirty="0" smtClean="0"/>
              <a:t> M1(n</a:t>
            </a:r>
            <a:r>
              <a:rPr lang="it-IT" b="0" dirty="0"/>
              <a:t>);</a:t>
            </a:r>
          </a:p>
          <a:p>
            <a:r>
              <a:rPr lang="fr-FR" b="0" dirty="0"/>
              <a:t>    </a:t>
            </a:r>
            <a:r>
              <a:rPr lang="fr-FR" b="0" dirty="0" err="1" smtClean="0">
                <a:solidFill>
                  <a:srgbClr val="2B91AF"/>
                </a:solidFill>
              </a:rPr>
              <a:t>Console</a:t>
            </a:r>
            <a:r>
              <a:rPr lang="fr-FR" b="0" dirty="0" err="1" smtClean="0"/>
              <a:t>.WriteLine</a:t>
            </a:r>
            <a:r>
              <a:rPr lang="fr-FR" b="0" dirty="0"/>
              <a:t>(</a:t>
            </a:r>
            <a:r>
              <a:rPr lang="fr-FR" b="0" dirty="0">
                <a:solidFill>
                  <a:srgbClr val="A31515"/>
                </a:solidFill>
              </a:rPr>
              <a:t>"N </a:t>
            </a:r>
            <a:r>
              <a:rPr lang="fr-FR" b="0" dirty="0" err="1">
                <a:solidFill>
                  <a:srgbClr val="A31515"/>
                </a:solidFill>
              </a:rPr>
              <a:t>inside</a:t>
            </a:r>
            <a:r>
              <a:rPr lang="fr-FR" b="0" dirty="0">
                <a:solidFill>
                  <a:srgbClr val="A31515"/>
                </a:solidFill>
              </a:rPr>
              <a:t> Main() = "</a:t>
            </a:r>
            <a:r>
              <a:rPr lang="fr-FR" b="0" dirty="0"/>
              <a:t> + n);</a:t>
            </a:r>
          </a:p>
          <a:p>
            <a:r>
              <a:rPr lang="it-IT" b="0" dirty="0"/>
              <a:t>   </a:t>
            </a:r>
            <a:r>
              <a:rPr lang="it-IT" b="0" dirty="0" smtClean="0"/>
              <a:t> </a:t>
            </a:r>
            <a:r>
              <a:rPr lang="it-IT" b="0" dirty="0" err="1" smtClean="0">
                <a:solidFill>
                  <a:srgbClr val="2B91AF"/>
                </a:solidFill>
              </a:rPr>
              <a:t>Console</a:t>
            </a:r>
            <a:r>
              <a:rPr lang="it-IT" b="0" dirty="0" err="1" smtClean="0"/>
              <a:t>.WriteLine</a:t>
            </a:r>
            <a:r>
              <a:rPr lang="it-IT" b="0" dirty="0"/>
              <a:t>(</a:t>
            </a:r>
            <a:r>
              <a:rPr lang="it-IT" b="0" dirty="0">
                <a:solidFill>
                  <a:srgbClr val="A31515"/>
                </a:solidFill>
              </a:rPr>
              <a:t>"</a:t>
            </a:r>
            <a:r>
              <a:rPr lang="it-IT" b="0" dirty="0" err="1">
                <a:solidFill>
                  <a:srgbClr val="A31515"/>
                </a:solidFill>
              </a:rPr>
              <a:t>Calling</a:t>
            </a:r>
            <a:r>
              <a:rPr lang="it-IT" b="0" dirty="0">
                <a:solidFill>
                  <a:srgbClr val="A31515"/>
                </a:solidFill>
              </a:rPr>
              <a:t> M2()"</a:t>
            </a:r>
            <a:r>
              <a:rPr lang="it-IT" b="0" dirty="0"/>
              <a:t>);</a:t>
            </a:r>
          </a:p>
          <a:p>
            <a:r>
              <a:rPr lang="it-IT" b="0" dirty="0"/>
              <a:t>   </a:t>
            </a:r>
            <a:r>
              <a:rPr lang="it-IT" b="0" dirty="0" smtClean="0"/>
              <a:t> M2(</a:t>
            </a:r>
            <a:r>
              <a:rPr lang="it-IT" b="0" dirty="0" err="1" smtClean="0">
                <a:solidFill>
                  <a:srgbClr val="0000FF"/>
                </a:solidFill>
              </a:rPr>
              <a:t>ref</a:t>
            </a:r>
            <a:r>
              <a:rPr lang="it-IT" b="0" dirty="0" smtClean="0"/>
              <a:t> </a:t>
            </a:r>
            <a:r>
              <a:rPr lang="it-IT" b="0" dirty="0"/>
              <a:t>n);</a:t>
            </a:r>
          </a:p>
          <a:p>
            <a:r>
              <a:rPr lang="fr-FR" b="0" dirty="0"/>
              <a:t>   </a:t>
            </a:r>
            <a:r>
              <a:rPr lang="fr-FR" b="0" dirty="0" smtClean="0"/>
              <a:t> </a:t>
            </a:r>
            <a:r>
              <a:rPr lang="fr-FR" b="0" dirty="0" err="1" smtClean="0">
                <a:solidFill>
                  <a:srgbClr val="2B91AF"/>
                </a:solidFill>
              </a:rPr>
              <a:t>Console</a:t>
            </a:r>
            <a:r>
              <a:rPr lang="fr-FR" b="0" dirty="0" err="1" smtClean="0"/>
              <a:t>.WriteLine</a:t>
            </a:r>
            <a:r>
              <a:rPr lang="fr-FR" b="0" dirty="0"/>
              <a:t>(</a:t>
            </a:r>
            <a:r>
              <a:rPr lang="fr-FR" b="0" dirty="0">
                <a:solidFill>
                  <a:srgbClr val="A31515"/>
                </a:solidFill>
              </a:rPr>
              <a:t>"N </a:t>
            </a:r>
            <a:r>
              <a:rPr lang="fr-FR" b="0" dirty="0" err="1">
                <a:solidFill>
                  <a:srgbClr val="A31515"/>
                </a:solidFill>
              </a:rPr>
              <a:t>inside</a:t>
            </a:r>
            <a:r>
              <a:rPr lang="fr-FR" b="0" dirty="0">
                <a:solidFill>
                  <a:srgbClr val="A31515"/>
                </a:solidFill>
              </a:rPr>
              <a:t> Main() = "</a:t>
            </a:r>
            <a:r>
              <a:rPr lang="fr-FR" b="0" dirty="0"/>
              <a:t> + n);</a:t>
            </a:r>
          </a:p>
          <a:p>
            <a:endParaRPr lang="it-IT" b="0" dirty="0"/>
          </a:p>
          <a:p>
            <a:r>
              <a:rPr lang="it-IT" b="0" dirty="0"/>
              <a:t>   </a:t>
            </a:r>
            <a:r>
              <a:rPr lang="it-IT" b="0" dirty="0" smtClean="0"/>
              <a:t> </a:t>
            </a:r>
            <a:r>
              <a:rPr lang="it-IT" b="0" dirty="0" err="1" smtClean="0">
                <a:solidFill>
                  <a:srgbClr val="0000FF"/>
                </a:solidFill>
              </a:rPr>
              <a:t>int</a:t>
            </a:r>
            <a:r>
              <a:rPr lang="it-IT" b="0" dirty="0" smtClean="0"/>
              <a:t> </a:t>
            </a:r>
            <a:r>
              <a:rPr lang="it-IT" b="0" dirty="0"/>
              <a:t>p;</a:t>
            </a:r>
          </a:p>
          <a:p>
            <a:r>
              <a:rPr lang="it-IT" b="0" dirty="0"/>
              <a:t>   </a:t>
            </a:r>
            <a:r>
              <a:rPr lang="it-IT" b="0" dirty="0" smtClean="0"/>
              <a:t> </a:t>
            </a:r>
            <a:r>
              <a:rPr lang="it-IT" b="0" dirty="0" err="1" smtClean="0">
                <a:solidFill>
                  <a:srgbClr val="2B91AF"/>
                </a:solidFill>
              </a:rPr>
              <a:t>Console</a:t>
            </a:r>
            <a:r>
              <a:rPr lang="it-IT" b="0" dirty="0" err="1" smtClean="0"/>
              <a:t>.WriteLine</a:t>
            </a:r>
            <a:r>
              <a:rPr lang="it-IT" b="0" dirty="0"/>
              <a:t>(</a:t>
            </a:r>
            <a:r>
              <a:rPr lang="it-IT" b="0" dirty="0">
                <a:solidFill>
                  <a:srgbClr val="A31515"/>
                </a:solidFill>
              </a:rPr>
              <a:t>"</a:t>
            </a:r>
            <a:r>
              <a:rPr lang="it-IT" b="0" dirty="0" err="1">
                <a:solidFill>
                  <a:srgbClr val="A31515"/>
                </a:solidFill>
              </a:rPr>
              <a:t>Calling</a:t>
            </a:r>
            <a:r>
              <a:rPr lang="it-IT" b="0" dirty="0">
                <a:solidFill>
                  <a:srgbClr val="A31515"/>
                </a:solidFill>
              </a:rPr>
              <a:t> M3()"</a:t>
            </a:r>
            <a:r>
              <a:rPr lang="it-IT" b="0" dirty="0"/>
              <a:t>);</a:t>
            </a:r>
          </a:p>
          <a:p>
            <a:r>
              <a:rPr lang="it-IT" b="0" dirty="0"/>
              <a:t>   </a:t>
            </a:r>
            <a:r>
              <a:rPr lang="it-IT" b="0" dirty="0" smtClean="0"/>
              <a:t> M3(</a:t>
            </a:r>
            <a:r>
              <a:rPr lang="it-IT" b="0" dirty="0" smtClean="0">
                <a:solidFill>
                  <a:srgbClr val="0000FF"/>
                </a:solidFill>
              </a:rPr>
              <a:t>out</a:t>
            </a:r>
            <a:r>
              <a:rPr lang="it-IT" b="0" dirty="0" smtClean="0"/>
              <a:t> </a:t>
            </a:r>
            <a:r>
              <a:rPr lang="it-IT" b="0" dirty="0"/>
              <a:t>p);</a:t>
            </a:r>
          </a:p>
          <a:p>
            <a:r>
              <a:rPr lang="it-IT" b="0" dirty="0"/>
              <a:t>   </a:t>
            </a:r>
            <a:r>
              <a:rPr lang="it-IT" b="0" dirty="0" smtClean="0"/>
              <a:t> </a:t>
            </a:r>
            <a:r>
              <a:rPr lang="it-IT" b="0" dirty="0" err="1" smtClean="0">
                <a:solidFill>
                  <a:srgbClr val="2B91AF"/>
                </a:solidFill>
              </a:rPr>
              <a:t>Console</a:t>
            </a:r>
            <a:r>
              <a:rPr lang="it-IT" b="0" dirty="0" err="1" smtClean="0"/>
              <a:t>.WriteLine</a:t>
            </a:r>
            <a:r>
              <a:rPr lang="it-IT" b="0" dirty="0"/>
              <a:t>(</a:t>
            </a:r>
            <a:r>
              <a:rPr lang="it-IT" b="0" dirty="0">
                <a:solidFill>
                  <a:srgbClr val="A31515"/>
                </a:solidFill>
              </a:rPr>
              <a:t>"P inside </a:t>
            </a:r>
            <a:r>
              <a:rPr lang="it-IT" b="0" dirty="0" err="1">
                <a:solidFill>
                  <a:srgbClr val="A31515"/>
                </a:solidFill>
              </a:rPr>
              <a:t>Main</a:t>
            </a:r>
            <a:r>
              <a:rPr lang="it-IT" b="0" dirty="0">
                <a:solidFill>
                  <a:srgbClr val="A31515"/>
                </a:solidFill>
              </a:rPr>
              <a:t>() = "</a:t>
            </a:r>
            <a:r>
              <a:rPr lang="it-IT" b="0" dirty="0"/>
              <a:t> + p);</a:t>
            </a:r>
          </a:p>
          <a:p>
            <a:endParaRPr lang="it-IT" b="0" dirty="0"/>
          </a:p>
          <a:p>
            <a:r>
              <a:rPr lang="it-IT" b="0" dirty="0"/>
              <a:t>   </a:t>
            </a:r>
            <a:r>
              <a:rPr lang="it-IT" b="0" dirty="0" smtClean="0"/>
              <a:t> M4(1</a:t>
            </a:r>
            <a:r>
              <a:rPr lang="it-IT" b="0" dirty="0"/>
              <a:t>, 2, 3);</a:t>
            </a:r>
          </a:p>
          <a:p>
            <a:endParaRPr lang="it-IT" b="0" dirty="0"/>
          </a:p>
          <a:p>
            <a:r>
              <a:rPr lang="it-IT" b="0" dirty="0"/>
              <a:t>   </a:t>
            </a:r>
            <a:r>
              <a:rPr lang="it-IT" b="0" dirty="0" smtClean="0"/>
              <a:t> </a:t>
            </a:r>
            <a:r>
              <a:rPr lang="it-IT" b="0" dirty="0" err="1" smtClean="0">
                <a:solidFill>
                  <a:srgbClr val="0000FF"/>
                </a:solidFill>
              </a:rPr>
              <a:t>int</a:t>
            </a:r>
            <a:r>
              <a:rPr lang="it-IT" b="0" dirty="0" smtClean="0"/>
              <a:t> </a:t>
            </a:r>
            <a:r>
              <a:rPr lang="it-IT" b="0" dirty="0"/>
              <a:t>s1 = Sum(1, 2);</a:t>
            </a:r>
          </a:p>
          <a:p>
            <a:r>
              <a:rPr lang="it-IT" b="0" dirty="0"/>
              <a:t>   </a:t>
            </a:r>
            <a:r>
              <a:rPr lang="it-IT" b="0" dirty="0" smtClean="0"/>
              <a:t> </a:t>
            </a:r>
            <a:r>
              <a:rPr lang="it-IT" b="0" dirty="0" err="1" smtClean="0">
                <a:solidFill>
                  <a:srgbClr val="0000FF"/>
                </a:solidFill>
              </a:rPr>
              <a:t>int</a:t>
            </a:r>
            <a:r>
              <a:rPr lang="it-IT" b="0" dirty="0" smtClean="0"/>
              <a:t> </a:t>
            </a:r>
            <a:r>
              <a:rPr lang="it-IT" b="0" dirty="0"/>
              <a:t>s2 = Sum(5);</a:t>
            </a:r>
          </a:p>
          <a:p>
            <a:r>
              <a:rPr lang="it-IT" b="0" dirty="0"/>
              <a:t>  </a:t>
            </a:r>
            <a:r>
              <a:rPr lang="it-IT" b="0" dirty="0" smtClean="0"/>
              <a:t>}</a:t>
            </a:r>
          </a:p>
          <a:p>
            <a:r>
              <a:rPr lang="it-IT" b="0" noProof="1">
                <a:ea typeface="Calibri"/>
              </a:rPr>
              <a:t>}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2"/>
          <a:srcRect r="75554" b="62187"/>
          <a:stretch/>
        </p:blipFill>
        <p:spPr>
          <a:xfrm>
            <a:off x="9421535" y="3799254"/>
            <a:ext cx="2568302" cy="2301454"/>
          </a:xfrm>
          <a:prstGeom prst="rect">
            <a:avLst/>
          </a:prstGeom>
        </p:spPr>
      </p:pic>
      <p:sp>
        <p:nvSpPr>
          <p:cNvPr id="21" name="Segnaposto data 2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276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it-IT" dirty="0" smtClean="0"/>
              <a:t>Eredità singola</a:t>
            </a:r>
          </a:p>
          <a:p>
            <a:pPr lvl="2"/>
            <a:r>
              <a:rPr lang="it-IT" sz="1800" dirty="0" smtClean="0"/>
              <a:t>riferimento </a:t>
            </a:r>
            <a:r>
              <a:rPr lang="it-IT" sz="1800" dirty="0"/>
              <a:t>a classe padre: «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it-IT" sz="1800" dirty="0"/>
              <a:t>» in Java, «</a:t>
            </a:r>
            <a:r>
              <a:rPr lang="it-IT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it-IT" sz="1800" dirty="0"/>
              <a:t>» in C</a:t>
            </a:r>
            <a:r>
              <a:rPr lang="it-IT" sz="1800" dirty="0" smtClean="0"/>
              <a:t>#</a:t>
            </a:r>
          </a:p>
          <a:p>
            <a:pPr lvl="2"/>
            <a:endParaRPr lang="it-IT" sz="1200" dirty="0"/>
          </a:p>
          <a:p>
            <a:pPr lvl="1"/>
            <a:r>
              <a:rPr lang="it-IT" dirty="0"/>
              <a:t>Polimorfismo con late </a:t>
            </a:r>
            <a:r>
              <a:rPr lang="it-IT" dirty="0" err="1" smtClean="0"/>
              <a:t>binding</a:t>
            </a:r>
            <a:endParaRPr lang="it-IT" dirty="0" smtClean="0"/>
          </a:p>
          <a:p>
            <a:pPr lvl="1"/>
            <a:endParaRPr lang="it-IT" sz="1200" dirty="0"/>
          </a:p>
          <a:p>
            <a:pPr lvl="1"/>
            <a:r>
              <a:rPr lang="it-IT" dirty="0" smtClean="0"/>
              <a:t>Classi/metodi virtuali non estendibili/</a:t>
            </a:r>
            <a:r>
              <a:rPr lang="it-IT" dirty="0" err="1" smtClean="0"/>
              <a:t>ridefinibili</a:t>
            </a:r>
            <a:r>
              <a:rPr lang="it-IT" dirty="0" smtClean="0"/>
              <a:t>: </a:t>
            </a:r>
            <a:r>
              <a:rPr lang="it-IT" dirty="0"/>
              <a:t>«</a:t>
            </a:r>
            <a:r>
              <a:rPr lang="it-IT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it-IT" dirty="0"/>
              <a:t>» in Java, «</a:t>
            </a:r>
            <a:r>
              <a:rPr lang="it-IT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sealed</a:t>
            </a:r>
            <a:r>
              <a:rPr lang="it-IT" dirty="0"/>
              <a:t>» in C</a:t>
            </a:r>
            <a:r>
              <a:rPr lang="it-IT" dirty="0" smtClean="0"/>
              <a:t>#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Ereditarietà</a:t>
            </a:r>
            <a:endParaRPr lang="it-IT" dirty="0"/>
          </a:p>
        </p:txBody>
      </p:sp>
      <p:sp>
        <p:nvSpPr>
          <p:cNvPr id="2" name="Segnaposto testo 1"/>
          <p:cNvSpPr>
            <a:spLocks noGrp="1"/>
          </p:cNvSpPr>
          <p:nvPr>
            <p:ph type="body" sz="half" idx="13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it-IT" dirty="0"/>
              <a:t>In Java tutti i metodi sono virtuali, mentre in C# (come in C++) sono virtuali solo i metodi definiti con la keyword «</a:t>
            </a:r>
            <a:r>
              <a:rPr lang="it-IT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it-IT" dirty="0"/>
              <a:t>». </a:t>
            </a:r>
          </a:p>
          <a:p>
            <a:pPr lvl="1"/>
            <a:r>
              <a:rPr lang="it-IT" dirty="0"/>
              <a:t>In C# nel ridefinire un metodo virtuale è necessario usare la keyword «</a:t>
            </a:r>
            <a:r>
              <a:rPr lang="it-IT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it-IT" dirty="0" smtClean="0"/>
              <a:t>»</a:t>
            </a:r>
          </a:p>
          <a:p>
            <a:pPr lvl="2"/>
            <a:r>
              <a:rPr lang="it-IT" dirty="0" smtClean="0"/>
              <a:t>Analogie </a:t>
            </a:r>
            <a:r>
              <a:rPr lang="it-IT" dirty="0"/>
              <a:t>con l’annotazione Java @</a:t>
            </a:r>
            <a:r>
              <a:rPr lang="it-IT" dirty="0" err="1" smtClean="0"/>
              <a:t>override</a:t>
            </a:r>
            <a:endParaRPr lang="it-IT" dirty="0"/>
          </a:p>
          <a:p>
            <a:pPr lvl="1"/>
            <a:r>
              <a:rPr lang="it-IT" dirty="0"/>
              <a:t>In C# è possibile ridefinire anche metodi non virtuali (con tutti i limiti del caso) tramite la keyword «</a:t>
            </a:r>
            <a:r>
              <a:rPr lang="it-IT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it-IT" dirty="0"/>
              <a:t>».</a:t>
            </a:r>
          </a:p>
          <a:p>
            <a:pPr lvl="1"/>
            <a:r>
              <a:rPr lang="it-IT" dirty="0"/>
              <a:t>In C# non si può cambiare la visibilità quando si ridefinisce un metodo virtuale (es. da «</a:t>
            </a:r>
            <a:r>
              <a:rPr lang="it-IT" dirty="0" err="1"/>
              <a:t>protected</a:t>
            </a:r>
            <a:r>
              <a:rPr lang="it-IT" dirty="0"/>
              <a:t>» a «public</a:t>
            </a:r>
            <a:r>
              <a:rPr lang="it-IT" dirty="0" smtClean="0"/>
              <a:t>»).</a:t>
            </a:r>
            <a:endParaRPr lang="it-IT" dirty="0"/>
          </a:p>
        </p:txBody>
      </p:sp>
      <p:sp>
        <p:nvSpPr>
          <p:cNvPr id="16" name="Segnaposto data 1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703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Ereditarietà</a:t>
            </a:r>
            <a:r>
              <a:rPr lang="it-IT" dirty="0" smtClean="0"/>
              <a:t> – Esempio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>
          <a:xfrm>
            <a:off x="379563" y="1200522"/>
            <a:ext cx="4257752" cy="2382433"/>
          </a:xfrm>
          <a:gradFill>
            <a:gsLst>
              <a:gs pos="0">
                <a:schemeClr val="bg1">
                  <a:lumMod val="0"/>
                  <a:lumOff val="100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</p:spPr>
        <p:txBody>
          <a:bodyPr/>
          <a:lstStyle/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7F0055"/>
                </a:solidFill>
              </a:rPr>
              <a:t>public</a:t>
            </a:r>
            <a:r>
              <a:rPr lang="it-IT" sz="1100" b="0" dirty="0"/>
              <a:t> </a:t>
            </a:r>
            <a:r>
              <a:rPr lang="it-IT" sz="1100" b="0" dirty="0" err="1">
                <a:solidFill>
                  <a:srgbClr val="7F0055"/>
                </a:solidFill>
              </a:rPr>
              <a:t>class</a:t>
            </a:r>
            <a:r>
              <a:rPr lang="it-IT" sz="1100" b="0" dirty="0"/>
              <a:t> </a:t>
            </a:r>
            <a:r>
              <a:rPr lang="it-IT" sz="1100" b="0" dirty="0" err="1"/>
              <a:t>ExtendibleCounter</a:t>
            </a:r>
            <a:r>
              <a:rPr lang="it-IT" sz="1100" b="0" dirty="0"/>
              <a:t>{  </a:t>
            </a:r>
          </a:p>
          <a:p>
            <a:pPr>
              <a:spcAft>
                <a:spcPts val="0"/>
              </a:spcAft>
            </a:pPr>
            <a:r>
              <a:rPr lang="it-IT" sz="1100" b="0" dirty="0"/>
              <a:t>  </a:t>
            </a:r>
            <a:r>
              <a:rPr lang="it-IT" sz="1100" b="0" dirty="0" err="1">
                <a:solidFill>
                  <a:srgbClr val="7F0055"/>
                </a:solidFill>
              </a:rPr>
              <a:t>protected</a:t>
            </a:r>
            <a:r>
              <a:rPr lang="it-IT" sz="1100" b="0" dirty="0"/>
              <a:t> </a:t>
            </a:r>
            <a:r>
              <a:rPr lang="it-IT" sz="1100" b="0" dirty="0" err="1">
                <a:solidFill>
                  <a:srgbClr val="7F0055"/>
                </a:solidFill>
              </a:rPr>
              <a:t>int</a:t>
            </a:r>
            <a:r>
              <a:rPr lang="it-IT" sz="1100" b="0" dirty="0"/>
              <a:t> </a:t>
            </a:r>
            <a:r>
              <a:rPr lang="it-IT" sz="1100" b="0" dirty="0" err="1">
                <a:solidFill>
                  <a:srgbClr val="0000C0"/>
                </a:solidFill>
              </a:rPr>
              <a:t>value</a:t>
            </a:r>
            <a:r>
              <a:rPr lang="it-IT" sz="1100" b="0" dirty="0"/>
              <a:t>; </a:t>
            </a:r>
          </a:p>
          <a:p>
            <a:pPr>
              <a:spcAft>
                <a:spcPts val="0"/>
              </a:spcAft>
            </a:pPr>
            <a:r>
              <a:rPr lang="it-IT" sz="1100" b="0" dirty="0"/>
              <a:t>   </a:t>
            </a:r>
          </a:p>
          <a:p>
            <a:pPr>
              <a:spcAft>
                <a:spcPts val="0"/>
              </a:spcAft>
            </a:pPr>
            <a:r>
              <a:rPr lang="it-IT" sz="1100" b="0" dirty="0"/>
              <a:t>  </a:t>
            </a:r>
            <a:r>
              <a:rPr lang="it-IT" sz="1100" b="0" dirty="0">
                <a:solidFill>
                  <a:srgbClr val="7F0055"/>
                </a:solidFill>
              </a:rPr>
              <a:t>public</a:t>
            </a:r>
            <a:r>
              <a:rPr lang="it-IT" sz="1100" b="0" dirty="0"/>
              <a:t> </a:t>
            </a:r>
            <a:r>
              <a:rPr lang="it-IT" sz="1100" b="0" dirty="0" err="1"/>
              <a:t>ExtendibleCounter</a:t>
            </a:r>
            <a:r>
              <a:rPr lang="it-IT" sz="1100" b="0" dirty="0"/>
              <a:t>(</a:t>
            </a:r>
            <a:r>
              <a:rPr lang="it-IT" sz="1100" b="0" dirty="0" err="1">
                <a:solidFill>
                  <a:srgbClr val="7F0055"/>
                </a:solidFill>
              </a:rPr>
              <a:t>int</a:t>
            </a:r>
            <a:r>
              <a:rPr lang="it-IT" sz="1100" b="0" dirty="0"/>
              <a:t> </a:t>
            </a:r>
            <a:r>
              <a:rPr lang="it-IT" sz="1100" b="0" dirty="0" err="1">
                <a:solidFill>
                  <a:srgbClr val="6A3E3E"/>
                </a:solidFill>
              </a:rPr>
              <a:t>initialValue</a:t>
            </a:r>
            <a:r>
              <a:rPr lang="it-IT" sz="1100" b="0" dirty="0"/>
              <a:t>){</a:t>
            </a:r>
          </a:p>
          <a:p>
            <a:pPr>
              <a:spcAft>
                <a:spcPts val="0"/>
              </a:spcAft>
            </a:pPr>
            <a:r>
              <a:rPr lang="it-IT" sz="1100" b="0" dirty="0"/>
              <a:t>    </a:t>
            </a:r>
            <a:r>
              <a:rPr lang="it-IT" sz="1100" b="0" dirty="0" err="1">
                <a:solidFill>
                  <a:srgbClr val="7F0055"/>
                </a:solidFill>
              </a:rPr>
              <a:t>this</a:t>
            </a:r>
            <a:r>
              <a:rPr lang="it-IT" sz="1100" b="0" dirty="0" err="1"/>
              <a:t>.</a:t>
            </a:r>
            <a:r>
              <a:rPr lang="it-IT" sz="1100" b="0" dirty="0" err="1">
                <a:solidFill>
                  <a:srgbClr val="0000C0"/>
                </a:solidFill>
              </a:rPr>
              <a:t>value</a:t>
            </a:r>
            <a:r>
              <a:rPr lang="it-IT" sz="1100" b="0" dirty="0"/>
              <a:t> = </a:t>
            </a:r>
            <a:r>
              <a:rPr lang="it-IT" sz="1100" b="0" dirty="0" err="1">
                <a:solidFill>
                  <a:srgbClr val="6A3E3E"/>
                </a:solidFill>
              </a:rPr>
              <a:t>initialValue</a:t>
            </a:r>
            <a:r>
              <a:rPr lang="it-IT" sz="1100" b="0" dirty="0"/>
              <a:t>;</a:t>
            </a:r>
          </a:p>
          <a:p>
            <a:pPr>
              <a:spcAft>
                <a:spcPts val="0"/>
              </a:spcAft>
            </a:pPr>
            <a:r>
              <a:rPr lang="it-IT" sz="1100" b="0" dirty="0"/>
              <a:t>  }</a:t>
            </a:r>
          </a:p>
          <a:p>
            <a:pPr>
              <a:spcAft>
                <a:spcPts val="0"/>
              </a:spcAft>
            </a:pPr>
            <a:r>
              <a:rPr lang="it-IT" sz="1100" b="0" dirty="0"/>
              <a:t>  </a:t>
            </a:r>
          </a:p>
          <a:p>
            <a:pPr>
              <a:spcAft>
                <a:spcPts val="0"/>
              </a:spcAft>
            </a:pPr>
            <a:r>
              <a:rPr lang="it-IT" sz="1100" b="0" dirty="0"/>
              <a:t>  </a:t>
            </a:r>
            <a:r>
              <a:rPr lang="it-IT" sz="1100" b="0" dirty="0">
                <a:solidFill>
                  <a:srgbClr val="7F0055"/>
                </a:solidFill>
              </a:rPr>
              <a:t>public</a:t>
            </a:r>
            <a:r>
              <a:rPr lang="it-IT" sz="1100" b="0" dirty="0"/>
              <a:t> </a:t>
            </a:r>
            <a:r>
              <a:rPr lang="it-IT" sz="1100" b="0" dirty="0" err="1">
                <a:solidFill>
                  <a:srgbClr val="7F0055"/>
                </a:solidFill>
              </a:rPr>
              <a:t>void</a:t>
            </a:r>
            <a:r>
              <a:rPr lang="it-IT" sz="1100" b="0" dirty="0"/>
              <a:t> </a:t>
            </a:r>
            <a:r>
              <a:rPr lang="it-IT" sz="1100" b="0" dirty="0" err="1"/>
              <a:t>increment</a:t>
            </a:r>
            <a:r>
              <a:rPr lang="it-IT" sz="1100" b="0" dirty="0"/>
              <a:t>() {</a:t>
            </a:r>
          </a:p>
          <a:p>
            <a:pPr>
              <a:spcAft>
                <a:spcPts val="0"/>
              </a:spcAft>
            </a:pPr>
            <a:r>
              <a:rPr lang="it-IT" sz="1100" b="0" dirty="0"/>
              <a:t>  </a:t>
            </a:r>
            <a:r>
              <a:rPr lang="it-IT" sz="1100" b="0" dirty="0" smtClean="0"/>
              <a:t>  </a:t>
            </a:r>
            <a:r>
              <a:rPr lang="it-IT" sz="1100" b="0" dirty="0" err="1" smtClean="0">
                <a:solidFill>
                  <a:srgbClr val="7F0055"/>
                </a:solidFill>
              </a:rPr>
              <a:t>this</a:t>
            </a:r>
            <a:r>
              <a:rPr lang="it-IT" sz="1100" b="0" dirty="0" err="1" smtClean="0"/>
              <a:t>.</a:t>
            </a:r>
            <a:r>
              <a:rPr lang="it-IT" sz="1100" b="0" dirty="0" err="1" smtClean="0">
                <a:solidFill>
                  <a:srgbClr val="0000C0"/>
                </a:solidFill>
              </a:rPr>
              <a:t>value</a:t>
            </a:r>
            <a:r>
              <a:rPr lang="it-IT" sz="1100" b="0" dirty="0"/>
              <a:t>++;</a:t>
            </a:r>
          </a:p>
          <a:p>
            <a:pPr>
              <a:spcAft>
                <a:spcPts val="0"/>
              </a:spcAft>
            </a:pPr>
            <a:r>
              <a:rPr lang="it-IT" sz="1100" b="0" dirty="0"/>
              <a:t>  </a:t>
            </a:r>
            <a:r>
              <a:rPr lang="it-IT" sz="1100" b="0" dirty="0" smtClean="0"/>
              <a:t>}</a:t>
            </a:r>
          </a:p>
          <a:p>
            <a:pPr>
              <a:spcAft>
                <a:spcPts val="0"/>
              </a:spcAft>
            </a:pPr>
            <a:endParaRPr lang="it-IT" sz="1100" b="0" dirty="0"/>
          </a:p>
          <a:p>
            <a:pPr>
              <a:spcAft>
                <a:spcPts val="0"/>
              </a:spcAft>
            </a:pPr>
            <a:r>
              <a:rPr lang="it-IT" sz="1100" b="0" dirty="0"/>
              <a:t>  </a:t>
            </a:r>
            <a:r>
              <a:rPr lang="it-IT" sz="1100" b="0" dirty="0">
                <a:solidFill>
                  <a:srgbClr val="7F0055"/>
                </a:solidFill>
              </a:rPr>
              <a:t>public</a:t>
            </a:r>
            <a:r>
              <a:rPr lang="it-IT" sz="1100" b="0" dirty="0"/>
              <a:t> </a:t>
            </a:r>
            <a:r>
              <a:rPr lang="it-IT" sz="1100" b="0" dirty="0" err="1">
                <a:solidFill>
                  <a:srgbClr val="7F0055"/>
                </a:solidFill>
              </a:rPr>
              <a:t>int</a:t>
            </a:r>
            <a:r>
              <a:rPr lang="it-IT" sz="1100" b="0" dirty="0"/>
              <a:t> </a:t>
            </a:r>
            <a:r>
              <a:rPr lang="it-IT" sz="1100" b="0" dirty="0" err="1"/>
              <a:t>getValue</a:t>
            </a:r>
            <a:r>
              <a:rPr lang="it-IT" sz="1100" b="0" dirty="0"/>
              <a:t>() { </a:t>
            </a:r>
          </a:p>
          <a:p>
            <a:pPr>
              <a:spcAft>
                <a:spcPts val="0"/>
              </a:spcAft>
            </a:pPr>
            <a:r>
              <a:rPr lang="it-IT" sz="1100" b="0" dirty="0"/>
              <a:t>  </a:t>
            </a:r>
            <a:r>
              <a:rPr lang="it-IT" sz="1100" b="0" dirty="0" smtClean="0"/>
              <a:t>  </a:t>
            </a:r>
            <a:r>
              <a:rPr lang="it-IT" sz="1100" b="0" dirty="0" err="1" smtClean="0">
                <a:solidFill>
                  <a:srgbClr val="7F0055"/>
                </a:solidFill>
              </a:rPr>
              <a:t>return</a:t>
            </a:r>
            <a:r>
              <a:rPr lang="it-IT" sz="1100" b="0" dirty="0" smtClean="0"/>
              <a:t> </a:t>
            </a:r>
            <a:r>
              <a:rPr lang="it-IT" sz="1100" b="0" dirty="0" err="1">
                <a:solidFill>
                  <a:srgbClr val="7F0055"/>
                </a:solidFill>
              </a:rPr>
              <a:t>this</a:t>
            </a:r>
            <a:r>
              <a:rPr lang="it-IT" sz="1100" b="0" dirty="0" err="1"/>
              <a:t>.</a:t>
            </a:r>
            <a:r>
              <a:rPr lang="it-IT" sz="1100" b="0" dirty="0" err="1">
                <a:solidFill>
                  <a:srgbClr val="0000C0"/>
                </a:solidFill>
              </a:rPr>
              <a:t>value</a:t>
            </a:r>
            <a:r>
              <a:rPr lang="it-IT" sz="1100" b="0" dirty="0"/>
              <a:t>; </a:t>
            </a:r>
          </a:p>
          <a:p>
            <a:pPr>
              <a:spcAft>
                <a:spcPts val="0"/>
              </a:spcAft>
            </a:pPr>
            <a:r>
              <a:rPr lang="it-IT" sz="1100" b="0" dirty="0"/>
              <a:t>  }</a:t>
            </a:r>
          </a:p>
          <a:p>
            <a:pPr>
              <a:spcAft>
                <a:spcPts val="0"/>
              </a:spcAft>
            </a:pPr>
            <a:r>
              <a:rPr lang="it-IT" sz="1100" b="0" dirty="0" smtClean="0"/>
              <a:t>}</a:t>
            </a:r>
            <a:endParaRPr lang="it-IT" sz="1100" b="0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>
          <a:xfrm>
            <a:off x="6573984" y="146163"/>
            <a:ext cx="4103822" cy="3091560"/>
          </a:xfrm>
          <a:gradFill>
            <a:gsLst>
              <a:gs pos="0">
                <a:schemeClr val="bg1">
                  <a:lumMod val="0"/>
                  <a:lumOff val="100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</p:spPr>
        <p:txBody>
          <a:bodyPr/>
          <a:lstStyle/>
          <a:p>
            <a:pPr>
              <a:spcAft>
                <a:spcPts val="0"/>
              </a:spcAft>
            </a:pP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sz="1100" b="0" noProof="1" smtClean="0">
                <a:ea typeface="Calibri"/>
              </a:rPr>
              <a:t>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class</a:t>
            </a:r>
            <a:r>
              <a:rPr lang="it-IT" sz="1100" b="0" noProof="1" smtClean="0">
                <a:ea typeface="Calibri"/>
              </a:rPr>
              <a:t> </a:t>
            </a:r>
            <a:r>
              <a:rPr lang="it-IT" sz="1100" b="0" noProof="1" smtClean="0">
                <a:solidFill>
                  <a:srgbClr val="2B91AF"/>
                </a:solidFill>
                <a:ea typeface="Calibri"/>
              </a:rPr>
              <a:t>ExtendibleCounter</a:t>
            </a:r>
            <a:endParaRPr lang="it-IT" sz="1100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noProof="1" smtClean="0">
                <a:ea typeface="Calibri"/>
              </a:rPr>
              <a:t>{  </a:t>
            </a:r>
          </a:p>
          <a:p>
            <a:pPr>
              <a:spcAft>
                <a:spcPts val="0"/>
              </a:spcAft>
            </a:pPr>
            <a:r>
              <a:rPr lang="it-IT" sz="1100" b="0" noProof="1" smtClean="0">
                <a:ea typeface="Calibri"/>
              </a:rPr>
              <a:t> 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protected</a:t>
            </a:r>
            <a:r>
              <a:rPr lang="it-IT" sz="1100" b="0" noProof="1" smtClean="0">
                <a:ea typeface="Calibri"/>
              </a:rPr>
              <a:t>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noProof="1" smtClean="0">
                <a:ea typeface="Calibri"/>
              </a:rPr>
              <a:t> value; </a:t>
            </a:r>
          </a:p>
          <a:p>
            <a:pPr>
              <a:spcAft>
                <a:spcPts val="0"/>
              </a:spcAft>
            </a:pPr>
            <a:r>
              <a:rPr lang="it-IT" sz="1100" b="0" noProof="1" smtClean="0">
                <a:ea typeface="Calibri"/>
              </a:rPr>
              <a:t>   </a:t>
            </a:r>
          </a:p>
          <a:p>
            <a:pPr>
              <a:spcAft>
                <a:spcPts val="0"/>
              </a:spcAft>
            </a:pPr>
            <a:r>
              <a:rPr lang="it-IT" sz="1100" b="0" noProof="1" smtClean="0">
                <a:ea typeface="Calibri"/>
              </a:rPr>
              <a:t> 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sz="1100" b="0" noProof="1" smtClean="0">
                <a:ea typeface="Calibri"/>
              </a:rPr>
              <a:t> ExtendibleCounter(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noProof="1" smtClean="0">
                <a:ea typeface="Calibri"/>
              </a:rPr>
              <a:t> initialValue)</a:t>
            </a:r>
          </a:p>
          <a:p>
            <a:pPr>
              <a:spcAft>
                <a:spcPts val="0"/>
              </a:spcAft>
            </a:pPr>
            <a:r>
              <a:rPr lang="it-IT" sz="1100" b="0" noProof="1" smtClean="0">
                <a:ea typeface="Calibri"/>
              </a:rPr>
              <a:t>  { 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solidFill>
                  <a:srgbClr val="0000FF"/>
                </a:solidFill>
                <a:ea typeface="Calibri"/>
              </a:rPr>
              <a:t>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   this</a:t>
            </a:r>
            <a:r>
              <a:rPr lang="it-IT" sz="1100" b="0" noProof="1" smtClean="0">
                <a:ea typeface="Calibri"/>
              </a:rPr>
              <a:t>.value = initialValue; 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</a:t>
            </a:r>
            <a:r>
              <a:rPr lang="it-IT" sz="1100" b="0" noProof="1" smtClean="0">
                <a:ea typeface="Calibri"/>
              </a:rPr>
              <a:t> }</a:t>
            </a:r>
          </a:p>
          <a:p>
            <a:pPr>
              <a:spcAft>
                <a:spcPts val="0"/>
              </a:spcAft>
            </a:pPr>
            <a:r>
              <a:rPr lang="it-IT" sz="1100" b="0" noProof="1" smtClean="0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sz="1100" b="0" noProof="1" smtClean="0">
                <a:ea typeface="Calibri"/>
              </a:rPr>
              <a:t> 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sz="1100" b="0" noProof="1" smtClean="0">
                <a:ea typeface="Calibri"/>
              </a:rPr>
              <a:t>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virtual</a:t>
            </a:r>
            <a:r>
              <a:rPr lang="it-IT" sz="1100" b="0" noProof="1" smtClean="0">
                <a:ea typeface="Calibri"/>
              </a:rPr>
              <a:t>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void</a:t>
            </a:r>
            <a:r>
              <a:rPr lang="it-IT" sz="1100" b="0" noProof="1" smtClean="0">
                <a:ea typeface="Calibri"/>
              </a:rPr>
              <a:t> Increment()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ea typeface="Calibri"/>
              </a:rPr>
              <a:t> </a:t>
            </a:r>
            <a:r>
              <a:rPr lang="it-IT" sz="1100" b="0" dirty="0" smtClean="0">
                <a:ea typeface="Calibri"/>
              </a:rPr>
              <a:t> </a:t>
            </a:r>
            <a:r>
              <a:rPr lang="it-IT" sz="1100" b="0" noProof="1" smtClean="0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0000FF"/>
                </a:solidFill>
                <a:ea typeface="Calibri"/>
              </a:rPr>
              <a:t> </a:t>
            </a:r>
            <a:r>
              <a:rPr lang="it-IT" sz="1100" b="0" dirty="0" smtClean="0">
                <a:solidFill>
                  <a:srgbClr val="0000FF"/>
                </a:solidFill>
                <a:ea typeface="Calibri"/>
              </a:rPr>
              <a:t>  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this</a:t>
            </a:r>
            <a:r>
              <a:rPr lang="it-IT" sz="1100" b="0" noProof="1" smtClean="0">
                <a:ea typeface="Calibri"/>
              </a:rPr>
              <a:t>.value++;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ea typeface="Calibri"/>
              </a:rPr>
              <a:t> </a:t>
            </a:r>
            <a:r>
              <a:rPr lang="it-IT" sz="1100" b="0" dirty="0" smtClean="0">
                <a:ea typeface="Calibri"/>
              </a:rPr>
              <a:t> </a:t>
            </a:r>
            <a:r>
              <a:rPr lang="it-IT" sz="1100" b="0" noProof="1" smtClean="0">
                <a:ea typeface="Calibri"/>
              </a:rPr>
              <a:t>}</a:t>
            </a:r>
          </a:p>
          <a:p>
            <a:pPr>
              <a:spcAft>
                <a:spcPts val="0"/>
              </a:spcAft>
            </a:pPr>
            <a:endParaRPr lang="it-IT" sz="1100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noProof="1" smtClean="0">
                <a:ea typeface="Calibri"/>
              </a:rPr>
              <a:t> 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sz="1100" b="0" noProof="1" smtClean="0">
                <a:ea typeface="Calibri"/>
              </a:rPr>
              <a:t>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noProof="1" smtClean="0">
                <a:ea typeface="Calibri"/>
              </a:rPr>
              <a:t> GetValue() {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0000FF"/>
                </a:solidFill>
                <a:ea typeface="Calibri"/>
              </a:rPr>
              <a:t> </a:t>
            </a:r>
            <a:r>
              <a:rPr lang="it-IT" sz="1100" b="0" dirty="0" smtClean="0">
                <a:solidFill>
                  <a:srgbClr val="0000FF"/>
                </a:solidFill>
                <a:ea typeface="Calibri"/>
              </a:rPr>
              <a:t>  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return</a:t>
            </a:r>
            <a:r>
              <a:rPr lang="it-IT" sz="1100" b="0" noProof="1" smtClean="0">
                <a:ea typeface="Calibri"/>
              </a:rPr>
              <a:t>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this</a:t>
            </a:r>
            <a:r>
              <a:rPr lang="it-IT" sz="1100" b="0" noProof="1" smtClean="0">
                <a:ea typeface="Calibri"/>
              </a:rPr>
              <a:t>.value;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ea typeface="Calibri"/>
              </a:rPr>
              <a:t> </a:t>
            </a:r>
            <a:r>
              <a:rPr lang="it-IT" sz="1100" b="0" dirty="0" smtClean="0">
                <a:ea typeface="Calibri"/>
              </a:rPr>
              <a:t> </a:t>
            </a:r>
            <a:r>
              <a:rPr lang="it-IT" sz="1100" b="0" noProof="1" smtClean="0">
                <a:ea typeface="Calibri"/>
              </a:rPr>
              <a:t>}</a:t>
            </a:r>
          </a:p>
          <a:p>
            <a:pPr>
              <a:spcAft>
                <a:spcPts val="0"/>
              </a:spcAft>
            </a:pPr>
            <a:r>
              <a:rPr lang="it-IT" sz="1100" b="0" noProof="1" smtClean="0">
                <a:ea typeface="Calibri"/>
              </a:rPr>
              <a:t>}</a:t>
            </a:r>
            <a:endParaRPr lang="it-IT" sz="1100" b="0" noProof="1">
              <a:ea typeface="Calibri"/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554" y="2142115"/>
            <a:ext cx="495460" cy="495460"/>
          </a:xfrm>
          <a:prstGeom prst="rect">
            <a:avLst/>
          </a:prstGeom>
        </p:spPr>
      </p:pic>
      <p:sp>
        <p:nvSpPr>
          <p:cNvPr id="11" name="Segnaposto testo 7"/>
          <p:cNvSpPr txBox="1">
            <a:spLocks/>
          </p:cNvSpPr>
          <p:nvPr/>
        </p:nvSpPr>
        <p:spPr>
          <a:xfrm>
            <a:off x="7566661" y="2716071"/>
            <a:ext cx="4422294" cy="3499978"/>
          </a:xfrm>
          <a:prstGeom prst="rect">
            <a:avLst/>
          </a:prstGeom>
          <a:gradFill rotWithShape="1">
            <a:gsLst>
              <a:gs pos="0">
                <a:schemeClr val="bg1">
                  <a:lumMod val="0"/>
                  <a:lumOff val="10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vert="horz" lIns="72000" tIns="72000" rIns="72000" bIns="7200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lang="it-IT" sz="1200" b="1" u="none" kern="1200" noProof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itchFamily="49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it-IT" sz="1100" b="0" dirty="0" smtClean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sz="1100" b="0" dirty="0" smtClean="0">
                <a:ea typeface="Calibri"/>
              </a:rPr>
              <a:t> </a:t>
            </a:r>
            <a:r>
              <a:rPr lang="it-IT" sz="1100" b="0" dirty="0" err="1" smtClean="0">
                <a:solidFill>
                  <a:srgbClr val="0000FF"/>
                </a:solidFill>
                <a:ea typeface="Calibri"/>
              </a:rPr>
              <a:t>class</a:t>
            </a:r>
            <a:r>
              <a:rPr lang="it-IT" sz="1100" b="0" dirty="0" smtClean="0">
                <a:ea typeface="Calibri"/>
              </a:rPr>
              <a:t> </a:t>
            </a:r>
            <a:r>
              <a:rPr lang="it-IT" sz="1100" b="0" dirty="0" err="1" smtClean="0">
                <a:solidFill>
                  <a:srgbClr val="2B91AF"/>
                </a:solidFill>
                <a:ea typeface="Calibri"/>
              </a:rPr>
              <a:t>LimitCounter</a:t>
            </a:r>
            <a:r>
              <a:rPr lang="it-IT" sz="1100" b="0" dirty="0" smtClean="0">
                <a:ea typeface="Calibri"/>
              </a:rPr>
              <a:t> : </a:t>
            </a:r>
            <a:r>
              <a:rPr lang="it-IT" sz="1100" b="0" dirty="0" err="1" smtClean="0">
                <a:solidFill>
                  <a:srgbClr val="2B91AF"/>
                </a:solidFill>
                <a:ea typeface="Calibri"/>
              </a:rPr>
              <a:t>ExtendibleCounter</a:t>
            </a:r>
            <a:endParaRPr lang="it-IT" sz="1100" b="0" dirty="0" smtClean="0">
              <a:ea typeface="Calibri"/>
            </a:endParaRPr>
          </a:p>
          <a:p>
            <a:pPr fontAlgn="auto"/>
            <a:r>
              <a:rPr lang="it-IT" sz="1100" b="0" dirty="0" smtClean="0">
                <a:ea typeface="Calibri"/>
              </a:rPr>
              <a:t>{</a:t>
            </a:r>
          </a:p>
          <a:p>
            <a:pPr fontAlgn="auto"/>
            <a:r>
              <a:rPr lang="it-IT" sz="1100" b="0" dirty="0" smtClean="0">
                <a:ea typeface="Calibri"/>
              </a:rPr>
              <a:t>  </a:t>
            </a:r>
            <a:r>
              <a:rPr lang="it-IT" sz="1100" b="0" dirty="0" err="1" smtClean="0">
                <a:solidFill>
                  <a:srgbClr val="0000FF"/>
                </a:solidFill>
                <a:ea typeface="Calibri"/>
              </a:rPr>
              <a:t>protected</a:t>
            </a:r>
            <a:r>
              <a:rPr lang="it-IT" sz="1100" b="0" dirty="0" smtClean="0">
                <a:ea typeface="Calibri"/>
              </a:rPr>
              <a:t> </a:t>
            </a:r>
            <a:r>
              <a:rPr lang="it-IT" sz="1100" b="0" dirty="0" err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dirty="0" smtClean="0">
                <a:ea typeface="Calibri"/>
              </a:rPr>
              <a:t> </a:t>
            </a:r>
            <a:r>
              <a:rPr lang="it-IT" sz="1100" b="0" dirty="0" err="1" smtClean="0">
                <a:ea typeface="Calibri"/>
              </a:rPr>
              <a:t>limit</a:t>
            </a:r>
            <a:r>
              <a:rPr lang="it-IT" sz="1100" b="0" dirty="0" smtClean="0">
                <a:ea typeface="Calibri"/>
              </a:rPr>
              <a:t>;</a:t>
            </a:r>
          </a:p>
          <a:p>
            <a:pPr fontAlgn="auto"/>
            <a:r>
              <a:rPr lang="it-IT" sz="1100" b="0" dirty="0" smtClean="0">
                <a:ea typeface="Calibri"/>
              </a:rPr>
              <a:t> </a:t>
            </a:r>
          </a:p>
          <a:p>
            <a:pPr fontAlgn="auto"/>
            <a:r>
              <a:rPr lang="it-IT" sz="1100" b="0" dirty="0" smtClean="0">
                <a:ea typeface="Calibri"/>
              </a:rPr>
              <a:t>  </a:t>
            </a:r>
            <a:r>
              <a:rPr lang="it-IT" sz="1100" b="0" dirty="0" smtClean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sz="1100" b="0" dirty="0" smtClean="0">
                <a:ea typeface="Calibri"/>
              </a:rPr>
              <a:t> </a:t>
            </a:r>
            <a:r>
              <a:rPr lang="it-IT" sz="1100" b="0" dirty="0" err="1" smtClean="0">
                <a:ea typeface="Calibri"/>
              </a:rPr>
              <a:t>LimitCounter</a:t>
            </a:r>
            <a:r>
              <a:rPr lang="it-IT" sz="1100" b="0" dirty="0" smtClean="0">
                <a:ea typeface="Calibri"/>
              </a:rPr>
              <a:t>(</a:t>
            </a:r>
            <a:r>
              <a:rPr lang="it-IT" sz="1100" b="0" dirty="0" err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dirty="0" smtClean="0">
                <a:ea typeface="Calibri"/>
              </a:rPr>
              <a:t> </a:t>
            </a:r>
            <a:r>
              <a:rPr lang="it-IT" sz="1100" b="0" dirty="0" err="1" smtClean="0">
                <a:ea typeface="Calibri"/>
              </a:rPr>
              <a:t>initialValue,</a:t>
            </a:r>
            <a:r>
              <a:rPr lang="it-IT" sz="1100" b="0" dirty="0" err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dirty="0" smtClean="0">
                <a:ea typeface="Calibri"/>
              </a:rPr>
              <a:t> </a:t>
            </a:r>
            <a:r>
              <a:rPr lang="it-IT" sz="1100" b="0" dirty="0" err="1" smtClean="0">
                <a:ea typeface="Calibri"/>
              </a:rPr>
              <a:t>limit</a:t>
            </a:r>
            <a:r>
              <a:rPr lang="it-IT" sz="1100" b="0" dirty="0" smtClean="0">
                <a:ea typeface="Calibri"/>
              </a:rPr>
              <a:t>)</a:t>
            </a:r>
          </a:p>
          <a:p>
            <a:pPr fontAlgn="auto"/>
            <a:r>
              <a:rPr lang="it-IT" sz="1100" b="0" dirty="0">
                <a:ea typeface="Calibri"/>
              </a:rPr>
              <a:t> </a:t>
            </a:r>
            <a:r>
              <a:rPr lang="it-IT" sz="1100" b="0" dirty="0" smtClean="0">
                <a:ea typeface="Calibri"/>
              </a:rPr>
              <a:t>    : </a:t>
            </a:r>
            <a:r>
              <a:rPr lang="it-IT" sz="1100" b="0" dirty="0" smtClean="0">
                <a:solidFill>
                  <a:srgbClr val="0000FF"/>
                </a:solidFill>
                <a:ea typeface="Calibri"/>
              </a:rPr>
              <a:t>base</a:t>
            </a:r>
            <a:r>
              <a:rPr lang="it-IT" sz="1100" b="0" dirty="0" smtClean="0">
                <a:ea typeface="Calibri"/>
              </a:rPr>
              <a:t>(</a:t>
            </a:r>
            <a:r>
              <a:rPr lang="it-IT" sz="1100" b="0" dirty="0" err="1" smtClean="0">
                <a:ea typeface="Calibri"/>
              </a:rPr>
              <a:t>initialValue</a:t>
            </a:r>
            <a:r>
              <a:rPr lang="it-IT" sz="1100" b="0" dirty="0" smtClean="0">
                <a:ea typeface="Calibri"/>
              </a:rPr>
              <a:t>)</a:t>
            </a:r>
          </a:p>
          <a:p>
            <a:pPr fontAlgn="auto"/>
            <a:r>
              <a:rPr lang="it-IT" sz="1100" b="0" dirty="0" smtClean="0">
                <a:ea typeface="Calibri"/>
              </a:rPr>
              <a:t>  { </a:t>
            </a:r>
          </a:p>
          <a:p>
            <a:pPr fontAlgn="auto"/>
            <a:r>
              <a:rPr lang="it-IT" sz="1100" b="0" dirty="0" smtClean="0">
                <a:solidFill>
                  <a:srgbClr val="0000FF"/>
                </a:solidFill>
                <a:ea typeface="Calibri"/>
              </a:rPr>
              <a:t>    </a:t>
            </a:r>
            <a:r>
              <a:rPr lang="it-IT" sz="1100" b="0" dirty="0" err="1" smtClean="0">
                <a:solidFill>
                  <a:srgbClr val="0000FF"/>
                </a:solidFill>
                <a:ea typeface="Calibri"/>
              </a:rPr>
              <a:t>this</a:t>
            </a:r>
            <a:r>
              <a:rPr lang="it-IT" sz="1100" b="0" dirty="0" err="1" smtClean="0">
                <a:ea typeface="Calibri"/>
              </a:rPr>
              <a:t>.limit</a:t>
            </a:r>
            <a:r>
              <a:rPr lang="it-IT" sz="1100" b="0" dirty="0" smtClean="0">
                <a:ea typeface="Calibri"/>
              </a:rPr>
              <a:t> = </a:t>
            </a:r>
            <a:r>
              <a:rPr lang="it-IT" sz="1100" b="0" dirty="0" err="1" smtClean="0">
                <a:ea typeface="Calibri"/>
              </a:rPr>
              <a:t>limit</a:t>
            </a:r>
            <a:r>
              <a:rPr lang="it-IT" sz="1100" b="0" dirty="0" smtClean="0">
                <a:ea typeface="Calibri"/>
              </a:rPr>
              <a:t>; </a:t>
            </a:r>
          </a:p>
          <a:p>
            <a:pPr fontAlgn="auto"/>
            <a:r>
              <a:rPr lang="it-IT" sz="1100" b="0" dirty="0" smtClean="0">
                <a:ea typeface="Calibri"/>
              </a:rPr>
              <a:t>  }  </a:t>
            </a:r>
          </a:p>
          <a:p>
            <a:pPr fontAlgn="auto"/>
            <a:endParaRPr lang="it-IT" sz="1100" b="0" dirty="0" smtClean="0">
              <a:ea typeface="Calibri"/>
            </a:endParaRPr>
          </a:p>
          <a:p>
            <a:pPr fontAlgn="auto"/>
            <a:r>
              <a:rPr lang="it-IT" sz="1100" b="0" dirty="0" smtClean="0">
                <a:ea typeface="Calibri"/>
              </a:rPr>
              <a:t>  </a:t>
            </a:r>
            <a:r>
              <a:rPr lang="it-IT" sz="1100" b="0" dirty="0" smtClean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sz="1100" b="0" dirty="0" smtClean="0">
                <a:ea typeface="Calibri"/>
              </a:rPr>
              <a:t> </a:t>
            </a:r>
            <a:r>
              <a:rPr lang="it-IT" sz="1100" b="0" dirty="0" err="1" smtClean="0">
                <a:solidFill>
                  <a:srgbClr val="0000FF"/>
                </a:solidFill>
                <a:ea typeface="Calibri"/>
              </a:rPr>
              <a:t>bool</a:t>
            </a:r>
            <a:r>
              <a:rPr lang="it-IT" sz="1100" b="0" dirty="0" smtClean="0">
                <a:ea typeface="Calibri"/>
              </a:rPr>
              <a:t> </a:t>
            </a:r>
            <a:r>
              <a:rPr lang="it-IT" sz="1100" b="0" dirty="0" err="1" smtClean="0">
                <a:ea typeface="Calibri"/>
              </a:rPr>
              <a:t>IsOver</a:t>
            </a:r>
            <a:r>
              <a:rPr lang="it-IT" sz="1100" b="0" dirty="0" smtClean="0">
                <a:ea typeface="Calibri"/>
              </a:rPr>
              <a:t>()</a:t>
            </a:r>
          </a:p>
          <a:p>
            <a:pPr fontAlgn="auto"/>
            <a:r>
              <a:rPr lang="it-IT" sz="1100" b="0" dirty="0">
                <a:ea typeface="Calibri"/>
              </a:rPr>
              <a:t> </a:t>
            </a:r>
            <a:r>
              <a:rPr lang="it-IT" sz="1100" b="0" dirty="0" smtClean="0">
                <a:ea typeface="Calibri"/>
              </a:rPr>
              <a:t> {</a:t>
            </a:r>
          </a:p>
          <a:p>
            <a:pPr fontAlgn="auto"/>
            <a:r>
              <a:rPr lang="it-IT" sz="1100" b="0" dirty="0">
                <a:solidFill>
                  <a:srgbClr val="0000FF"/>
                </a:solidFill>
                <a:ea typeface="Calibri"/>
              </a:rPr>
              <a:t> </a:t>
            </a:r>
            <a:r>
              <a:rPr lang="it-IT" sz="1100" b="0" dirty="0" smtClean="0">
                <a:solidFill>
                  <a:srgbClr val="0000FF"/>
                </a:solidFill>
                <a:ea typeface="Calibri"/>
              </a:rPr>
              <a:t>   </a:t>
            </a:r>
            <a:r>
              <a:rPr lang="it-IT" sz="1100" b="0" dirty="0" err="1" smtClean="0">
                <a:solidFill>
                  <a:srgbClr val="0000FF"/>
                </a:solidFill>
                <a:ea typeface="Calibri"/>
              </a:rPr>
              <a:t>return</a:t>
            </a:r>
            <a:r>
              <a:rPr lang="it-IT" sz="1100" b="0" dirty="0" smtClean="0">
                <a:ea typeface="Calibri"/>
              </a:rPr>
              <a:t> </a:t>
            </a:r>
            <a:r>
              <a:rPr lang="it-IT" sz="1100" b="0" dirty="0" err="1" smtClean="0">
                <a:ea typeface="Calibri"/>
              </a:rPr>
              <a:t>value</a:t>
            </a:r>
            <a:r>
              <a:rPr lang="it-IT" sz="1100" b="0" dirty="0" smtClean="0">
                <a:ea typeface="Calibri"/>
              </a:rPr>
              <a:t> == </a:t>
            </a:r>
            <a:r>
              <a:rPr lang="it-IT" sz="1100" b="0" dirty="0" err="1" smtClean="0">
                <a:ea typeface="Calibri"/>
              </a:rPr>
              <a:t>limit</a:t>
            </a:r>
            <a:r>
              <a:rPr lang="it-IT" sz="1100" b="0" dirty="0" smtClean="0">
                <a:ea typeface="Calibri"/>
              </a:rPr>
              <a:t>;</a:t>
            </a:r>
          </a:p>
          <a:p>
            <a:pPr fontAlgn="auto"/>
            <a:r>
              <a:rPr lang="it-IT" sz="1100" b="0" dirty="0">
                <a:ea typeface="Calibri"/>
              </a:rPr>
              <a:t> </a:t>
            </a:r>
            <a:r>
              <a:rPr lang="it-IT" sz="1100" b="0" dirty="0" smtClean="0">
                <a:ea typeface="Calibri"/>
              </a:rPr>
              <a:t> }</a:t>
            </a:r>
          </a:p>
          <a:p>
            <a:pPr fontAlgn="auto"/>
            <a:r>
              <a:rPr lang="it-IT" sz="1100" b="0" dirty="0" smtClean="0">
                <a:ea typeface="Calibri"/>
              </a:rPr>
              <a:t>  </a:t>
            </a:r>
          </a:p>
          <a:p>
            <a:pPr fontAlgn="auto"/>
            <a:r>
              <a:rPr lang="it-IT" sz="1100" b="0" dirty="0" smtClean="0">
                <a:ea typeface="Calibri"/>
              </a:rPr>
              <a:t>  </a:t>
            </a:r>
            <a:r>
              <a:rPr lang="it-IT" sz="1100" b="0" dirty="0" smtClean="0">
                <a:solidFill>
                  <a:srgbClr val="008000"/>
                </a:solidFill>
                <a:ea typeface="Calibri"/>
              </a:rPr>
              <a:t>// </a:t>
            </a:r>
            <a:r>
              <a:rPr lang="it-IT" sz="1100" b="0" dirty="0" err="1" smtClean="0">
                <a:solidFill>
                  <a:srgbClr val="008000"/>
                </a:solidFill>
                <a:ea typeface="Calibri"/>
              </a:rPr>
              <a:t>Overriding</a:t>
            </a:r>
            <a:r>
              <a:rPr lang="it-IT" sz="1100" b="0" dirty="0" smtClean="0">
                <a:solidFill>
                  <a:srgbClr val="008000"/>
                </a:solidFill>
                <a:ea typeface="Calibri"/>
              </a:rPr>
              <a:t> del metodo </a:t>
            </a:r>
            <a:r>
              <a:rPr lang="it-IT" sz="1100" b="0" dirty="0" err="1" smtClean="0">
                <a:solidFill>
                  <a:srgbClr val="008000"/>
                </a:solidFill>
                <a:ea typeface="Calibri"/>
              </a:rPr>
              <a:t>increment</a:t>
            </a:r>
            <a:r>
              <a:rPr lang="it-IT" sz="1100" b="0" dirty="0" smtClean="0">
                <a:solidFill>
                  <a:srgbClr val="008000"/>
                </a:solidFill>
                <a:ea typeface="Calibri"/>
              </a:rPr>
              <a:t>()</a:t>
            </a:r>
            <a:endParaRPr lang="it-IT" sz="1100" b="0" dirty="0" smtClean="0">
              <a:ea typeface="Calibri"/>
            </a:endParaRPr>
          </a:p>
          <a:p>
            <a:pPr fontAlgn="auto"/>
            <a:r>
              <a:rPr lang="it-IT" sz="1100" b="0" dirty="0" smtClean="0">
                <a:ea typeface="Calibri"/>
              </a:rPr>
              <a:t>  </a:t>
            </a:r>
            <a:r>
              <a:rPr lang="it-IT" sz="1100" b="0" dirty="0" smtClean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sz="1100" b="0" dirty="0" smtClean="0">
                <a:ea typeface="Calibri"/>
              </a:rPr>
              <a:t> </a:t>
            </a:r>
            <a:r>
              <a:rPr lang="it-IT" sz="1100" b="0" dirty="0" err="1" smtClean="0">
                <a:solidFill>
                  <a:srgbClr val="0000FF"/>
                </a:solidFill>
                <a:ea typeface="Calibri"/>
              </a:rPr>
              <a:t>override</a:t>
            </a:r>
            <a:r>
              <a:rPr lang="it-IT" sz="1100" b="0" dirty="0" smtClean="0">
                <a:ea typeface="Calibri"/>
              </a:rPr>
              <a:t> </a:t>
            </a:r>
            <a:r>
              <a:rPr lang="it-IT" sz="1100" b="0" dirty="0" err="1" smtClean="0">
                <a:solidFill>
                  <a:srgbClr val="0000FF"/>
                </a:solidFill>
                <a:ea typeface="Calibri"/>
              </a:rPr>
              <a:t>void</a:t>
            </a:r>
            <a:r>
              <a:rPr lang="it-IT" sz="1100" b="0" dirty="0" smtClean="0">
                <a:ea typeface="Calibri"/>
              </a:rPr>
              <a:t> </a:t>
            </a:r>
            <a:r>
              <a:rPr lang="it-IT" sz="1100" b="0" dirty="0" err="1" smtClean="0">
                <a:ea typeface="Calibri"/>
              </a:rPr>
              <a:t>Increment</a:t>
            </a:r>
            <a:r>
              <a:rPr lang="it-IT" sz="1100" b="0" dirty="0" smtClean="0">
                <a:ea typeface="Calibri"/>
              </a:rPr>
              <a:t>()</a:t>
            </a:r>
          </a:p>
          <a:p>
            <a:pPr fontAlgn="auto"/>
            <a:r>
              <a:rPr lang="it-IT" sz="1100" b="0" dirty="0" smtClean="0">
                <a:ea typeface="Calibri"/>
              </a:rPr>
              <a:t>  {    </a:t>
            </a:r>
          </a:p>
          <a:p>
            <a:pPr fontAlgn="auto"/>
            <a:r>
              <a:rPr lang="it-IT" sz="1100" b="0" dirty="0" smtClean="0">
                <a:ea typeface="Calibri"/>
              </a:rPr>
              <a:t>    </a:t>
            </a:r>
            <a:r>
              <a:rPr lang="it-IT" sz="1100" b="0" dirty="0" err="1" smtClean="0">
                <a:solidFill>
                  <a:srgbClr val="0000FF"/>
                </a:solidFill>
                <a:ea typeface="Calibri"/>
              </a:rPr>
              <a:t>if</a:t>
            </a:r>
            <a:r>
              <a:rPr lang="it-IT" sz="1100" b="0" dirty="0" smtClean="0">
                <a:ea typeface="Calibri"/>
              </a:rPr>
              <a:t> (!</a:t>
            </a:r>
            <a:r>
              <a:rPr lang="it-IT" sz="1100" b="0" dirty="0" err="1" smtClean="0">
                <a:solidFill>
                  <a:srgbClr val="0000FF"/>
                </a:solidFill>
                <a:ea typeface="Calibri"/>
              </a:rPr>
              <a:t>this</a:t>
            </a:r>
            <a:r>
              <a:rPr lang="it-IT" sz="1100" b="0" dirty="0" err="1" smtClean="0">
                <a:ea typeface="Calibri"/>
              </a:rPr>
              <a:t>.IsOver</a:t>
            </a:r>
            <a:r>
              <a:rPr lang="it-IT" sz="1100" b="0" dirty="0" smtClean="0">
                <a:ea typeface="Calibri"/>
              </a:rPr>
              <a:t>())</a:t>
            </a:r>
          </a:p>
          <a:p>
            <a:pPr fontAlgn="auto"/>
            <a:r>
              <a:rPr lang="it-IT" sz="1100" b="0" dirty="0" smtClean="0">
                <a:ea typeface="Calibri"/>
              </a:rPr>
              <a:t>      </a:t>
            </a:r>
            <a:r>
              <a:rPr lang="it-IT" sz="1100" b="0" dirty="0" err="1" smtClean="0">
                <a:solidFill>
                  <a:srgbClr val="0000FF"/>
                </a:solidFill>
                <a:ea typeface="Calibri"/>
              </a:rPr>
              <a:t>base</a:t>
            </a:r>
            <a:r>
              <a:rPr lang="it-IT" sz="1100" b="0" dirty="0" err="1" smtClean="0">
                <a:ea typeface="Calibri"/>
              </a:rPr>
              <a:t>.Increment</a:t>
            </a:r>
            <a:r>
              <a:rPr lang="it-IT" sz="1100" b="0" dirty="0" smtClean="0">
                <a:ea typeface="Calibri"/>
              </a:rPr>
              <a:t>();</a:t>
            </a:r>
            <a:r>
              <a:rPr lang="it-IT" sz="1100" b="0" dirty="0" smtClean="0">
                <a:solidFill>
                  <a:srgbClr val="008000"/>
                </a:solidFill>
                <a:ea typeface="Calibri"/>
              </a:rPr>
              <a:t>// richiamo versione base</a:t>
            </a:r>
            <a:endParaRPr lang="it-IT" sz="1100" b="0" dirty="0" smtClean="0">
              <a:ea typeface="Calibri"/>
            </a:endParaRPr>
          </a:p>
          <a:p>
            <a:pPr fontAlgn="auto"/>
            <a:r>
              <a:rPr lang="it-IT" sz="1100" b="0" dirty="0" smtClean="0">
                <a:ea typeface="Calibri"/>
              </a:rPr>
              <a:t>  }</a:t>
            </a:r>
          </a:p>
          <a:p>
            <a:pPr fontAlgn="auto"/>
            <a:r>
              <a:rPr lang="it-IT" sz="1100" b="0" dirty="0" smtClean="0">
                <a:ea typeface="Calibri"/>
              </a:rPr>
              <a:t>}</a:t>
            </a:r>
            <a:endParaRPr lang="it-IT" sz="1100" b="0" dirty="0">
              <a:ea typeface="Calibri"/>
            </a:endParaRPr>
          </a:p>
        </p:txBody>
      </p:sp>
      <p:sp>
        <p:nvSpPr>
          <p:cNvPr id="12" name="Segnaposto testo 5"/>
          <p:cNvSpPr txBox="1">
            <a:spLocks/>
          </p:cNvSpPr>
          <p:nvPr/>
        </p:nvSpPr>
        <p:spPr>
          <a:xfrm>
            <a:off x="902493" y="3359019"/>
            <a:ext cx="5148561" cy="2897793"/>
          </a:xfrm>
          <a:prstGeom prst="rect">
            <a:avLst/>
          </a:prstGeom>
          <a:gradFill rotWithShape="1">
            <a:gsLst>
              <a:gs pos="0">
                <a:schemeClr val="bg1">
                  <a:lumMod val="0"/>
                  <a:lumOff val="10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vert="horz" lIns="72000" tIns="72000" rIns="72000" bIns="7200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lang="it-IT" sz="1200" b="1" u="none" kern="1200" noProof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itchFamily="49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it-IT" sz="1100" b="0" dirty="0" smtClean="0">
                <a:solidFill>
                  <a:srgbClr val="7F0055"/>
                </a:solidFill>
              </a:rPr>
              <a:t>public</a:t>
            </a:r>
            <a:r>
              <a:rPr lang="it-IT" sz="1100" b="0" dirty="0" smtClean="0"/>
              <a:t> </a:t>
            </a:r>
            <a:r>
              <a:rPr lang="it-IT" sz="1100" b="0" dirty="0" err="1" smtClean="0">
                <a:solidFill>
                  <a:srgbClr val="7F0055"/>
                </a:solidFill>
              </a:rPr>
              <a:t>class</a:t>
            </a:r>
            <a:r>
              <a:rPr lang="it-IT" sz="1100" b="0" dirty="0" smtClean="0"/>
              <a:t> </a:t>
            </a:r>
            <a:r>
              <a:rPr lang="it-IT" sz="1100" b="0" dirty="0" err="1" smtClean="0"/>
              <a:t>LimitCounter</a:t>
            </a:r>
            <a:r>
              <a:rPr lang="it-IT" sz="1100" b="0" dirty="0" smtClean="0"/>
              <a:t> </a:t>
            </a:r>
            <a:r>
              <a:rPr lang="it-IT" sz="1100" b="0" dirty="0" err="1" smtClean="0">
                <a:solidFill>
                  <a:srgbClr val="7F0055"/>
                </a:solidFill>
              </a:rPr>
              <a:t>extends</a:t>
            </a:r>
            <a:r>
              <a:rPr lang="it-IT" sz="1100" b="0" dirty="0" smtClean="0"/>
              <a:t> </a:t>
            </a:r>
            <a:r>
              <a:rPr lang="it-IT" sz="1100" b="0" dirty="0" err="1" smtClean="0"/>
              <a:t>ExtendibleCounter</a:t>
            </a:r>
            <a:r>
              <a:rPr lang="it-IT" sz="1100" b="0" dirty="0" smtClean="0"/>
              <a:t>{</a:t>
            </a:r>
          </a:p>
          <a:p>
            <a:pPr fontAlgn="auto">
              <a:spcAft>
                <a:spcPts val="0"/>
              </a:spcAft>
            </a:pPr>
            <a:r>
              <a:rPr lang="it-IT" sz="1100" b="0" dirty="0" smtClean="0"/>
              <a:t>  </a:t>
            </a:r>
            <a:r>
              <a:rPr lang="it-IT" sz="1100" b="0" dirty="0" err="1" smtClean="0">
                <a:solidFill>
                  <a:srgbClr val="7F0055"/>
                </a:solidFill>
              </a:rPr>
              <a:t>protected</a:t>
            </a:r>
            <a:r>
              <a:rPr lang="it-IT" sz="1100" b="0" dirty="0" smtClean="0"/>
              <a:t> </a:t>
            </a:r>
            <a:r>
              <a:rPr lang="it-IT" sz="1100" b="0" dirty="0" err="1" smtClean="0">
                <a:solidFill>
                  <a:srgbClr val="7F0055"/>
                </a:solidFill>
              </a:rPr>
              <a:t>int</a:t>
            </a:r>
            <a:r>
              <a:rPr lang="it-IT" sz="1100" b="0" dirty="0" smtClean="0"/>
              <a:t> </a:t>
            </a:r>
            <a:r>
              <a:rPr lang="it-IT" sz="1100" b="0" dirty="0" err="1" smtClean="0">
                <a:solidFill>
                  <a:srgbClr val="0000C0"/>
                </a:solidFill>
              </a:rPr>
              <a:t>limit</a:t>
            </a:r>
            <a:r>
              <a:rPr lang="it-IT" sz="1100" b="0" dirty="0" smtClean="0"/>
              <a:t>;</a:t>
            </a:r>
          </a:p>
          <a:p>
            <a:pPr fontAlgn="auto">
              <a:spcAft>
                <a:spcPts val="0"/>
              </a:spcAft>
            </a:pPr>
            <a:endParaRPr lang="it-IT" sz="1100" b="0" dirty="0" smtClean="0"/>
          </a:p>
          <a:p>
            <a:pPr fontAlgn="auto">
              <a:spcAft>
                <a:spcPts val="0"/>
              </a:spcAft>
            </a:pPr>
            <a:r>
              <a:rPr lang="it-IT" sz="1100" b="0" dirty="0" smtClean="0"/>
              <a:t>  </a:t>
            </a:r>
            <a:r>
              <a:rPr lang="it-IT" sz="1100" b="0" dirty="0" smtClean="0">
                <a:solidFill>
                  <a:srgbClr val="7F0055"/>
                </a:solidFill>
              </a:rPr>
              <a:t>public</a:t>
            </a:r>
            <a:r>
              <a:rPr lang="it-IT" sz="1100" b="0" dirty="0" smtClean="0"/>
              <a:t> </a:t>
            </a:r>
            <a:r>
              <a:rPr lang="it-IT" sz="1100" b="0" dirty="0" err="1" smtClean="0"/>
              <a:t>LimitCounter</a:t>
            </a:r>
            <a:r>
              <a:rPr lang="it-IT" sz="1100" b="0" dirty="0" smtClean="0"/>
              <a:t>(</a:t>
            </a:r>
            <a:r>
              <a:rPr lang="it-IT" sz="1100" b="0" dirty="0" err="1" smtClean="0">
                <a:solidFill>
                  <a:srgbClr val="7F0055"/>
                </a:solidFill>
              </a:rPr>
              <a:t>int</a:t>
            </a:r>
            <a:r>
              <a:rPr lang="it-IT" sz="1100" b="0" dirty="0" smtClean="0"/>
              <a:t> </a:t>
            </a:r>
            <a:r>
              <a:rPr lang="it-IT" sz="1100" b="0" dirty="0" err="1" smtClean="0">
                <a:solidFill>
                  <a:srgbClr val="6A3E3E"/>
                </a:solidFill>
              </a:rPr>
              <a:t>initialValue</a:t>
            </a:r>
            <a:r>
              <a:rPr lang="it-IT" sz="1100" b="0" dirty="0" err="1" smtClean="0"/>
              <a:t>,</a:t>
            </a:r>
            <a:r>
              <a:rPr lang="it-IT" sz="1100" b="0" dirty="0" err="1" smtClean="0">
                <a:solidFill>
                  <a:srgbClr val="7F0055"/>
                </a:solidFill>
              </a:rPr>
              <a:t>int</a:t>
            </a:r>
            <a:r>
              <a:rPr lang="it-IT" sz="1100" b="0" dirty="0" smtClean="0"/>
              <a:t> </a:t>
            </a:r>
            <a:r>
              <a:rPr lang="it-IT" sz="1100" b="0" dirty="0" err="1" smtClean="0">
                <a:solidFill>
                  <a:srgbClr val="6A3E3E"/>
                </a:solidFill>
              </a:rPr>
              <a:t>limit</a:t>
            </a:r>
            <a:r>
              <a:rPr lang="it-IT" sz="1100" b="0" dirty="0" smtClean="0"/>
              <a:t>){</a:t>
            </a:r>
          </a:p>
          <a:p>
            <a:pPr fontAlgn="auto">
              <a:spcAft>
                <a:spcPts val="0"/>
              </a:spcAft>
            </a:pPr>
            <a:r>
              <a:rPr lang="it-IT" sz="1100" b="0" dirty="0" smtClean="0"/>
              <a:t>    </a:t>
            </a:r>
            <a:r>
              <a:rPr lang="it-IT" sz="1100" b="0" dirty="0" smtClean="0">
                <a:solidFill>
                  <a:srgbClr val="7F0055"/>
                </a:solidFill>
              </a:rPr>
              <a:t>super</a:t>
            </a:r>
            <a:r>
              <a:rPr lang="it-IT" sz="1100" b="0" dirty="0" smtClean="0"/>
              <a:t>(</a:t>
            </a:r>
            <a:r>
              <a:rPr lang="it-IT" sz="1100" b="0" dirty="0" err="1" smtClean="0">
                <a:solidFill>
                  <a:srgbClr val="6A3E3E"/>
                </a:solidFill>
              </a:rPr>
              <a:t>initialValue</a:t>
            </a:r>
            <a:r>
              <a:rPr lang="it-IT" sz="1100" b="0" dirty="0" smtClean="0"/>
              <a:t>);</a:t>
            </a:r>
          </a:p>
          <a:p>
            <a:pPr fontAlgn="auto">
              <a:spcAft>
                <a:spcPts val="0"/>
              </a:spcAft>
            </a:pPr>
            <a:r>
              <a:rPr lang="it-IT" sz="1100" b="0" dirty="0" smtClean="0"/>
              <a:t>    </a:t>
            </a:r>
            <a:r>
              <a:rPr lang="it-IT" sz="1100" b="0" dirty="0" err="1" smtClean="0">
                <a:solidFill>
                  <a:srgbClr val="7F0055"/>
                </a:solidFill>
              </a:rPr>
              <a:t>this</a:t>
            </a:r>
            <a:r>
              <a:rPr lang="it-IT" sz="1100" b="0" dirty="0" err="1" smtClean="0"/>
              <a:t>.</a:t>
            </a:r>
            <a:r>
              <a:rPr lang="it-IT" sz="1100" b="0" dirty="0" err="1" smtClean="0">
                <a:solidFill>
                  <a:srgbClr val="0000C0"/>
                </a:solidFill>
              </a:rPr>
              <a:t>limit</a:t>
            </a:r>
            <a:r>
              <a:rPr lang="it-IT" sz="1100" b="0" dirty="0" smtClean="0"/>
              <a:t> = </a:t>
            </a:r>
            <a:r>
              <a:rPr lang="it-IT" sz="1100" b="0" dirty="0" err="1" smtClean="0">
                <a:solidFill>
                  <a:srgbClr val="6A3E3E"/>
                </a:solidFill>
              </a:rPr>
              <a:t>limit</a:t>
            </a:r>
            <a:r>
              <a:rPr lang="it-IT" sz="1100" b="0" dirty="0" smtClean="0"/>
              <a:t>;</a:t>
            </a:r>
          </a:p>
          <a:p>
            <a:pPr fontAlgn="auto">
              <a:spcAft>
                <a:spcPts val="0"/>
              </a:spcAft>
            </a:pPr>
            <a:r>
              <a:rPr lang="it-IT" sz="1100" b="0" dirty="0" smtClean="0"/>
              <a:t>  }</a:t>
            </a:r>
          </a:p>
          <a:p>
            <a:pPr fontAlgn="auto">
              <a:spcAft>
                <a:spcPts val="0"/>
              </a:spcAft>
            </a:pPr>
            <a:r>
              <a:rPr lang="it-IT" sz="1100" b="0" dirty="0" smtClean="0"/>
              <a:t>  </a:t>
            </a:r>
          </a:p>
          <a:p>
            <a:pPr fontAlgn="auto">
              <a:spcAft>
                <a:spcPts val="0"/>
              </a:spcAft>
            </a:pPr>
            <a:r>
              <a:rPr lang="it-IT" sz="1100" b="0" dirty="0" smtClean="0"/>
              <a:t>  </a:t>
            </a:r>
            <a:r>
              <a:rPr lang="it-IT" sz="1100" b="0" dirty="0" smtClean="0">
                <a:solidFill>
                  <a:srgbClr val="7F0055"/>
                </a:solidFill>
              </a:rPr>
              <a:t>public</a:t>
            </a:r>
            <a:r>
              <a:rPr lang="it-IT" sz="1100" b="0" dirty="0" smtClean="0"/>
              <a:t> </a:t>
            </a:r>
            <a:r>
              <a:rPr lang="it-IT" sz="1100" b="0" dirty="0" err="1" smtClean="0">
                <a:solidFill>
                  <a:srgbClr val="7F0055"/>
                </a:solidFill>
              </a:rPr>
              <a:t>boolean</a:t>
            </a:r>
            <a:r>
              <a:rPr lang="it-IT" sz="1100" b="0" dirty="0" smtClean="0"/>
              <a:t> </a:t>
            </a:r>
            <a:r>
              <a:rPr lang="it-IT" sz="1100" b="0" dirty="0" err="1" smtClean="0"/>
              <a:t>isOver</a:t>
            </a:r>
            <a:r>
              <a:rPr lang="it-IT" sz="1100" b="0" dirty="0" smtClean="0"/>
              <a:t>() { </a:t>
            </a:r>
          </a:p>
          <a:p>
            <a:pPr fontAlgn="auto">
              <a:spcAft>
                <a:spcPts val="0"/>
              </a:spcAft>
            </a:pPr>
            <a:r>
              <a:rPr lang="it-IT" sz="1100" b="0" dirty="0" smtClean="0"/>
              <a:t>  </a:t>
            </a:r>
            <a:r>
              <a:rPr lang="it-IT" sz="1100" b="0" dirty="0" err="1" smtClean="0">
                <a:solidFill>
                  <a:srgbClr val="7F0055"/>
                </a:solidFill>
              </a:rPr>
              <a:t>return</a:t>
            </a:r>
            <a:r>
              <a:rPr lang="it-IT" sz="1100" b="0" dirty="0" smtClean="0"/>
              <a:t> </a:t>
            </a:r>
            <a:r>
              <a:rPr lang="it-IT" sz="1100" b="0" dirty="0" err="1" smtClean="0">
                <a:solidFill>
                  <a:srgbClr val="0000C0"/>
                </a:solidFill>
              </a:rPr>
              <a:t>value</a:t>
            </a:r>
            <a:r>
              <a:rPr lang="it-IT" sz="1100" b="0" dirty="0" smtClean="0"/>
              <a:t>==</a:t>
            </a:r>
            <a:r>
              <a:rPr lang="it-IT" sz="1100" b="0" dirty="0" err="1" smtClean="0">
                <a:solidFill>
                  <a:srgbClr val="0000C0"/>
                </a:solidFill>
              </a:rPr>
              <a:t>limit</a:t>
            </a:r>
            <a:r>
              <a:rPr lang="it-IT" sz="1100" b="0" dirty="0" smtClean="0"/>
              <a:t>; </a:t>
            </a:r>
          </a:p>
          <a:p>
            <a:pPr fontAlgn="auto">
              <a:spcAft>
                <a:spcPts val="0"/>
              </a:spcAft>
            </a:pPr>
            <a:r>
              <a:rPr lang="it-IT" sz="1100" b="0" dirty="0" smtClean="0"/>
              <a:t>  }</a:t>
            </a:r>
          </a:p>
          <a:p>
            <a:pPr fontAlgn="auto">
              <a:spcAft>
                <a:spcPts val="0"/>
              </a:spcAft>
            </a:pPr>
            <a:r>
              <a:rPr lang="it-IT" sz="1100" b="0" dirty="0" smtClean="0"/>
              <a:t>  </a:t>
            </a:r>
          </a:p>
          <a:p>
            <a:pPr fontAlgn="auto">
              <a:spcAft>
                <a:spcPts val="0"/>
              </a:spcAft>
            </a:pPr>
            <a:r>
              <a:rPr lang="it-IT" sz="1100" b="0" dirty="0" smtClean="0"/>
              <a:t>  </a:t>
            </a:r>
            <a:r>
              <a:rPr lang="it-IT" sz="1100" b="0" dirty="0" smtClean="0">
                <a:solidFill>
                  <a:srgbClr val="3F7F5F"/>
                </a:solidFill>
              </a:rPr>
              <a:t>// </a:t>
            </a:r>
            <a:r>
              <a:rPr lang="it-IT" sz="1100" b="0" dirty="0" err="1" smtClean="0">
                <a:solidFill>
                  <a:srgbClr val="3F7F5F"/>
                </a:solidFill>
              </a:rPr>
              <a:t>Overriding</a:t>
            </a:r>
            <a:r>
              <a:rPr lang="it-IT" sz="1100" b="0" dirty="0" smtClean="0">
                <a:solidFill>
                  <a:srgbClr val="3F7F5F"/>
                </a:solidFill>
              </a:rPr>
              <a:t> del metodo </a:t>
            </a:r>
            <a:r>
              <a:rPr lang="it-IT" sz="1100" b="0" dirty="0" err="1" smtClean="0">
                <a:solidFill>
                  <a:srgbClr val="3F7F5F"/>
                </a:solidFill>
              </a:rPr>
              <a:t>increment</a:t>
            </a:r>
            <a:r>
              <a:rPr lang="it-IT" sz="1100" b="0" dirty="0" smtClean="0">
                <a:solidFill>
                  <a:srgbClr val="3F7F5F"/>
                </a:solidFill>
              </a:rPr>
              <a:t>()</a:t>
            </a:r>
          </a:p>
          <a:p>
            <a:pPr fontAlgn="auto">
              <a:spcAft>
                <a:spcPts val="0"/>
              </a:spcAft>
            </a:pPr>
            <a:r>
              <a:rPr lang="it-IT" sz="1100" b="0" dirty="0" smtClean="0"/>
              <a:t>  </a:t>
            </a:r>
            <a:r>
              <a:rPr lang="it-IT" sz="1100" b="0" dirty="0" smtClean="0">
                <a:solidFill>
                  <a:srgbClr val="7F0055"/>
                </a:solidFill>
              </a:rPr>
              <a:t>public</a:t>
            </a:r>
            <a:r>
              <a:rPr lang="it-IT" sz="1100" b="0" dirty="0" smtClean="0"/>
              <a:t> </a:t>
            </a:r>
            <a:r>
              <a:rPr lang="it-IT" sz="1100" b="0" dirty="0" err="1" smtClean="0">
                <a:solidFill>
                  <a:srgbClr val="7F0055"/>
                </a:solidFill>
              </a:rPr>
              <a:t>void</a:t>
            </a:r>
            <a:r>
              <a:rPr lang="it-IT" sz="1100" b="0" dirty="0" smtClean="0"/>
              <a:t> </a:t>
            </a:r>
            <a:r>
              <a:rPr lang="it-IT" sz="1100" b="0" dirty="0" err="1" smtClean="0"/>
              <a:t>increment</a:t>
            </a:r>
            <a:r>
              <a:rPr lang="it-IT" sz="1100" b="0" dirty="0" smtClean="0"/>
              <a:t>(){    </a:t>
            </a:r>
          </a:p>
          <a:p>
            <a:pPr fontAlgn="auto">
              <a:spcAft>
                <a:spcPts val="0"/>
              </a:spcAft>
            </a:pPr>
            <a:r>
              <a:rPr lang="it-IT" sz="1100" b="0" dirty="0" smtClean="0"/>
              <a:t>    </a:t>
            </a:r>
            <a:r>
              <a:rPr lang="it-IT" sz="1100" b="0" dirty="0" err="1" smtClean="0">
                <a:solidFill>
                  <a:srgbClr val="7F0055"/>
                </a:solidFill>
              </a:rPr>
              <a:t>if</a:t>
            </a:r>
            <a:r>
              <a:rPr lang="it-IT" sz="1100" b="0" dirty="0" smtClean="0"/>
              <a:t> (!</a:t>
            </a:r>
            <a:r>
              <a:rPr lang="it-IT" sz="1100" b="0" dirty="0" err="1" smtClean="0">
                <a:solidFill>
                  <a:srgbClr val="7F0055"/>
                </a:solidFill>
              </a:rPr>
              <a:t>this</a:t>
            </a:r>
            <a:r>
              <a:rPr lang="it-IT" sz="1100" b="0" dirty="0" err="1" smtClean="0"/>
              <a:t>.isOver</a:t>
            </a:r>
            <a:r>
              <a:rPr lang="it-IT" sz="1100" b="0" dirty="0" smtClean="0"/>
              <a:t>())</a:t>
            </a:r>
          </a:p>
          <a:p>
            <a:pPr fontAlgn="auto">
              <a:spcAft>
                <a:spcPts val="0"/>
              </a:spcAft>
            </a:pPr>
            <a:r>
              <a:rPr lang="it-IT" sz="1100" b="0" dirty="0" smtClean="0"/>
              <a:t>      </a:t>
            </a:r>
            <a:r>
              <a:rPr lang="it-IT" sz="1100" b="0" dirty="0" err="1" smtClean="0">
                <a:solidFill>
                  <a:srgbClr val="7F0055"/>
                </a:solidFill>
              </a:rPr>
              <a:t>super</a:t>
            </a:r>
            <a:r>
              <a:rPr lang="it-IT" sz="1100" b="0" dirty="0" err="1" smtClean="0"/>
              <a:t>.increment</a:t>
            </a:r>
            <a:r>
              <a:rPr lang="it-IT" sz="1100" b="0" dirty="0" smtClean="0"/>
              <a:t>(); </a:t>
            </a:r>
            <a:r>
              <a:rPr lang="it-IT" sz="1100" b="0" dirty="0" smtClean="0">
                <a:solidFill>
                  <a:srgbClr val="3F7F5F"/>
                </a:solidFill>
              </a:rPr>
              <a:t>// richiamo versione padre</a:t>
            </a:r>
          </a:p>
          <a:p>
            <a:pPr fontAlgn="auto">
              <a:spcAft>
                <a:spcPts val="0"/>
              </a:spcAft>
            </a:pPr>
            <a:r>
              <a:rPr lang="it-IT" sz="1100" b="0" dirty="0" smtClean="0"/>
              <a:t>  }</a:t>
            </a:r>
          </a:p>
          <a:p>
            <a:pPr fontAlgn="auto">
              <a:spcAft>
                <a:spcPts val="0"/>
              </a:spcAft>
            </a:pPr>
            <a:r>
              <a:rPr lang="it-IT" sz="1100" b="0" dirty="0" smtClean="0"/>
              <a:t>}</a:t>
            </a:r>
            <a:endParaRPr lang="it-IT" sz="1100" b="0" dirty="0">
              <a:solidFill>
                <a:srgbClr val="1C2358"/>
              </a:solidFill>
              <a:ea typeface="Calibri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4" y="3903374"/>
            <a:ext cx="477299" cy="477299"/>
          </a:xfrm>
          <a:prstGeom prst="rect">
            <a:avLst/>
          </a:prstGeom>
        </p:spPr>
      </p:pic>
      <p:sp>
        <p:nvSpPr>
          <p:cNvPr id="21" name="Segnaposto data 2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276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it-IT" sz="2400" dirty="0" smtClean="0"/>
              <a:t>Microsoft .NET Framework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it-IT" sz="2400" dirty="0" smtClean="0"/>
              <a:t>Il linguaggio C#: Caratteristiche Generali</a:t>
            </a:r>
          </a:p>
          <a:p>
            <a:pPr lvl="1">
              <a:lnSpc>
                <a:spcPct val="200000"/>
              </a:lnSpc>
              <a:spcBef>
                <a:spcPts val="0"/>
              </a:spcBef>
            </a:pPr>
            <a:r>
              <a:rPr lang="it-IT" sz="2400" dirty="0" smtClean="0"/>
              <a:t>C# e Java</a:t>
            </a:r>
            <a:endParaRPr lang="it-IT" sz="240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it-IT" sz="3600" dirty="0" err="1" smtClean="0"/>
              <a:t>Overview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22119235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Polimorfismo e metodi virtuali – Esempi</a:t>
            </a:r>
          </a:p>
        </p:txBody>
      </p:sp>
      <p:sp>
        <p:nvSpPr>
          <p:cNvPr id="393220" name="Rectangle 4"/>
          <p:cNvSpPr>
            <a:spLocks noChangeArrowheads="1"/>
          </p:cNvSpPr>
          <p:nvPr/>
        </p:nvSpPr>
        <p:spPr bwMode="auto">
          <a:xfrm>
            <a:off x="610283" y="1234753"/>
            <a:ext cx="3881438" cy="40433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class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3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Persona</a:t>
            </a:r>
            <a:endParaRPr lang="en-US" sz="13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{ ...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</a:t>
            </a:r>
            <a:r>
              <a:rPr lang="en-US" sz="13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public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3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void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StampaDesc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{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</a:t>
            </a:r>
            <a:r>
              <a:rPr lang="en-US" sz="13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Console</a:t>
            </a: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.WriteLine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 </a:t>
            </a:r>
            <a:r>
              <a:rPr lang="en-US" sz="13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"{0} {1}, </a:t>
            </a:r>
            <a:r>
              <a:rPr lang="en-US" sz="1300" u="none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anni</a:t>
            </a:r>
            <a:r>
              <a:rPr lang="en-US" sz="13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{2}"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 Nome, </a:t>
            </a: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Cognome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, </a:t>
            </a: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Età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}</a:t>
            </a:r>
            <a:endParaRPr lang="en-US" sz="1300" u="none" dirty="0">
              <a:solidFill>
                <a:srgbClr val="0000FF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class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3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: </a:t>
            </a:r>
            <a:r>
              <a:rPr lang="en-US" sz="13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Persona</a:t>
            </a:r>
            <a:endParaRPr lang="en-US" sz="13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{ ...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</a:t>
            </a:r>
            <a:r>
              <a:rPr lang="en-US" sz="13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public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3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new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3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void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StampaDesc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{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</a:t>
            </a:r>
            <a:r>
              <a:rPr lang="en-US" sz="13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base</a:t>
            </a: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.StampaDesc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();        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</a:t>
            </a:r>
            <a:r>
              <a:rPr lang="en-US" sz="13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Console</a:t>
            </a: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.WriteLine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 </a:t>
            </a:r>
            <a:r>
              <a:rPr lang="en-US" sz="13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"Mat: {0}, </a:t>
            </a:r>
            <a:r>
              <a:rPr lang="en-US" sz="1300" u="none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Isc</a:t>
            </a:r>
            <a:r>
              <a:rPr lang="en-US" sz="13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: {1}"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 </a:t>
            </a: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Matricola,AnnoIscrizione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3225" name="Rectangle 9"/>
          <p:cNvSpPr>
            <a:spLocks noChangeArrowheads="1"/>
          </p:cNvSpPr>
          <p:nvPr/>
        </p:nvSpPr>
        <p:spPr bwMode="auto">
          <a:xfrm>
            <a:off x="1562784" y="3491336"/>
            <a:ext cx="412750" cy="3111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93221" name="Rectangle 5"/>
          <p:cNvSpPr>
            <a:spLocks noChangeArrowheads="1"/>
          </p:cNvSpPr>
          <p:nvPr/>
        </p:nvSpPr>
        <p:spPr bwMode="auto">
          <a:xfrm>
            <a:off x="6137275" y="1138237"/>
            <a:ext cx="3881438" cy="40433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class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3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Persona</a:t>
            </a:r>
            <a:endParaRPr lang="en-US" sz="13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{ ...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</a:t>
            </a:r>
            <a:r>
              <a:rPr lang="en-US" sz="13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public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3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virtual void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StampaDesc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{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</a:t>
            </a:r>
            <a:r>
              <a:rPr lang="en-US" sz="13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Console</a:t>
            </a: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.WriteLine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 </a:t>
            </a:r>
            <a:r>
              <a:rPr lang="en-US" sz="13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"{0} {1}, </a:t>
            </a:r>
            <a:r>
              <a:rPr lang="en-US" sz="1300" u="none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anni</a:t>
            </a:r>
            <a:r>
              <a:rPr lang="en-US" sz="13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{2}"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 Nome, </a:t>
            </a: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Cognome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, </a:t>
            </a: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Età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}</a:t>
            </a:r>
            <a:endParaRPr lang="en-US" sz="1300" u="none" dirty="0">
              <a:solidFill>
                <a:srgbClr val="0000FF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class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3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: </a:t>
            </a:r>
            <a:r>
              <a:rPr lang="en-US" sz="13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Persona</a:t>
            </a:r>
            <a:endParaRPr lang="en-US" sz="13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{ ...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</a:t>
            </a:r>
            <a:r>
              <a:rPr lang="en-US" sz="13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public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3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override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3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void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StampaDesc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{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</a:t>
            </a:r>
            <a:r>
              <a:rPr lang="en-US" sz="13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base</a:t>
            </a: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.StampaDesc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();        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</a:t>
            </a:r>
            <a:r>
              <a:rPr lang="en-US" sz="13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Console</a:t>
            </a: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.WriteLine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 </a:t>
            </a:r>
            <a:r>
              <a:rPr lang="en-US" sz="13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"Mat: {0}, </a:t>
            </a:r>
            <a:r>
              <a:rPr lang="en-US" sz="1300" u="none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Isc</a:t>
            </a:r>
            <a:r>
              <a:rPr lang="en-US" sz="13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: {1}"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,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 </a:t>
            </a: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Matricola,AnnoIscrizione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3224" name="Rectangle 8"/>
          <p:cNvSpPr>
            <a:spLocks noChangeArrowheads="1"/>
          </p:cNvSpPr>
          <p:nvPr/>
        </p:nvSpPr>
        <p:spPr bwMode="auto">
          <a:xfrm>
            <a:off x="7069138" y="1533524"/>
            <a:ext cx="825500" cy="3111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93226" name="Rectangle 10"/>
          <p:cNvSpPr>
            <a:spLocks noChangeArrowheads="1"/>
          </p:cNvSpPr>
          <p:nvPr/>
        </p:nvSpPr>
        <p:spPr bwMode="auto">
          <a:xfrm>
            <a:off x="7083426" y="3406774"/>
            <a:ext cx="898525" cy="3111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93223" name="Rectangle 7"/>
          <p:cNvSpPr>
            <a:spLocks noChangeArrowheads="1"/>
          </p:cNvSpPr>
          <p:nvPr/>
        </p:nvSpPr>
        <p:spPr bwMode="auto">
          <a:xfrm>
            <a:off x="7212628" y="4886327"/>
            <a:ext cx="4203700" cy="13398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Persona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A = </a:t>
            </a:r>
            <a:r>
              <a:rPr lang="en-US" sz="13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new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3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Persona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sz="13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"a"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, </a:t>
            </a:r>
            <a:r>
              <a:rPr lang="en-US" sz="13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"A"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);</a:t>
            </a:r>
            <a:endParaRPr lang="en-US" sz="1300" u="none" dirty="0">
              <a:solidFill>
                <a:srgbClr val="00808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3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B = </a:t>
            </a:r>
            <a:r>
              <a:rPr lang="en-US" sz="13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new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3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sz="13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"b"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, </a:t>
            </a:r>
            <a:r>
              <a:rPr lang="en-US" sz="13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"B"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);</a:t>
            </a:r>
            <a:endParaRPr lang="en-US" sz="1300" u="none" dirty="0">
              <a:solidFill>
                <a:srgbClr val="00808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Persona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C = B;</a:t>
            </a:r>
          </a:p>
          <a:p>
            <a:pPr>
              <a:spcBef>
                <a:spcPct val="5000"/>
              </a:spcBef>
            </a:pP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A.StampaDesc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(); </a:t>
            </a:r>
            <a:r>
              <a:rPr lang="en-US" sz="13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// </a:t>
            </a:r>
            <a:r>
              <a:rPr lang="en-US" sz="13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Persona.StampaDesc</a:t>
            </a:r>
            <a:r>
              <a:rPr lang="en-US" sz="13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</a:t>
            </a:r>
            <a:endParaRPr lang="en-US" sz="13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B.StampaDesc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(); </a:t>
            </a:r>
            <a:r>
              <a:rPr lang="en-US" sz="13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// </a:t>
            </a:r>
            <a:r>
              <a:rPr lang="en-US" sz="13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Studente.StampaDesc</a:t>
            </a:r>
            <a:r>
              <a:rPr lang="en-US" sz="13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</a:t>
            </a:r>
            <a:endParaRPr lang="en-US" sz="13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C.StampaDesc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(); </a:t>
            </a:r>
            <a:r>
              <a:rPr lang="en-US" sz="13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// </a:t>
            </a:r>
            <a:r>
              <a:rPr lang="en-US" sz="13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Studente.StampaDesc</a:t>
            </a:r>
            <a:r>
              <a:rPr lang="en-US" sz="13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93227" name="Rectangle 11"/>
          <p:cNvSpPr>
            <a:spLocks noChangeArrowheads="1"/>
          </p:cNvSpPr>
          <p:nvPr/>
        </p:nvSpPr>
        <p:spPr bwMode="auto">
          <a:xfrm>
            <a:off x="7255491" y="5956303"/>
            <a:ext cx="4049712" cy="2444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93222" name="Rectangle 6"/>
          <p:cNvSpPr>
            <a:spLocks noChangeArrowheads="1"/>
          </p:cNvSpPr>
          <p:nvPr/>
        </p:nvSpPr>
        <p:spPr bwMode="auto">
          <a:xfrm>
            <a:off x="1462088" y="4911726"/>
            <a:ext cx="4238625" cy="13398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Persona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A = </a:t>
            </a:r>
            <a:r>
              <a:rPr lang="en-US" sz="13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new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3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Persona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sz="13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"a"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, </a:t>
            </a:r>
            <a:r>
              <a:rPr lang="en-US" sz="13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"A"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);</a:t>
            </a:r>
            <a:endParaRPr lang="en-US" sz="1300" u="none" dirty="0">
              <a:solidFill>
                <a:srgbClr val="00808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3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B = </a:t>
            </a:r>
            <a:r>
              <a:rPr lang="en-US" sz="13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new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3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sz="13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"b"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, </a:t>
            </a:r>
            <a:r>
              <a:rPr lang="en-US" sz="13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"B"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);</a:t>
            </a:r>
            <a:endParaRPr lang="en-US" sz="1300" u="none" dirty="0">
              <a:solidFill>
                <a:srgbClr val="00808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3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Persona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C = B;</a:t>
            </a:r>
          </a:p>
          <a:p>
            <a:pPr>
              <a:spcBef>
                <a:spcPct val="5000"/>
              </a:spcBef>
            </a:pP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A.StampaDesc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(); </a:t>
            </a:r>
            <a:r>
              <a:rPr lang="en-US" sz="13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// </a:t>
            </a:r>
            <a:r>
              <a:rPr lang="en-US" sz="13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Persona.StampaDesc</a:t>
            </a:r>
            <a:r>
              <a:rPr lang="en-US" sz="13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</a:t>
            </a:r>
            <a:endParaRPr lang="en-US" sz="13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B.StampaDesc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(); </a:t>
            </a:r>
            <a:r>
              <a:rPr lang="en-US" sz="13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// </a:t>
            </a:r>
            <a:r>
              <a:rPr lang="en-US" sz="13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Studente.StampaDesc</a:t>
            </a:r>
            <a:r>
              <a:rPr lang="en-US" sz="13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</a:t>
            </a:r>
            <a:endParaRPr lang="en-US" sz="13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3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C.StampaDesc</a:t>
            </a:r>
            <a:r>
              <a:rPr lang="en-US" sz="13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(); </a:t>
            </a:r>
            <a:r>
              <a:rPr lang="en-US" sz="13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// </a:t>
            </a:r>
            <a:r>
              <a:rPr lang="en-US" sz="13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Persona.StampaDesc</a:t>
            </a:r>
            <a:r>
              <a:rPr lang="en-US" sz="13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93228" name="Rectangle 12"/>
          <p:cNvSpPr>
            <a:spLocks noChangeArrowheads="1"/>
          </p:cNvSpPr>
          <p:nvPr/>
        </p:nvSpPr>
        <p:spPr bwMode="auto">
          <a:xfrm>
            <a:off x="1504950" y="5981702"/>
            <a:ext cx="4049713" cy="24447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8" name="Segnaposto data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20" name="Segnaposto numero diapositiva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FD69-7822-4EE1-A590-7E1285E4F95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396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79561" y="457201"/>
            <a:ext cx="11405001" cy="595313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Polimorfismo (approfondimento)</a:t>
            </a:r>
            <a:endParaRPr lang="it-IT" dirty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9562" y="1190674"/>
            <a:ext cx="9324275" cy="39598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it-IT" sz="2000" dirty="0"/>
              <a:t>L’ereditarietà fa sì che un oggetto possa appartenere a più di un tipo (la sua classe e la classe base)</a:t>
            </a:r>
          </a:p>
          <a:p>
            <a:pPr>
              <a:lnSpc>
                <a:spcPct val="80000"/>
              </a:lnSpc>
            </a:pPr>
            <a:r>
              <a:rPr lang="it-IT" sz="2000" dirty="0" smtClean="0"/>
              <a:t>Conversione</a:t>
            </a:r>
            <a:endParaRPr lang="it-IT" sz="2000" dirty="0"/>
          </a:p>
          <a:p>
            <a:pPr lvl="1">
              <a:lnSpc>
                <a:spcPct val="80000"/>
              </a:lnSpc>
            </a:pPr>
            <a:r>
              <a:rPr lang="it-IT" sz="1800" dirty="0">
                <a:solidFill>
                  <a:srgbClr val="C00000"/>
                </a:solidFill>
              </a:rPr>
              <a:t>Type cast </a:t>
            </a:r>
            <a:r>
              <a:rPr lang="it-IT" sz="1800" dirty="0"/>
              <a:t>(sintassi simile al C)</a:t>
            </a:r>
          </a:p>
          <a:p>
            <a:pPr lvl="2">
              <a:lnSpc>
                <a:spcPct val="80000"/>
              </a:lnSpc>
            </a:pPr>
            <a:r>
              <a:rPr lang="it-IT" dirty="0"/>
              <a:t>Se la conversione non può essere eseguita </a:t>
            </a:r>
            <a:r>
              <a:rPr lang="it-IT" dirty="0">
                <a:sym typeface="Wingdings" pitchFamily="2" charset="2"/>
              </a:rPr>
              <a:t></a:t>
            </a:r>
            <a:r>
              <a:rPr lang="it-IT" dirty="0"/>
              <a:t> errore (eccezione</a:t>
            </a:r>
            <a:r>
              <a:rPr lang="it-IT" dirty="0" smtClean="0"/>
              <a:t>)</a:t>
            </a:r>
          </a:p>
          <a:p>
            <a:pPr lvl="2">
              <a:lnSpc>
                <a:spcPct val="80000"/>
              </a:lnSpc>
            </a:pPr>
            <a:endParaRPr lang="it-IT" dirty="0"/>
          </a:p>
          <a:p>
            <a:pPr lvl="1">
              <a:lnSpc>
                <a:spcPct val="80000"/>
              </a:lnSpc>
            </a:pPr>
            <a:r>
              <a:rPr lang="it-IT" sz="1800" dirty="0"/>
              <a:t>Operatore </a:t>
            </a:r>
            <a:r>
              <a:rPr lang="it-IT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endParaRPr lang="it-IT" sz="18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80000"/>
              </a:lnSpc>
            </a:pPr>
            <a:r>
              <a:rPr lang="it-IT" dirty="0"/>
              <a:t>Se la conversione non può essere eseguita il risultato è </a:t>
            </a:r>
            <a:r>
              <a:rPr lang="it-IT" dirty="0" err="1" smtClean="0">
                <a:solidFill>
                  <a:srgbClr val="C00000"/>
                </a:solidFill>
              </a:rPr>
              <a:t>null</a:t>
            </a:r>
            <a:endParaRPr lang="it-IT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</a:pPr>
            <a:endParaRPr lang="it-IT" sz="2000" dirty="0" smtClean="0"/>
          </a:p>
          <a:p>
            <a:pPr>
              <a:lnSpc>
                <a:spcPct val="80000"/>
              </a:lnSpc>
            </a:pPr>
            <a:r>
              <a:rPr lang="it-IT" sz="2000" dirty="0" smtClean="0"/>
              <a:t>Controllo</a:t>
            </a:r>
          </a:p>
          <a:p>
            <a:pPr lvl="1">
              <a:lnSpc>
                <a:spcPct val="80000"/>
              </a:lnSpc>
            </a:pPr>
            <a:r>
              <a:rPr lang="it-IT" sz="1800" dirty="0" smtClean="0"/>
              <a:t>Operatore </a:t>
            </a:r>
            <a:r>
              <a:rPr lang="it-IT" sz="1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endParaRPr lang="it-IT" sz="18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lnSpc>
                <a:spcPct val="80000"/>
              </a:lnSpc>
            </a:pPr>
            <a:r>
              <a:rPr lang="it-IT" dirty="0" smtClean="0"/>
              <a:t>Permette di controllare se un oggetto appartiene a </a:t>
            </a:r>
          </a:p>
          <a:p>
            <a:pPr marL="384048" lvl="2" indent="0">
              <a:lnSpc>
                <a:spcPct val="80000"/>
              </a:lnSpc>
              <a:buNone/>
            </a:pPr>
            <a:r>
              <a:rPr lang="it-IT" dirty="0" smtClean="0"/>
              <a:t>    un determinato tipo</a:t>
            </a:r>
          </a:p>
          <a:p>
            <a:pPr>
              <a:lnSpc>
                <a:spcPct val="80000"/>
              </a:lnSpc>
            </a:pPr>
            <a:endParaRPr lang="it-IT" sz="2000" dirty="0"/>
          </a:p>
        </p:txBody>
      </p:sp>
      <p:sp>
        <p:nvSpPr>
          <p:cNvPr id="363526" name="Rectangle 6"/>
          <p:cNvSpPr>
            <a:spLocks noChangeArrowheads="1"/>
          </p:cNvSpPr>
          <p:nvPr/>
        </p:nvSpPr>
        <p:spPr bwMode="auto">
          <a:xfrm>
            <a:off x="5744418" y="4024035"/>
            <a:ext cx="6145213" cy="2252924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Persona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A =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new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Persona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sz="12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"a"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, </a:t>
            </a:r>
            <a:r>
              <a:rPr lang="en-US" sz="12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"A"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B =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new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sz="12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"b"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, </a:t>
            </a:r>
            <a:r>
              <a:rPr lang="en-US" sz="12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"B"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Persona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C = B; 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// </a:t>
            </a:r>
            <a:r>
              <a:rPr lang="en-US" sz="12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Corretto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: non </a:t>
            </a:r>
            <a:r>
              <a:rPr lang="en-US" sz="12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richiede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cast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D = (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)C; 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// </a:t>
            </a:r>
            <a:r>
              <a:rPr lang="en-US" sz="12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Corretto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ma </a:t>
            </a:r>
            <a:r>
              <a:rPr lang="en-US" sz="12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richiede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cast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noProof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 </a:t>
            </a:r>
            <a:r>
              <a:rPr lang="en-US" sz="1200" u="none" noProof="1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E</a:t>
            </a:r>
            <a:r>
              <a:rPr lang="en-US" sz="1200" u="none" noProof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noProof="1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=</a:t>
            </a:r>
            <a:r>
              <a:rPr lang="en-US" sz="1200" u="none" noProof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noProof="1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sz="1200" u="none" noProof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</a:t>
            </a:r>
            <a:r>
              <a:rPr lang="en-US" sz="1200" u="none" noProof="1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)A</a:t>
            </a:r>
            <a:r>
              <a:rPr lang="en-US" sz="1200" u="none" noProof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 </a:t>
            </a:r>
            <a:r>
              <a:rPr lang="en-US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// Genera errore a run-time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F = C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as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 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// </a:t>
            </a:r>
            <a:r>
              <a:rPr lang="en-US" sz="12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Corretto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: F=C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G = A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as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 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// </a:t>
            </a:r>
            <a:r>
              <a:rPr lang="en-US" sz="12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Corretto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: G=null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endParaRPr lang="en-US" sz="1200" u="none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bool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b1 = (A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is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Persona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 &amp;&amp; (B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is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); 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// true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bool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b2 = F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is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 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// true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bool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b3 = A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is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 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// false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bool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b4 = G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is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Studente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 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// false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bool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b5 = B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is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Object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 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// true</a:t>
            </a:r>
          </a:p>
        </p:txBody>
      </p:sp>
      <p:pic>
        <p:nvPicPr>
          <p:cNvPr id="36352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764" y="1301752"/>
            <a:ext cx="1882775" cy="257333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Segnaposto data 1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5" name="Segnaposto piè di pagina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16" name="Segnaposto numero diapositiva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31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2165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Classi Astratte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79561" y="1142047"/>
            <a:ext cx="11404121" cy="1937055"/>
          </a:xfrm>
        </p:spPr>
        <p:txBody>
          <a:bodyPr anchor="ctr"/>
          <a:lstStyle/>
          <a:p>
            <a:pPr lvl="1"/>
            <a:r>
              <a:rPr lang="it-IT" dirty="0"/>
              <a:t>È possibile dichiarare una classe come </a:t>
            </a:r>
            <a:r>
              <a:rPr lang="it-IT" dirty="0" err="1">
                <a:solidFill>
                  <a:srgbClr val="C00000"/>
                </a:solidFill>
              </a:rPr>
              <a:t>abstract</a:t>
            </a:r>
            <a:r>
              <a:rPr lang="it-IT" dirty="0">
                <a:solidFill>
                  <a:srgbClr val="C00000"/>
                </a:solidFill>
              </a:rPr>
              <a:t> </a:t>
            </a:r>
          </a:p>
          <a:p>
            <a:pPr lvl="2"/>
            <a:r>
              <a:rPr lang="it-IT" sz="1800" dirty="0"/>
              <a:t>Classi astratte non possono essere istanziate (non si può creare un oggetto di tali </a:t>
            </a:r>
            <a:r>
              <a:rPr lang="it-IT" sz="1800" dirty="0" smtClean="0"/>
              <a:t>classi)</a:t>
            </a:r>
          </a:p>
          <a:p>
            <a:pPr lvl="2"/>
            <a:r>
              <a:rPr lang="it-IT" sz="1800" dirty="0"/>
              <a:t>S</a:t>
            </a:r>
            <a:r>
              <a:rPr lang="it-IT" sz="1800" dirty="0" smtClean="0"/>
              <a:t>ono </a:t>
            </a:r>
            <a:r>
              <a:rPr lang="it-IT" sz="1800" dirty="0"/>
              <a:t>tipicamente utilizzate per fornire funzionalità comuni a una serie di classi </a:t>
            </a:r>
            <a:r>
              <a:rPr lang="it-IT" sz="1800" dirty="0" smtClean="0"/>
              <a:t>derivate</a:t>
            </a:r>
            <a:endParaRPr lang="it-IT" sz="1800" dirty="0"/>
          </a:p>
          <a:p>
            <a:pPr lvl="2"/>
            <a:r>
              <a:rPr lang="it-IT" sz="1800" dirty="0"/>
              <a:t>Contengono tipicamente uno o più metodi </a:t>
            </a:r>
            <a:r>
              <a:rPr lang="it-IT" sz="1800" dirty="0" err="1"/>
              <a:t>abstract</a:t>
            </a:r>
            <a:r>
              <a:rPr lang="it-IT" sz="1800" dirty="0"/>
              <a:t> </a:t>
            </a:r>
            <a:r>
              <a:rPr lang="it-IT" sz="1800" dirty="0" smtClean="0"/>
              <a:t>(ovvero metodi </a:t>
            </a:r>
            <a:r>
              <a:rPr lang="it-IT" sz="1800" dirty="0" err="1"/>
              <a:t>virtual</a:t>
            </a:r>
            <a:r>
              <a:rPr lang="it-IT" sz="1800" dirty="0"/>
              <a:t> senza implementazione</a:t>
            </a:r>
            <a:r>
              <a:rPr lang="it-IT" sz="1800" dirty="0" smtClean="0"/>
              <a:t>)</a:t>
            </a:r>
            <a:endParaRPr lang="it-IT" sz="1800" dirty="0"/>
          </a:p>
        </p:txBody>
      </p:sp>
      <p:sp>
        <p:nvSpPr>
          <p:cNvPr id="8" name="Rettangolo 7"/>
          <p:cNvSpPr/>
          <p:nvPr/>
        </p:nvSpPr>
        <p:spPr>
          <a:xfrm>
            <a:off x="3130066" y="3031466"/>
            <a:ext cx="5903109" cy="275152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FormaGeometricaPiana</a:t>
            </a:r>
            <a:endParaRPr lang="it-IT" sz="1600" u="non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it-IT" sz="1600" u="non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CalcolaPerimetro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600" u="non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it-IT" sz="1600" u="non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u="none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16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u="none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Quadrato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it-IT" sz="16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FormaGeometricaPiana</a:t>
            </a:r>
            <a:endParaRPr lang="it-IT" sz="1600" u="non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it-IT" sz="1600" u="non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CalcolaPerimetro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6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>
              <a:lnSpc>
                <a:spcPct val="90000"/>
              </a:lnSpc>
            </a:pP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600" u="none" dirty="0">
              <a:solidFill>
                <a:srgbClr val="0000FF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</p:txBody>
      </p:sp>
      <p:sp>
        <p:nvSpPr>
          <p:cNvPr id="18" name="Segnaposto data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20" name="Segnaposto numero diapositiva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096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it-IT" dirty="0" smtClean="0"/>
              <a:t>Stesso significato, sintassi e utilizzo simile.</a:t>
            </a:r>
          </a:p>
          <a:p>
            <a:pPr lvl="2"/>
            <a:r>
              <a:rPr lang="it-IT" dirty="0" smtClean="0"/>
              <a:t>Al posto della keyword «</a:t>
            </a:r>
            <a:r>
              <a:rPr lang="it-IT" dirty="0" err="1" smtClean="0"/>
              <a:t>implements</a:t>
            </a:r>
            <a:r>
              <a:rPr lang="it-IT" dirty="0" smtClean="0"/>
              <a:t>» (utilizzata in Java) si utilizza (in C#) la stessa notazione («:») utilizzata per l’ereditarietà</a:t>
            </a:r>
          </a:p>
          <a:p>
            <a:pPr lvl="1"/>
            <a:r>
              <a:rPr lang="it-IT" dirty="0"/>
              <a:t>U</a:t>
            </a:r>
            <a:r>
              <a:rPr lang="it-IT" dirty="0" smtClean="0"/>
              <a:t>na classe può implementare più interfacce.</a:t>
            </a:r>
          </a:p>
          <a:p>
            <a:pPr lvl="1"/>
            <a:r>
              <a:rPr lang="it-IT" dirty="0" smtClean="0"/>
              <a:t>I membri delle interfacce sono implicitamente «public»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Interfacce</a:t>
            </a:r>
            <a:endParaRPr lang="it-IT" dirty="0"/>
          </a:p>
        </p:txBody>
      </p:sp>
      <p:sp>
        <p:nvSpPr>
          <p:cNvPr id="2" name="Segnaposto testo 1"/>
          <p:cNvSpPr>
            <a:spLocks noGrp="1"/>
          </p:cNvSpPr>
          <p:nvPr>
            <p:ph type="body" sz="half" idx="13"/>
          </p:nvPr>
        </p:nvSpPr>
        <p:spPr/>
        <p:txBody>
          <a:bodyPr>
            <a:normAutofit/>
          </a:bodyPr>
          <a:lstStyle/>
          <a:p>
            <a:pPr lvl="1"/>
            <a:r>
              <a:rPr lang="it-IT" dirty="0"/>
              <a:t>In C#, per convenzione, i nomi delle interfacce hanno il prefisso ‘</a:t>
            </a:r>
            <a:r>
              <a:rPr lang="it-IT" dirty="0" smtClean="0"/>
              <a:t>I’</a:t>
            </a:r>
          </a:p>
          <a:p>
            <a:pPr lvl="2"/>
            <a:r>
              <a:rPr lang="it-IT" dirty="0" smtClean="0"/>
              <a:t>questo </a:t>
            </a:r>
            <a:r>
              <a:rPr lang="it-IT" dirty="0"/>
              <a:t>facilita la distinzione fra classe base e interfacce implementate dato che la sintassi è la </a:t>
            </a:r>
            <a:r>
              <a:rPr lang="it-IT" dirty="0" smtClean="0"/>
              <a:t>stessa</a:t>
            </a:r>
          </a:p>
          <a:p>
            <a:pPr lvl="2"/>
            <a:r>
              <a:rPr lang="it-IT" dirty="0" smtClean="0"/>
              <a:t>In </a:t>
            </a:r>
            <a:r>
              <a:rPr lang="it-IT" dirty="0"/>
              <a:t>Java è possibile dichiarare costanti, classi innestate e metodi statici all’interno di </a:t>
            </a:r>
            <a:r>
              <a:rPr lang="it-IT" dirty="0" smtClean="0"/>
              <a:t>un’interfaccia</a:t>
            </a:r>
          </a:p>
          <a:p>
            <a:pPr lvl="2"/>
            <a:endParaRPr lang="it-IT" dirty="0"/>
          </a:p>
          <a:p>
            <a:pPr lvl="1"/>
            <a:r>
              <a:rPr lang="it-IT" dirty="0"/>
              <a:t>In C# un’interfaccia, oltre a metodi, può contenere </a:t>
            </a:r>
            <a:r>
              <a:rPr lang="it-IT" dirty="0" smtClean="0"/>
              <a:t>proprietà</a:t>
            </a:r>
          </a:p>
        </p:txBody>
      </p:sp>
      <p:sp>
        <p:nvSpPr>
          <p:cNvPr id="16" name="Segnaposto data 1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703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Interfacce (2)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public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interface</a:t>
            </a:r>
            <a:r>
              <a:rPr lang="it-IT" b="0" dirty="0"/>
              <a:t> Device {</a:t>
            </a:r>
          </a:p>
          <a:p>
            <a:pPr>
              <a:spcAft>
                <a:spcPts val="0"/>
              </a:spcAft>
            </a:pPr>
            <a:r>
              <a:rPr lang="it-IT" b="0" dirty="0" smtClean="0">
                <a:solidFill>
                  <a:srgbClr val="7F0055"/>
                </a:solidFill>
              </a:rPr>
              <a:t>  </a:t>
            </a:r>
            <a:r>
              <a:rPr lang="it-IT" b="0" dirty="0" err="1" smtClean="0">
                <a:solidFill>
                  <a:srgbClr val="7F0055"/>
                </a:solidFill>
              </a:rPr>
              <a:t>void</a:t>
            </a:r>
            <a:r>
              <a:rPr lang="it-IT" b="0" dirty="0" smtClean="0"/>
              <a:t> </a:t>
            </a:r>
            <a:r>
              <a:rPr lang="it-IT" b="0" dirty="0" err="1"/>
              <a:t>switchOn</a:t>
            </a:r>
            <a:r>
              <a:rPr lang="it-IT" b="0" dirty="0"/>
              <a:t>();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 smtClean="0">
                <a:solidFill>
                  <a:srgbClr val="7F0055"/>
                </a:solidFill>
              </a:rPr>
              <a:t>  </a:t>
            </a:r>
            <a:r>
              <a:rPr lang="it-IT" b="0" dirty="0" err="1" smtClean="0">
                <a:solidFill>
                  <a:srgbClr val="7F0055"/>
                </a:solidFill>
              </a:rPr>
              <a:t>void</a:t>
            </a:r>
            <a:r>
              <a:rPr lang="it-IT" b="0" dirty="0" smtClean="0"/>
              <a:t> </a:t>
            </a:r>
            <a:r>
              <a:rPr lang="it-IT" b="0" dirty="0" err="1"/>
              <a:t>switchOff</a:t>
            </a:r>
            <a:r>
              <a:rPr lang="it-IT" b="0" dirty="0"/>
              <a:t>();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 smtClean="0">
                <a:solidFill>
                  <a:srgbClr val="7F0055"/>
                </a:solidFill>
              </a:rPr>
              <a:t>  </a:t>
            </a:r>
            <a:r>
              <a:rPr lang="it-IT" b="0" dirty="0" err="1" smtClean="0">
                <a:solidFill>
                  <a:srgbClr val="7F0055"/>
                </a:solidFill>
              </a:rPr>
              <a:t>boolean</a:t>
            </a:r>
            <a:r>
              <a:rPr lang="it-IT" b="0" dirty="0" smtClean="0"/>
              <a:t> </a:t>
            </a:r>
            <a:r>
              <a:rPr lang="it-IT" b="0" dirty="0" err="1"/>
              <a:t>isSwitchedOn</a:t>
            </a:r>
            <a:r>
              <a:rPr lang="it-IT" b="0" dirty="0"/>
              <a:t>();</a:t>
            </a:r>
          </a:p>
          <a:p>
            <a:pPr>
              <a:spcAft>
                <a:spcPts val="0"/>
              </a:spcAft>
            </a:pPr>
            <a:r>
              <a:rPr lang="it-IT" b="0" dirty="0"/>
              <a:t>} 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public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class</a:t>
            </a:r>
            <a:r>
              <a:rPr lang="it-IT" b="0" dirty="0"/>
              <a:t> Lamp </a:t>
            </a:r>
            <a:r>
              <a:rPr lang="it-IT" b="0" dirty="0" err="1">
                <a:solidFill>
                  <a:srgbClr val="7F0055"/>
                </a:solidFill>
              </a:rPr>
              <a:t>implements</a:t>
            </a:r>
            <a:r>
              <a:rPr lang="it-IT" b="0" dirty="0"/>
              <a:t> Device {</a:t>
            </a:r>
          </a:p>
          <a:p>
            <a:pPr>
              <a:spcAft>
                <a:spcPts val="0"/>
              </a:spcAft>
            </a:pPr>
            <a:r>
              <a:rPr lang="it-IT" b="0" dirty="0" smtClean="0">
                <a:solidFill>
                  <a:srgbClr val="7F0055"/>
                </a:solidFill>
              </a:rPr>
              <a:t>  public</a:t>
            </a:r>
            <a:r>
              <a:rPr lang="it-IT" b="0" dirty="0" smtClean="0"/>
              <a:t> </a:t>
            </a:r>
            <a:r>
              <a:rPr lang="it-IT" b="0" dirty="0"/>
              <a:t>Lamp() { ... }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 smtClean="0">
                <a:solidFill>
                  <a:srgbClr val="7F0055"/>
                </a:solidFill>
              </a:rPr>
              <a:t>  public</a:t>
            </a:r>
            <a:r>
              <a:rPr lang="it-IT" b="0" dirty="0" smtClean="0"/>
              <a:t> </a:t>
            </a:r>
            <a:r>
              <a:rPr lang="it-IT" b="0" dirty="0" err="1">
                <a:solidFill>
                  <a:srgbClr val="7F0055"/>
                </a:solidFill>
              </a:rPr>
              <a:t>void</a:t>
            </a:r>
            <a:r>
              <a:rPr lang="it-IT" b="0" dirty="0"/>
              <a:t> </a:t>
            </a:r>
            <a:r>
              <a:rPr lang="it-IT" b="0" dirty="0" err="1"/>
              <a:t>switchOn</a:t>
            </a:r>
            <a:r>
              <a:rPr lang="it-IT" b="0" dirty="0"/>
              <a:t>() {</a:t>
            </a:r>
          </a:p>
          <a:p>
            <a:pPr>
              <a:spcAft>
                <a:spcPts val="0"/>
              </a:spcAft>
            </a:pPr>
            <a:r>
              <a:rPr lang="it-IT" b="0" dirty="0" smtClean="0">
                <a:solidFill>
                  <a:srgbClr val="7F0055"/>
                </a:solidFill>
              </a:rPr>
              <a:t>    </a:t>
            </a:r>
            <a:r>
              <a:rPr lang="it-IT" b="0" dirty="0" err="1" smtClean="0">
                <a:solidFill>
                  <a:srgbClr val="7F0055"/>
                </a:solidFill>
              </a:rPr>
              <a:t>this</a:t>
            </a:r>
            <a:r>
              <a:rPr lang="it-IT" b="0" dirty="0" err="1" smtClean="0"/>
              <a:t>.switchedOn</a:t>
            </a:r>
            <a:r>
              <a:rPr lang="it-IT" b="0" dirty="0" smtClean="0"/>
              <a:t> </a:t>
            </a:r>
            <a:r>
              <a:rPr lang="it-IT" b="0" dirty="0"/>
              <a:t>= </a:t>
            </a:r>
            <a:r>
              <a:rPr lang="it-IT" b="0" dirty="0" err="1">
                <a:solidFill>
                  <a:srgbClr val="7F0055"/>
                </a:solidFill>
              </a:rPr>
              <a:t>true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 smtClean="0"/>
              <a:t>  }</a:t>
            </a:r>
            <a:endParaRPr lang="it-IT" b="0" dirty="0"/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 smtClean="0">
                <a:solidFill>
                  <a:srgbClr val="7F0055"/>
                </a:solidFill>
              </a:rPr>
              <a:t>  public</a:t>
            </a:r>
            <a:r>
              <a:rPr lang="it-IT" b="0" dirty="0" smtClean="0"/>
              <a:t> </a:t>
            </a:r>
            <a:r>
              <a:rPr lang="it-IT" b="0" dirty="0" err="1">
                <a:solidFill>
                  <a:srgbClr val="7F0055"/>
                </a:solidFill>
              </a:rPr>
              <a:t>void</a:t>
            </a:r>
            <a:r>
              <a:rPr lang="it-IT" b="0" dirty="0"/>
              <a:t> </a:t>
            </a:r>
            <a:r>
              <a:rPr lang="it-IT" b="0" dirty="0" err="1"/>
              <a:t>switchOff</a:t>
            </a:r>
            <a:r>
              <a:rPr lang="it-IT" b="0" dirty="0"/>
              <a:t>() {</a:t>
            </a:r>
          </a:p>
          <a:p>
            <a:pPr>
              <a:spcAft>
                <a:spcPts val="0"/>
              </a:spcAft>
            </a:pPr>
            <a:r>
              <a:rPr lang="it-IT" b="0" dirty="0" smtClean="0">
                <a:solidFill>
                  <a:srgbClr val="7F0055"/>
                </a:solidFill>
              </a:rPr>
              <a:t>    </a:t>
            </a:r>
            <a:r>
              <a:rPr lang="it-IT" b="0" dirty="0" err="1" smtClean="0">
                <a:solidFill>
                  <a:srgbClr val="7F0055"/>
                </a:solidFill>
              </a:rPr>
              <a:t>this</a:t>
            </a:r>
            <a:r>
              <a:rPr lang="it-IT" b="0" dirty="0" err="1" smtClean="0"/>
              <a:t>.switchedOn</a:t>
            </a:r>
            <a:r>
              <a:rPr lang="it-IT" b="0" dirty="0" smtClean="0"/>
              <a:t> </a:t>
            </a:r>
            <a:r>
              <a:rPr lang="it-IT" b="0" dirty="0"/>
              <a:t>= </a:t>
            </a:r>
            <a:r>
              <a:rPr lang="it-IT" b="0" dirty="0">
                <a:solidFill>
                  <a:srgbClr val="7F0055"/>
                </a:solidFill>
              </a:rPr>
              <a:t>false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 smtClean="0"/>
              <a:t>  }</a:t>
            </a:r>
            <a:endParaRPr lang="it-IT" b="0" dirty="0"/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 smtClean="0">
                <a:solidFill>
                  <a:srgbClr val="7F0055"/>
                </a:solidFill>
              </a:rPr>
              <a:t>  public</a:t>
            </a:r>
            <a:r>
              <a:rPr lang="it-IT" b="0" dirty="0" smtClean="0"/>
              <a:t> </a:t>
            </a:r>
            <a:r>
              <a:rPr lang="it-IT" b="0" dirty="0" err="1">
                <a:solidFill>
                  <a:srgbClr val="7F0055"/>
                </a:solidFill>
              </a:rPr>
              <a:t>boolean</a:t>
            </a:r>
            <a:r>
              <a:rPr lang="it-IT" b="0" dirty="0"/>
              <a:t> </a:t>
            </a:r>
            <a:r>
              <a:rPr lang="it-IT" b="0" dirty="0" err="1"/>
              <a:t>isSwitchedOn</a:t>
            </a:r>
            <a:r>
              <a:rPr lang="it-IT" b="0" dirty="0"/>
              <a:t>() {</a:t>
            </a:r>
          </a:p>
          <a:p>
            <a:pPr>
              <a:spcAft>
                <a:spcPts val="0"/>
              </a:spcAft>
            </a:pPr>
            <a:r>
              <a:rPr lang="it-IT" b="0" dirty="0" smtClean="0">
                <a:solidFill>
                  <a:srgbClr val="7F0055"/>
                </a:solidFill>
              </a:rPr>
              <a:t>    </a:t>
            </a:r>
            <a:r>
              <a:rPr lang="it-IT" b="0" dirty="0" err="1" smtClean="0">
                <a:solidFill>
                  <a:srgbClr val="7F0055"/>
                </a:solidFill>
              </a:rPr>
              <a:t>return</a:t>
            </a:r>
            <a:r>
              <a:rPr lang="it-IT" b="0" dirty="0" smtClean="0"/>
              <a:t> </a:t>
            </a:r>
            <a:r>
              <a:rPr lang="it-IT" b="0" dirty="0" err="1">
                <a:solidFill>
                  <a:srgbClr val="7F0055"/>
                </a:solidFill>
              </a:rPr>
              <a:t>this</a:t>
            </a:r>
            <a:r>
              <a:rPr lang="it-IT" b="0" dirty="0" err="1"/>
              <a:t>.switchedOn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 smtClean="0"/>
              <a:t>  }</a:t>
            </a: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/>
              <a:t>}</a:t>
            </a:r>
            <a:endParaRPr lang="it-IT" b="0" noProof="1">
              <a:ea typeface="Calibri"/>
            </a:endParaRP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interface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IDevice</a:t>
            </a:r>
            <a:endParaRPr lang="it-IT" b="0" noProof="1">
              <a:ea typeface="Calibri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 smtClean="0">
                <a:ea typeface="Calibri"/>
              </a:rPr>
              <a:t>{</a:t>
            </a:r>
            <a:endParaRPr lang="it-IT" b="0" noProof="1">
              <a:ea typeface="Calibri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void</a:t>
            </a:r>
            <a:r>
              <a:rPr lang="it-IT" b="0" noProof="1" smtClean="0">
                <a:ea typeface="Calibri"/>
              </a:rPr>
              <a:t> SwitchOn();</a:t>
            </a:r>
            <a:endParaRPr lang="it-IT" b="0" noProof="1">
              <a:ea typeface="Calibri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void</a:t>
            </a:r>
            <a:r>
              <a:rPr lang="it-IT" b="0" noProof="1" smtClean="0">
                <a:ea typeface="Calibri"/>
              </a:rPr>
              <a:t> SwitchOff();</a:t>
            </a:r>
            <a:endParaRPr lang="it-IT" b="0" noProof="1">
              <a:ea typeface="Calibri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bool</a:t>
            </a:r>
            <a:r>
              <a:rPr lang="it-IT" b="0" noProof="1" smtClean="0">
                <a:ea typeface="Calibri"/>
              </a:rPr>
              <a:t> IsSwitchedOn();</a:t>
            </a:r>
            <a:endParaRPr lang="it-IT" b="0" noProof="1">
              <a:ea typeface="Calibri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 smtClean="0">
                <a:ea typeface="Calibri"/>
              </a:rPr>
              <a:t>}</a:t>
            </a:r>
            <a:endParaRPr lang="it-IT" b="0" noProof="1">
              <a:ea typeface="Calibri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 smtClean="0">
                <a:ea typeface="Calibri"/>
              </a:rPr>
              <a:t> </a:t>
            </a:r>
            <a:endParaRPr lang="it-IT" b="0" noProof="1">
              <a:ea typeface="Calibri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class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Lamp</a:t>
            </a:r>
            <a:r>
              <a:rPr lang="it-IT" b="0" noProof="1" smtClean="0">
                <a:ea typeface="Calibri"/>
              </a:rPr>
              <a:t> :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IDevice</a:t>
            </a:r>
            <a:endParaRPr lang="it-IT" b="0" noProof="1">
              <a:ea typeface="Calibri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 smtClean="0">
                <a:ea typeface="Calibri"/>
              </a:rPr>
              <a:t>{   </a:t>
            </a:r>
            <a:endParaRPr lang="it-IT" b="0" noProof="1">
              <a:ea typeface="Calibri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 smtClean="0">
                <a:ea typeface="Calibri"/>
              </a:rPr>
              <a:t> Lamp() { </a:t>
            </a:r>
            <a:r>
              <a:rPr lang="it-IT" b="0" noProof="1">
                <a:ea typeface="Calibri"/>
              </a:rPr>
              <a:t>...</a:t>
            </a:r>
            <a:r>
              <a:rPr lang="it-IT" b="0" noProof="1" smtClean="0">
                <a:ea typeface="Calibri"/>
              </a:rPr>
              <a:t> }    </a:t>
            </a:r>
            <a:endParaRPr lang="it-IT" b="0" noProof="1">
              <a:ea typeface="Calibri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void</a:t>
            </a:r>
            <a:r>
              <a:rPr lang="it-IT" b="0" noProof="1" smtClean="0">
                <a:ea typeface="Calibri"/>
              </a:rPr>
              <a:t> SwitchOn()</a:t>
            </a:r>
            <a:endParaRPr lang="it-IT" b="0" noProof="1">
              <a:ea typeface="Calibri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{</a:t>
            </a:r>
            <a:endParaRPr lang="it-IT" b="0" noProof="1">
              <a:ea typeface="Calibri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this</a:t>
            </a:r>
            <a:r>
              <a:rPr lang="it-IT" b="0" noProof="1" smtClean="0">
                <a:ea typeface="Calibri"/>
              </a:rPr>
              <a:t>.switchedOn =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true</a:t>
            </a:r>
            <a:r>
              <a:rPr lang="it-IT" b="0" noProof="1" smtClean="0">
                <a:ea typeface="Calibri"/>
              </a:rPr>
              <a:t>;</a:t>
            </a:r>
            <a:endParaRPr lang="it-IT" b="0" noProof="1">
              <a:ea typeface="Calibri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}    </a:t>
            </a:r>
            <a:endParaRPr lang="it-IT" b="0" noProof="1">
              <a:ea typeface="Calibri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void</a:t>
            </a:r>
            <a:r>
              <a:rPr lang="it-IT" b="0" noProof="1" smtClean="0">
                <a:ea typeface="Calibri"/>
              </a:rPr>
              <a:t> SwitchOff()</a:t>
            </a:r>
            <a:endParaRPr lang="it-IT" b="0" noProof="1">
              <a:ea typeface="Calibri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{</a:t>
            </a:r>
            <a:endParaRPr lang="it-IT" b="0" noProof="1">
              <a:ea typeface="Calibri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this</a:t>
            </a:r>
            <a:r>
              <a:rPr lang="it-IT" b="0" noProof="1" smtClean="0">
                <a:ea typeface="Calibri"/>
              </a:rPr>
              <a:t>.switchedOn =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false</a:t>
            </a:r>
            <a:r>
              <a:rPr lang="it-IT" b="0" noProof="1" smtClean="0">
                <a:ea typeface="Calibri"/>
              </a:rPr>
              <a:t>;</a:t>
            </a:r>
            <a:endParaRPr lang="it-IT" b="0" noProof="1">
              <a:ea typeface="Calibri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}</a:t>
            </a:r>
            <a:endParaRPr lang="it-IT" b="0" noProof="1">
              <a:ea typeface="Calibri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  public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bool</a:t>
            </a:r>
            <a:r>
              <a:rPr lang="it-IT" b="0" noProof="1" smtClean="0">
                <a:ea typeface="Calibri"/>
              </a:rPr>
              <a:t> IsSwitchedOn()</a:t>
            </a:r>
            <a:endParaRPr lang="it-IT" b="0" noProof="1">
              <a:ea typeface="Calibri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{</a:t>
            </a:r>
            <a:endParaRPr lang="it-IT" b="0" noProof="1">
              <a:ea typeface="Calibri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return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this</a:t>
            </a:r>
            <a:r>
              <a:rPr lang="it-IT" b="0" noProof="1" smtClean="0">
                <a:ea typeface="Calibri"/>
              </a:rPr>
              <a:t>.switchedOn;</a:t>
            </a:r>
            <a:endParaRPr lang="it-IT" b="0" noProof="1">
              <a:ea typeface="Calibri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}</a:t>
            </a:r>
            <a:endParaRPr lang="it-IT" b="0" noProof="1">
              <a:ea typeface="Calibri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it-IT" b="0" noProof="1" smtClean="0">
                <a:ea typeface="Calibri"/>
              </a:rPr>
              <a:t>} </a:t>
            </a:r>
            <a:endParaRPr lang="it-IT" b="0" noProof="1">
              <a:ea typeface="Calibri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0" noProof="1">
                <a:ea typeface="Calibri"/>
              </a:rPr>
              <a:t> 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endParaRPr lang="it-IT" b="0" noProof="1">
              <a:effectLst/>
              <a:ea typeface="Calibri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" y="5576542"/>
            <a:ext cx="477299" cy="47729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952" y="5576542"/>
            <a:ext cx="495460" cy="495460"/>
          </a:xfrm>
          <a:prstGeom prst="rect">
            <a:avLst/>
          </a:prstGeom>
        </p:spPr>
      </p:pic>
      <p:sp>
        <p:nvSpPr>
          <p:cNvPr id="19" name="Segnaposto data 1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21" name="Segnaposto numero diapositiva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276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/>
          <p:cNvSpPr>
            <a:spLocks noGrp="1"/>
          </p:cNvSpPr>
          <p:nvPr>
            <p:ph type="body" sz="half" idx="1"/>
          </p:nvPr>
        </p:nvSpPr>
        <p:spPr>
          <a:xfrm>
            <a:off x="232913" y="1548623"/>
            <a:ext cx="6531781" cy="2127665"/>
          </a:xfrm>
        </p:spPr>
        <p:txBody>
          <a:bodyPr>
            <a:normAutofit/>
          </a:bodyPr>
          <a:lstStyle/>
          <a:p>
            <a:pPr lvl="1"/>
            <a:r>
              <a:rPr lang="it-IT" dirty="0"/>
              <a:t>Stessa sintassi</a:t>
            </a:r>
            <a:r>
              <a:rPr lang="it-IT" dirty="0" smtClean="0"/>
              <a:t>:</a:t>
            </a:r>
          </a:p>
          <a:p>
            <a:pPr lvl="2"/>
            <a:r>
              <a:rPr lang="it-IT" dirty="0" smtClean="0"/>
              <a:t> </a:t>
            </a:r>
            <a:r>
              <a:rPr lang="it-IT" dirty="0"/>
              <a:t>«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it-IT" dirty="0"/>
              <a:t>»…«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it-IT" dirty="0"/>
              <a:t>»…«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it-IT" dirty="0"/>
              <a:t>», «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it-IT" dirty="0" smtClean="0"/>
              <a:t>»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Gerarchia di ereditarietà delle eccezioni: derivano tutte da una classe </a:t>
            </a:r>
            <a:r>
              <a:rPr lang="it-IT" dirty="0" smtClean="0"/>
              <a:t>«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System.Exception</a:t>
            </a:r>
            <a:r>
              <a:rPr lang="it-IT" dirty="0" smtClean="0"/>
              <a:t>»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Eccezioni</a:t>
            </a:r>
            <a:endParaRPr lang="it-IT" dirty="0"/>
          </a:p>
        </p:txBody>
      </p:sp>
      <p:sp>
        <p:nvSpPr>
          <p:cNvPr id="2" name="Segnaposto testo 1"/>
          <p:cNvSpPr>
            <a:spLocks noGrp="1"/>
          </p:cNvSpPr>
          <p:nvPr>
            <p:ph type="body" sz="half" idx="13"/>
          </p:nvPr>
        </p:nvSpPr>
        <p:spPr/>
        <p:txBody>
          <a:bodyPr vert="horz" lIns="0" tIns="45720" rIns="0" bIns="45720" rtlCol="0" anchor="ctr">
            <a:normAutofit/>
          </a:bodyPr>
          <a:lstStyle/>
          <a:p>
            <a:pPr lvl="1"/>
            <a:r>
              <a:rPr lang="it-IT" dirty="0"/>
              <a:t>In C# non </a:t>
            </a:r>
            <a:r>
              <a:rPr lang="it-IT" dirty="0" smtClean="0"/>
              <a:t>sono previste le «</a:t>
            </a:r>
            <a:r>
              <a:rPr lang="it-IT" dirty="0" err="1" smtClean="0"/>
              <a:t>checked</a:t>
            </a:r>
            <a:r>
              <a:rPr lang="it-IT" dirty="0" smtClean="0"/>
              <a:t> </a:t>
            </a:r>
            <a:r>
              <a:rPr lang="it-IT" dirty="0" err="1" smtClean="0"/>
              <a:t>exceptions</a:t>
            </a:r>
            <a:r>
              <a:rPr lang="it-IT" dirty="0" smtClean="0"/>
              <a:t>»</a:t>
            </a:r>
          </a:p>
          <a:p>
            <a:pPr lvl="2"/>
            <a:r>
              <a:rPr lang="it-IT" dirty="0" smtClean="0"/>
              <a:t>non </a:t>
            </a:r>
            <a:r>
              <a:rPr lang="it-IT" dirty="0"/>
              <a:t>vi è quindi un analogo della keyword «</a:t>
            </a:r>
            <a:r>
              <a:rPr lang="it-IT" dirty="0" err="1"/>
              <a:t>throws</a:t>
            </a:r>
            <a:r>
              <a:rPr lang="it-IT" dirty="0" smtClean="0"/>
              <a:t>»</a:t>
            </a:r>
          </a:p>
          <a:p>
            <a:pPr lvl="2"/>
            <a:endParaRPr lang="it-IT" dirty="0" smtClean="0"/>
          </a:p>
          <a:p>
            <a:pPr lvl="1"/>
            <a:r>
              <a:rPr lang="it-IT" dirty="0" smtClean="0"/>
              <a:t>In C# non sono ammesse istruzione di control-</a:t>
            </a:r>
            <a:r>
              <a:rPr lang="it-IT" dirty="0" err="1" smtClean="0"/>
              <a:t>passing</a:t>
            </a:r>
            <a:r>
              <a:rPr lang="it-IT" dirty="0" smtClean="0"/>
              <a:t> nel blocco </a:t>
            </a:r>
            <a:r>
              <a:rPr lang="it-IT" dirty="0" err="1" smtClean="0"/>
              <a:t>finally</a:t>
            </a:r>
            <a:r>
              <a:rPr lang="it-IT" dirty="0" smtClean="0"/>
              <a:t> (es.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it-IT" dirty="0" smtClean="0"/>
              <a:t> o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dirty="0" smtClean="0"/>
              <a:t>).</a:t>
            </a:r>
            <a:endParaRPr lang="it-IT" dirty="0"/>
          </a:p>
        </p:txBody>
      </p:sp>
      <p:sp>
        <p:nvSpPr>
          <p:cNvPr id="7" name="Segnaposto testo 7"/>
          <p:cNvSpPr txBox="1">
            <a:spLocks/>
          </p:cNvSpPr>
          <p:nvPr/>
        </p:nvSpPr>
        <p:spPr>
          <a:xfrm>
            <a:off x="7323097" y="1428107"/>
            <a:ext cx="4301965" cy="3125231"/>
          </a:xfrm>
          <a:prstGeom prst="rect">
            <a:avLst/>
          </a:prstGeom>
          <a:gradFill rotWithShape="1">
            <a:gsLst>
              <a:gs pos="0">
                <a:schemeClr val="bg1">
                  <a:lumMod val="0"/>
                  <a:lumOff val="10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vert="horz" lIns="72000" tIns="72000" rIns="72000" bIns="72000" rtlCol="0" anchor="ctr">
            <a:noAutofit/>
          </a:bodyPr>
          <a:lstStyle>
            <a:lvl1pPr marL="0" indent="0" defTabSz="9144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lang="it-IT" sz="1200" b="1" u="none" noProof="1">
                <a:solidFill>
                  <a:srgbClr val="0000FF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itchFamily="49" charset="0"/>
              </a:defRPr>
            </a:lvl1pPr>
            <a:lvl2pPr marL="38404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56692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74980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932688" indent="-182880" defTabSz="91440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9pPr>
          </a:lstStyle>
          <a:p>
            <a:r>
              <a:rPr lang="it-IT" b="0" dirty="0" err="1"/>
              <a:t>try</a:t>
            </a:r>
            <a:endParaRPr lang="it-IT" b="0" dirty="0">
              <a:solidFill>
                <a:srgbClr val="000000"/>
              </a:solidFill>
            </a:endParaRPr>
          </a:p>
          <a:p>
            <a:r>
              <a:rPr lang="it-IT" b="0" dirty="0">
                <a:solidFill>
                  <a:srgbClr val="000000"/>
                </a:solidFill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</a:rPr>
              <a:t>    </a:t>
            </a:r>
            <a:r>
              <a:rPr lang="en-US" b="0" dirty="0">
                <a:solidFill>
                  <a:srgbClr val="008000"/>
                </a:solidFill>
              </a:rPr>
              <a:t>//Statements which may throw an </a:t>
            </a:r>
            <a:r>
              <a:rPr lang="en-US" b="0" dirty="0" smtClean="0">
                <a:solidFill>
                  <a:srgbClr val="008000"/>
                </a:solidFill>
              </a:rPr>
              <a:t>exception</a:t>
            </a:r>
          </a:p>
          <a:p>
            <a:r>
              <a:rPr lang="it-IT" b="0" dirty="0" smtClean="0"/>
              <a:t>    </a:t>
            </a:r>
            <a:r>
              <a:rPr lang="it-IT" b="0" dirty="0" err="1" smtClean="0"/>
              <a:t>throw</a:t>
            </a:r>
            <a:r>
              <a:rPr lang="it-IT" b="0" dirty="0" smtClean="0">
                <a:solidFill>
                  <a:srgbClr val="000000"/>
                </a:solidFill>
              </a:rPr>
              <a:t> </a:t>
            </a:r>
            <a:r>
              <a:rPr lang="it-IT" b="0" dirty="0"/>
              <a:t>new</a:t>
            </a:r>
            <a:r>
              <a:rPr lang="it-IT" b="0" dirty="0">
                <a:solidFill>
                  <a:srgbClr val="000000"/>
                </a:solidFill>
              </a:rPr>
              <a:t> </a:t>
            </a:r>
            <a:r>
              <a:rPr lang="it-IT" b="0" dirty="0" err="1">
                <a:solidFill>
                  <a:srgbClr val="2B91AF"/>
                </a:solidFill>
              </a:rPr>
              <a:t>Exception</a:t>
            </a:r>
            <a:r>
              <a:rPr lang="it-IT" b="0" dirty="0" smtClean="0">
                <a:solidFill>
                  <a:srgbClr val="000000"/>
                </a:solidFill>
              </a:rPr>
              <a:t>();</a:t>
            </a:r>
            <a:endParaRPr lang="en-US" b="0" dirty="0">
              <a:solidFill>
                <a:srgbClr val="000000"/>
              </a:solidFill>
            </a:endParaRPr>
          </a:p>
          <a:p>
            <a:r>
              <a:rPr lang="it-IT" b="0" dirty="0">
                <a:solidFill>
                  <a:srgbClr val="000000"/>
                </a:solidFill>
              </a:rPr>
              <a:t>}</a:t>
            </a:r>
          </a:p>
          <a:p>
            <a:r>
              <a:rPr lang="it-IT" b="0" dirty="0"/>
              <a:t>catch</a:t>
            </a:r>
            <a:r>
              <a:rPr lang="it-IT" b="0" dirty="0">
                <a:solidFill>
                  <a:srgbClr val="000000"/>
                </a:solidFill>
              </a:rPr>
              <a:t> (</a:t>
            </a:r>
            <a:r>
              <a:rPr lang="it-IT" b="0" dirty="0" err="1">
                <a:solidFill>
                  <a:srgbClr val="2B91AF"/>
                </a:solidFill>
              </a:rPr>
              <a:t>Exception</a:t>
            </a:r>
            <a:r>
              <a:rPr lang="it-IT" b="0" dirty="0">
                <a:solidFill>
                  <a:srgbClr val="000000"/>
                </a:solidFill>
              </a:rPr>
              <a:t> e)</a:t>
            </a:r>
          </a:p>
          <a:p>
            <a:r>
              <a:rPr lang="it-IT" b="0" dirty="0">
                <a:solidFill>
                  <a:srgbClr val="000000"/>
                </a:solidFill>
              </a:rPr>
              <a:t>{</a:t>
            </a:r>
          </a:p>
          <a:p>
            <a:r>
              <a:rPr lang="it-IT" b="0" dirty="0">
                <a:solidFill>
                  <a:srgbClr val="000000"/>
                </a:solidFill>
              </a:rPr>
              <a:t>    </a:t>
            </a:r>
            <a:r>
              <a:rPr lang="it-IT" b="0" dirty="0">
                <a:solidFill>
                  <a:srgbClr val="008000"/>
                </a:solidFill>
              </a:rPr>
              <a:t>//</a:t>
            </a:r>
            <a:r>
              <a:rPr lang="it-IT" b="0" dirty="0" err="1">
                <a:solidFill>
                  <a:srgbClr val="008000"/>
                </a:solidFill>
              </a:rPr>
              <a:t>Exception</a:t>
            </a:r>
            <a:r>
              <a:rPr lang="it-IT" b="0" dirty="0">
                <a:solidFill>
                  <a:srgbClr val="008000"/>
                </a:solidFill>
              </a:rPr>
              <a:t> </a:t>
            </a:r>
            <a:r>
              <a:rPr lang="it-IT" b="0" dirty="0" err="1">
                <a:solidFill>
                  <a:srgbClr val="008000"/>
                </a:solidFill>
              </a:rPr>
              <a:t>handling</a:t>
            </a:r>
            <a:endParaRPr lang="it-IT" b="0" dirty="0">
              <a:solidFill>
                <a:srgbClr val="000000"/>
              </a:solidFill>
            </a:endParaRPr>
          </a:p>
          <a:p>
            <a:r>
              <a:rPr lang="it-IT" b="0" dirty="0">
                <a:solidFill>
                  <a:srgbClr val="000000"/>
                </a:solidFill>
              </a:rPr>
              <a:t>}</a:t>
            </a:r>
          </a:p>
          <a:p>
            <a:r>
              <a:rPr lang="it-IT" b="0" dirty="0" err="1"/>
              <a:t>finally</a:t>
            </a:r>
            <a:endParaRPr lang="it-IT" b="0" dirty="0">
              <a:solidFill>
                <a:srgbClr val="000000"/>
              </a:solidFill>
            </a:endParaRPr>
          </a:p>
          <a:p>
            <a:r>
              <a:rPr lang="it-IT" b="0" dirty="0">
                <a:solidFill>
                  <a:srgbClr val="000000"/>
                </a:solidFill>
              </a:rPr>
              <a:t>{</a:t>
            </a:r>
          </a:p>
          <a:p>
            <a:r>
              <a:rPr lang="it-IT" b="0" dirty="0">
                <a:solidFill>
                  <a:srgbClr val="000000"/>
                </a:solidFill>
              </a:rPr>
              <a:t>    </a:t>
            </a:r>
            <a:r>
              <a:rPr lang="it-IT" b="0" dirty="0">
                <a:solidFill>
                  <a:srgbClr val="008000"/>
                </a:solidFill>
              </a:rPr>
              <a:t>//</a:t>
            </a:r>
            <a:r>
              <a:rPr lang="it-IT" b="0" dirty="0" err="1">
                <a:solidFill>
                  <a:srgbClr val="008000"/>
                </a:solidFill>
              </a:rPr>
              <a:t>Clean</a:t>
            </a:r>
            <a:r>
              <a:rPr lang="it-IT" b="0" dirty="0">
                <a:solidFill>
                  <a:srgbClr val="008000"/>
                </a:solidFill>
              </a:rPr>
              <a:t>-up code</a:t>
            </a:r>
            <a:endParaRPr lang="it-IT" b="0" dirty="0">
              <a:solidFill>
                <a:srgbClr val="000000"/>
              </a:solidFill>
            </a:endParaRPr>
          </a:p>
          <a:p>
            <a:r>
              <a:rPr lang="it-IT" b="0" dirty="0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8" name="Segnaposto piè di pagina 1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19" name="Segnaposto numero diapositiva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819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Eccezioni </a:t>
            </a:r>
            <a:r>
              <a:rPr lang="it-IT" dirty="0" smtClean="0"/>
              <a:t>– Esempio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it-IT" b="0" dirty="0" err="1">
                <a:solidFill>
                  <a:srgbClr val="7F0055"/>
                </a:solidFill>
              </a:rPr>
              <a:t>class</a:t>
            </a:r>
            <a:r>
              <a:rPr lang="it-IT" b="0" dirty="0"/>
              <a:t> </a:t>
            </a:r>
            <a:r>
              <a:rPr lang="it-IT" b="0" dirty="0" err="1"/>
              <a:t>DeviceIsOverException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extends</a:t>
            </a:r>
            <a:r>
              <a:rPr lang="it-IT" b="0" dirty="0"/>
              <a:t> </a:t>
            </a:r>
            <a:r>
              <a:rPr lang="it-IT" b="0" dirty="0" err="1" smtClean="0"/>
              <a:t>Exception</a:t>
            </a:r>
            <a:r>
              <a:rPr lang="it-IT" b="0" dirty="0" smtClean="0"/>
              <a:t>{ }</a:t>
            </a:r>
            <a:endParaRPr lang="it-IT" b="0" dirty="0"/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/>
              <a:t>...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3F7F5F"/>
                </a:solidFill>
              </a:rPr>
              <a:t>// ...</a:t>
            </a:r>
            <a:r>
              <a:rPr lang="it-IT" b="0" dirty="0" err="1">
                <a:solidFill>
                  <a:srgbClr val="3F7F5F"/>
                </a:solidFill>
              </a:rPr>
              <a:t>AbstractDevice</a:t>
            </a:r>
            <a:r>
              <a:rPr lang="it-IT" b="0" dirty="0">
                <a:solidFill>
                  <a:srgbClr val="3F7F5F"/>
                </a:solidFill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b="0" dirty="0">
                <a:solidFill>
                  <a:srgbClr val="7F0055"/>
                </a:solidFill>
              </a:rPr>
              <a:t>public</a:t>
            </a:r>
            <a:r>
              <a:rPr lang="en-US" b="0" dirty="0"/>
              <a:t> </a:t>
            </a:r>
            <a:r>
              <a:rPr lang="en-US" b="0" dirty="0">
                <a:solidFill>
                  <a:srgbClr val="7F0055"/>
                </a:solidFill>
              </a:rPr>
              <a:t>void</a:t>
            </a:r>
            <a:r>
              <a:rPr lang="en-US" b="0" dirty="0"/>
              <a:t> on() </a:t>
            </a:r>
            <a:r>
              <a:rPr lang="en-US" b="0" dirty="0">
                <a:solidFill>
                  <a:srgbClr val="7F0055"/>
                </a:solidFill>
              </a:rPr>
              <a:t>throws</a:t>
            </a:r>
            <a:r>
              <a:rPr lang="en-US" b="0" dirty="0"/>
              <a:t> </a:t>
            </a:r>
            <a:r>
              <a:rPr lang="en-US" b="0" dirty="0" err="1"/>
              <a:t>DeviceIsOverException</a:t>
            </a:r>
            <a:r>
              <a:rPr lang="en-US" b="0" dirty="0"/>
              <a:t>{</a:t>
            </a:r>
          </a:p>
          <a:p>
            <a:pPr>
              <a:spcAft>
                <a:spcPts val="0"/>
              </a:spcAft>
            </a:pPr>
            <a:r>
              <a:rPr lang="it-IT" b="0" dirty="0" smtClean="0">
                <a:solidFill>
                  <a:srgbClr val="7F0055"/>
                </a:solidFill>
              </a:rPr>
              <a:t>  </a:t>
            </a:r>
            <a:r>
              <a:rPr lang="it-IT" b="0" dirty="0" err="1" smtClean="0">
                <a:solidFill>
                  <a:srgbClr val="7F0055"/>
                </a:solidFill>
              </a:rPr>
              <a:t>if</a:t>
            </a:r>
            <a:r>
              <a:rPr lang="it-IT" b="0" dirty="0" smtClean="0"/>
              <a:t> </a:t>
            </a:r>
            <a:r>
              <a:rPr lang="it-IT" b="0" dirty="0"/>
              <a:t>(!</a:t>
            </a:r>
            <a:r>
              <a:rPr lang="it-IT" b="0" dirty="0" err="1">
                <a:solidFill>
                  <a:srgbClr val="7F0055"/>
                </a:solidFill>
              </a:rPr>
              <a:t>this</a:t>
            </a:r>
            <a:r>
              <a:rPr lang="it-IT" b="0" dirty="0" err="1"/>
              <a:t>.on</a:t>
            </a:r>
            <a:r>
              <a:rPr lang="it-IT" b="0" dirty="0"/>
              <a:t>) {</a:t>
            </a:r>
          </a:p>
          <a:p>
            <a:pPr>
              <a:spcAft>
                <a:spcPts val="0"/>
              </a:spcAft>
            </a:pPr>
            <a:r>
              <a:rPr lang="it-IT" b="0" dirty="0" smtClean="0">
                <a:solidFill>
                  <a:srgbClr val="7F0055"/>
                </a:solidFill>
              </a:rPr>
              <a:t>    </a:t>
            </a:r>
            <a:r>
              <a:rPr lang="it-IT" b="0" dirty="0" err="1" smtClean="0">
                <a:solidFill>
                  <a:srgbClr val="7F0055"/>
                </a:solidFill>
              </a:rPr>
              <a:t>throw</a:t>
            </a:r>
            <a:r>
              <a:rPr lang="it-IT" b="0" dirty="0" smtClean="0"/>
              <a:t> 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</a:t>
            </a:r>
            <a:r>
              <a:rPr lang="it-IT" b="0" dirty="0" err="1"/>
              <a:t>DeviceIsOverException</a:t>
            </a:r>
            <a:r>
              <a:rPr lang="it-IT" b="0" dirty="0"/>
              <a:t>(</a:t>
            </a:r>
            <a:r>
              <a:rPr lang="it-IT" b="0" dirty="0" err="1">
                <a:solidFill>
                  <a:srgbClr val="7F0055"/>
                </a:solidFill>
              </a:rPr>
              <a:t>this</a:t>
            </a:r>
            <a:r>
              <a:rPr lang="it-IT" b="0" dirty="0"/>
              <a:t>);        </a:t>
            </a:r>
          </a:p>
          <a:p>
            <a:pPr>
              <a:spcAft>
                <a:spcPts val="0"/>
              </a:spcAft>
            </a:pPr>
            <a:r>
              <a:rPr lang="it-IT" b="0" dirty="0"/>
              <a:t>  }</a:t>
            </a:r>
          </a:p>
          <a:p>
            <a:pPr>
              <a:spcAft>
                <a:spcPts val="0"/>
              </a:spcAft>
            </a:pPr>
            <a:r>
              <a:rPr lang="it-IT" b="0" dirty="0" smtClean="0"/>
              <a:t>}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3F7F5F"/>
                </a:solidFill>
              </a:rPr>
              <a:t>// ...</a:t>
            </a:r>
            <a:r>
              <a:rPr lang="it-IT" b="0" dirty="0" err="1">
                <a:solidFill>
                  <a:srgbClr val="3F7F5F"/>
                </a:solidFill>
              </a:rPr>
              <a:t>DeviceRow</a:t>
            </a:r>
            <a:r>
              <a:rPr lang="it-IT" b="0" dirty="0">
                <a:solidFill>
                  <a:srgbClr val="3F7F5F"/>
                </a:solidFill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b="0" dirty="0">
                <a:solidFill>
                  <a:srgbClr val="7F0055"/>
                </a:solidFill>
              </a:rPr>
              <a:t>public</a:t>
            </a:r>
            <a:r>
              <a:rPr lang="en-US" b="0" dirty="0"/>
              <a:t> </a:t>
            </a:r>
            <a:r>
              <a:rPr lang="en-US" b="0" dirty="0">
                <a:solidFill>
                  <a:srgbClr val="7F0055"/>
                </a:solidFill>
              </a:rPr>
              <a:t>void</a:t>
            </a:r>
            <a:r>
              <a:rPr lang="en-US" b="0" dirty="0"/>
              <a:t> </a:t>
            </a:r>
            <a:r>
              <a:rPr lang="en-US" b="0" dirty="0" err="1"/>
              <a:t>allOn</a:t>
            </a:r>
            <a:r>
              <a:rPr lang="en-US" b="0" dirty="0"/>
              <a:t>() </a:t>
            </a:r>
            <a:r>
              <a:rPr lang="en-US" b="0" dirty="0">
                <a:solidFill>
                  <a:srgbClr val="7F0055"/>
                </a:solidFill>
              </a:rPr>
              <a:t>throws</a:t>
            </a:r>
            <a:r>
              <a:rPr lang="en-US" b="0" dirty="0"/>
              <a:t> </a:t>
            </a:r>
            <a:r>
              <a:rPr lang="en-US" b="0" dirty="0" err="1" smtClean="0"/>
              <a:t>DeviceIsOverException</a:t>
            </a:r>
            <a:r>
              <a:rPr lang="en-US" b="0" dirty="0" smtClean="0"/>
              <a:t>{</a:t>
            </a:r>
            <a:endParaRPr lang="en-US" b="0" dirty="0"/>
          </a:p>
          <a:p>
            <a:pPr>
              <a:spcAft>
                <a:spcPts val="0"/>
              </a:spcAft>
            </a:pPr>
            <a:r>
              <a:rPr lang="it-IT" b="0" dirty="0" smtClean="0">
                <a:solidFill>
                  <a:srgbClr val="7F0055"/>
                </a:solidFill>
              </a:rPr>
              <a:t>  for</a:t>
            </a:r>
            <a:r>
              <a:rPr lang="it-IT" b="0" dirty="0" smtClean="0"/>
              <a:t> </a:t>
            </a:r>
            <a:r>
              <a:rPr lang="it-IT" b="0" dirty="0"/>
              <a:t>(Device d : </a:t>
            </a:r>
            <a:r>
              <a:rPr lang="it-IT" b="0" dirty="0" err="1">
                <a:solidFill>
                  <a:srgbClr val="7F0055"/>
                </a:solidFill>
              </a:rPr>
              <a:t>this</a:t>
            </a:r>
            <a:r>
              <a:rPr lang="it-IT" b="0" dirty="0" err="1"/>
              <a:t>.list</a:t>
            </a:r>
            <a:r>
              <a:rPr lang="it-IT" b="0" dirty="0" smtClean="0"/>
              <a:t>){</a:t>
            </a: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>
                <a:solidFill>
                  <a:srgbClr val="7F0055"/>
                </a:solidFill>
              </a:rPr>
              <a:t>try</a:t>
            </a:r>
            <a:r>
              <a:rPr lang="it-IT" b="0" dirty="0"/>
              <a:t> {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  </a:t>
            </a:r>
            <a:r>
              <a:rPr lang="it-IT" b="0" dirty="0" err="1"/>
              <a:t>d.on</a:t>
            </a:r>
            <a:r>
              <a:rPr lang="it-IT" b="0" dirty="0"/>
              <a:t>();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} </a:t>
            </a:r>
            <a:r>
              <a:rPr lang="it-IT" b="0" dirty="0">
                <a:solidFill>
                  <a:srgbClr val="7F0055"/>
                </a:solidFill>
              </a:rPr>
              <a:t>catch</a:t>
            </a:r>
            <a:r>
              <a:rPr lang="it-IT" b="0" dirty="0"/>
              <a:t> (</a:t>
            </a:r>
            <a:r>
              <a:rPr lang="it-IT" b="0" dirty="0" err="1"/>
              <a:t>DeviceIsOverException</a:t>
            </a:r>
            <a:r>
              <a:rPr lang="it-IT" b="0" dirty="0"/>
              <a:t> de) {</a:t>
            </a:r>
          </a:p>
          <a:p>
            <a:pPr>
              <a:spcAft>
                <a:spcPts val="0"/>
              </a:spcAft>
            </a:pPr>
            <a:r>
              <a:rPr lang="it-IT" b="0" dirty="0" smtClean="0">
                <a:solidFill>
                  <a:srgbClr val="3F7F5F"/>
                </a:solidFill>
              </a:rPr>
              <a:t>      // </a:t>
            </a:r>
            <a:r>
              <a:rPr lang="it-IT" b="0" dirty="0">
                <a:solidFill>
                  <a:srgbClr val="3F7F5F"/>
                </a:solidFill>
              </a:rPr>
              <a:t>do some </a:t>
            </a:r>
            <a:r>
              <a:rPr lang="it-IT" b="0" dirty="0" err="1">
                <a:solidFill>
                  <a:srgbClr val="3F7F5F"/>
                </a:solidFill>
              </a:rPr>
              <a:t>stuff</a:t>
            </a:r>
            <a:r>
              <a:rPr lang="it-IT" b="0" dirty="0">
                <a:solidFill>
                  <a:srgbClr val="3F7F5F"/>
                </a:solidFill>
              </a:rPr>
              <a:t>!</a:t>
            </a:r>
          </a:p>
          <a:p>
            <a:pPr>
              <a:spcAft>
                <a:spcPts val="0"/>
              </a:spcAft>
            </a:pPr>
            <a:r>
              <a:rPr lang="it-IT" b="0" dirty="0" smtClean="0"/>
              <a:t>    }</a:t>
            </a: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/>
              <a:t>  }</a:t>
            </a:r>
          </a:p>
          <a:p>
            <a:pPr>
              <a:spcAft>
                <a:spcPts val="0"/>
              </a:spcAft>
            </a:pPr>
            <a:r>
              <a:rPr lang="it-IT" b="0" dirty="0"/>
              <a:t>}</a:t>
            </a:r>
            <a:endParaRPr lang="it-IT" b="0" noProof="1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class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DeviceIsOverException</a:t>
            </a:r>
            <a:r>
              <a:rPr lang="it-IT" b="0" noProof="1" smtClean="0">
                <a:ea typeface="Calibri"/>
              </a:rPr>
              <a:t> :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Exception</a:t>
            </a:r>
            <a:r>
              <a:rPr lang="it-IT" b="0" noProof="1" smtClean="0">
                <a:ea typeface="Calibri"/>
              </a:rPr>
              <a:t> {}</a:t>
            </a:r>
          </a:p>
          <a:p>
            <a:pPr>
              <a:spcAft>
                <a:spcPts val="0"/>
              </a:spcAft>
            </a:pP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dirty="0" smtClean="0">
                <a:ea typeface="Calibri"/>
              </a:rPr>
              <a:t>...</a:t>
            </a: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8000"/>
                </a:solidFill>
                <a:ea typeface="Calibri"/>
              </a:rPr>
              <a:t>// ...AbstractDevice</a:t>
            </a: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void</a:t>
            </a:r>
            <a:r>
              <a:rPr lang="it-IT" b="0" noProof="1" smtClean="0">
                <a:ea typeface="Calibri"/>
              </a:rPr>
              <a:t> on()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   if</a:t>
            </a:r>
            <a:r>
              <a:rPr lang="it-IT" b="0" noProof="1" smtClean="0">
                <a:ea typeface="Calibri"/>
              </a:rPr>
              <a:t> (!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this</a:t>
            </a:r>
            <a:r>
              <a:rPr lang="it-IT" b="0" noProof="1" smtClean="0">
                <a:ea typeface="Calibri"/>
              </a:rPr>
              <a:t>.on) 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0000FF"/>
                </a:solidFill>
                <a:ea typeface="Calibri"/>
              </a:rPr>
              <a:t> </a:t>
            </a:r>
            <a:r>
              <a:rPr lang="it-IT" b="0" dirty="0" smtClean="0">
                <a:solidFill>
                  <a:srgbClr val="0000FF"/>
                </a:solidFill>
                <a:ea typeface="Calibri"/>
              </a:rPr>
              <a:t> 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throw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DeviceIsOverException</a:t>
            </a:r>
            <a:r>
              <a:rPr lang="it-IT" b="0" noProof="1">
                <a:solidFill>
                  <a:schemeClr val="tx1"/>
                </a:solidFill>
                <a:ea typeface="Calibri"/>
              </a:rPr>
              <a:t>(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this</a:t>
            </a:r>
            <a:r>
              <a:rPr lang="it-IT" b="0" noProof="1" smtClean="0">
                <a:ea typeface="Calibri"/>
              </a:rPr>
              <a:t>); 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}</a:t>
            </a:r>
          </a:p>
          <a:p>
            <a:pPr>
              <a:spcAft>
                <a:spcPts val="0"/>
              </a:spcAft>
            </a:pP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8000"/>
                </a:solidFill>
                <a:ea typeface="Calibri"/>
              </a:rPr>
              <a:t>// ...DeviceRow</a:t>
            </a: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void</a:t>
            </a:r>
            <a:r>
              <a:rPr lang="it-IT" b="0" noProof="1" smtClean="0">
                <a:ea typeface="Calibri"/>
              </a:rPr>
              <a:t> allOn()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foreach</a:t>
            </a:r>
            <a:r>
              <a:rPr lang="it-IT" b="0" noProof="1" smtClean="0">
                <a:ea typeface="Calibri"/>
              </a:rPr>
              <a:t> (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IDevice</a:t>
            </a:r>
            <a:r>
              <a:rPr lang="it-IT" b="0" noProof="1" smtClean="0">
                <a:ea typeface="Calibri"/>
              </a:rPr>
              <a:t> d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in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this</a:t>
            </a:r>
            <a:r>
              <a:rPr lang="it-IT" b="0" noProof="1" smtClean="0">
                <a:ea typeface="Calibri"/>
              </a:rPr>
              <a:t>.list) 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try</a:t>
            </a:r>
            <a:r>
              <a:rPr lang="it-IT" b="0" noProof="1" smtClean="0">
                <a:ea typeface="Calibri"/>
              </a:rPr>
              <a:t> 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  d.on();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} 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catch</a:t>
            </a:r>
            <a:r>
              <a:rPr lang="it-IT" b="0" noProof="1" smtClean="0">
                <a:ea typeface="Calibri"/>
              </a:rPr>
              <a:t> (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DeviceIsOverException</a:t>
            </a:r>
            <a:r>
              <a:rPr lang="it-IT" b="0" noProof="1" smtClean="0">
                <a:ea typeface="Calibri"/>
              </a:rPr>
              <a:t> de) 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{</a:t>
            </a:r>
          </a:p>
          <a:p>
            <a:r>
              <a:rPr lang="it-IT" b="0" dirty="0">
                <a:ea typeface="Calibri"/>
              </a:rPr>
              <a:t> </a:t>
            </a:r>
            <a:r>
              <a:rPr lang="it-IT" b="0" dirty="0" smtClean="0">
                <a:ea typeface="Calibri"/>
              </a:rPr>
              <a:t>      </a:t>
            </a:r>
            <a:r>
              <a:rPr lang="it-IT" b="0" dirty="0">
                <a:solidFill>
                  <a:srgbClr val="008000"/>
                </a:solidFill>
                <a:ea typeface="Calibri"/>
              </a:rPr>
              <a:t>// </a:t>
            </a:r>
            <a:r>
              <a:rPr lang="it-IT" b="0" dirty="0" smtClean="0">
                <a:solidFill>
                  <a:srgbClr val="008000"/>
                </a:solidFill>
                <a:ea typeface="Calibri"/>
              </a:rPr>
              <a:t>do some </a:t>
            </a:r>
            <a:r>
              <a:rPr lang="it-IT" b="0" dirty="0" err="1" smtClean="0">
                <a:solidFill>
                  <a:srgbClr val="008000"/>
                </a:solidFill>
                <a:ea typeface="Calibri"/>
              </a:rPr>
              <a:t>stuff</a:t>
            </a:r>
            <a:r>
              <a:rPr lang="it-IT" b="0" dirty="0" smtClean="0">
                <a:solidFill>
                  <a:srgbClr val="008000"/>
                </a:solidFill>
                <a:ea typeface="Calibri"/>
              </a:rPr>
              <a:t>!</a:t>
            </a: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dirty="0">
                <a:ea typeface="Calibri"/>
              </a:rPr>
              <a:t> </a:t>
            </a:r>
            <a:r>
              <a:rPr lang="it-IT" b="0" dirty="0" smtClean="0">
                <a:ea typeface="Calibri"/>
              </a:rPr>
              <a:t>   </a:t>
            </a:r>
            <a:r>
              <a:rPr lang="it-IT" b="0" noProof="1" smtClean="0">
                <a:ea typeface="Calibri"/>
              </a:rPr>
              <a:t>}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}</a:t>
            </a:r>
          </a:p>
          <a:p>
            <a:pPr>
              <a:spcAft>
                <a:spcPts val="1000"/>
              </a:spcAft>
            </a:pPr>
            <a:r>
              <a:rPr lang="it-IT" b="0" noProof="1" smtClean="0">
                <a:ea typeface="Calibri"/>
              </a:rPr>
              <a:t>}</a:t>
            </a:r>
            <a:endParaRPr lang="it-IT" b="0" noProof="1">
              <a:ea typeface="Calibri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" y="5576542"/>
            <a:ext cx="477299" cy="47729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952" y="5576542"/>
            <a:ext cx="495460" cy="495460"/>
          </a:xfrm>
          <a:prstGeom prst="rect">
            <a:avLst/>
          </a:prstGeom>
        </p:spPr>
      </p:pic>
      <p:sp>
        <p:nvSpPr>
          <p:cNvPr id="19" name="Segnaposto data 1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21" name="Segnaposto numero diapositiva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672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it-IT" dirty="0" smtClean="0"/>
              <a:t>Polimorfismo parametrico con una sintassi piuttosto simile.</a:t>
            </a:r>
          </a:p>
          <a:p>
            <a:pPr lvl="1"/>
            <a:endParaRPr lang="it-IT" dirty="0" smtClean="0"/>
          </a:p>
          <a:p>
            <a:pPr lvl="1"/>
            <a:r>
              <a:rPr lang="it-IT" dirty="0" smtClean="0"/>
              <a:t>Possibile vincolare un parametro di tipo a essere un sottotipo di un tipo più specifico di Object.</a:t>
            </a:r>
          </a:p>
          <a:p>
            <a:pPr lvl="1"/>
            <a:endParaRPr lang="it-IT" dirty="0"/>
          </a:p>
          <a:p>
            <a:pPr lvl="1"/>
            <a:r>
              <a:rPr lang="it-IT" dirty="0" smtClean="0"/>
              <a:t>Introdotti in C# dalla versione 2.0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Tipi generici</a:t>
            </a:r>
            <a:endParaRPr lang="it-IT" dirty="0"/>
          </a:p>
        </p:txBody>
      </p:sp>
      <p:sp>
        <p:nvSpPr>
          <p:cNvPr id="2" name="Segnaposto testo 1"/>
          <p:cNvSpPr>
            <a:spLocks noGrp="1"/>
          </p:cNvSpPr>
          <p:nvPr>
            <p:ph type="body" sz="half" idx="13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it-IT" dirty="0"/>
              <a:t>L’implementazione è piuttosto </a:t>
            </a:r>
            <a:r>
              <a:rPr lang="it-IT" dirty="0" smtClean="0"/>
              <a:t>diversa</a:t>
            </a:r>
          </a:p>
          <a:p>
            <a:pPr lvl="2"/>
            <a:r>
              <a:rPr lang="it-IT" dirty="0" smtClean="0"/>
              <a:t>Java </a:t>
            </a:r>
            <a:r>
              <a:rPr lang="it-IT" dirty="0"/>
              <a:t>utilizza «</a:t>
            </a:r>
            <a:r>
              <a:rPr lang="it-IT" dirty="0" err="1"/>
              <a:t>type</a:t>
            </a:r>
            <a:r>
              <a:rPr lang="it-IT" dirty="0"/>
              <a:t> erasure» durante la compilazione (la JVM non sa nulla dei tipi generici e i parametri di tipo diventano tutti </a:t>
            </a:r>
            <a:r>
              <a:rPr lang="it-IT" dirty="0" smtClean="0"/>
              <a:t>Object)</a:t>
            </a:r>
          </a:p>
          <a:p>
            <a:pPr lvl="2"/>
            <a:r>
              <a:rPr lang="it-IT" dirty="0" smtClean="0"/>
              <a:t>in </a:t>
            </a:r>
            <a:r>
              <a:rPr lang="it-IT" dirty="0"/>
              <a:t>C# sono compilati come appositi tipi generici </a:t>
            </a:r>
            <a:r>
              <a:rPr lang="it-IT" dirty="0" smtClean="0"/>
              <a:t>e </a:t>
            </a:r>
            <a:r>
              <a:rPr lang="it-IT" dirty="0"/>
              <a:t>gestiti dal </a:t>
            </a:r>
            <a:r>
              <a:rPr lang="it-IT" dirty="0" err="1" smtClean="0"/>
              <a:t>runtime</a:t>
            </a:r>
            <a:r>
              <a:rPr lang="it-IT" dirty="0" smtClean="0"/>
              <a:t> «</a:t>
            </a:r>
            <a:r>
              <a:rPr lang="it-IT" dirty="0" err="1" smtClean="0"/>
              <a:t>reification</a:t>
            </a:r>
            <a:r>
              <a:rPr lang="it-IT" dirty="0" smtClean="0"/>
              <a:t>»: </a:t>
            </a:r>
            <a:r>
              <a:rPr lang="it-IT" dirty="0"/>
              <a:t>questo consente una maggior </a:t>
            </a:r>
            <a:r>
              <a:rPr lang="it-IT" dirty="0" smtClean="0"/>
              <a:t>efficienza </a:t>
            </a:r>
            <a:r>
              <a:rPr lang="it-IT" dirty="0"/>
              <a:t>in particolare quando il parametro di tipo è un tipo valore (es. </a:t>
            </a:r>
            <a:r>
              <a:rPr lang="it-IT" dirty="0" err="1"/>
              <a:t>int</a:t>
            </a:r>
            <a:r>
              <a:rPr lang="it-IT" dirty="0"/>
              <a:t> o float).</a:t>
            </a:r>
          </a:p>
          <a:p>
            <a:pPr lvl="1"/>
            <a:r>
              <a:rPr lang="it-IT" dirty="0"/>
              <a:t>Java supporta </a:t>
            </a:r>
            <a:r>
              <a:rPr lang="it-IT" dirty="0" smtClean="0"/>
              <a:t>le </a:t>
            </a:r>
            <a:r>
              <a:rPr lang="it-IT" dirty="0"/>
              <a:t>«</a:t>
            </a:r>
            <a:r>
              <a:rPr lang="it-IT" dirty="0" err="1"/>
              <a:t>wildcards</a:t>
            </a:r>
            <a:r>
              <a:rPr lang="it-IT" dirty="0"/>
              <a:t>» (es. </a:t>
            </a:r>
            <a:r>
              <a:rPr lang="it-IT" dirty="0" err="1"/>
              <a:t>Vector</a:t>
            </a:r>
            <a:r>
              <a:rPr lang="it-IT" dirty="0"/>
              <a:t>&lt;?&gt;), mentre in C# non sono </a:t>
            </a:r>
            <a:r>
              <a:rPr lang="it-IT" dirty="0" smtClean="0"/>
              <a:t>disponibili</a:t>
            </a:r>
          </a:p>
          <a:p>
            <a:pPr lvl="1"/>
            <a:r>
              <a:rPr lang="it-IT" dirty="0" smtClean="0"/>
              <a:t>In </a:t>
            </a:r>
            <a:r>
              <a:rPr lang="it-IT" dirty="0"/>
              <a:t>C# è possibile vincolare un parametro di tipo ad avere un costruttore pubblico senza parametri o a essere un tipo riferimento o un tipo valore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8" name="Segnaposto piè di pagina 1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19" name="Segnaposto numero diapositiva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703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generici</a:t>
            </a:r>
            <a:r>
              <a:rPr lang="it-IT" dirty="0" smtClean="0"/>
              <a:t> – Esempi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>
          <a:xfrm>
            <a:off x="379562" y="1200521"/>
            <a:ext cx="5554707" cy="3464785"/>
          </a:xfrm>
          <a:gradFill>
            <a:gsLst>
              <a:gs pos="0">
                <a:schemeClr val="bg1">
                  <a:lumMod val="0"/>
                  <a:lumOff val="100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</p:spPr>
        <p:txBody>
          <a:bodyPr/>
          <a:lstStyle/>
          <a:p>
            <a:r>
              <a:rPr lang="it-IT" b="0" dirty="0">
                <a:solidFill>
                  <a:srgbClr val="7F0055"/>
                </a:solidFill>
              </a:rPr>
              <a:t>public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class</a:t>
            </a:r>
            <a:r>
              <a:rPr lang="it-IT" b="0" dirty="0"/>
              <a:t> </a:t>
            </a:r>
            <a:r>
              <a:rPr lang="it-IT" b="0" dirty="0" err="1"/>
              <a:t>Pair</a:t>
            </a:r>
            <a:r>
              <a:rPr lang="it-IT" b="0" dirty="0"/>
              <a:t>&lt;X, Y</a:t>
            </a:r>
            <a:r>
              <a:rPr lang="it-IT" b="0" dirty="0" smtClean="0"/>
              <a:t>&gt;{</a:t>
            </a:r>
            <a:endParaRPr lang="it-IT" b="0" dirty="0"/>
          </a:p>
          <a:p>
            <a:r>
              <a:rPr lang="it-IT" b="0" dirty="0"/>
              <a:t>  </a:t>
            </a:r>
            <a:r>
              <a:rPr lang="it-IT" b="0" dirty="0">
                <a:solidFill>
                  <a:srgbClr val="7F0055"/>
                </a:solidFill>
              </a:rPr>
              <a:t>private</a:t>
            </a:r>
            <a:r>
              <a:rPr lang="it-IT" b="0" dirty="0"/>
              <a:t> X </a:t>
            </a:r>
            <a:r>
              <a:rPr lang="it-IT" b="0" dirty="0">
                <a:solidFill>
                  <a:srgbClr val="0000C0"/>
                </a:solidFill>
              </a:rPr>
              <a:t>first</a:t>
            </a:r>
            <a:r>
              <a:rPr lang="it-IT" b="0" dirty="0"/>
              <a:t>;</a:t>
            </a:r>
          </a:p>
          <a:p>
            <a:r>
              <a:rPr lang="it-IT" b="0" dirty="0"/>
              <a:t>  </a:t>
            </a:r>
            <a:r>
              <a:rPr lang="it-IT" b="0" dirty="0">
                <a:solidFill>
                  <a:srgbClr val="7F0055"/>
                </a:solidFill>
              </a:rPr>
              <a:t>private</a:t>
            </a:r>
            <a:r>
              <a:rPr lang="it-IT" b="0" dirty="0"/>
              <a:t> Y </a:t>
            </a:r>
            <a:r>
              <a:rPr lang="it-IT" b="0" dirty="0" err="1">
                <a:solidFill>
                  <a:srgbClr val="0000C0"/>
                </a:solidFill>
              </a:rPr>
              <a:t>second</a:t>
            </a:r>
            <a:r>
              <a:rPr lang="it-IT" b="0" dirty="0"/>
              <a:t>;</a:t>
            </a:r>
          </a:p>
          <a:p>
            <a:r>
              <a:rPr lang="it-IT" b="0" dirty="0"/>
              <a:t> </a:t>
            </a:r>
          </a:p>
          <a:p>
            <a:r>
              <a:rPr lang="en-US" b="0" dirty="0"/>
              <a:t>  </a:t>
            </a:r>
            <a:r>
              <a:rPr lang="en-US" b="0" dirty="0">
                <a:solidFill>
                  <a:srgbClr val="7F0055"/>
                </a:solidFill>
              </a:rPr>
              <a:t>public</a:t>
            </a:r>
            <a:r>
              <a:rPr lang="en-US" b="0" dirty="0"/>
              <a:t> Pair(X </a:t>
            </a:r>
            <a:r>
              <a:rPr lang="en-US" b="0" dirty="0">
                <a:solidFill>
                  <a:srgbClr val="6A3E3E"/>
                </a:solidFill>
              </a:rPr>
              <a:t>first</a:t>
            </a:r>
            <a:r>
              <a:rPr lang="en-US" b="0" dirty="0"/>
              <a:t>, Y </a:t>
            </a:r>
            <a:r>
              <a:rPr lang="en-US" b="0" dirty="0">
                <a:solidFill>
                  <a:srgbClr val="6A3E3E"/>
                </a:solidFill>
              </a:rPr>
              <a:t>second</a:t>
            </a:r>
            <a:r>
              <a:rPr lang="en-US" b="0" dirty="0" smtClean="0"/>
              <a:t>)</a:t>
            </a:r>
            <a:r>
              <a:rPr lang="it-IT" b="0" dirty="0" smtClean="0"/>
              <a:t>{</a:t>
            </a:r>
            <a:endParaRPr lang="it-IT" b="0" dirty="0"/>
          </a:p>
          <a:p>
            <a:r>
              <a:rPr lang="it-IT" b="0" dirty="0"/>
              <a:t>    </a:t>
            </a:r>
            <a:r>
              <a:rPr lang="it-IT" b="0" dirty="0" err="1">
                <a:solidFill>
                  <a:srgbClr val="7F0055"/>
                </a:solidFill>
              </a:rPr>
              <a:t>this</a:t>
            </a:r>
            <a:r>
              <a:rPr lang="it-IT" b="0" dirty="0" err="1"/>
              <a:t>.</a:t>
            </a:r>
            <a:r>
              <a:rPr lang="it-IT" b="0" dirty="0" err="1">
                <a:solidFill>
                  <a:srgbClr val="0000C0"/>
                </a:solidFill>
              </a:rPr>
              <a:t>first</a:t>
            </a:r>
            <a:r>
              <a:rPr lang="it-IT" b="0" dirty="0"/>
              <a:t> = </a:t>
            </a:r>
            <a:r>
              <a:rPr lang="it-IT" b="0" dirty="0">
                <a:solidFill>
                  <a:srgbClr val="6A3E3E"/>
                </a:solidFill>
              </a:rPr>
              <a:t>first</a:t>
            </a:r>
            <a:r>
              <a:rPr lang="it-IT" b="0" dirty="0"/>
              <a:t>;</a:t>
            </a:r>
          </a:p>
          <a:p>
            <a:r>
              <a:rPr lang="it-IT" b="0" dirty="0"/>
              <a:t>    </a:t>
            </a:r>
            <a:r>
              <a:rPr lang="it-IT" b="0" dirty="0" err="1">
                <a:solidFill>
                  <a:srgbClr val="7F0055"/>
                </a:solidFill>
              </a:rPr>
              <a:t>this</a:t>
            </a:r>
            <a:r>
              <a:rPr lang="it-IT" b="0" dirty="0" err="1"/>
              <a:t>.</a:t>
            </a:r>
            <a:r>
              <a:rPr lang="it-IT" b="0" dirty="0" err="1">
                <a:solidFill>
                  <a:srgbClr val="0000C0"/>
                </a:solidFill>
              </a:rPr>
              <a:t>second</a:t>
            </a:r>
            <a:r>
              <a:rPr lang="it-IT" b="0" dirty="0"/>
              <a:t> = </a:t>
            </a:r>
            <a:r>
              <a:rPr lang="it-IT" b="0" dirty="0" err="1">
                <a:solidFill>
                  <a:srgbClr val="6A3E3E"/>
                </a:solidFill>
              </a:rPr>
              <a:t>second</a:t>
            </a:r>
            <a:r>
              <a:rPr lang="it-IT" b="0" dirty="0"/>
              <a:t>;</a:t>
            </a:r>
          </a:p>
          <a:p>
            <a:r>
              <a:rPr lang="it-IT" b="0" dirty="0"/>
              <a:t>  }</a:t>
            </a:r>
          </a:p>
          <a:p>
            <a:r>
              <a:rPr lang="it-IT" b="0" dirty="0"/>
              <a:t> </a:t>
            </a:r>
          </a:p>
          <a:p>
            <a:r>
              <a:rPr lang="en-US" b="0" dirty="0"/>
              <a:t>  </a:t>
            </a:r>
            <a:r>
              <a:rPr lang="en-US" b="0" dirty="0">
                <a:solidFill>
                  <a:srgbClr val="7F0055"/>
                </a:solidFill>
              </a:rPr>
              <a:t>public</a:t>
            </a:r>
            <a:r>
              <a:rPr lang="en-US" b="0" dirty="0"/>
              <a:t> X </a:t>
            </a:r>
            <a:r>
              <a:rPr lang="en-US" b="0" dirty="0" err="1"/>
              <a:t>getFirst</a:t>
            </a:r>
            <a:r>
              <a:rPr lang="en-US" b="0" dirty="0"/>
              <a:t>() { </a:t>
            </a:r>
            <a:r>
              <a:rPr lang="en-US" b="0" dirty="0">
                <a:solidFill>
                  <a:srgbClr val="7F0055"/>
                </a:solidFill>
              </a:rPr>
              <a:t>return</a:t>
            </a:r>
            <a:r>
              <a:rPr lang="en-US" b="0" dirty="0"/>
              <a:t> </a:t>
            </a:r>
            <a:r>
              <a:rPr lang="en-US" b="0" dirty="0" err="1">
                <a:solidFill>
                  <a:srgbClr val="7F0055"/>
                </a:solidFill>
              </a:rPr>
              <a:t>this</a:t>
            </a:r>
            <a:r>
              <a:rPr lang="en-US" b="0" dirty="0" err="1"/>
              <a:t>.first</a:t>
            </a:r>
            <a:r>
              <a:rPr lang="en-US" b="0" dirty="0"/>
              <a:t>; } </a:t>
            </a:r>
          </a:p>
          <a:p>
            <a:endParaRPr lang="it-IT" b="0" dirty="0"/>
          </a:p>
          <a:p>
            <a:r>
              <a:rPr lang="en-US" b="0" dirty="0"/>
              <a:t>  </a:t>
            </a:r>
            <a:r>
              <a:rPr lang="en-US" b="0" dirty="0">
                <a:solidFill>
                  <a:srgbClr val="7F0055"/>
                </a:solidFill>
              </a:rPr>
              <a:t>public</a:t>
            </a:r>
            <a:r>
              <a:rPr lang="en-US" b="0" dirty="0"/>
              <a:t> Y </a:t>
            </a:r>
            <a:r>
              <a:rPr lang="en-US" b="0" dirty="0" err="1"/>
              <a:t>getSecond</a:t>
            </a:r>
            <a:r>
              <a:rPr lang="en-US" b="0" dirty="0"/>
              <a:t>() { </a:t>
            </a:r>
            <a:r>
              <a:rPr lang="en-US" b="0" dirty="0">
                <a:solidFill>
                  <a:srgbClr val="7F0055"/>
                </a:solidFill>
              </a:rPr>
              <a:t>return</a:t>
            </a:r>
            <a:r>
              <a:rPr lang="en-US" b="0" dirty="0"/>
              <a:t> </a:t>
            </a:r>
            <a:r>
              <a:rPr lang="en-US" b="0" dirty="0" err="1">
                <a:solidFill>
                  <a:srgbClr val="7F0055"/>
                </a:solidFill>
              </a:rPr>
              <a:t>this</a:t>
            </a:r>
            <a:r>
              <a:rPr lang="en-US" b="0" dirty="0" err="1"/>
              <a:t>.</a:t>
            </a:r>
            <a:r>
              <a:rPr lang="en-US" b="0" dirty="0" err="1">
                <a:solidFill>
                  <a:srgbClr val="0000C0"/>
                </a:solidFill>
              </a:rPr>
              <a:t>second</a:t>
            </a:r>
            <a:r>
              <a:rPr lang="en-US" b="0" dirty="0"/>
              <a:t>; }</a:t>
            </a:r>
          </a:p>
          <a:p>
            <a:r>
              <a:rPr lang="it-IT" b="0" dirty="0"/>
              <a:t> </a:t>
            </a:r>
          </a:p>
          <a:p>
            <a:r>
              <a:rPr lang="it-IT" b="0" dirty="0"/>
              <a:t>  </a:t>
            </a:r>
            <a:r>
              <a:rPr lang="it-IT" b="0" dirty="0">
                <a:solidFill>
                  <a:srgbClr val="7F0055"/>
                </a:solidFill>
              </a:rPr>
              <a:t>public</a:t>
            </a:r>
            <a:r>
              <a:rPr lang="it-IT" b="0" dirty="0"/>
              <a:t> </a:t>
            </a:r>
            <a:r>
              <a:rPr lang="it-IT" b="0" dirty="0" err="1"/>
              <a:t>String</a:t>
            </a:r>
            <a:r>
              <a:rPr lang="it-IT" b="0" dirty="0"/>
              <a:t> </a:t>
            </a:r>
            <a:r>
              <a:rPr lang="it-IT" b="0" dirty="0" err="1"/>
              <a:t>toString</a:t>
            </a:r>
            <a:r>
              <a:rPr lang="it-IT" b="0" dirty="0" smtClean="0"/>
              <a:t>(){ </a:t>
            </a:r>
            <a:endParaRPr lang="it-IT" b="0" dirty="0"/>
          </a:p>
          <a:p>
            <a:r>
              <a:rPr lang="it-IT" b="0" dirty="0"/>
              <a:t>    </a:t>
            </a:r>
            <a:r>
              <a:rPr lang="it-IT" b="0" dirty="0" err="1">
                <a:solidFill>
                  <a:srgbClr val="7F0055"/>
                </a:solidFill>
              </a:rPr>
              <a:t>return</a:t>
            </a:r>
            <a:r>
              <a:rPr lang="it-IT" b="0" dirty="0"/>
              <a:t> </a:t>
            </a:r>
            <a:r>
              <a:rPr lang="it-IT" b="0" dirty="0">
                <a:solidFill>
                  <a:srgbClr val="2A00FF"/>
                </a:solidFill>
              </a:rPr>
              <a:t>"&lt;"</a:t>
            </a:r>
            <a:r>
              <a:rPr lang="it-IT" b="0" dirty="0"/>
              <a:t> + </a:t>
            </a:r>
            <a:r>
              <a:rPr lang="it-IT" b="0" dirty="0">
                <a:solidFill>
                  <a:srgbClr val="0000C0"/>
                </a:solidFill>
              </a:rPr>
              <a:t>first</a:t>
            </a:r>
            <a:r>
              <a:rPr lang="it-IT" b="0" dirty="0"/>
              <a:t> + </a:t>
            </a:r>
            <a:r>
              <a:rPr lang="it-IT" b="0" dirty="0">
                <a:solidFill>
                  <a:srgbClr val="2A00FF"/>
                </a:solidFill>
              </a:rPr>
              <a:t>","</a:t>
            </a:r>
            <a:r>
              <a:rPr lang="it-IT" b="0" dirty="0"/>
              <a:t> + </a:t>
            </a:r>
            <a:r>
              <a:rPr lang="it-IT" b="0" dirty="0" err="1">
                <a:solidFill>
                  <a:srgbClr val="0000C0"/>
                </a:solidFill>
              </a:rPr>
              <a:t>second</a:t>
            </a:r>
            <a:r>
              <a:rPr lang="it-IT" b="0" dirty="0"/>
              <a:t> + </a:t>
            </a:r>
            <a:r>
              <a:rPr lang="it-IT" b="0" dirty="0">
                <a:solidFill>
                  <a:srgbClr val="2A00FF"/>
                </a:solidFill>
              </a:rPr>
              <a:t>"&gt;"</a:t>
            </a:r>
            <a:r>
              <a:rPr lang="it-IT" b="0" dirty="0"/>
              <a:t>; </a:t>
            </a:r>
          </a:p>
          <a:p>
            <a:r>
              <a:rPr lang="it-IT" b="0" dirty="0"/>
              <a:t>  }</a:t>
            </a:r>
          </a:p>
          <a:p>
            <a:r>
              <a:rPr lang="it-IT" b="0" dirty="0" smtClean="0"/>
              <a:t>}</a:t>
            </a:r>
            <a:endParaRPr lang="it-IT" b="0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>
          <a:xfrm>
            <a:off x="6131860" y="1200523"/>
            <a:ext cx="5651822" cy="3464784"/>
          </a:xfrm>
          <a:gradFill>
            <a:gsLst>
              <a:gs pos="0">
                <a:schemeClr val="bg1">
                  <a:lumMod val="0"/>
                  <a:lumOff val="100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</p:spPr>
        <p:txBody>
          <a:bodyPr/>
          <a:lstStyle/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class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Pair</a:t>
            </a:r>
            <a:r>
              <a:rPr lang="it-IT" b="0" noProof="1" smtClean="0">
                <a:ea typeface="Calibri"/>
              </a:rPr>
              <a:t>&lt;X, Y&gt;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private</a:t>
            </a:r>
            <a:r>
              <a:rPr lang="it-IT" b="0" noProof="1" smtClean="0">
                <a:ea typeface="Calibri"/>
              </a:rPr>
              <a:t> X first;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private</a:t>
            </a:r>
            <a:r>
              <a:rPr lang="it-IT" b="0" noProof="1" smtClean="0">
                <a:ea typeface="Calibri"/>
              </a:rPr>
              <a:t> Y second;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 smtClean="0">
                <a:ea typeface="Calibri"/>
              </a:rPr>
              <a:t> Pair(X first, Y second)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this</a:t>
            </a:r>
            <a:r>
              <a:rPr lang="it-IT" b="0" noProof="1" smtClean="0">
                <a:ea typeface="Calibri"/>
              </a:rPr>
              <a:t>.first = first;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this</a:t>
            </a:r>
            <a:r>
              <a:rPr lang="it-IT" b="0" noProof="1" smtClean="0">
                <a:ea typeface="Calibri"/>
              </a:rPr>
              <a:t>.second = second;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 smtClean="0">
                <a:ea typeface="Calibri"/>
              </a:rPr>
              <a:t> X GetFirst() {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return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this</a:t>
            </a:r>
            <a:r>
              <a:rPr lang="it-IT" b="0" noProof="1" smtClean="0">
                <a:ea typeface="Calibri"/>
              </a:rPr>
              <a:t>.first; } 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 smtClean="0">
                <a:ea typeface="Calibri"/>
              </a:rPr>
              <a:t> Y GetSecond() {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return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this</a:t>
            </a:r>
            <a:r>
              <a:rPr lang="it-IT" b="0" noProof="1" smtClean="0">
                <a:ea typeface="Calibri"/>
              </a:rPr>
              <a:t>.second; }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override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 smtClean="0">
                <a:ea typeface="Calibri"/>
              </a:rPr>
              <a:t> ToString()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{ 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return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A31515"/>
                </a:solidFill>
                <a:ea typeface="Calibri"/>
              </a:rPr>
              <a:t>"&lt;"</a:t>
            </a:r>
            <a:r>
              <a:rPr lang="it-IT" b="0" noProof="1" smtClean="0">
                <a:ea typeface="Calibri"/>
              </a:rPr>
              <a:t> + first + </a:t>
            </a:r>
            <a:r>
              <a:rPr lang="it-IT" b="0" noProof="1" smtClean="0">
                <a:solidFill>
                  <a:srgbClr val="A31515"/>
                </a:solidFill>
                <a:ea typeface="Calibri"/>
              </a:rPr>
              <a:t>","</a:t>
            </a:r>
            <a:r>
              <a:rPr lang="it-IT" b="0" noProof="1" smtClean="0">
                <a:ea typeface="Calibri"/>
              </a:rPr>
              <a:t> + second + </a:t>
            </a:r>
            <a:r>
              <a:rPr lang="it-IT" b="0" noProof="1" smtClean="0">
                <a:solidFill>
                  <a:srgbClr val="A31515"/>
                </a:solidFill>
                <a:ea typeface="Calibri"/>
              </a:rPr>
              <a:t>"&gt;"</a:t>
            </a:r>
            <a:r>
              <a:rPr lang="it-IT" b="0" noProof="1" smtClean="0">
                <a:ea typeface="Calibri"/>
              </a:rPr>
              <a:t>; 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}</a:t>
            </a:r>
          </a:p>
        </p:txBody>
      </p:sp>
      <p:sp>
        <p:nvSpPr>
          <p:cNvPr id="11" name="Segnaposto testo 7"/>
          <p:cNvSpPr txBox="1">
            <a:spLocks/>
          </p:cNvSpPr>
          <p:nvPr/>
        </p:nvSpPr>
        <p:spPr>
          <a:xfrm>
            <a:off x="7219608" y="4394610"/>
            <a:ext cx="4110042" cy="1626636"/>
          </a:xfrm>
          <a:prstGeom prst="rect">
            <a:avLst/>
          </a:prstGeom>
          <a:gradFill rotWithShape="1">
            <a:gsLst>
              <a:gs pos="0">
                <a:schemeClr val="bg1">
                  <a:lumMod val="0"/>
                  <a:lumOff val="10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vert="horz" lIns="72000" tIns="72000" rIns="72000" bIns="7200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lang="it-IT" sz="1200" b="1" u="none" kern="1200" noProof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itchFamily="49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it-IT" b="0" dirty="0" err="1" smtClean="0">
                <a:solidFill>
                  <a:srgbClr val="0000FF"/>
                </a:solidFill>
                <a:ea typeface="Calibri"/>
              </a:rPr>
              <a:t>var</a:t>
            </a:r>
            <a:r>
              <a:rPr lang="it-IT" b="0" dirty="0" smtClean="0">
                <a:ea typeface="Calibri"/>
              </a:rPr>
              <a:t> v = </a:t>
            </a:r>
            <a:r>
              <a:rPr lang="it-IT" b="0" dirty="0" smtClean="0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dirty="0" smtClean="0">
                <a:ea typeface="Calibri"/>
              </a:rPr>
              <a:t> </a:t>
            </a:r>
            <a:r>
              <a:rPr lang="it-IT" b="0" dirty="0" smtClean="0">
                <a:solidFill>
                  <a:srgbClr val="2B91AF"/>
                </a:solidFill>
                <a:ea typeface="Calibri"/>
              </a:rPr>
              <a:t>List</a:t>
            </a:r>
            <a:r>
              <a:rPr lang="it-IT" b="0" dirty="0" smtClean="0">
                <a:ea typeface="Calibri"/>
              </a:rPr>
              <a:t>&lt;</a:t>
            </a:r>
            <a:r>
              <a:rPr lang="it-IT" b="0" dirty="0" err="1" smtClean="0">
                <a:solidFill>
                  <a:srgbClr val="2B91AF"/>
                </a:solidFill>
                <a:ea typeface="Calibri"/>
              </a:rPr>
              <a:t>Pair</a:t>
            </a:r>
            <a:r>
              <a:rPr lang="it-IT" b="0" dirty="0" smtClean="0">
                <a:ea typeface="Calibri"/>
              </a:rPr>
              <a:t>&lt;</a:t>
            </a:r>
            <a:r>
              <a:rPr lang="it-IT" b="0" dirty="0" err="1" smtClean="0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dirty="0" err="1" smtClean="0">
                <a:ea typeface="Calibri"/>
              </a:rPr>
              <a:t>,</a:t>
            </a:r>
            <a:r>
              <a:rPr lang="it-IT" b="0" dirty="0" err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dirty="0" smtClean="0">
                <a:ea typeface="Calibri"/>
              </a:rPr>
              <a:t>&gt;&gt;(); </a:t>
            </a:r>
          </a:p>
          <a:p>
            <a:pPr fontAlgn="auto"/>
            <a:r>
              <a:rPr lang="it-IT" b="0" dirty="0" err="1" smtClean="0">
                <a:ea typeface="Calibri"/>
              </a:rPr>
              <a:t>v.Add</a:t>
            </a:r>
            <a:r>
              <a:rPr lang="it-IT" b="0" dirty="0" smtClean="0">
                <a:ea typeface="Calibri"/>
              </a:rPr>
              <a:t>(</a:t>
            </a:r>
            <a:r>
              <a:rPr lang="it-IT" b="0" dirty="0" smtClean="0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dirty="0" smtClean="0">
                <a:ea typeface="Calibri"/>
              </a:rPr>
              <a:t> </a:t>
            </a:r>
            <a:r>
              <a:rPr lang="it-IT" b="0" dirty="0" err="1" smtClean="0">
                <a:solidFill>
                  <a:srgbClr val="2B91AF"/>
                </a:solidFill>
                <a:ea typeface="Calibri"/>
              </a:rPr>
              <a:t>Pair</a:t>
            </a:r>
            <a:r>
              <a:rPr lang="it-IT" b="0" dirty="0" smtClean="0">
                <a:ea typeface="Calibri"/>
              </a:rPr>
              <a:t>&lt;</a:t>
            </a:r>
            <a:r>
              <a:rPr lang="it-IT" b="0" dirty="0" err="1" smtClean="0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dirty="0" err="1" smtClean="0">
                <a:ea typeface="Calibri"/>
              </a:rPr>
              <a:t>,</a:t>
            </a:r>
            <a:r>
              <a:rPr lang="it-IT" b="0" dirty="0" err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dirty="0" smtClean="0">
                <a:ea typeface="Calibri"/>
              </a:rPr>
              <a:t>&gt;(</a:t>
            </a:r>
            <a:r>
              <a:rPr lang="it-IT" b="0" dirty="0" smtClean="0">
                <a:solidFill>
                  <a:srgbClr val="A31515"/>
                </a:solidFill>
                <a:ea typeface="Calibri"/>
              </a:rPr>
              <a:t>"Prova"</a:t>
            </a:r>
            <a:r>
              <a:rPr lang="it-IT" b="0" dirty="0" smtClean="0">
                <a:ea typeface="Calibri"/>
              </a:rPr>
              <a:t>,1));</a:t>
            </a:r>
          </a:p>
          <a:p>
            <a:pPr fontAlgn="auto"/>
            <a:r>
              <a:rPr lang="it-IT" b="0" dirty="0" err="1" smtClean="0">
                <a:ea typeface="Calibri"/>
              </a:rPr>
              <a:t>v.Add</a:t>
            </a:r>
            <a:r>
              <a:rPr lang="it-IT" b="0" dirty="0" smtClean="0">
                <a:ea typeface="Calibri"/>
              </a:rPr>
              <a:t>(</a:t>
            </a:r>
            <a:r>
              <a:rPr lang="it-IT" b="0" dirty="0" smtClean="0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dirty="0" smtClean="0">
                <a:ea typeface="Calibri"/>
              </a:rPr>
              <a:t> </a:t>
            </a:r>
            <a:r>
              <a:rPr lang="it-IT" b="0" dirty="0" err="1" smtClean="0">
                <a:solidFill>
                  <a:srgbClr val="2B91AF"/>
                </a:solidFill>
                <a:ea typeface="Calibri"/>
              </a:rPr>
              <a:t>Pair</a:t>
            </a:r>
            <a:r>
              <a:rPr lang="it-IT" b="0" dirty="0" smtClean="0">
                <a:ea typeface="Calibri"/>
              </a:rPr>
              <a:t>&lt;</a:t>
            </a:r>
            <a:r>
              <a:rPr lang="it-IT" b="0" dirty="0" err="1" smtClean="0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dirty="0" err="1" smtClean="0">
                <a:ea typeface="Calibri"/>
              </a:rPr>
              <a:t>,</a:t>
            </a:r>
            <a:r>
              <a:rPr lang="it-IT" b="0" dirty="0" err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dirty="0" smtClean="0">
                <a:ea typeface="Calibri"/>
              </a:rPr>
              <a:t>&gt;(</a:t>
            </a:r>
            <a:r>
              <a:rPr lang="it-IT" b="0" dirty="0" smtClean="0">
                <a:solidFill>
                  <a:srgbClr val="A31515"/>
                </a:solidFill>
                <a:ea typeface="Calibri"/>
              </a:rPr>
              <a:t>"di"</a:t>
            </a:r>
            <a:r>
              <a:rPr lang="it-IT" b="0" dirty="0" smtClean="0">
                <a:ea typeface="Calibri"/>
              </a:rPr>
              <a:t>,2));</a:t>
            </a:r>
          </a:p>
          <a:p>
            <a:pPr fontAlgn="auto"/>
            <a:r>
              <a:rPr lang="it-IT" b="0" dirty="0" err="1" smtClean="0">
                <a:ea typeface="Calibri"/>
              </a:rPr>
              <a:t>v.Add</a:t>
            </a:r>
            <a:r>
              <a:rPr lang="it-IT" b="0" dirty="0" smtClean="0">
                <a:ea typeface="Calibri"/>
              </a:rPr>
              <a:t>(</a:t>
            </a:r>
            <a:r>
              <a:rPr lang="it-IT" b="0" dirty="0" smtClean="0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dirty="0" smtClean="0">
                <a:ea typeface="Calibri"/>
              </a:rPr>
              <a:t> </a:t>
            </a:r>
            <a:r>
              <a:rPr lang="it-IT" b="0" dirty="0" err="1" smtClean="0">
                <a:solidFill>
                  <a:srgbClr val="2B91AF"/>
                </a:solidFill>
                <a:ea typeface="Calibri"/>
              </a:rPr>
              <a:t>Pair</a:t>
            </a:r>
            <a:r>
              <a:rPr lang="it-IT" b="0" dirty="0" smtClean="0">
                <a:ea typeface="Calibri"/>
              </a:rPr>
              <a:t>&lt;</a:t>
            </a:r>
            <a:r>
              <a:rPr lang="it-IT" b="0" dirty="0" err="1" smtClean="0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dirty="0" err="1" smtClean="0">
                <a:ea typeface="Calibri"/>
              </a:rPr>
              <a:t>,</a:t>
            </a:r>
            <a:r>
              <a:rPr lang="it-IT" b="0" dirty="0" err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dirty="0" smtClean="0">
                <a:ea typeface="Calibri"/>
              </a:rPr>
              <a:t>&gt;(</a:t>
            </a:r>
            <a:r>
              <a:rPr lang="it-IT" b="0" dirty="0" smtClean="0">
                <a:solidFill>
                  <a:srgbClr val="A31515"/>
                </a:solidFill>
                <a:ea typeface="Calibri"/>
              </a:rPr>
              <a:t>"Vettore"</a:t>
            </a:r>
            <a:r>
              <a:rPr lang="it-IT" b="0" dirty="0" smtClean="0">
                <a:ea typeface="Calibri"/>
              </a:rPr>
              <a:t>,3));</a:t>
            </a:r>
          </a:p>
          <a:p>
            <a:pPr fontAlgn="auto"/>
            <a:endParaRPr lang="it-IT" b="0" dirty="0" smtClean="0">
              <a:solidFill>
                <a:srgbClr val="0000FF"/>
              </a:solidFill>
              <a:ea typeface="Calibri"/>
            </a:endParaRPr>
          </a:p>
          <a:p>
            <a:pPr fontAlgn="auto"/>
            <a:r>
              <a:rPr lang="it-IT" b="0" dirty="0" err="1" smtClean="0">
                <a:solidFill>
                  <a:srgbClr val="0000FF"/>
                </a:solidFill>
                <a:ea typeface="Calibri"/>
              </a:rPr>
              <a:t>foreach</a:t>
            </a:r>
            <a:r>
              <a:rPr lang="it-IT" b="0" dirty="0" smtClean="0">
                <a:ea typeface="Calibri"/>
              </a:rPr>
              <a:t> (</a:t>
            </a:r>
            <a:r>
              <a:rPr lang="it-IT" b="0" dirty="0" err="1" smtClean="0">
                <a:solidFill>
                  <a:srgbClr val="0000FF"/>
                </a:solidFill>
                <a:ea typeface="Calibri"/>
              </a:rPr>
              <a:t>var</a:t>
            </a:r>
            <a:r>
              <a:rPr lang="it-IT" b="0" dirty="0" smtClean="0">
                <a:ea typeface="Calibri"/>
              </a:rPr>
              <a:t> </a:t>
            </a:r>
            <a:r>
              <a:rPr lang="it-IT" b="0" dirty="0" err="1" smtClean="0">
                <a:ea typeface="Calibri"/>
              </a:rPr>
              <a:t>pair</a:t>
            </a:r>
            <a:r>
              <a:rPr lang="it-IT" b="0" dirty="0" smtClean="0">
                <a:ea typeface="Calibri"/>
              </a:rPr>
              <a:t> </a:t>
            </a:r>
            <a:r>
              <a:rPr lang="it-IT" b="0" dirty="0" smtClean="0">
                <a:solidFill>
                  <a:srgbClr val="0000FF"/>
                </a:solidFill>
                <a:ea typeface="Calibri"/>
              </a:rPr>
              <a:t>in</a:t>
            </a:r>
            <a:r>
              <a:rPr lang="it-IT" b="0" dirty="0" smtClean="0">
                <a:ea typeface="Calibri"/>
              </a:rPr>
              <a:t> v)</a:t>
            </a:r>
          </a:p>
          <a:p>
            <a:pPr fontAlgn="auto"/>
            <a:r>
              <a:rPr lang="it-IT" b="0" dirty="0" smtClean="0">
                <a:ea typeface="Calibri"/>
              </a:rPr>
              <a:t>{</a:t>
            </a:r>
          </a:p>
          <a:p>
            <a:pPr fontAlgn="auto"/>
            <a:r>
              <a:rPr lang="it-IT" b="0" dirty="0" smtClean="0">
                <a:ea typeface="Calibri"/>
              </a:rPr>
              <a:t>  </a:t>
            </a:r>
            <a:r>
              <a:rPr lang="it-IT" b="0" dirty="0" err="1" smtClean="0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dirty="0" err="1" smtClean="0">
                <a:ea typeface="Calibri"/>
              </a:rPr>
              <a:t>.WriteLine</a:t>
            </a:r>
            <a:r>
              <a:rPr lang="it-IT" b="0" dirty="0" smtClean="0">
                <a:ea typeface="Calibri"/>
              </a:rPr>
              <a:t>(</a:t>
            </a:r>
            <a:r>
              <a:rPr lang="it-IT" b="0" dirty="0" err="1" smtClean="0">
                <a:ea typeface="Calibri"/>
              </a:rPr>
              <a:t>pair</a:t>
            </a:r>
            <a:r>
              <a:rPr lang="it-IT" b="0" dirty="0" smtClean="0">
                <a:ea typeface="Calibri"/>
              </a:rPr>
              <a:t>);</a:t>
            </a:r>
          </a:p>
          <a:p>
            <a:pPr fontAlgn="auto"/>
            <a:r>
              <a:rPr lang="it-IT" b="0" dirty="0" smtClean="0">
                <a:ea typeface="Calibri"/>
              </a:rPr>
              <a:t>}</a:t>
            </a:r>
          </a:p>
          <a:p>
            <a:pPr fontAlgn="auto"/>
            <a:endParaRPr lang="it-IT" b="0" dirty="0">
              <a:ea typeface="Calibri"/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920" y="4484861"/>
            <a:ext cx="495460" cy="495460"/>
          </a:xfrm>
          <a:prstGeom prst="rect">
            <a:avLst/>
          </a:prstGeom>
        </p:spPr>
      </p:pic>
      <p:sp>
        <p:nvSpPr>
          <p:cNvPr id="12" name="Segnaposto testo 5"/>
          <p:cNvSpPr txBox="1">
            <a:spLocks/>
          </p:cNvSpPr>
          <p:nvPr/>
        </p:nvSpPr>
        <p:spPr>
          <a:xfrm>
            <a:off x="1004074" y="4394610"/>
            <a:ext cx="4673754" cy="1623635"/>
          </a:xfrm>
          <a:prstGeom prst="rect">
            <a:avLst/>
          </a:prstGeom>
          <a:gradFill rotWithShape="1">
            <a:gsLst>
              <a:gs pos="0">
                <a:schemeClr val="bg1">
                  <a:lumMod val="0"/>
                  <a:lumOff val="10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vert="horz" lIns="72000" tIns="72000" rIns="72000" bIns="7200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lang="it-IT" sz="1200" b="1" u="none" kern="1200" noProof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itchFamily="49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it-IT" b="0" dirty="0" err="1" smtClean="0"/>
              <a:t>Vector</a:t>
            </a:r>
            <a:r>
              <a:rPr lang="it-IT" b="0" dirty="0" smtClean="0"/>
              <a:t>&lt;</a:t>
            </a:r>
            <a:r>
              <a:rPr lang="it-IT" b="0" dirty="0" err="1" smtClean="0"/>
              <a:t>Pair</a:t>
            </a:r>
            <a:r>
              <a:rPr lang="it-IT" b="0" dirty="0" smtClean="0"/>
              <a:t>&lt;</a:t>
            </a:r>
            <a:r>
              <a:rPr lang="it-IT" b="0" dirty="0" err="1" smtClean="0"/>
              <a:t>String,Integer</a:t>
            </a:r>
            <a:r>
              <a:rPr lang="it-IT" b="0" dirty="0" smtClean="0"/>
              <a:t>&gt;&gt; </a:t>
            </a:r>
            <a:r>
              <a:rPr lang="it-IT" b="0" dirty="0" smtClean="0">
                <a:solidFill>
                  <a:srgbClr val="0000C0"/>
                </a:solidFill>
              </a:rPr>
              <a:t>v</a:t>
            </a:r>
            <a:r>
              <a:rPr lang="it-IT" b="0" dirty="0" smtClean="0"/>
              <a:t> = </a:t>
            </a:r>
            <a:r>
              <a:rPr lang="it-IT" b="0" dirty="0" smtClean="0">
                <a:solidFill>
                  <a:srgbClr val="7F0055"/>
                </a:solidFill>
              </a:rPr>
              <a:t>new</a:t>
            </a:r>
            <a:r>
              <a:rPr lang="it-IT" b="0" dirty="0" smtClean="0"/>
              <a:t> </a:t>
            </a:r>
            <a:r>
              <a:rPr lang="it-IT" b="0" dirty="0" err="1" smtClean="0"/>
              <a:t>Vector</a:t>
            </a:r>
            <a:r>
              <a:rPr lang="it-IT" b="0" dirty="0" smtClean="0"/>
              <a:t>&lt;&gt;(); </a:t>
            </a:r>
          </a:p>
          <a:p>
            <a:pPr fontAlgn="auto"/>
            <a:r>
              <a:rPr lang="it-IT" b="0" dirty="0" err="1" smtClean="0"/>
              <a:t>v.addElement</a:t>
            </a:r>
            <a:r>
              <a:rPr lang="it-IT" b="0" dirty="0" smtClean="0"/>
              <a:t>(</a:t>
            </a:r>
            <a:r>
              <a:rPr lang="it-IT" b="0" dirty="0" smtClean="0">
                <a:solidFill>
                  <a:srgbClr val="7F0055"/>
                </a:solidFill>
              </a:rPr>
              <a:t>new</a:t>
            </a:r>
            <a:r>
              <a:rPr lang="it-IT" b="0" dirty="0" smtClean="0"/>
              <a:t> </a:t>
            </a:r>
            <a:r>
              <a:rPr lang="it-IT" b="0" dirty="0" err="1" smtClean="0"/>
              <a:t>Pair</a:t>
            </a:r>
            <a:r>
              <a:rPr lang="it-IT" b="0" dirty="0" smtClean="0"/>
              <a:t>&lt;&gt;(</a:t>
            </a:r>
            <a:r>
              <a:rPr lang="it-IT" b="0" dirty="0" smtClean="0">
                <a:solidFill>
                  <a:srgbClr val="2A00FF"/>
                </a:solidFill>
              </a:rPr>
              <a:t>"Prova"</a:t>
            </a:r>
            <a:r>
              <a:rPr lang="it-IT" b="0" dirty="0" smtClean="0"/>
              <a:t>,1));</a:t>
            </a:r>
          </a:p>
          <a:p>
            <a:pPr fontAlgn="auto"/>
            <a:r>
              <a:rPr lang="it-IT" b="0" dirty="0" err="1" smtClean="0"/>
              <a:t>v.addElement</a:t>
            </a:r>
            <a:r>
              <a:rPr lang="it-IT" b="0" dirty="0" smtClean="0"/>
              <a:t>(</a:t>
            </a:r>
            <a:r>
              <a:rPr lang="it-IT" b="0" dirty="0" smtClean="0">
                <a:solidFill>
                  <a:srgbClr val="7F0055"/>
                </a:solidFill>
              </a:rPr>
              <a:t>new</a:t>
            </a:r>
            <a:r>
              <a:rPr lang="it-IT" b="0" dirty="0" smtClean="0"/>
              <a:t> </a:t>
            </a:r>
            <a:r>
              <a:rPr lang="it-IT" b="0" dirty="0" err="1" smtClean="0"/>
              <a:t>Pair</a:t>
            </a:r>
            <a:r>
              <a:rPr lang="it-IT" b="0" dirty="0" smtClean="0"/>
              <a:t>&lt;&gt;(</a:t>
            </a:r>
            <a:r>
              <a:rPr lang="it-IT" b="0" dirty="0" smtClean="0">
                <a:solidFill>
                  <a:srgbClr val="2A00FF"/>
                </a:solidFill>
              </a:rPr>
              <a:t>"di"</a:t>
            </a:r>
            <a:r>
              <a:rPr lang="it-IT" b="0" dirty="0" smtClean="0"/>
              <a:t>,2));</a:t>
            </a:r>
          </a:p>
          <a:p>
            <a:pPr fontAlgn="auto"/>
            <a:r>
              <a:rPr lang="it-IT" b="0" dirty="0" err="1" smtClean="0"/>
              <a:t>v.addElement</a:t>
            </a:r>
            <a:r>
              <a:rPr lang="it-IT" b="0" dirty="0" smtClean="0"/>
              <a:t>(</a:t>
            </a:r>
            <a:r>
              <a:rPr lang="it-IT" b="0" dirty="0" smtClean="0">
                <a:solidFill>
                  <a:srgbClr val="7F0055"/>
                </a:solidFill>
              </a:rPr>
              <a:t>new</a:t>
            </a:r>
            <a:r>
              <a:rPr lang="it-IT" b="0" dirty="0" smtClean="0"/>
              <a:t> </a:t>
            </a:r>
            <a:r>
              <a:rPr lang="it-IT" b="0" dirty="0" err="1" smtClean="0"/>
              <a:t>Pair</a:t>
            </a:r>
            <a:r>
              <a:rPr lang="it-IT" b="0" dirty="0" smtClean="0"/>
              <a:t>&lt;&gt;(</a:t>
            </a:r>
            <a:r>
              <a:rPr lang="it-IT" b="0" dirty="0" smtClean="0">
                <a:solidFill>
                  <a:srgbClr val="2A00FF"/>
                </a:solidFill>
              </a:rPr>
              <a:t>"Vettore"</a:t>
            </a:r>
            <a:r>
              <a:rPr lang="it-IT" b="0" dirty="0" smtClean="0"/>
              <a:t>,3));</a:t>
            </a:r>
          </a:p>
          <a:p>
            <a:pPr fontAlgn="auto"/>
            <a:endParaRPr lang="it-IT" b="0" dirty="0" smtClean="0"/>
          </a:p>
          <a:p>
            <a:pPr fontAlgn="auto"/>
            <a:r>
              <a:rPr lang="it-IT" b="0" dirty="0" smtClean="0">
                <a:solidFill>
                  <a:srgbClr val="7F0055"/>
                </a:solidFill>
              </a:rPr>
              <a:t>for</a:t>
            </a:r>
            <a:r>
              <a:rPr lang="it-IT" b="0" dirty="0" smtClean="0"/>
              <a:t> (</a:t>
            </a:r>
            <a:r>
              <a:rPr lang="it-IT" b="0" dirty="0" err="1" smtClean="0"/>
              <a:t>Pair</a:t>
            </a:r>
            <a:r>
              <a:rPr lang="it-IT" b="0" dirty="0" smtClean="0"/>
              <a:t>&lt;</a:t>
            </a:r>
            <a:r>
              <a:rPr lang="it-IT" b="0" dirty="0" err="1" smtClean="0"/>
              <a:t>String,Integer</a:t>
            </a:r>
            <a:r>
              <a:rPr lang="it-IT" b="0" dirty="0" smtClean="0"/>
              <a:t>&gt; </a:t>
            </a:r>
            <a:r>
              <a:rPr lang="it-IT" b="0" dirty="0" err="1" smtClean="0"/>
              <a:t>pair</a:t>
            </a:r>
            <a:r>
              <a:rPr lang="it-IT" b="0" dirty="0" smtClean="0"/>
              <a:t> : v){</a:t>
            </a:r>
          </a:p>
          <a:p>
            <a:pPr fontAlgn="auto"/>
            <a:r>
              <a:rPr lang="it-IT" b="0" dirty="0" smtClean="0"/>
              <a:t>  </a:t>
            </a:r>
            <a:r>
              <a:rPr lang="it-IT" b="0" dirty="0" err="1" smtClean="0"/>
              <a:t>System.out.println</a:t>
            </a:r>
            <a:r>
              <a:rPr lang="it-IT" b="0" dirty="0" smtClean="0"/>
              <a:t>(</a:t>
            </a:r>
            <a:r>
              <a:rPr lang="it-IT" b="0" dirty="0" err="1" smtClean="0"/>
              <a:t>pair</a:t>
            </a:r>
            <a:r>
              <a:rPr lang="it-IT" b="0" dirty="0" smtClean="0"/>
              <a:t>);</a:t>
            </a:r>
          </a:p>
          <a:p>
            <a:pPr fontAlgn="auto"/>
            <a:r>
              <a:rPr lang="it-IT" b="0" dirty="0" smtClean="0"/>
              <a:t>}</a:t>
            </a:r>
            <a:endParaRPr lang="it-IT" b="0" dirty="0">
              <a:ea typeface="Calibri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9" y="4468419"/>
            <a:ext cx="477299" cy="477299"/>
          </a:xfrm>
          <a:prstGeom prst="rect">
            <a:avLst/>
          </a:prstGeom>
        </p:spPr>
      </p:pic>
      <p:sp>
        <p:nvSpPr>
          <p:cNvPr id="21" name="Segnaposto data 2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276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it-IT" dirty="0" smtClean="0"/>
              <a:t>Ampia libreria di strutture dati e relativi algoritmi</a:t>
            </a:r>
          </a:p>
          <a:p>
            <a:pPr lvl="2"/>
            <a:r>
              <a:rPr lang="it-IT" dirty="0" err="1" smtClean="0"/>
              <a:t>namespace</a:t>
            </a:r>
            <a:r>
              <a:rPr lang="it-IT" dirty="0" smtClean="0"/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System.Collections</a:t>
            </a:r>
            <a:r>
              <a:rPr lang="it-IT" dirty="0" smtClean="0"/>
              <a:t> in C# e package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</a:t>
            </a:r>
            <a:r>
              <a:rPr lang="it-IT" dirty="0"/>
              <a:t> </a:t>
            </a:r>
            <a:r>
              <a:rPr lang="it-IT" dirty="0" smtClean="0"/>
              <a:t>in Java</a:t>
            </a:r>
          </a:p>
          <a:p>
            <a:pPr lvl="1"/>
            <a:r>
              <a:rPr lang="it-IT" dirty="0" smtClean="0"/>
              <a:t>Interfacce e classi astratte per consentire di manipolare dati in modo uniforme indipendentemente dall’implementazione della specifica struttura dati</a:t>
            </a:r>
          </a:p>
          <a:p>
            <a:pPr lvl="1"/>
            <a:r>
              <a:rPr lang="it-IT" dirty="0" smtClean="0"/>
              <a:t>Iterazione su qualsiasi oggetto la cui classe implementi un’apposita interfaccia</a:t>
            </a:r>
          </a:p>
          <a:p>
            <a:pPr lvl="2"/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&lt;X&gt; </a:t>
            </a:r>
            <a:r>
              <a:rPr lang="it-IT" dirty="0" smtClean="0"/>
              <a:t>in Java e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&lt;X&gt; </a:t>
            </a:r>
            <a:r>
              <a:rPr lang="it-IT" dirty="0" smtClean="0"/>
              <a:t>in C#</a:t>
            </a:r>
            <a:endParaRPr lang="it-IT" dirty="0"/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Collezioni e iteratori</a:t>
            </a:r>
            <a:endParaRPr lang="it-IT" dirty="0"/>
          </a:p>
        </p:txBody>
      </p:sp>
      <p:sp>
        <p:nvSpPr>
          <p:cNvPr id="2" name="Segnaposto testo 1"/>
          <p:cNvSpPr>
            <a:spLocks noGrp="1"/>
          </p:cNvSpPr>
          <p:nvPr>
            <p:ph type="body" sz="half" idx="13"/>
          </p:nvPr>
        </p:nvSpPr>
        <p:spPr/>
        <p:txBody>
          <a:bodyPr>
            <a:normAutofit/>
          </a:bodyPr>
          <a:lstStyle/>
          <a:p>
            <a:pPr lvl="1"/>
            <a:r>
              <a:rPr lang="it-IT" dirty="0"/>
              <a:t>In C# alle strutture dati non generiche basate su «</a:t>
            </a:r>
            <a:r>
              <a:rPr lang="it-IT" dirty="0" err="1"/>
              <a:t>object</a:t>
            </a:r>
            <a:r>
              <a:rPr lang="it-IT" dirty="0"/>
              <a:t>» sono state affiancate classi ad hoc per tipi generici (</a:t>
            </a:r>
            <a:r>
              <a:rPr lang="it-IT" dirty="0" err="1"/>
              <a:t>namespace</a:t>
            </a:r>
            <a:r>
              <a:rPr lang="it-IT" dirty="0"/>
              <a:t>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System.Collections.Generic</a:t>
            </a:r>
            <a:r>
              <a:rPr lang="it-IT" dirty="0" smtClean="0"/>
              <a:t>)</a:t>
            </a:r>
          </a:p>
          <a:p>
            <a:pPr lvl="2"/>
            <a:r>
              <a:rPr lang="it-IT" dirty="0" smtClean="0"/>
              <a:t>mentre </a:t>
            </a:r>
            <a:r>
              <a:rPr lang="it-IT" dirty="0"/>
              <a:t>in Java le strutture dati non-generiche esistenti sono state adattate all’utilizzo con i tipi </a:t>
            </a:r>
            <a:r>
              <a:rPr lang="it-IT" dirty="0" smtClean="0"/>
              <a:t>generici.</a:t>
            </a:r>
            <a:endParaRPr lang="it-IT" dirty="0"/>
          </a:p>
          <a:p>
            <a:pPr lvl="1"/>
            <a:r>
              <a:rPr lang="it-IT" dirty="0" smtClean="0"/>
              <a:t>In </a:t>
            </a:r>
            <a:r>
              <a:rPr lang="it-IT" dirty="0"/>
              <a:t>C# è possibile implementare gli iteratori in modo molto semplice scrivendo un metodo che utilizza l’istruzione «</a:t>
            </a:r>
            <a:r>
              <a:rPr lang="it-IT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it-IT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dirty="0" smtClean="0"/>
              <a:t>»</a:t>
            </a:r>
          </a:p>
          <a:p>
            <a:pPr lvl="1"/>
            <a:r>
              <a:rPr lang="it-IT" dirty="0" smtClean="0"/>
              <a:t>In C# si può creare una collezione inizializzandone gli elementi in modo simile a quanto avviene per gli array</a:t>
            </a:r>
            <a:endParaRPr lang="it-IT" dirty="0"/>
          </a:p>
        </p:txBody>
      </p:sp>
      <p:sp>
        <p:nvSpPr>
          <p:cNvPr id="16" name="Segnaposto data 1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703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Microsoft .NET Framework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79561" y="1142047"/>
            <a:ext cx="6842333" cy="4948202"/>
          </a:xfrm>
        </p:spPr>
        <p:txBody>
          <a:bodyPr/>
          <a:lstStyle/>
          <a:p>
            <a:pPr lvl="1"/>
            <a:r>
              <a:rPr lang="it-IT" dirty="0" smtClean="0"/>
              <a:t>Software Framework sviluppato da Microsoft</a:t>
            </a:r>
          </a:p>
          <a:p>
            <a:pPr lvl="2"/>
            <a:r>
              <a:rPr lang="it-IT" dirty="0" smtClean="0"/>
              <a:t>Include un’ampia </a:t>
            </a:r>
            <a:r>
              <a:rPr lang="it-IT" dirty="0" smtClean="0">
                <a:solidFill>
                  <a:srgbClr val="C00000"/>
                </a:solidFill>
              </a:rPr>
              <a:t>Class Library</a:t>
            </a:r>
            <a:r>
              <a:rPr lang="it-IT" dirty="0" smtClean="0"/>
              <a:t> e consente di compilare software scritti in diversi linguaggi supportati (principalmente </a:t>
            </a:r>
            <a:r>
              <a:rPr lang="it-IT" dirty="0" smtClean="0">
                <a:solidFill>
                  <a:srgbClr val="C00000"/>
                </a:solidFill>
              </a:rPr>
              <a:t>C#</a:t>
            </a:r>
            <a:r>
              <a:rPr lang="it-IT" dirty="0" smtClean="0"/>
              <a:t>).</a:t>
            </a:r>
          </a:p>
          <a:p>
            <a:pPr marL="384048" lvl="2" indent="0">
              <a:buNone/>
            </a:pPr>
            <a:endParaRPr lang="it-IT" dirty="0" smtClean="0"/>
          </a:p>
          <a:p>
            <a:pPr lvl="1"/>
            <a:r>
              <a:rPr lang="it-IT" dirty="0" smtClean="0"/>
              <a:t>I programmi scritti per .NET sono eseguiti in un ambiente virtuale noto come </a:t>
            </a:r>
            <a:r>
              <a:rPr lang="it-IT" dirty="0" smtClean="0">
                <a:solidFill>
                  <a:srgbClr val="C00000"/>
                </a:solidFill>
              </a:rPr>
              <a:t>CLR</a:t>
            </a:r>
            <a:r>
              <a:rPr lang="it-IT" dirty="0" smtClean="0"/>
              <a:t> (Common Language Runtime)</a:t>
            </a:r>
          </a:p>
          <a:p>
            <a:pPr lvl="2"/>
            <a:r>
              <a:rPr lang="it-IT" dirty="0" smtClean="0"/>
              <a:t>Fornisce servizi per la gestione della memoria, la gestione delle eccezioni…</a:t>
            </a:r>
          </a:p>
          <a:p>
            <a:pPr lvl="2"/>
            <a:r>
              <a:rPr lang="it-IT" dirty="0" smtClean="0"/>
              <a:t>I programmi sono compilati in un linguaggio intermedio chiamato </a:t>
            </a:r>
            <a:r>
              <a:rPr lang="it-IT" dirty="0" smtClean="0">
                <a:solidFill>
                  <a:srgbClr val="C00000"/>
                </a:solidFill>
              </a:rPr>
              <a:t>CIL</a:t>
            </a:r>
            <a:r>
              <a:rPr lang="it-IT" dirty="0" smtClean="0"/>
              <a:t> (Common Intermediate Language)</a:t>
            </a:r>
          </a:p>
          <a:p>
            <a:pPr lvl="2"/>
            <a:r>
              <a:rPr lang="it-IT" dirty="0" smtClean="0"/>
              <a:t>Il codice CIL è poi compilato Just-in-Time (</a:t>
            </a:r>
            <a:r>
              <a:rPr lang="it-IT" dirty="0" smtClean="0">
                <a:solidFill>
                  <a:srgbClr val="C00000"/>
                </a:solidFill>
              </a:rPr>
              <a:t>JIT</a:t>
            </a:r>
            <a:r>
              <a:rPr lang="it-IT" dirty="0" smtClean="0"/>
              <a:t>) in codice macchina dalla CLR in fase di esecuzione, con riferimento alla specifica piattaforma.</a:t>
            </a:r>
          </a:p>
          <a:p>
            <a:pPr lvl="2"/>
            <a:endParaRPr lang="it-IT" dirty="0" smtClean="0"/>
          </a:p>
          <a:p>
            <a:pPr lvl="1"/>
            <a:r>
              <a:rPr lang="it-IT" dirty="0" smtClean="0"/>
              <a:t>.NET Design </a:t>
            </a:r>
            <a:r>
              <a:rPr lang="it-IT" dirty="0" err="1" smtClean="0"/>
              <a:t>Priciples</a:t>
            </a:r>
            <a:endParaRPr lang="it-IT" dirty="0" smtClean="0"/>
          </a:p>
          <a:p>
            <a:pPr lvl="2"/>
            <a:r>
              <a:rPr lang="it-IT" dirty="0" smtClean="0"/>
              <a:t>Interoperabilità</a:t>
            </a:r>
          </a:p>
          <a:p>
            <a:pPr lvl="2"/>
            <a:r>
              <a:rPr lang="it-IT" dirty="0" smtClean="0"/>
              <a:t>Indipendenza dal Linguaggio</a:t>
            </a:r>
          </a:p>
          <a:p>
            <a:pPr lvl="2"/>
            <a:r>
              <a:rPr lang="it-IT" dirty="0" smtClean="0"/>
              <a:t>Portabilità (Platform Independence)</a:t>
            </a:r>
          </a:p>
        </p:txBody>
      </p:sp>
      <p:pic>
        <p:nvPicPr>
          <p:cNvPr id="1026" name="Picture 2" descr="https://upload.wikimedia.org/wikipedia/commons/thumb/8/85/Overview_of_the_Common_Language_Infrastructure.svg/520px-Overview_of_the_Common_Language_Infrastructur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862" y="1164687"/>
            <a:ext cx="4268820" cy="49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458" y="422164"/>
            <a:ext cx="1898430" cy="468820"/>
          </a:xfrm>
          <a:prstGeom prst="rect">
            <a:avLst/>
          </a:prstGeom>
        </p:spPr>
      </p:pic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8" name="Segnaposto piè di pagina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19" name="Segnaposto numero diapositiva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182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Collezioni e iteratori – Esempio 1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>
          <a:xfrm>
            <a:off x="379562" y="1200521"/>
            <a:ext cx="5554707" cy="506965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it-IT" b="0" dirty="0"/>
              <a:t>List&lt;</a:t>
            </a:r>
            <a:r>
              <a:rPr lang="it-IT" b="0" dirty="0" err="1"/>
              <a:t>Integer</a:t>
            </a:r>
            <a:r>
              <a:rPr lang="it-IT" b="0" dirty="0"/>
              <a:t>&gt; </a:t>
            </a:r>
            <a:r>
              <a:rPr lang="it-IT" b="0" dirty="0" err="1"/>
              <a:t>nums</a:t>
            </a:r>
            <a:r>
              <a:rPr lang="it-IT" b="0" dirty="0"/>
              <a:t> = 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</a:t>
            </a:r>
            <a:r>
              <a:rPr lang="it-IT" b="0" dirty="0" err="1"/>
              <a:t>ArrayList</a:t>
            </a:r>
            <a:r>
              <a:rPr lang="it-IT" b="0" dirty="0"/>
              <a:t>&lt;&gt;(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    </a:t>
            </a:r>
            <a:r>
              <a:rPr lang="it-IT" b="0" dirty="0" err="1"/>
              <a:t>Arrays.asList</a:t>
            </a:r>
            <a:r>
              <a:rPr lang="it-IT" b="0" dirty="0"/>
              <a:t>(0,1,2,3,4,5,6,7,8,9));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nn-NO" b="0" dirty="0">
                <a:solidFill>
                  <a:srgbClr val="7F0055"/>
                </a:solidFill>
              </a:rPr>
              <a:t>for</a:t>
            </a:r>
            <a:r>
              <a:rPr lang="nn-NO" b="0" dirty="0"/>
              <a:t> (</a:t>
            </a:r>
            <a:r>
              <a:rPr lang="nn-NO" b="0" dirty="0">
                <a:solidFill>
                  <a:srgbClr val="7F0055"/>
                </a:solidFill>
              </a:rPr>
              <a:t>int</a:t>
            </a:r>
            <a:r>
              <a:rPr lang="nn-NO" b="0" dirty="0"/>
              <a:t> </a:t>
            </a:r>
            <a:r>
              <a:rPr lang="nn-NO" b="0" dirty="0" smtClean="0">
                <a:solidFill>
                  <a:srgbClr val="0000C0"/>
                </a:solidFill>
              </a:rPr>
              <a:t>i</a:t>
            </a:r>
            <a:r>
              <a:rPr lang="nn-NO" b="0" dirty="0" smtClean="0"/>
              <a:t> </a:t>
            </a:r>
            <a:r>
              <a:rPr lang="nn-NO" b="0" dirty="0"/>
              <a:t>= </a:t>
            </a:r>
            <a:r>
              <a:rPr lang="nn-NO" b="0" dirty="0">
                <a:solidFill>
                  <a:srgbClr val="0000C0"/>
                </a:solidFill>
              </a:rPr>
              <a:t>nums</a:t>
            </a:r>
            <a:r>
              <a:rPr lang="nn-NO" b="0" dirty="0"/>
              <a:t>.size() - 1; i &gt;= 0; i--){</a:t>
            </a:r>
          </a:p>
          <a:p>
            <a:pPr>
              <a:spcAft>
                <a:spcPts val="0"/>
              </a:spcAft>
            </a:pPr>
            <a:r>
              <a:rPr lang="it-IT" b="0" dirty="0" smtClean="0">
                <a:solidFill>
                  <a:srgbClr val="7F0055"/>
                </a:solidFill>
              </a:rPr>
              <a:t>  </a:t>
            </a:r>
            <a:r>
              <a:rPr lang="it-IT" b="0" dirty="0" err="1" smtClean="0">
                <a:solidFill>
                  <a:srgbClr val="7F0055"/>
                </a:solidFill>
              </a:rPr>
              <a:t>if</a:t>
            </a:r>
            <a:r>
              <a:rPr lang="it-IT" b="0" dirty="0" smtClean="0"/>
              <a:t> </a:t>
            </a:r>
            <a:r>
              <a:rPr lang="it-IT" b="0" dirty="0"/>
              <a:t>(</a:t>
            </a:r>
            <a:r>
              <a:rPr lang="it-IT" b="0" dirty="0" err="1">
                <a:solidFill>
                  <a:srgbClr val="0000C0"/>
                </a:solidFill>
              </a:rPr>
              <a:t>nums</a:t>
            </a:r>
            <a:r>
              <a:rPr lang="it-IT" b="0" dirty="0" err="1"/>
              <a:t>.get</a:t>
            </a:r>
            <a:r>
              <a:rPr lang="it-IT" b="0" dirty="0"/>
              <a:t>(</a:t>
            </a:r>
            <a:r>
              <a:rPr lang="it-IT" b="0" dirty="0">
                <a:solidFill>
                  <a:srgbClr val="0000C0"/>
                </a:solidFill>
              </a:rPr>
              <a:t>i</a:t>
            </a:r>
            <a:r>
              <a:rPr lang="it-IT" b="0" dirty="0"/>
              <a:t>) % 2 == 1){</a:t>
            </a:r>
          </a:p>
          <a:p>
            <a:pPr>
              <a:spcAft>
                <a:spcPts val="0"/>
              </a:spcAft>
            </a:pPr>
            <a:r>
              <a:rPr lang="it-IT" b="0" dirty="0" smtClean="0">
                <a:solidFill>
                  <a:srgbClr val="0000C0"/>
                </a:solidFill>
              </a:rPr>
              <a:t>    </a:t>
            </a:r>
            <a:r>
              <a:rPr lang="it-IT" b="0" dirty="0" err="1" smtClean="0">
                <a:solidFill>
                  <a:srgbClr val="0000C0"/>
                </a:solidFill>
              </a:rPr>
              <a:t>nums</a:t>
            </a:r>
            <a:r>
              <a:rPr lang="it-IT" b="0" dirty="0" err="1" smtClean="0"/>
              <a:t>.remove</a:t>
            </a:r>
            <a:r>
              <a:rPr lang="it-IT" b="0" dirty="0" smtClean="0"/>
              <a:t>(</a:t>
            </a:r>
            <a:r>
              <a:rPr lang="it-IT" b="0" dirty="0" smtClean="0">
                <a:solidFill>
                  <a:srgbClr val="0000C0"/>
                </a:solidFill>
              </a:rPr>
              <a:t>i</a:t>
            </a:r>
            <a:r>
              <a:rPr lang="it-IT" b="0" dirty="0"/>
              <a:t>);</a:t>
            </a:r>
          </a:p>
          <a:p>
            <a:pPr>
              <a:spcAft>
                <a:spcPts val="0"/>
              </a:spcAft>
            </a:pPr>
            <a:r>
              <a:rPr lang="it-IT" b="0" dirty="0" smtClean="0"/>
              <a:t>  }</a:t>
            </a: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/>
              <a:t>}      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 err="1"/>
              <a:t>Map</a:t>
            </a:r>
            <a:r>
              <a:rPr lang="it-IT" b="0" dirty="0"/>
              <a:t>&lt;</a:t>
            </a:r>
            <a:r>
              <a:rPr lang="it-IT" b="0" dirty="0" err="1"/>
              <a:t>Integer</a:t>
            </a:r>
            <a:r>
              <a:rPr lang="it-IT" b="0" dirty="0"/>
              <a:t>, </a:t>
            </a:r>
            <a:r>
              <a:rPr lang="it-IT" b="0" dirty="0" err="1"/>
              <a:t>String</a:t>
            </a:r>
            <a:r>
              <a:rPr lang="it-IT" b="0" dirty="0"/>
              <a:t>&gt; </a:t>
            </a:r>
            <a:r>
              <a:rPr lang="it-IT" b="0" dirty="0" err="1">
                <a:solidFill>
                  <a:srgbClr val="0000C0"/>
                </a:solidFill>
              </a:rPr>
              <a:t>map</a:t>
            </a:r>
            <a:r>
              <a:rPr lang="it-IT" b="0" dirty="0"/>
              <a:t> = 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</a:t>
            </a:r>
            <a:r>
              <a:rPr lang="it-IT" b="0" dirty="0" err="1"/>
              <a:t>HashMap</a:t>
            </a:r>
            <a:r>
              <a:rPr lang="it-IT" b="0" dirty="0"/>
              <a:t>&lt;&gt;();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for</a:t>
            </a:r>
            <a:r>
              <a:rPr lang="it-IT" b="0" dirty="0"/>
              <a:t> (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>
                <a:solidFill>
                  <a:srgbClr val="0000C0"/>
                </a:solidFill>
              </a:rPr>
              <a:t>n</a:t>
            </a:r>
            <a:r>
              <a:rPr lang="it-IT" b="0" dirty="0"/>
              <a:t> : </a:t>
            </a:r>
            <a:r>
              <a:rPr lang="it-IT" b="0" dirty="0" err="1"/>
              <a:t>nums</a:t>
            </a:r>
            <a:r>
              <a:rPr lang="it-IT" b="0" dirty="0"/>
              <a:t>){</a:t>
            </a:r>
          </a:p>
          <a:p>
            <a:pPr>
              <a:spcAft>
                <a:spcPts val="0"/>
              </a:spcAft>
            </a:pPr>
            <a:r>
              <a:rPr lang="it-IT" b="0" dirty="0" smtClean="0">
                <a:solidFill>
                  <a:srgbClr val="3F7F5F"/>
                </a:solidFill>
              </a:rPr>
              <a:t>  // </a:t>
            </a:r>
            <a:r>
              <a:rPr lang="it-IT" b="0" dirty="0">
                <a:solidFill>
                  <a:srgbClr val="3F7F5F"/>
                </a:solidFill>
              </a:rPr>
              <a:t>Associa n^3 (come testo) ad ogni numero n</a:t>
            </a:r>
          </a:p>
          <a:p>
            <a:pPr>
              <a:spcAft>
                <a:spcPts val="0"/>
              </a:spcAft>
            </a:pPr>
            <a:r>
              <a:rPr lang="it-IT" b="0" dirty="0" smtClean="0">
                <a:solidFill>
                  <a:srgbClr val="0000C0"/>
                </a:solidFill>
              </a:rPr>
              <a:t>  </a:t>
            </a:r>
            <a:r>
              <a:rPr lang="it-IT" b="0" dirty="0" err="1" smtClean="0">
                <a:solidFill>
                  <a:srgbClr val="0000C0"/>
                </a:solidFill>
              </a:rPr>
              <a:t>map</a:t>
            </a:r>
            <a:r>
              <a:rPr lang="it-IT" b="0" dirty="0" err="1" smtClean="0"/>
              <a:t>.put</a:t>
            </a:r>
            <a:r>
              <a:rPr lang="it-IT" b="0" dirty="0" smtClean="0"/>
              <a:t>(</a:t>
            </a:r>
            <a:r>
              <a:rPr lang="it-IT" b="0" dirty="0" smtClean="0">
                <a:solidFill>
                  <a:srgbClr val="0000C0"/>
                </a:solidFill>
              </a:rPr>
              <a:t>n</a:t>
            </a:r>
            <a:r>
              <a:rPr lang="it-IT" b="0" dirty="0"/>
              <a:t>, </a:t>
            </a:r>
            <a:r>
              <a:rPr lang="it-IT" b="0" dirty="0" err="1"/>
              <a:t>Integer.</a:t>
            </a:r>
            <a:r>
              <a:rPr lang="it-IT" b="0" i="1" dirty="0" err="1"/>
              <a:t>toString</a:t>
            </a:r>
            <a:r>
              <a:rPr lang="it-IT" b="0" i="1" dirty="0"/>
              <a:t>(</a:t>
            </a:r>
            <a:r>
              <a:rPr lang="it-IT" b="0" i="1" dirty="0">
                <a:solidFill>
                  <a:srgbClr val="0000C0"/>
                </a:solidFill>
              </a:rPr>
              <a:t>n</a:t>
            </a:r>
            <a:r>
              <a:rPr lang="it-IT" b="0" i="1" dirty="0"/>
              <a:t>*</a:t>
            </a:r>
            <a:r>
              <a:rPr lang="it-IT" b="0" i="1" dirty="0">
                <a:solidFill>
                  <a:srgbClr val="0000C0"/>
                </a:solidFill>
              </a:rPr>
              <a:t>n</a:t>
            </a:r>
            <a:r>
              <a:rPr lang="it-IT" b="0" i="1" dirty="0"/>
              <a:t>*</a:t>
            </a:r>
            <a:r>
              <a:rPr lang="it-IT" b="0" i="1" dirty="0">
                <a:solidFill>
                  <a:srgbClr val="0000C0"/>
                </a:solidFill>
              </a:rPr>
              <a:t>n</a:t>
            </a:r>
            <a:r>
              <a:rPr lang="it-IT" b="0" i="1" dirty="0"/>
              <a:t>));</a:t>
            </a:r>
          </a:p>
          <a:p>
            <a:pPr>
              <a:spcAft>
                <a:spcPts val="0"/>
              </a:spcAft>
            </a:pPr>
            <a:r>
              <a:rPr lang="it-IT" b="0" dirty="0"/>
              <a:t>}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/>
              <a:t>Random </a:t>
            </a:r>
            <a:r>
              <a:rPr lang="it-IT" b="0" dirty="0" err="1">
                <a:solidFill>
                  <a:srgbClr val="0000C0"/>
                </a:solidFill>
              </a:rPr>
              <a:t>rnd</a:t>
            </a:r>
            <a:r>
              <a:rPr lang="it-IT" b="0" dirty="0"/>
              <a:t> = 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Random();</a:t>
            </a:r>
          </a:p>
          <a:p>
            <a:pPr>
              <a:spcAft>
                <a:spcPts val="0"/>
              </a:spcAft>
            </a:pPr>
            <a:r>
              <a:rPr lang="nn-NO" b="0" dirty="0">
                <a:solidFill>
                  <a:srgbClr val="7F0055"/>
                </a:solidFill>
              </a:rPr>
              <a:t>for</a:t>
            </a:r>
            <a:r>
              <a:rPr lang="nn-NO" b="0" dirty="0"/>
              <a:t> (</a:t>
            </a:r>
            <a:r>
              <a:rPr lang="nn-NO" b="0" dirty="0">
                <a:solidFill>
                  <a:srgbClr val="7F0055"/>
                </a:solidFill>
              </a:rPr>
              <a:t>int</a:t>
            </a:r>
            <a:r>
              <a:rPr lang="nn-NO" b="0" dirty="0"/>
              <a:t> i = 0; i &lt; 20; i++){</a:t>
            </a:r>
          </a:p>
          <a:p>
            <a:pPr>
              <a:spcAft>
                <a:spcPts val="0"/>
              </a:spcAft>
            </a:pPr>
            <a:r>
              <a:rPr lang="it-IT" b="0" dirty="0" smtClean="0">
                <a:solidFill>
                  <a:srgbClr val="7F0055"/>
                </a:solidFill>
              </a:rPr>
              <a:t>  </a:t>
            </a:r>
            <a:r>
              <a:rPr lang="it-IT" b="0" dirty="0" err="1" smtClean="0">
                <a:solidFill>
                  <a:srgbClr val="7F0055"/>
                </a:solidFill>
              </a:rPr>
              <a:t>int</a:t>
            </a:r>
            <a:r>
              <a:rPr lang="it-IT" b="0" dirty="0" smtClean="0"/>
              <a:t> </a:t>
            </a:r>
            <a:r>
              <a:rPr lang="it-IT" b="0" dirty="0"/>
              <a:t>n = </a:t>
            </a:r>
            <a:r>
              <a:rPr lang="it-IT" b="0" dirty="0" err="1"/>
              <a:t>rnd.nextInt</a:t>
            </a:r>
            <a:r>
              <a:rPr lang="it-IT" b="0" dirty="0"/>
              <a:t>(10);</a:t>
            </a:r>
          </a:p>
          <a:p>
            <a:pPr>
              <a:spcAft>
                <a:spcPts val="0"/>
              </a:spcAft>
            </a:pPr>
            <a:r>
              <a:rPr lang="it-IT" b="0" dirty="0" smtClean="0"/>
              <a:t>  </a:t>
            </a:r>
            <a:r>
              <a:rPr lang="it-IT" b="0" dirty="0" err="1" smtClean="0"/>
              <a:t>String</a:t>
            </a:r>
            <a:r>
              <a:rPr lang="it-IT" b="0" dirty="0" smtClean="0"/>
              <a:t> </a:t>
            </a:r>
            <a:r>
              <a:rPr lang="it-IT" b="0" dirty="0" err="1"/>
              <a:t>str</a:t>
            </a:r>
            <a:r>
              <a:rPr lang="it-IT" b="0" dirty="0"/>
              <a:t> = </a:t>
            </a:r>
            <a:r>
              <a:rPr lang="it-IT" b="0" dirty="0" err="1"/>
              <a:t>map.get</a:t>
            </a:r>
            <a:r>
              <a:rPr lang="it-IT" b="0" dirty="0"/>
              <a:t>(n);</a:t>
            </a:r>
          </a:p>
          <a:p>
            <a:pPr>
              <a:spcAft>
                <a:spcPts val="0"/>
              </a:spcAft>
            </a:pPr>
            <a:r>
              <a:rPr lang="it-IT" b="0" dirty="0" smtClean="0">
                <a:solidFill>
                  <a:srgbClr val="7F0055"/>
                </a:solidFill>
              </a:rPr>
              <a:t>  </a:t>
            </a:r>
            <a:r>
              <a:rPr lang="it-IT" b="0" dirty="0" err="1" smtClean="0">
                <a:solidFill>
                  <a:srgbClr val="7F0055"/>
                </a:solidFill>
              </a:rPr>
              <a:t>if</a:t>
            </a:r>
            <a:r>
              <a:rPr lang="it-IT" b="0" dirty="0" smtClean="0"/>
              <a:t> </a:t>
            </a:r>
            <a:r>
              <a:rPr lang="it-IT" b="0" dirty="0"/>
              <a:t>(</a:t>
            </a:r>
            <a:r>
              <a:rPr lang="it-IT" b="0" dirty="0" err="1"/>
              <a:t>str</a:t>
            </a:r>
            <a:r>
              <a:rPr lang="it-IT" b="0" dirty="0"/>
              <a:t> != </a:t>
            </a:r>
            <a:r>
              <a:rPr lang="it-IT" b="0" dirty="0" err="1">
                <a:solidFill>
                  <a:srgbClr val="7F0055"/>
                </a:solidFill>
              </a:rPr>
              <a:t>null</a:t>
            </a:r>
            <a:r>
              <a:rPr lang="it-IT" b="0" dirty="0"/>
              <a:t>){</a:t>
            </a:r>
          </a:p>
          <a:p>
            <a:pPr>
              <a:spcAft>
                <a:spcPts val="0"/>
              </a:spcAft>
            </a:pPr>
            <a:r>
              <a:rPr lang="pt-BR" b="0" dirty="0" smtClean="0"/>
              <a:t>    System.out.printf</a:t>
            </a:r>
            <a:r>
              <a:rPr lang="pt-BR" b="0" dirty="0"/>
              <a:t>(</a:t>
            </a:r>
            <a:r>
              <a:rPr lang="pt-BR" b="0" dirty="0">
                <a:solidFill>
                  <a:srgbClr val="2A00FF"/>
                </a:solidFill>
              </a:rPr>
              <a:t>"%d ==&gt; %s\n"</a:t>
            </a:r>
            <a:r>
              <a:rPr lang="pt-BR" b="0" dirty="0"/>
              <a:t>, n, str);</a:t>
            </a:r>
          </a:p>
          <a:p>
            <a:pPr>
              <a:spcAft>
                <a:spcPts val="0"/>
              </a:spcAft>
            </a:pPr>
            <a:r>
              <a:rPr lang="it-IT" b="0" dirty="0" smtClean="0"/>
              <a:t>  } </a:t>
            </a:r>
            <a:r>
              <a:rPr lang="it-IT" b="0" dirty="0">
                <a:solidFill>
                  <a:srgbClr val="7F0055"/>
                </a:solidFill>
              </a:rPr>
              <a:t>else</a:t>
            </a:r>
            <a:r>
              <a:rPr lang="it-IT" b="0" dirty="0"/>
              <a:t> {</a:t>
            </a:r>
          </a:p>
          <a:p>
            <a:pPr>
              <a:spcAft>
                <a:spcPts val="0"/>
              </a:spcAft>
            </a:pPr>
            <a:r>
              <a:rPr lang="it-IT" b="0" dirty="0" smtClean="0"/>
              <a:t>    </a:t>
            </a:r>
            <a:r>
              <a:rPr lang="it-IT" b="0" dirty="0" err="1" smtClean="0"/>
              <a:t>System.out.printf</a:t>
            </a:r>
            <a:r>
              <a:rPr lang="it-IT" b="0" dirty="0"/>
              <a:t>(</a:t>
            </a:r>
            <a:r>
              <a:rPr lang="it-IT" b="0" dirty="0">
                <a:solidFill>
                  <a:srgbClr val="2A00FF"/>
                </a:solidFill>
              </a:rPr>
              <a:t>"%d non in cache.\n"</a:t>
            </a:r>
            <a:r>
              <a:rPr lang="it-IT" b="0" dirty="0"/>
              <a:t>, n);</a:t>
            </a:r>
          </a:p>
          <a:p>
            <a:pPr>
              <a:spcAft>
                <a:spcPts val="0"/>
              </a:spcAft>
            </a:pPr>
            <a:r>
              <a:rPr lang="it-IT" b="0" dirty="0" smtClean="0"/>
              <a:t>  }</a:t>
            </a: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/>
              <a:t>}</a:t>
            </a:r>
            <a:endParaRPr lang="it-IT" b="0" noProof="1">
              <a:ea typeface="Calibri"/>
            </a:endParaRP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>
          <a:xfrm>
            <a:off x="6131860" y="1200522"/>
            <a:ext cx="5651822" cy="506964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var</a:t>
            </a:r>
            <a:r>
              <a:rPr lang="it-IT" b="0" noProof="1" smtClean="0">
                <a:ea typeface="Calibri"/>
              </a:rPr>
              <a:t> nums =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List</a:t>
            </a:r>
            <a:r>
              <a:rPr lang="it-IT" b="0" noProof="1" smtClean="0">
                <a:ea typeface="Calibri"/>
              </a:rPr>
              <a:t>&lt;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 smtClean="0">
                <a:ea typeface="Calibri"/>
              </a:rPr>
              <a:t>&gt; { 0,1,2,3,4,5,6,7,8,9 };</a:t>
            </a:r>
          </a:p>
          <a:p>
            <a:pPr marL="0" indent="0">
              <a:spcAft>
                <a:spcPts val="0"/>
              </a:spcAft>
              <a:buNone/>
            </a:pP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for</a:t>
            </a:r>
            <a:r>
              <a:rPr lang="it-IT" b="0" noProof="1" smtClean="0">
                <a:ea typeface="Calibri"/>
              </a:rPr>
              <a:t> (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var</a:t>
            </a:r>
            <a:r>
              <a:rPr lang="it-IT" b="0" noProof="1" smtClean="0">
                <a:ea typeface="Calibri"/>
              </a:rPr>
              <a:t> i = nums.Count - 1; i &gt;= 0; i--)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if</a:t>
            </a:r>
            <a:r>
              <a:rPr lang="it-IT" b="0" noProof="1" smtClean="0">
                <a:ea typeface="Calibri"/>
              </a:rPr>
              <a:t> (nums[i] % 2 == 1)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nums.RemoveAt(i);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}      </a:t>
            </a:r>
          </a:p>
          <a:p>
            <a:pPr>
              <a:spcAft>
                <a:spcPts val="0"/>
              </a:spcAft>
            </a:pPr>
            <a:endParaRPr lang="it-IT" b="0" noProof="1" smtClean="0">
              <a:solidFill>
                <a:srgbClr val="0000FF"/>
              </a:solidFill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var</a:t>
            </a:r>
            <a:r>
              <a:rPr lang="it-IT" b="0" noProof="1" smtClean="0">
                <a:ea typeface="Calibri"/>
              </a:rPr>
              <a:t> map =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Dictionary</a:t>
            </a:r>
            <a:r>
              <a:rPr lang="it-IT" b="0" noProof="1" smtClean="0">
                <a:ea typeface="Calibri"/>
              </a:rPr>
              <a:t>&lt;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 smtClean="0">
                <a:ea typeface="Calibri"/>
              </a:rPr>
              <a:t>,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 smtClean="0">
                <a:ea typeface="Calibri"/>
              </a:rPr>
              <a:t>&gt;();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foreach</a:t>
            </a:r>
            <a:r>
              <a:rPr lang="it-IT" b="0" noProof="1" smtClean="0">
                <a:ea typeface="Calibri"/>
              </a:rPr>
              <a:t> (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 smtClean="0">
                <a:ea typeface="Calibri"/>
              </a:rPr>
              <a:t> n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in</a:t>
            </a:r>
            <a:r>
              <a:rPr lang="it-IT" b="0" noProof="1" smtClean="0">
                <a:ea typeface="Calibri"/>
              </a:rPr>
              <a:t> nums)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{ </a:t>
            </a:r>
            <a:r>
              <a:rPr lang="it-IT" b="0" noProof="1" smtClean="0">
                <a:solidFill>
                  <a:srgbClr val="008000"/>
                </a:solidFill>
                <a:ea typeface="Calibri"/>
              </a:rPr>
              <a:t>// Associa n^3 (come testo) ad ogni numero n</a:t>
            </a: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map.Add(n, (n*n*n).ToString());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}</a:t>
            </a:r>
          </a:p>
          <a:p>
            <a:pPr>
              <a:spcAft>
                <a:spcPts val="0"/>
              </a:spcAft>
            </a:pPr>
            <a:endParaRPr lang="it-IT" b="0" noProof="1" smtClean="0">
              <a:solidFill>
                <a:srgbClr val="0000FF"/>
              </a:solidFill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var</a:t>
            </a:r>
            <a:r>
              <a:rPr lang="it-IT" b="0" noProof="1" smtClean="0">
                <a:ea typeface="Calibri"/>
              </a:rPr>
              <a:t> rnd =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Random</a:t>
            </a:r>
            <a:r>
              <a:rPr lang="it-IT" b="0" noProof="1" smtClean="0">
                <a:ea typeface="Calibri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for</a:t>
            </a:r>
            <a:r>
              <a:rPr lang="it-IT" b="0" noProof="1" smtClean="0">
                <a:ea typeface="Calibri"/>
              </a:rPr>
              <a:t> (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 smtClean="0">
                <a:ea typeface="Calibri"/>
              </a:rPr>
              <a:t> i = 0; i &lt; 20; i++)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var</a:t>
            </a:r>
            <a:r>
              <a:rPr lang="it-IT" b="0" noProof="1" smtClean="0">
                <a:ea typeface="Calibri"/>
              </a:rPr>
              <a:t> n = rnd.Next(10);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 smtClean="0">
                <a:ea typeface="Calibri"/>
              </a:rPr>
              <a:t> str;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if</a:t>
            </a:r>
            <a:r>
              <a:rPr lang="it-IT" b="0" noProof="1" smtClean="0">
                <a:ea typeface="Calibri"/>
              </a:rPr>
              <a:t> (map.TryGetValue(n,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out</a:t>
            </a:r>
            <a:r>
              <a:rPr lang="it-IT" b="0" noProof="1" smtClean="0">
                <a:ea typeface="Calibri"/>
              </a:rPr>
              <a:t> str))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noProof="1" smtClean="0">
                <a:ea typeface="Calibri"/>
              </a:rPr>
              <a:t>.WriteLine(</a:t>
            </a:r>
            <a:r>
              <a:rPr lang="it-IT" b="0" noProof="1" smtClean="0">
                <a:solidFill>
                  <a:srgbClr val="A31515"/>
                </a:solidFill>
                <a:ea typeface="Calibri"/>
              </a:rPr>
              <a:t>"{0} ==&gt; {1}"</a:t>
            </a:r>
            <a:r>
              <a:rPr lang="it-IT" b="0" noProof="1" smtClean="0">
                <a:ea typeface="Calibri"/>
              </a:rPr>
              <a:t>, n, str);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else</a:t>
            </a: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noProof="1" smtClean="0">
                <a:ea typeface="Calibri"/>
              </a:rPr>
              <a:t>.WriteLine(</a:t>
            </a:r>
            <a:r>
              <a:rPr lang="it-IT" b="0" noProof="1" smtClean="0">
                <a:solidFill>
                  <a:srgbClr val="A31515"/>
                </a:solidFill>
                <a:ea typeface="Calibri"/>
              </a:rPr>
              <a:t>"{0} non in cache."</a:t>
            </a:r>
            <a:r>
              <a:rPr lang="it-IT" b="0" noProof="1" smtClean="0">
                <a:ea typeface="Calibri"/>
              </a:rPr>
              <a:t>, n);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}</a:t>
            </a:r>
          </a:p>
          <a:p>
            <a:pPr>
              <a:spcAft>
                <a:spcPts val="0"/>
              </a:spcAft>
            </a:pPr>
            <a:endParaRPr lang="it-IT" b="0" noProof="1">
              <a:ea typeface="Calibri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" y="5576542"/>
            <a:ext cx="477299" cy="47729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952" y="5576542"/>
            <a:ext cx="495460" cy="495460"/>
          </a:xfrm>
          <a:prstGeom prst="rect">
            <a:avLst/>
          </a:prstGeom>
        </p:spPr>
      </p:pic>
      <p:sp>
        <p:nvSpPr>
          <p:cNvPr id="19" name="Segnaposto data 1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21" name="Segnaposto numero diapositiva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276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Collezioni e iteratori – Esempio 2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it-IT" b="0" dirty="0" err="1">
                <a:solidFill>
                  <a:srgbClr val="7F0055"/>
                </a:solidFill>
              </a:rPr>
              <a:t>class</a:t>
            </a:r>
            <a:r>
              <a:rPr lang="it-IT" b="0" dirty="0"/>
              <a:t> </a:t>
            </a:r>
            <a:r>
              <a:rPr lang="it-IT" b="0" dirty="0" err="1"/>
              <a:t>Range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implements</a:t>
            </a:r>
            <a:r>
              <a:rPr lang="it-IT" b="0" dirty="0"/>
              <a:t> </a:t>
            </a:r>
            <a:r>
              <a:rPr lang="it-IT" b="0" dirty="0" err="1"/>
              <a:t>Iterable</a:t>
            </a:r>
            <a:r>
              <a:rPr lang="it-IT" b="0" dirty="0"/>
              <a:t>&lt;</a:t>
            </a:r>
            <a:r>
              <a:rPr lang="it-IT" b="0" dirty="0" err="1"/>
              <a:t>Integer</a:t>
            </a:r>
            <a:r>
              <a:rPr lang="it-IT" b="0" dirty="0"/>
              <a:t>&gt;{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 err="1">
                <a:solidFill>
                  <a:srgbClr val="7F0055"/>
                </a:solidFill>
              </a:rPr>
              <a:t>final</a:t>
            </a:r>
            <a:r>
              <a:rPr lang="it-IT" b="0" dirty="0"/>
              <a:t> </a:t>
            </a:r>
            <a:r>
              <a:rPr lang="it-IT" b="0" dirty="0">
                <a:solidFill>
                  <a:srgbClr val="7F0055"/>
                </a:solidFill>
              </a:rPr>
              <a:t>private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>
                <a:solidFill>
                  <a:srgbClr val="0000C0"/>
                </a:solidFill>
              </a:rPr>
              <a:t>start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 err="1">
                <a:solidFill>
                  <a:srgbClr val="7F0055"/>
                </a:solidFill>
              </a:rPr>
              <a:t>final</a:t>
            </a:r>
            <a:r>
              <a:rPr lang="it-IT" b="0" dirty="0"/>
              <a:t> </a:t>
            </a:r>
            <a:r>
              <a:rPr lang="it-IT" b="0" dirty="0">
                <a:solidFill>
                  <a:srgbClr val="7F0055"/>
                </a:solidFill>
              </a:rPr>
              <a:t>private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>
                <a:solidFill>
                  <a:srgbClr val="0000C0"/>
                </a:solidFill>
              </a:rPr>
              <a:t>stop</a:t>
            </a:r>
            <a:r>
              <a:rPr lang="it-IT" b="0" dirty="0"/>
              <a:t>;    </a:t>
            </a:r>
          </a:p>
          <a:p>
            <a:pPr>
              <a:spcAft>
                <a:spcPts val="0"/>
              </a:spcAft>
            </a:pPr>
            <a:r>
              <a:rPr lang="en-US" b="0" dirty="0"/>
              <a:t>  </a:t>
            </a:r>
            <a:endParaRPr lang="en-US" b="0" dirty="0" smtClean="0"/>
          </a:p>
          <a:p>
            <a:pPr>
              <a:spcAft>
                <a:spcPts val="0"/>
              </a:spcAft>
            </a:pPr>
            <a:r>
              <a:rPr lang="en-US" b="0" dirty="0">
                <a:solidFill>
                  <a:srgbClr val="7F0055"/>
                </a:solidFill>
              </a:rPr>
              <a:t> </a:t>
            </a:r>
            <a:r>
              <a:rPr lang="en-US" b="0" dirty="0" smtClean="0">
                <a:solidFill>
                  <a:srgbClr val="7F0055"/>
                </a:solidFill>
              </a:rPr>
              <a:t> public</a:t>
            </a:r>
            <a:r>
              <a:rPr lang="en-US" b="0" dirty="0" smtClean="0"/>
              <a:t> </a:t>
            </a:r>
            <a:r>
              <a:rPr lang="en-US" b="0" dirty="0"/>
              <a:t>Range(</a:t>
            </a:r>
            <a:r>
              <a:rPr lang="en-US" b="0" dirty="0" err="1">
                <a:solidFill>
                  <a:srgbClr val="7F0055"/>
                </a:solidFill>
              </a:rPr>
              <a:t>int</a:t>
            </a:r>
            <a:r>
              <a:rPr lang="en-US" b="0" dirty="0"/>
              <a:t> </a:t>
            </a:r>
            <a:r>
              <a:rPr lang="en-US" b="0" dirty="0">
                <a:solidFill>
                  <a:srgbClr val="6A3E3E"/>
                </a:solidFill>
              </a:rPr>
              <a:t>start</a:t>
            </a:r>
            <a:r>
              <a:rPr lang="en-US" b="0" dirty="0"/>
              <a:t>, </a:t>
            </a:r>
            <a:r>
              <a:rPr lang="en-US" b="0" dirty="0" err="1">
                <a:solidFill>
                  <a:srgbClr val="7F0055"/>
                </a:solidFill>
              </a:rPr>
              <a:t>int</a:t>
            </a:r>
            <a:r>
              <a:rPr lang="en-US" b="0" dirty="0"/>
              <a:t> </a:t>
            </a:r>
            <a:r>
              <a:rPr lang="en-US" b="0" dirty="0">
                <a:solidFill>
                  <a:srgbClr val="6A3E3E"/>
                </a:solidFill>
              </a:rPr>
              <a:t>stop</a:t>
            </a:r>
            <a:r>
              <a:rPr lang="en-US" b="0" dirty="0"/>
              <a:t>){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>
                <a:solidFill>
                  <a:srgbClr val="7F0055"/>
                </a:solidFill>
              </a:rPr>
              <a:t>this</a:t>
            </a:r>
            <a:r>
              <a:rPr lang="it-IT" b="0" dirty="0" err="1"/>
              <a:t>.</a:t>
            </a:r>
            <a:r>
              <a:rPr lang="it-IT" b="0" dirty="0" err="1">
                <a:solidFill>
                  <a:srgbClr val="0000C0"/>
                </a:solidFill>
              </a:rPr>
              <a:t>start</a:t>
            </a:r>
            <a:r>
              <a:rPr lang="it-IT" b="0" dirty="0"/>
              <a:t> = </a:t>
            </a:r>
            <a:r>
              <a:rPr lang="it-IT" b="0" dirty="0">
                <a:solidFill>
                  <a:srgbClr val="6A3E3E"/>
                </a:solidFill>
              </a:rPr>
              <a:t>start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>
                <a:solidFill>
                  <a:srgbClr val="7F0055"/>
                </a:solidFill>
              </a:rPr>
              <a:t>this</a:t>
            </a:r>
            <a:r>
              <a:rPr lang="it-IT" b="0" dirty="0" err="1"/>
              <a:t>.</a:t>
            </a:r>
            <a:r>
              <a:rPr lang="it-IT" b="0" dirty="0" err="1">
                <a:solidFill>
                  <a:srgbClr val="0000C0"/>
                </a:solidFill>
              </a:rPr>
              <a:t>stop</a:t>
            </a:r>
            <a:r>
              <a:rPr lang="it-IT" b="0" dirty="0"/>
              <a:t> = </a:t>
            </a:r>
            <a:r>
              <a:rPr lang="it-IT" b="0" dirty="0">
                <a:solidFill>
                  <a:srgbClr val="6A3E3E"/>
                </a:solidFill>
              </a:rPr>
              <a:t>stop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 smtClean="0"/>
              <a:t>}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>
                <a:solidFill>
                  <a:srgbClr val="7F0055"/>
                </a:solidFill>
              </a:rPr>
              <a:t>public</a:t>
            </a:r>
            <a:r>
              <a:rPr lang="it-IT" b="0" dirty="0"/>
              <a:t> </a:t>
            </a:r>
            <a:r>
              <a:rPr lang="it-IT" b="0" dirty="0" err="1"/>
              <a:t>java.util.Iterator</a:t>
            </a:r>
            <a:r>
              <a:rPr lang="it-IT" b="0" dirty="0"/>
              <a:t>&lt;</a:t>
            </a:r>
            <a:r>
              <a:rPr lang="it-IT" b="0" dirty="0" err="1"/>
              <a:t>Integer</a:t>
            </a:r>
            <a:r>
              <a:rPr lang="it-IT" b="0" dirty="0"/>
              <a:t>&gt; iterator(){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>
                <a:solidFill>
                  <a:srgbClr val="7F0055"/>
                </a:solidFill>
              </a:rPr>
              <a:t>return</a:t>
            </a:r>
            <a:r>
              <a:rPr lang="it-IT" b="0" dirty="0"/>
              <a:t> 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</a:t>
            </a:r>
            <a:r>
              <a:rPr lang="it-IT" b="0" dirty="0" err="1"/>
              <a:t>RangeIterator</a:t>
            </a:r>
            <a:r>
              <a:rPr lang="it-IT" b="0" dirty="0"/>
              <a:t>(</a:t>
            </a:r>
            <a:r>
              <a:rPr lang="it-IT" b="0" dirty="0" err="1">
                <a:solidFill>
                  <a:srgbClr val="7F0055"/>
                </a:solidFill>
              </a:rPr>
              <a:t>this</a:t>
            </a:r>
            <a:r>
              <a:rPr lang="it-IT" b="0" dirty="0" err="1"/>
              <a:t>.</a:t>
            </a:r>
            <a:r>
              <a:rPr lang="it-IT" b="0" dirty="0" err="1">
                <a:solidFill>
                  <a:srgbClr val="0000C0"/>
                </a:solidFill>
              </a:rPr>
              <a:t>start</a:t>
            </a:r>
            <a:r>
              <a:rPr lang="it-IT" b="0" dirty="0" err="1"/>
              <a:t>,</a:t>
            </a:r>
            <a:r>
              <a:rPr lang="it-IT" b="0" dirty="0" err="1">
                <a:solidFill>
                  <a:srgbClr val="7F0055"/>
                </a:solidFill>
              </a:rPr>
              <a:t>this</a:t>
            </a:r>
            <a:r>
              <a:rPr lang="it-IT" b="0" dirty="0" err="1"/>
              <a:t>.</a:t>
            </a:r>
            <a:r>
              <a:rPr lang="it-IT" b="0" dirty="0" err="1">
                <a:solidFill>
                  <a:srgbClr val="0000C0"/>
                </a:solidFill>
              </a:rPr>
              <a:t>stop</a:t>
            </a:r>
            <a:r>
              <a:rPr lang="it-IT" b="0" dirty="0"/>
              <a:t>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}</a:t>
            </a:r>
          </a:p>
          <a:p>
            <a:pPr>
              <a:spcAft>
                <a:spcPts val="0"/>
              </a:spcAft>
            </a:pPr>
            <a:r>
              <a:rPr lang="it-IT" b="0" dirty="0"/>
              <a:t>}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 err="1">
                <a:solidFill>
                  <a:srgbClr val="7F0055"/>
                </a:solidFill>
              </a:rPr>
              <a:t>class</a:t>
            </a:r>
            <a:r>
              <a:rPr lang="it-IT" b="0" dirty="0"/>
              <a:t> </a:t>
            </a:r>
            <a:r>
              <a:rPr lang="it-IT" b="0" dirty="0" err="1"/>
              <a:t>RangeIterator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implements</a:t>
            </a:r>
            <a:r>
              <a:rPr lang="it-IT" b="0" dirty="0"/>
              <a:t> Iterator&lt;</a:t>
            </a:r>
            <a:r>
              <a:rPr lang="it-IT" b="0" dirty="0" err="1"/>
              <a:t>Integer</a:t>
            </a:r>
            <a:r>
              <a:rPr lang="it-IT" b="0" dirty="0"/>
              <a:t>&gt;{    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>
                <a:solidFill>
                  <a:srgbClr val="7F0055"/>
                </a:solidFill>
              </a:rPr>
              <a:t>private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0000C0"/>
                </a:solidFill>
              </a:rPr>
              <a:t>cur</a:t>
            </a:r>
            <a:r>
              <a:rPr lang="it-IT" b="0" dirty="0"/>
              <a:t>, </a:t>
            </a:r>
            <a:r>
              <a:rPr lang="it-IT" b="0" dirty="0">
                <a:solidFill>
                  <a:srgbClr val="0000C0"/>
                </a:solidFill>
              </a:rPr>
              <a:t>stop</a:t>
            </a:r>
            <a:r>
              <a:rPr lang="it-IT" b="0" dirty="0"/>
              <a:t>;    </a:t>
            </a:r>
          </a:p>
          <a:p>
            <a:pPr>
              <a:spcAft>
                <a:spcPts val="0"/>
              </a:spcAft>
            </a:pPr>
            <a:r>
              <a:rPr lang="en-US" b="0" dirty="0"/>
              <a:t>  </a:t>
            </a:r>
            <a:endParaRPr lang="en-US" b="0" dirty="0" smtClean="0"/>
          </a:p>
          <a:p>
            <a:pPr>
              <a:spcAft>
                <a:spcPts val="0"/>
              </a:spcAft>
            </a:pPr>
            <a:r>
              <a:rPr lang="en-US" b="0" dirty="0" smtClean="0">
                <a:solidFill>
                  <a:srgbClr val="7F0055"/>
                </a:solidFill>
              </a:rPr>
              <a:t>  public</a:t>
            </a:r>
            <a:r>
              <a:rPr lang="en-US" b="0" dirty="0" smtClean="0"/>
              <a:t> </a:t>
            </a:r>
            <a:r>
              <a:rPr lang="en-US" b="0" dirty="0" err="1"/>
              <a:t>RangeIterator</a:t>
            </a:r>
            <a:r>
              <a:rPr lang="en-US" b="0" dirty="0"/>
              <a:t>(</a:t>
            </a:r>
            <a:r>
              <a:rPr lang="en-US" b="0" dirty="0" err="1">
                <a:solidFill>
                  <a:srgbClr val="7F0055"/>
                </a:solidFill>
              </a:rPr>
              <a:t>int</a:t>
            </a:r>
            <a:r>
              <a:rPr lang="en-US" b="0" dirty="0"/>
              <a:t> </a:t>
            </a:r>
            <a:r>
              <a:rPr lang="en-US" b="0" dirty="0">
                <a:solidFill>
                  <a:srgbClr val="6A3E3E"/>
                </a:solidFill>
              </a:rPr>
              <a:t>start</a:t>
            </a:r>
            <a:r>
              <a:rPr lang="en-US" b="0" dirty="0"/>
              <a:t>, </a:t>
            </a:r>
            <a:r>
              <a:rPr lang="en-US" b="0" dirty="0" err="1">
                <a:solidFill>
                  <a:srgbClr val="7F0055"/>
                </a:solidFill>
              </a:rPr>
              <a:t>int</a:t>
            </a:r>
            <a:r>
              <a:rPr lang="en-US" b="0" dirty="0"/>
              <a:t> </a:t>
            </a:r>
            <a:r>
              <a:rPr lang="en-US" b="0" dirty="0">
                <a:solidFill>
                  <a:srgbClr val="6A3E3E"/>
                </a:solidFill>
              </a:rPr>
              <a:t>stop</a:t>
            </a:r>
            <a:r>
              <a:rPr lang="en-US" b="0" dirty="0"/>
              <a:t>) {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>
                <a:solidFill>
                  <a:srgbClr val="7F0055"/>
                </a:solidFill>
              </a:rPr>
              <a:t>this</a:t>
            </a:r>
            <a:r>
              <a:rPr lang="it-IT" b="0" dirty="0" err="1"/>
              <a:t>.current</a:t>
            </a:r>
            <a:r>
              <a:rPr lang="it-IT" b="0" dirty="0"/>
              <a:t> = </a:t>
            </a:r>
            <a:r>
              <a:rPr lang="it-IT" b="0" dirty="0">
                <a:solidFill>
                  <a:srgbClr val="6A3E3E"/>
                </a:solidFill>
              </a:rPr>
              <a:t>start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>
                <a:solidFill>
                  <a:srgbClr val="7F0055"/>
                </a:solidFill>
              </a:rPr>
              <a:t>this</a:t>
            </a:r>
            <a:r>
              <a:rPr lang="it-IT" b="0" dirty="0" err="1"/>
              <a:t>.</a:t>
            </a:r>
            <a:r>
              <a:rPr lang="it-IT" b="0" dirty="0" err="1">
                <a:solidFill>
                  <a:srgbClr val="0000C0"/>
                </a:solidFill>
              </a:rPr>
              <a:t>stop</a:t>
            </a:r>
            <a:r>
              <a:rPr lang="it-IT" b="0" dirty="0"/>
              <a:t> = </a:t>
            </a:r>
            <a:r>
              <a:rPr lang="it-IT" b="0" dirty="0">
                <a:solidFill>
                  <a:srgbClr val="6A3E3E"/>
                </a:solidFill>
              </a:rPr>
              <a:t>stop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/>
              <a:t>  }    </a:t>
            </a:r>
          </a:p>
          <a:p>
            <a:pPr>
              <a:spcAft>
                <a:spcPts val="0"/>
              </a:spcAft>
            </a:pPr>
            <a:r>
              <a:rPr lang="en-US" b="0" dirty="0"/>
              <a:t>  </a:t>
            </a:r>
            <a:r>
              <a:rPr lang="en-US" b="0" dirty="0">
                <a:solidFill>
                  <a:srgbClr val="7F0055"/>
                </a:solidFill>
              </a:rPr>
              <a:t>public</a:t>
            </a:r>
            <a:r>
              <a:rPr lang="en-US" b="0" dirty="0"/>
              <a:t> Integer next() { </a:t>
            </a:r>
            <a:r>
              <a:rPr lang="en-US" b="0" dirty="0">
                <a:solidFill>
                  <a:srgbClr val="7F0055"/>
                </a:solidFill>
              </a:rPr>
              <a:t>return</a:t>
            </a:r>
            <a:r>
              <a:rPr lang="en-US" b="0" dirty="0"/>
              <a:t> </a:t>
            </a:r>
            <a:r>
              <a:rPr lang="en-US" b="0" dirty="0" err="1">
                <a:solidFill>
                  <a:srgbClr val="7F0055"/>
                </a:solidFill>
              </a:rPr>
              <a:t>this</a:t>
            </a:r>
            <a:r>
              <a:rPr lang="en-US" b="0" dirty="0" err="1"/>
              <a:t>.</a:t>
            </a:r>
            <a:r>
              <a:rPr lang="en-US" b="0" dirty="0" err="1">
                <a:solidFill>
                  <a:srgbClr val="0000C0"/>
                </a:solidFill>
              </a:rPr>
              <a:t>cur</a:t>
            </a:r>
            <a:r>
              <a:rPr lang="en-US" b="0" dirty="0"/>
              <a:t>++; }    </a:t>
            </a:r>
          </a:p>
          <a:p>
            <a:pPr>
              <a:spcAft>
                <a:spcPts val="0"/>
              </a:spcAft>
            </a:pPr>
            <a:r>
              <a:rPr lang="en-US" b="0" dirty="0"/>
              <a:t>  </a:t>
            </a:r>
            <a:r>
              <a:rPr lang="en-US" b="0" dirty="0">
                <a:solidFill>
                  <a:srgbClr val="7F0055"/>
                </a:solidFill>
              </a:rPr>
              <a:t>public</a:t>
            </a:r>
            <a:r>
              <a:rPr lang="en-US" b="0" dirty="0"/>
              <a:t> </a:t>
            </a:r>
            <a:r>
              <a:rPr lang="en-US" b="0" dirty="0" err="1">
                <a:solidFill>
                  <a:srgbClr val="7F0055"/>
                </a:solidFill>
              </a:rPr>
              <a:t>boolean</a:t>
            </a:r>
            <a:r>
              <a:rPr lang="en-US" b="0" dirty="0"/>
              <a:t> </a:t>
            </a:r>
            <a:r>
              <a:rPr lang="en-US" b="0" dirty="0" err="1"/>
              <a:t>hasNext</a:t>
            </a:r>
            <a:r>
              <a:rPr lang="en-US" b="0" dirty="0"/>
              <a:t>() { </a:t>
            </a:r>
            <a:r>
              <a:rPr lang="en-US" b="0" dirty="0">
                <a:solidFill>
                  <a:srgbClr val="7F0055"/>
                </a:solidFill>
              </a:rPr>
              <a:t>return</a:t>
            </a:r>
            <a:r>
              <a:rPr lang="en-US" b="0" dirty="0"/>
              <a:t> </a:t>
            </a:r>
            <a:r>
              <a:rPr lang="en-US" b="0" dirty="0">
                <a:solidFill>
                  <a:srgbClr val="0000C0"/>
                </a:solidFill>
              </a:rPr>
              <a:t>cur</a:t>
            </a:r>
            <a:r>
              <a:rPr lang="en-US" b="0" dirty="0"/>
              <a:t> &lt;= </a:t>
            </a:r>
            <a:r>
              <a:rPr lang="en-US" b="0" dirty="0">
                <a:solidFill>
                  <a:srgbClr val="0000C0"/>
                </a:solidFill>
              </a:rPr>
              <a:t>stop</a:t>
            </a:r>
            <a:r>
              <a:rPr lang="en-US" b="0" dirty="0"/>
              <a:t>; }    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>
                <a:solidFill>
                  <a:srgbClr val="7F0055"/>
                </a:solidFill>
              </a:rPr>
              <a:t>public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void</a:t>
            </a:r>
            <a:r>
              <a:rPr lang="it-IT" b="0" dirty="0"/>
              <a:t> </a:t>
            </a:r>
            <a:r>
              <a:rPr lang="it-IT" b="0" dirty="0" err="1"/>
              <a:t>remove</a:t>
            </a:r>
            <a:r>
              <a:rPr lang="it-IT" b="0" dirty="0"/>
              <a:t>() { }</a:t>
            </a:r>
          </a:p>
          <a:p>
            <a:pPr>
              <a:spcAft>
                <a:spcPts val="0"/>
              </a:spcAft>
            </a:pPr>
            <a:r>
              <a:rPr lang="it-IT" b="0" dirty="0"/>
              <a:t>}</a:t>
            </a:r>
          </a:p>
          <a:p>
            <a:pPr>
              <a:spcAft>
                <a:spcPts val="0"/>
              </a:spcAft>
            </a:pPr>
            <a:r>
              <a:rPr lang="it-IT" b="0" dirty="0" smtClean="0"/>
              <a:t>...</a:t>
            </a:r>
          </a:p>
          <a:p>
            <a:pPr>
              <a:spcAft>
                <a:spcPts val="0"/>
              </a:spcAft>
            </a:pPr>
            <a:r>
              <a:rPr lang="en-US" b="0" dirty="0" smtClean="0">
                <a:solidFill>
                  <a:srgbClr val="7F0055"/>
                </a:solidFill>
              </a:rPr>
              <a:t>for</a:t>
            </a:r>
            <a:r>
              <a:rPr lang="en-US" b="0" dirty="0" smtClean="0"/>
              <a:t> </a:t>
            </a:r>
            <a:r>
              <a:rPr lang="en-US" b="0" dirty="0"/>
              <a:t>(</a:t>
            </a:r>
            <a:r>
              <a:rPr lang="en-US" b="0" dirty="0" err="1">
                <a:solidFill>
                  <a:srgbClr val="7F0055"/>
                </a:solidFill>
              </a:rPr>
              <a:t>int</a:t>
            </a:r>
            <a:r>
              <a:rPr lang="en-US" b="0" dirty="0"/>
              <a:t> </a:t>
            </a:r>
            <a:r>
              <a:rPr lang="en-US" b="0" dirty="0" smtClean="0">
                <a:solidFill>
                  <a:srgbClr val="0000C0"/>
                </a:solidFill>
              </a:rPr>
              <a:t>I </a:t>
            </a:r>
            <a:r>
              <a:rPr lang="en-US" b="0" dirty="0" smtClean="0"/>
              <a:t>: </a:t>
            </a:r>
            <a:r>
              <a:rPr lang="en-US" b="0" dirty="0">
                <a:solidFill>
                  <a:srgbClr val="7F0055"/>
                </a:solidFill>
              </a:rPr>
              <a:t>new</a:t>
            </a:r>
            <a:r>
              <a:rPr lang="en-US" b="0" dirty="0"/>
              <a:t> Range(5,12)){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 err="1"/>
              <a:t>System.out.println</a:t>
            </a:r>
            <a:r>
              <a:rPr lang="it-IT" b="0" dirty="0"/>
              <a:t>(i); </a:t>
            </a:r>
            <a:r>
              <a:rPr lang="it-IT" b="0" dirty="0">
                <a:solidFill>
                  <a:srgbClr val="3F7F5F"/>
                </a:solidFill>
              </a:rPr>
              <a:t>// 5 6 7 8 9 10 11 12</a:t>
            </a:r>
          </a:p>
          <a:p>
            <a:pPr>
              <a:spcAft>
                <a:spcPts val="0"/>
              </a:spcAft>
            </a:pPr>
            <a:r>
              <a:rPr lang="it-IT" b="0" dirty="0"/>
              <a:t>}</a:t>
            </a:r>
            <a:endParaRPr lang="it-IT" b="0" noProof="1">
              <a:ea typeface="Calibri"/>
            </a:endParaRP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class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Range</a:t>
            </a:r>
            <a:r>
              <a:rPr lang="it-IT" b="0" noProof="1" smtClean="0">
                <a:ea typeface="Calibri"/>
              </a:rPr>
              <a:t> :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IEnumerable</a:t>
            </a:r>
            <a:r>
              <a:rPr lang="it-IT" b="0" noProof="1" smtClean="0">
                <a:ea typeface="Calibri"/>
              </a:rPr>
              <a:t>&lt;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 smtClean="0">
                <a:ea typeface="Calibri"/>
              </a:rPr>
              <a:t>&gt;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readonly</a:t>
            </a:r>
            <a:r>
              <a:rPr lang="it-IT" b="0" noProof="1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private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 smtClean="0">
                <a:ea typeface="Calibri"/>
              </a:rPr>
              <a:t> start;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readonly</a:t>
            </a:r>
            <a:r>
              <a:rPr lang="it-IT" b="0" noProof="1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private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 smtClean="0">
                <a:ea typeface="Calibri"/>
              </a:rPr>
              <a:t> stop;</a:t>
            </a:r>
          </a:p>
          <a:p>
            <a:pPr>
              <a:spcAft>
                <a:spcPts val="0"/>
              </a:spcAft>
            </a:pP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 smtClean="0">
                <a:ea typeface="Calibri"/>
              </a:rPr>
              <a:t> Range(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 smtClean="0">
                <a:ea typeface="Calibri"/>
              </a:rPr>
              <a:t> start,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 smtClean="0">
                <a:ea typeface="Calibri"/>
              </a:rPr>
              <a:t> stop)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this</a:t>
            </a:r>
            <a:r>
              <a:rPr lang="it-IT" b="0" noProof="1" smtClean="0">
                <a:ea typeface="Calibri"/>
              </a:rPr>
              <a:t>.start = start;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this</a:t>
            </a:r>
            <a:r>
              <a:rPr lang="it-IT" b="0" noProof="1" smtClean="0">
                <a:ea typeface="Calibri"/>
              </a:rPr>
              <a:t>.stop = stop;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}</a:t>
            </a:r>
          </a:p>
          <a:p>
            <a:pPr>
              <a:spcAft>
                <a:spcPts val="0"/>
              </a:spcAft>
            </a:pP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IEnumerator</a:t>
            </a:r>
            <a:r>
              <a:rPr lang="it-IT" b="0" noProof="1" smtClean="0">
                <a:ea typeface="Calibri"/>
              </a:rPr>
              <a:t>&lt;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 smtClean="0">
                <a:ea typeface="Calibri"/>
              </a:rPr>
              <a:t>&gt; GetEnumerator()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for</a:t>
            </a:r>
            <a:r>
              <a:rPr lang="it-IT" b="0" noProof="1" smtClean="0">
                <a:ea typeface="Calibri"/>
              </a:rPr>
              <a:t> (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 smtClean="0">
                <a:ea typeface="Calibri"/>
              </a:rPr>
              <a:t> cur = start; cur &lt;= stop; cur++)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yield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return</a:t>
            </a:r>
            <a:r>
              <a:rPr lang="it-IT" b="0" noProof="1" smtClean="0">
                <a:ea typeface="Calibri"/>
              </a:rPr>
              <a:t> cur;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}</a:t>
            </a:r>
          </a:p>
          <a:p>
            <a:pPr>
              <a:spcAft>
                <a:spcPts val="0"/>
              </a:spcAft>
            </a:pP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IEnumerator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IEnumerable</a:t>
            </a:r>
            <a:r>
              <a:rPr lang="it-IT" b="0" noProof="1" smtClean="0">
                <a:ea typeface="Calibri"/>
              </a:rPr>
              <a:t>.GetEnumerator()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{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return</a:t>
            </a:r>
            <a:r>
              <a:rPr lang="it-IT" b="0" noProof="1" smtClean="0">
                <a:ea typeface="Calibri"/>
              </a:rPr>
              <a:t> GetEnumerator(); }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}</a:t>
            </a:r>
          </a:p>
          <a:p>
            <a:pPr>
              <a:spcAft>
                <a:spcPts val="0"/>
              </a:spcAft>
            </a:pP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chemeClr val="tx1"/>
                </a:solidFill>
                <a:ea typeface="Calibri"/>
              </a:rPr>
              <a:t>...</a:t>
            </a:r>
          </a:p>
          <a:p>
            <a:pPr>
              <a:spcAft>
                <a:spcPts val="0"/>
              </a:spcAft>
            </a:pPr>
            <a:endParaRPr lang="it-IT" b="0" noProof="1" smtClean="0">
              <a:solidFill>
                <a:srgbClr val="0000FF"/>
              </a:solidFill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foreach</a:t>
            </a:r>
            <a:r>
              <a:rPr lang="it-IT" b="0" noProof="1" smtClean="0">
                <a:ea typeface="Calibri"/>
              </a:rPr>
              <a:t> (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 smtClean="0">
                <a:ea typeface="Calibri"/>
              </a:rPr>
              <a:t> i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in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Range</a:t>
            </a:r>
            <a:r>
              <a:rPr lang="it-IT" b="0" noProof="1" smtClean="0">
                <a:ea typeface="Calibri"/>
              </a:rPr>
              <a:t>(5, 12))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noProof="1" smtClean="0">
                <a:ea typeface="Calibri"/>
              </a:rPr>
              <a:t>.WriteLine(i); </a:t>
            </a:r>
            <a:r>
              <a:rPr lang="it-IT" b="0" noProof="1" smtClean="0">
                <a:solidFill>
                  <a:srgbClr val="008000"/>
                </a:solidFill>
                <a:ea typeface="Calibri"/>
              </a:rPr>
              <a:t>// 5 6 7 8 9 10 11 12 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}</a:t>
            </a:r>
          </a:p>
          <a:p>
            <a:pPr>
              <a:spcAft>
                <a:spcPts val="0"/>
              </a:spcAft>
            </a:pP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endParaRPr lang="it-IT" b="0" noProof="1">
              <a:ea typeface="Calibri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" y="5576542"/>
            <a:ext cx="477299" cy="47729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952" y="5576542"/>
            <a:ext cx="495460" cy="495460"/>
          </a:xfrm>
          <a:prstGeom prst="rect">
            <a:avLst/>
          </a:prstGeom>
        </p:spPr>
      </p:pic>
      <p:sp>
        <p:nvSpPr>
          <p:cNvPr id="19" name="Segnaposto data 1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21" name="Segnaposto numero diapositiva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082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/>
          <p:cNvSpPr>
            <a:spLocks noGrp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it-IT" dirty="0" smtClean="0"/>
              <a:t>Sia Java che C# consentono di annotare il codice con metadati per estendere le funzionalità del linguaggio di programmazione e le potenzialità delle applicazioni a </a:t>
            </a:r>
            <a:r>
              <a:rPr lang="it-IT" dirty="0" err="1" smtClean="0"/>
              <a:t>runtime</a:t>
            </a:r>
            <a:endParaRPr lang="it-IT" dirty="0" smtClean="0"/>
          </a:p>
          <a:p>
            <a:pPr lvl="2"/>
            <a:r>
              <a:rPr lang="it-IT" dirty="0" smtClean="0"/>
              <a:t>in C# si utilizzano gli «attributi», in Java le «annotazioni».</a:t>
            </a:r>
          </a:p>
          <a:p>
            <a:pPr lvl="1"/>
            <a:r>
              <a:rPr lang="it-IT" dirty="0" smtClean="0"/>
              <a:t>In entrambi i casi alcuni tipi di annotazioni sono già disponibili ed è possibile definire nuovi tipi di annotazioni</a:t>
            </a:r>
          </a:p>
          <a:p>
            <a:pPr lvl="1"/>
            <a:r>
              <a:rPr lang="it-IT" dirty="0" smtClean="0"/>
              <a:t>Un esempio fra i molteplici impieghi di tali metadati</a:t>
            </a:r>
          </a:p>
          <a:p>
            <a:pPr lvl="2"/>
            <a:r>
              <a:rPr lang="it-IT" dirty="0" smtClean="0"/>
              <a:t>in entrambi i linguaggi sono utilizzati per annotare le classi e i metodi di test nei più diffusi </a:t>
            </a:r>
            <a:r>
              <a:rPr lang="it-IT" dirty="0" err="1" smtClean="0"/>
              <a:t>framework</a:t>
            </a:r>
            <a:r>
              <a:rPr lang="it-IT" dirty="0" smtClean="0"/>
              <a:t> di «</a:t>
            </a:r>
            <a:r>
              <a:rPr lang="it-IT" dirty="0" err="1" smtClean="0"/>
              <a:t>unit</a:t>
            </a:r>
            <a:r>
              <a:rPr lang="it-IT" dirty="0" smtClean="0"/>
              <a:t> </a:t>
            </a:r>
            <a:r>
              <a:rPr lang="it-IT" dirty="0" err="1" smtClean="0"/>
              <a:t>testing</a:t>
            </a:r>
            <a:r>
              <a:rPr lang="it-IT" dirty="0" smtClean="0"/>
              <a:t>»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Metadati/annotazioni</a:t>
            </a:r>
          </a:p>
        </p:txBody>
      </p:sp>
      <p:sp>
        <p:nvSpPr>
          <p:cNvPr id="2" name="Segnaposto testo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pPr lvl="1"/>
            <a:r>
              <a:rPr lang="it-IT" dirty="0"/>
              <a:t>La sintassi è differente: </a:t>
            </a:r>
            <a:r>
              <a:rPr lang="it-IT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it-IT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it-IT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it-IT" dirty="0" smtClean="0"/>
              <a:t>in </a:t>
            </a:r>
            <a:r>
              <a:rPr lang="it-IT" dirty="0"/>
              <a:t>C</a:t>
            </a:r>
            <a:r>
              <a:rPr lang="it-IT" dirty="0" smtClean="0"/>
              <a:t># e 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it-IT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Annotation</a:t>
            </a:r>
            <a:r>
              <a:rPr lang="it-IT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/>
              <a:t>in Java</a:t>
            </a:r>
            <a:r>
              <a:rPr lang="it-IT" dirty="0" smtClean="0"/>
              <a:t>)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Il C# supporta anche alcune direttive per il compilatore che si possono inserire nel codice sorgente in modo simile al C/C++ (es.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pragma</a:t>
            </a:r>
            <a:r>
              <a:rPr lang="it-IT" dirty="0"/>
              <a:t>,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region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…#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endregion</a:t>
            </a:r>
            <a:r>
              <a:rPr lang="it-IT" dirty="0"/>
              <a:t>, </a:t>
            </a:r>
            <a:r>
              <a:rPr lang="it-IT" dirty="0" smtClean="0"/>
              <a:t>…)</a:t>
            </a:r>
            <a:endParaRPr lang="it-IT" dirty="0"/>
          </a:p>
        </p:txBody>
      </p:sp>
      <p:sp>
        <p:nvSpPr>
          <p:cNvPr id="16" name="Segnaposto data 1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159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Metadati/annotazioni – Esempio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it-IT" b="0" dirty="0" err="1">
                <a:solidFill>
                  <a:srgbClr val="7F0055"/>
                </a:solidFill>
              </a:rPr>
              <a:t>class</a:t>
            </a:r>
            <a:r>
              <a:rPr lang="it-IT" b="0" dirty="0"/>
              <a:t> A </a:t>
            </a:r>
          </a:p>
          <a:p>
            <a:pPr>
              <a:spcAft>
                <a:spcPts val="0"/>
              </a:spcAft>
            </a:pPr>
            <a:r>
              <a:rPr lang="it-IT" b="0" dirty="0"/>
              <a:t>{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 err="1">
                <a:solidFill>
                  <a:srgbClr val="7F0055"/>
                </a:solidFill>
              </a:rPr>
              <a:t>protected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void</a:t>
            </a:r>
            <a:r>
              <a:rPr lang="it-IT" b="0" dirty="0"/>
              <a:t> m(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>
                <a:solidFill>
                  <a:srgbClr val="6A3E3E"/>
                </a:solidFill>
              </a:rPr>
              <a:t>x</a:t>
            </a:r>
            <a:r>
              <a:rPr lang="it-IT" b="0" dirty="0"/>
              <a:t>){}</a:t>
            </a:r>
          </a:p>
          <a:p>
            <a:pPr>
              <a:spcAft>
                <a:spcPts val="0"/>
              </a:spcAft>
            </a:pPr>
            <a:r>
              <a:rPr lang="it-IT" b="0" dirty="0"/>
              <a:t>}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 err="1">
                <a:solidFill>
                  <a:srgbClr val="7F0055"/>
                </a:solidFill>
              </a:rPr>
              <a:t>class</a:t>
            </a:r>
            <a:r>
              <a:rPr lang="it-IT" b="0" dirty="0"/>
              <a:t> B </a:t>
            </a:r>
            <a:r>
              <a:rPr lang="it-IT" b="0" dirty="0" err="1">
                <a:solidFill>
                  <a:srgbClr val="7F0055"/>
                </a:solidFill>
              </a:rPr>
              <a:t>extends</a:t>
            </a:r>
            <a:r>
              <a:rPr lang="it-IT" b="0" dirty="0"/>
              <a:t> A</a:t>
            </a:r>
          </a:p>
          <a:p>
            <a:pPr>
              <a:spcAft>
                <a:spcPts val="0"/>
              </a:spcAft>
            </a:pPr>
            <a:r>
              <a:rPr lang="it-IT" b="0" dirty="0"/>
              <a:t>{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>
                <a:solidFill>
                  <a:srgbClr val="646464"/>
                </a:solidFill>
              </a:rPr>
              <a:t>@</a:t>
            </a:r>
            <a:r>
              <a:rPr lang="it-IT" b="0" dirty="0" err="1">
                <a:solidFill>
                  <a:srgbClr val="646464"/>
                </a:solidFill>
              </a:rPr>
              <a:t>Override</a:t>
            </a:r>
            <a:endParaRPr lang="it-IT" b="0" dirty="0">
              <a:solidFill>
                <a:srgbClr val="646464"/>
              </a:solidFill>
            </a:endParaRP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 err="1">
                <a:solidFill>
                  <a:srgbClr val="7F0055"/>
                </a:solidFill>
              </a:rPr>
              <a:t>protected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void</a:t>
            </a:r>
            <a:r>
              <a:rPr lang="it-IT" b="0" dirty="0"/>
              <a:t> m(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>
                <a:solidFill>
                  <a:srgbClr val="6A3E3E"/>
                </a:solidFill>
              </a:rPr>
              <a:t>x</a:t>
            </a:r>
            <a:r>
              <a:rPr lang="it-IT" b="0" dirty="0"/>
              <a:t>){} 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>
                <a:solidFill>
                  <a:srgbClr val="646464"/>
                </a:solidFill>
              </a:rPr>
              <a:t>@</a:t>
            </a:r>
            <a:r>
              <a:rPr lang="it-IT" b="0" dirty="0" err="1">
                <a:solidFill>
                  <a:srgbClr val="646464"/>
                </a:solidFill>
              </a:rPr>
              <a:t>Override</a:t>
            </a:r>
            <a:endParaRPr lang="it-IT" b="0" dirty="0">
              <a:solidFill>
                <a:srgbClr val="646464"/>
              </a:solidFill>
            </a:endParaRPr>
          </a:p>
          <a:p>
            <a:pPr>
              <a:spcAft>
                <a:spcPts val="0"/>
              </a:spcAft>
            </a:pPr>
            <a:r>
              <a:rPr lang="en-US" b="0" dirty="0"/>
              <a:t>  </a:t>
            </a:r>
            <a:r>
              <a:rPr lang="en-US" b="0" dirty="0">
                <a:solidFill>
                  <a:srgbClr val="7F0055"/>
                </a:solidFill>
              </a:rPr>
              <a:t>protected</a:t>
            </a:r>
            <a:r>
              <a:rPr lang="en-US" b="0" dirty="0"/>
              <a:t> </a:t>
            </a:r>
            <a:r>
              <a:rPr lang="en-US" b="0" dirty="0">
                <a:solidFill>
                  <a:srgbClr val="7F0055"/>
                </a:solidFill>
              </a:rPr>
              <a:t>void</a:t>
            </a:r>
            <a:r>
              <a:rPr lang="en-US" b="0" dirty="0"/>
              <a:t> m(string </a:t>
            </a:r>
            <a:r>
              <a:rPr lang="en-US" b="0" dirty="0">
                <a:solidFill>
                  <a:srgbClr val="6A3E3E"/>
                </a:solidFill>
              </a:rPr>
              <a:t>x</a:t>
            </a:r>
            <a:r>
              <a:rPr lang="en-US" b="0" dirty="0"/>
              <a:t>){} </a:t>
            </a:r>
            <a:r>
              <a:rPr lang="en-US" b="0" dirty="0">
                <a:solidFill>
                  <a:srgbClr val="3F7F5F"/>
                </a:solidFill>
              </a:rPr>
              <a:t>// comp. error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>
                <a:solidFill>
                  <a:srgbClr val="646464"/>
                </a:solidFill>
              </a:rPr>
              <a:t>@</a:t>
            </a:r>
            <a:r>
              <a:rPr lang="it-IT" b="0" dirty="0" err="1">
                <a:solidFill>
                  <a:srgbClr val="646464"/>
                </a:solidFill>
              </a:rPr>
              <a:t>Deprecated</a:t>
            </a:r>
            <a:r>
              <a:rPr lang="it-IT" b="0" dirty="0"/>
              <a:t>   </a:t>
            </a:r>
          </a:p>
          <a:p>
            <a:pPr>
              <a:spcAft>
                <a:spcPts val="0"/>
              </a:spcAft>
            </a:pPr>
            <a:r>
              <a:rPr lang="en-US" b="0" dirty="0"/>
              <a:t>  </a:t>
            </a:r>
            <a:r>
              <a:rPr lang="en-US" b="0" dirty="0">
                <a:solidFill>
                  <a:srgbClr val="7F0055"/>
                </a:solidFill>
              </a:rPr>
              <a:t>public</a:t>
            </a:r>
            <a:r>
              <a:rPr lang="en-US" b="0" dirty="0"/>
              <a:t> </a:t>
            </a:r>
            <a:r>
              <a:rPr lang="en-US" b="0" dirty="0">
                <a:solidFill>
                  <a:srgbClr val="7F0055"/>
                </a:solidFill>
              </a:rPr>
              <a:t>void</a:t>
            </a:r>
            <a:r>
              <a:rPr lang="en-US" b="0" dirty="0"/>
              <a:t> old() { }  </a:t>
            </a:r>
            <a:r>
              <a:rPr lang="en-US" b="0" dirty="0">
                <a:solidFill>
                  <a:srgbClr val="3F7F5F"/>
                </a:solidFill>
              </a:rPr>
              <a:t>// comp. warning se </a:t>
            </a:r>
            <a:r>
              <a:rPr lang="en-US" b="0" dirty="0" err="1">
                <a:solidFill>
                  <a:srgbClr val="3F7F5F"/>
                </a:solidFill>
              </a:rPr>
              <a:t>usato</a:t>
            </a:r>
            <a:endParaRPr lang="en-US" b="0" dirty="0">
              <a:solidFill>
                <a:srgbClr val="3F7F5F"/>
              </a:solidFill>
            </a:endParaRPr>
          </a:p>
          <a:p>
            <a:pPr>
              <a:spcAft>
                <a:spcPts val="0"/>
              </a:spcAft>
            </a:pPr>
            <a:r>
              <a:rPr lang="it-IT" b="0" dirty="0"/>
              <a:t>}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 smtClean="0"/>
              <a:t>...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 err="1">
                <a:solidFill>
                  <a:srgbClr val="7F0055"/>
                </a:solidFill>
              </a:rPr>
              <a:t>static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void</a:t>
            </a:r>
            <a:r>
              <a:rPr lang="it-IT" b="0" dirty="0"/>
              <a:t> </a:t>
            </a:r>
            <a:r>
              <a:rPr lang="it-IT" b="0" dirty="0" err="1"/>
              <a:t>deprec</a:t>
            </a:r>
            <a:r>
              <a:rPr lang="it-IT" b="0" dirty="0"/>
              <a:t>()</a:t>
            </a:r>
          </a:p>
          <a:p>
            <a:pPr>
              <a:spcAft>
                <a:spcPts val="0"/>
              </a:spcAft>
            </a:pPr>
            <a:r>
              <a:rPr lang="it-IT" b="0" dirty="0"/>
              <a:t>{</a:t>
            </a:r>
          </a:p>
          <a:p>
            <a:pPr>
              <a:spcAft>
                <a:spcPts val="0"/>
              </a:spcAft>
            </a:pPr>
            <a:r>
              <a:rPr lang="en-US" b="0" dirty="0"/>
              <a:t>  </a:t>
            </a:r>
            <a:r>
              <a:rPr lang="en-US" b="0" dirty="0">
                <a:solidFill>
                  <a:srgbClr val="7F0055"/>
                </a:solidFill>
              </a:rPr>
              <a:t>new</a:t>
            </a:r>
            <a:r>
              <a:rPr lang="en-US" b="0" dirty="0"/>
              <a:t> B().old(); </a:t>
            </a:r>
            <a:r>
              <a:rPr lang="en-US" b="0" dirty="0">
                <a:solidFill>
                  <a:srgbClr val="3F7F5F"/>
                </a:solidFill>
              </a:rPr>
              <a:t>// genera </a:t>
            </a:r>
            <a:r>
              <a:rPr lang="en-US" b="0" dirty="0" err="1">
                <a:solidFill>
                  <a:srgbClr val="3F7F5F"/>
                </a:solidFill>
              </a:rPr>
              <a:t>il</a:t>
            </a:r>
            <a:r>
              <a:rPr lang="en-US" b="0" dirty="0">
                <a:solidFill>
                  <a:srgbClr val="3F7F5F"/>
                </a:solidFill>
              </a:rPr>
              <a:t> warning        </a:t>
            </a:r>
          </a:p>
          <a:p>
            <a:pPr>
              <a:spcAft>
                <a:spcPts val="0"/>
              </a:spcAft>
            </a:pPr>
            <a:r>
              <a:rPr lang="it-IT" b="0" dirty="0"/>
              <a:t>}     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 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646464"/>
                </a:solidFill>
              </a:rPr>
              <a:t>@</a:t>
            </a:r>
            <a:r>
              <a:rPr lang="it-IT" b="0" dirty="0" err="1"/>
              <a:t>SuppressWarnings</a:t>
            </a:r>
            <a:r>
              <a:rPr lang="it-IT" b="0" dirty="0"/>
              <a:t>(</a:t>
            </a:r>
            <a:r>
              <a:rPr lang="it-IT" b="0" dirty="0">
                <a:solidFill>
                  <a:srgbClr val="2A00FF"/>
                </a:solidFill>
              </a:rPr>
              <a:t>"</a:t>
            </a:r>
            <a:r>
              <a:rPr lang="it-IT" b="0" dirty="0" err="1">
                <a:solidFill>
                  <a:srgbClr val="2A00FF"/>
                </a:solidFill>
              </a:rPr>
              <a:t>deprecation</a:t>
            </a:r>
            <a:r>
              <a:rPr lang="it-IT" b="0" dirty="0">
                <a:solidFill>
                  <a:srgbClr val="2A00FF"/>
                </a:solidFill>
              </a:rPr>
              <a:t>"</a:t>
            </a:r>
            <a:r>
              <a:rPr lang="it-IT" b="0" dirty="0"/>
              <a:t>)</a:t>
            </a:r>
          </a:p>
          <a:p>
            <a:pPr>
              <a:spcAft>
                <a:spcPts val="0"/>
              </a:spcAft>
            </a:pPr>
            <a:r>
              <a:rPr lang="it-IT" b="0" dirty="0" err="1">
                <a:solidFill>
                  <a:srgbClr val="7F0055"/>
                </a:solidFill>
              </a:rPr>
              <a:t>static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void</a:t>
            </a:r>
            <a:r>
              <a:rPr lang="it-IT" b="0" dirty="0"/>
              <a:t> </a:t>
            </a:r>
            <a:r>
              <a:rPr lang="it-IT" b="0" dirty="0" err="1"/>
              <a:t>noDeprec</a:t>
            </a:r>
            <a:r>
              <a:rPr lang="it-IT" b="0" dirty="0"/>
              <a:t>()</a:t>
            </a:r>
          </a:p>
          <a:p>
            <a:pPr>
              <a:spcAft>
                <a:spcPts val="0"/>
              </a:spcAft>
            </a:pPr>
            <a:r>
              <a:rPr lang="it-IT" b="0" dirty="0"/>
              <a:t>{</a:t>
            </a:r>
          </a:p>
          <a:p>
            <a:pPr>
              <a:spcAft>
                <a:spcPts val="0"/>
              </a:spcAft>
            </a:pPr>
            <a:r>
              <a:rPr lang="en-US" b="0" dirty="0"/>
              <a:t>  </a:t>
            </a:r>
            <a:r>
              <a:rPr lang="en-US" b="0" dirty="0">
                <a:solidFill>
                  <a:srgbClr val="7F0055"/>
                </a:solidFill>
              </a:rPr>
              <a:t>new</a:t>
            </a:r>
            <a:r>
              <a:rPr lang="en-US" b="0" dirty="0"/>
              <a:t> B().old(); </a:t>
            </a:r>
            <a:r>
              <a:rPr lang="en-US" b="0" dirty="0">
                <a:solidFill>
                  <a:srgbClr val="3F7F5F"/>
                </a:solidFill>
              </a:rPr>
              <a:t>// non genera </a:t>
            </a:r>
            <a:r>
              <a:rPr lang="en-US" b="0" dirty="0" err="1">
                <a:solidFill>
                  <a:srgbClr val="3F7F5F"/>
                </a:solidFill>
              </a:rPr>
              <a:t>il</a:t>
            </a:r>
            <a:r>
              <a:rPr lang="en-US" b="0" dirty="0">
                <a:solidFill>
                  <a:srgbClr val="3F7F5F"/>
                </a:solidFill>
              </a:rPr>
              <a:t> warning</a:t>
            </a:r>
          </a:p>
          <a:p>
            <a:pPr>
              <a:spcAft>
                <a:spcPts val="0"/>
              </a:spcAft>
            </a:pPr>
            <a:r>
              <a:rPr lang="it-IT" b="0" dirty="0"/>
              <a:t>}</a:t>
            </a:r>
            <a:endParaRPr lang="it-IT" b="0" noProof="1">
              <a:ea typeface="Calibri"/>
            </a:endParaRP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class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A</a:t>
            </a:r>
            <a:r>
              <a:rPr lang="it-IT" b="0" noProof="1" smtClean="0">
                <a:ea typeface="Calibri"/>
              </a:rPr>
              <a:t> 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protected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virtual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void</a:t>
            </a:r>
            <a:r>
              <a:rPr lang="it-IT" b="0" noProof="1" smtClean="0">
                <a:ea typeface="Calibri"/>
              </a:rPr>
              <a:t> m(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 smtClean="0">
                <a:ea typeface="Calibri"/>
              </a:rPr>
              <a:t> x) { }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}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class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B</a:t>
            </a:r>
            <a:r>
              <a:rPr lang="it-IT" b="0" noProof="1" smtClean="0">
                <a:ea typeface="Calibri"/>
              </a:rPr>
              <a:t> :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A</a:t>
            </a: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override </a:t>
            </a:r>
            <a:r>
              <a:rPr lang="it-IT" b="0" noProof="1" smtClean="0">
                <a:solidFill>
                  <a:srgbClr val="008000"/>
                </a:solidFill>
                <a:ea typeface="Calibri"/>
              </a:rPr>
              <a:t>// N.B. in C# è una keyword obbligatoria</a:t>
            </a: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protected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void</a:t>
            </a:r>
            <a:r>
              <a:rPr lang="it-IT" b="0" noProof="1" smtClean="0">
                <a:ea typeface="Calibri"/>
              </a:rPr>
              <a:t> m(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 smtClean="0">
                <a:ea typeface="Calibri"/>
              </a:rPr>
              <a:t> x) { }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  override</a:t>
            </a: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protected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void</a:t>
            </a:r>
            <a:r>
              <a:rPr lang="it-IT" b="0" noProof="1" smtClean="0">
                <a:ea typeface="Calibri"/>
              </a:rPr>
              <a:t> m(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 smtClean="0">
                <a:ea typeface="Calibri"/>
              </a:rPr>
              <a:t> x) { } </a:t>
            </a:r>
            <a:r>
              <a:rPr lang="it-IT" b="0" noProof="1" smtClean="0">
                <a:solidFill>
                  <a:srgbClr val="008000"/>
                </a:solidFill>
                <a:ea typeface="Calibri"/>
              </a:rPr>
              <a:t>// comp. error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[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Obsolete</a:t>
            </a:r>
            <a:r>
              <a:rPr lang="it-IT" b="0" noProof="1" smtClean="0">
                <a:ea typeface="Calibri"/>
              </a:rPr>
              <a:t>]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void</a:t>
            </a:r>
            <a:r>
              <a:rPr lang="it-IT" b="0" noProof="1" smtClean="0">
                <a:ea typeface="Calibri"/>
              </a:rPr>
              <a:t> Old() { }  </a:t>
            </a:r>
            <a:r>
              <a:rPr lang="it-IT" b="0" noProof="1" smtClean="0">
                <a:solidFill>
                  <a:srgbClr val="008000"/>
                </a:solidFill>
                <a:ea typeface="Calibri"/>
              </a:rPr>
              <a:t>// comp. warning se usato</a:t>
            </a: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}</a:t>
            </a:r>
          </a:p>
          <a:p>
            <a:pPr>
              <a:spcAft>
                <a:spcPts val="0"/>
              </a:spcAft>
            </a:pPr>
            <a:endParaRPr lang="it-IT" b="0" noProof="1" smtClean="0">
              <a:effectLst/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...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static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void</a:t>
            </a:r>
            <a:r>
              <a:rPr lang="it-IT" b="0" noProof="1" smtClean="0">
                <a:ea typeface="Calibri"/>
              </a:rPr>
              <a:t> deprec()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B</a:t>
            </a:r>
            <a:r>
              <a:rPr lang="it-IT" b="0" noProof="1" smtClean="0">
                <a:ea typeface="Calibri"/>
              </a:rPr>
              <a:t>().Old(); </a:t>
            </a:r>
            <a:r>
              <a:rPr lang="it-IT" b="0" noProof="1" smtClean="0">
                <a:solidFill>
                  <a:srgbClr val="008000"/>
                </a:solidFill>
                <a:ea typeface="Calibri"/>
              </a:rPr>
              <a:t>// genera il warning        </a:t>
            </a: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}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#pragma</a:t>
            </a:r>
            <a:r>
              <a:rPr lang="it-IT" b="0" noProof="1" smtClean="0">
                <a:ea typeface="Calibri"/>
              </a:rPr>
              <a:t> warning disable 0612, 0618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static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void</a:t>
            </a:r>
            <a:r>
              <a:rPr lang="it-IT" b="0" noProof="1" smtClean="0">
                <a:ea typeface="Calibri"/>
              </a:rPr>
              <a:t> noDeprec()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B</a:t>
            </a:r>
            <a:r>
              <a:rPr lang="it-IT" b="0" noProof="1" smtClean="0">
                <a:ea typeface="Calibri"/>
              </a:rPr>
              <a:t>().Old(); </a:t>
            </a:r>
            <a:r>
              <a:rPr lang="it-IT" b="0" noProof="1" smtClean="0">
                <a:solidFill>
                  <a:srgbClr val="008000"/>
                </a:solidFill>
                <a:ea typeface="Calibri"/>
              </a:rPr>
              <a:t>// non genera il warning</a:t>
            </a: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}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#pragma</a:t>
            </a:r>
            <a:r>
              <a:rPr lang="it-IT" b="0" noProof="1" smtClean="0">
                <a:ea typeface="Calibri"/>
              </a:rPr>
              <a:t> warning restore 0612, 0618</a:t>
            </a:r>
          </a:p>
          <a:p>
            <a:pPr>
              <a:spcAft>
                <a:spcPts val="0"/>
              </a:spcAft>
            </a:pP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endParaRPr lang="it-IT" b="0" noProof="1">
              <a:effectLst/>
              <a:ea typeface="Calibri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" y="5576542"/>
            <a:ext cx="477299" cy="47729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952" y="5576542"/>
            <a:ext cx="495460" cy="495460"/>
          </a:xfrm>
          <a:prstGeom prst="rect">
            <a:avLst/>
          </a:prstGeom>
        </p:spPr>
      </p:pic>
      <p:sp>
        <p:nvSpPr>
          <p:cNvPr id="19" name="Segnaposto data 1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21" name="Segnaposto numero diapositiva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312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Metadati/annotazioni per Unit </a:t>
            </a:r>
            <a:r>
              <a:rPr lang="it-IT" dirty="0" err="1"/>
              <a:t>T</a:t>
            </a:r>
            <a:r>
              <a:rPr lang="it-IT" dirty="0" err="1" smtClean="0"/>
              <a:t>esting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import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static</a:t>
            </a:r>
            <a:r>
              <a:rPr lang="it-IT" b="0" dirty="0"/>
              <a:t> </a:t>
            </a:r>
            <a:r>
              <a:rPr lang="it-IT" b="0" dirty="0" err="1"/>
              <a:t>org.junit.Assert</a:t>
            </a:r>
            <a:r>
              <a:rPr lang="it-IT" b="0" dirty="0"/>
              <a:t>.*;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import</a:t>
            </a:r>
            <a:r>
              <a:rPr lang="it-IT" b="0" dirty="0"/>
              <a:t> </a:t>
            </a:r>
            <a:r>
              <a:rPr lang="it-IT" b="0" dirty="0" err="1"/>
              <a:t>org.junit.Test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 err="1">
                <a:solidFill>
                  <a:srgbClr val="7F0055"/>
                </a:solidFill>
              </a:rPr>
              <a:t>class</a:t>
            </a:r>
            <a:r>
              <a:rPr lang="it-IT" b="0" dirty="0"/>
              <a:t> </a:t>
            </a:r>
            <a:r>
              <a:rPr lang="it-IT" b="0" dirty="0" err="1"/>
              <a:t>CounterTest</a:t>
            </a:r>
            <a:r>
              <a:rPr lang="it-IT" b="0" dirty="0"/>
              <a:t> </a:t>
            </a:r>
          </a:p>
          <a:p>
            <a:pPr>
              <a:spcAft>
                <a:spcPts val="0"/>
              </a:spcAft>
            </a:pPr>
            <a:r>
              <a:rPr lang="it-IT" b="0" dirty="0"/>
              <a:t>{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>
                <a:solidFill>
                  <a:srgbClr val="646464"/>
                </a:solidFill>
              </a:rPr>
              <a:t>@</a:t>
            </a:r>
            <a:r>
              <a:rPr lang="it-IT" b="0" dirty="0"/>
              <a:t>Test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>
                <a:solidFill>
                  <a:srgbClr val="7F0055"/>
                </a:solidFill>
              </a:rPr>
              <a:t>public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void</a:t>
            </a:r>
            <a:r>
              <a:rPr lang="it-IT" b="0" dirty="0"/>
              <a:t> test1() </a:t>
            </a:r>
          </a:p>
          <a:p>
            <a:pPr>
              <a:spcAft>
                <a:spcPts val="0"/>
              </a:spcAft>
            </a:pPr>
            <a:r>
              <a:rPr lang="it-IT" b="0" dirty="0"/>
              <a:t>  {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/>
              <a:t>Counter</a:t>
            </a:r>
            <a:r>
              <a:rPr lang="it-IT" b="0" dirty="0"/>
              <a:t> </a:t>
            </a:r>
            <a:r>
              <a:rPr lang="it-IT" b="0" dirty="0">
                <a:solidFill>
                  <a:srgbClr val="6A3E3E"/>
                </a:solidFill>
              </a:rPr>
              <a:t>c</a:t>
            </a:r>
            <a:r>
              <a:rPr lang="it-IT" b="0" dirty="0"/>
              <a:t> = 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</a:t>
            </a:r>
            <a:r>
              <a:rPr lang="it-IT" b="0" dirty="0" err="1"/>
              <a:t>Counter</a:t>
            </a:r>
            <a:r>
              <a:rPr lang="it-IT" b="0" dirty="0"/>
              <a:t>();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>
                <a:solidFill>
                  <a:srgbClr val="6A3E3E"/>
                </a:solidFill>
              </a:rPr>
              <a:t>c</a:t>
            </a:r>
            <a:r>
              <a:rPr lang="it-IT" b="0" dirty="0" err="1"/>
              <a:t>.increment</a:t>
            </a:r>
            <a:r>
              <a:rPr lang="it-IT" b="0" dirty="0"/>
              <a:t>();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>
                <a:solidFill>
                  <a:srgbClr val="6A3E3E"/>
                </a:solidFill>
              </a:rPr>
              <a:t>c</a:t>
            </a:r>
            <a:r>
              <a:rPr lang="it-IT" b="0" dirty="0" err="1"/>
              <a:t>.increment</a:t>
            </a:r>
            <a:r>
              <a:rPr lang="it-IT" b="0" dirty="0"/>
              <a:t>();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/>
              <a:t>assertTrue</a:t>
            </a:r>
            <a:r>
              <a:rPr lang="it-IT" b="0" dirty="0"/>
              <a:t>(</a:t>
            </a:r>
            <a:r>
              <a:rPr lang="it-IT" b="0" dirty="0">
                <a:solidFill>
                  <a:srgbClr val="2A00FF"/>
                </a:solidFill>
              </a:rPr>
              <a:t>"</a:t>
            </a:r>
            <a:r>
              <a:rPr lang="it-IT" b="0" dirty="0" err="1">
                <a:solidFill>
                  <a:srgbClr val="2A00FF"/>
                </a:solidFill>
              </a:rPr>
              <a:t>increment</a:t>
            </a:r>
            <a:r>
              <a:rPr lang="it-IT" b="0" dirty="0">
                <a:solidFill>
                  <a:srgbClr val="2A00FF"/>
                </a:solidFill>
              </a:rPr>
              <a:t>() non funziona"</a:t>
            </a:r>
            <a:r>
              <a:rPr lang="it-IT" b="0" dirty="0"/>
              <a:t>, </a:t>
            </a:r>
            <a:endParaRPr lang="it-IT" b="0" dirty="0" smtClean="0"/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6A3E3E"/>
                </a:solidFill>
              </a:rPr>
              <a:t> </a:t>
            </a:r>
            <a:r>
              <a:rPr lang="it-IT" b="0" dirty="0" smtClean="0">
                <a:solidFill>
                  <a:srgbClr val="6A3E3E"/>
                </a:solidFill>
              </a:rPr>
              <a:t>                                     </a:t>
            </a:r>
            <a:r>
              <a:rPr lang="it-IT" b="0" dirty="0" err="1" smtClean="0">
                <a:solidFill>
                  <a:srgbClr val="6A3E3E"/>
                </a:solidFill>
              </a:rPr>
              <a:t>c</a:t>
            </a:r>
            <a:r>
              <a:rPr lang="it-IT" b="0" dirty="0" err="1" smtClean="0"/>
              <a:t>.getValue</a:t>
            </a:r>
            <a:r>
              <a:rPr lang="it-IT" b="0" dirty="0"/>
              <a:t>() == 2);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}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>
                <a:solidFill>
                  <a:srgbClr val="646464"/>
                </a:solidFill>
              </a:rPr>
              <a:t>@</a:t>
            </a:r>
            <a:r>
              <a:rPr lang="it-IT" b="0" dirty="0"/>
              <a:t>Test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>
                <a:solidFill>
                  <a:srgbClr val="7F0055"/>
                </a:solidFill>
              </a:rPr>
              <a:t>public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void</a:t>
            </a:r>
            <a:r>
              <a:rPr lang="it-IT" b="0" dirty="0"/>
              <a:t> test2() </a:t>
            </a:r>
          </a:p>
          <a:p>
            <a:pPr>
              <a:spcAft>
                <a:spcPts val="0"/>
              </a:spcAft>
            </a:pPr>
            <a:r>
              <a:rPr lang="it-IT" b="0" dirty="0"/>
              <a:t>  {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/>
              <a:t>Counter</a:t>
            </a:r>
            <a:r>
              <a:rPr lang="it-IT" b="0" dirty="0"/>
              <a:t> </a:t>
            </a:r>
            <a:r>
              <a:rPr lang="it-IT" b="0" dirty="0">
                <a:solidFill>
                  <a:srgbClr val="6A3E3E"/>
                </a:solidFill>
              </a:rPr>
              <a:t>c</a:t>
            </a:r>
            <a:r>
              <a:rPr lang="it-IT" b="0" dirty="0"/>
              <a:t> = 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</a:t>
            </a:r>
            <a:r>
              <a:rPr lang="it-IT" b="0" dirty="0" err="1"/>
              <a:t>Counter</a:t>
            </a:r>
            <a:r>
              <a:rPr lang="it-IT" b="0" dirty="0"/>
              <a:t>();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/>
              <a:t>assertTrue</a:t>
            </a:r>
            <a:r>
              <a:rPr lang="it-IT" b="0" dirty="0"/>
              <a:t>(</a:t>
            </a:r>
            <a:r>
              <a:rPr lang="it-IT" b="0" dirty="0">
                <a:solidFill>
                  <a:srgbClr val="2A00FF"/>
                </a:solidFill>
              </a:rPr>
              <a:t>"Il valore non è inizialmente zero"</a:t>
            </a:r>
            <a:r>
              <a:rPr lang="it-IT" b="0" dirty="0"/>
              <a:t>, </a:t>
            </a:r>
            <a:r>
              <a:rPr lang="it-IT" b="0" dirty="0" smtClean="0"/>
              <a:t> 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6A3E3E"/>
                </a:solidFill>
              </a:rPr>
              <a:t> </a:t>
            </a:r>
            <a:r>
              <a:rPr lang="it-IT" b="0" dirty="0" smtClean="0">
                <a:solidFill>
                  <a:srgbClr val="6A3E3E"/>
                </a:solidFill>
              </a:rPr>
              <a:t>                                     </a:t>
            </a:r>
            <a:r>
              <a:rPr lang="it-IT" b="0" dirty="0" err="1" smtClean="0">
                <a:solidFill>
                  <a:srgbClr val="6A3E3E"/>
                </a:solidFill>
              </a:rPr>
              <a:t>c</a:t>
            </a:r>
            <a:r>
              <a:rPr lang="it-IT" b="0" dirty="0" err="1" smtClean="0"/>
              <a:t>.getValue</a:t>
            </a:r>
            <a:r>
              <a:rPr lang="it-IT" b="0" dirty="0"/>
              <a:t>() == 0);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}</a:t>
            </a:r>
          </a:p>
          <a:p>
            <a:pPr>
              <a:spcAft>
                <a:spcPts val="0"/>
              </a:spcAft>
            </a:pPr>
            <a:r>
              <a:rPr lang="it-IT" b="0" dirty="0"/>
              <a:t>}</a:t>
            </a:r>
            <a:endParaRPr lang="it-IT" b="0" noProof="1">
              <a:ea typeface="Calibri"/>
            </a:endParaRP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using</a:t>
            </a:r>
            <a:r>
              <a:rPr lang="it-IT" b="0" noProof="1" smtClean="0">
                <a:ea typeface="Calibri"/>
              </a:rPr>
              <a:t> Microsoft.VisualStudio.TestTools.UnitTesting;</a:t>
            </a:r>
          </a:p>
          <a:p>
            <a:pPr>
              <a:spcAft>
                <a:spcPts val="0"/>
              </a:spcAft>
            </a:pP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[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TestClass</a:t>
            </a:r>
            <a:r>
              <a:rPr lang="it-IT" b="0" noProof="1" smtClean="0">
                <a:ea typeface="Calibri"/>
              </a:rPr>
              <a:t>]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class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CounterTest</a:t>
            </a: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[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TestMethod</a:t>
            </a:r>
            <a:r>
              <a:rPr lang="it-IT" b="0" noProof="1" smtClean="0">
                <a:ea typeface="Calibri"/>
              </a:rPr>
              <a:t>]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void</a:t>
            </a:r>
            <a:r>
              <a:rPr lang="it-IT" b="0" noProof="1" smtClean="0">
                <a:ea typeface="Calibri"/>
              </a:rPr>
              <a:t> Test1()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Counter</a:t>
            </a:r>
            <a:r>
              <a:rPr lang="it-IT" b="0" noProof="1" smtClean="0">
                <a:ea typeface="Calibri"/>
              </a:rPr>
              <a:t> c =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Counter</a:t>
            </a:r>
            <a:r>
              <a:rPr lang="it-IT" b="0" noProof="1" smtClean="0">
                <a:ea typeface="Calibri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c.Increment();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c.Increment();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Assert.IsTrue(c.GetValue() == 2,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                          </a:t>
            </a:r>
            <a:r>
              <a:rPr lang="it-IT" b="0" noProof="1" smtClean="0">
                <a:solidFill>
                  <a:srgbClr val="A31515"/>
                </a:solidFill>
                <a:ea typeface="Calibri"/>
              </a:rPr>
              <a:t>"Increment() non funziona"</a:t>
            </a:r>
            <a:r>
              <a:rPr lang="it-IT" b="0" noProof="1" smtClean="0">
                <a:ea typeface="Calibri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}</a:t>
            </a:r>
          </a:p>
          <a:p>
            <a:pPr>
              <a:spcAft>
                <a:spcPts val="0"/>
              </a:spcAft>
            </a:pP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[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TestMethod</a:t>
            </a:r>
            <a:r>
              <a:rPr lang="it-IT" b="0" noProof="1" smtClean="0">
                <a:ea typeface="Calibri"/>
              </a:rPr>
              <a:t>]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void</a:t>
            </a:r>
            <a:r>
              <a:rPr lang="it-IT" b="0" noProof="1" smtClean="0">
                <a:ea typeface="Calibri"/>
              </a:rPr>
              <a:t> Test2()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Counter</a:t>
            </a:r>
            <a:r>
              <a:rPr lang="it-IT" b="0" noProof="1" smtClean="0">
                <a:ea typeface="Calibri"/>
              </a:rPr>
              <a:t> c =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Counter</a:t>
            </a:r>
            <a:r>
              <a:rPr lang="it-IT" b="0" noProof="1" smtClean="0">
                <a:ea typeface="Calibri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Assert.IsTrue(c.GetValue()==0, 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A31515"/>
                </a:solidFill>
                <a:ea typeface="Calibri"/>
              </a:rPr>
              <a:t>                     "Il valore non è inizialmente zero"</a:t>
            </a:r>
            <a:r>
              <a:rPr lang="it-IT" b="0" noProof="1" smtClean="0">
                <a:ea typeface="Calibri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}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}</a:t>
            </a:r>
          </a:p>
          <a:p>
            <a:pPr>
              <a:spcAft>
                <a:spcPts val="0"/>
              </a:spcAft>
            </a:pPr>
            <a:r>
              <a:rPr lang="it-IT" noProof="1" smtClean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it-IT" noProof="1">
              <a:effectLst/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" y="5576542"/>
            <a:ext cx="477299" cy="47729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952" y="5576542"/>
            <a:ext cx="495460" cy="495460"/>
          </a:xfrm>
          <a:prstGeom prst="rect">
            <a:avLst/>
          </a:prstGeom>
        </p:spPr>
      </p:pic>
      <p:sp>
        <p:nvSpPr>
          <p:cNvPr id="19" name="Segnaposto data 1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21" name="Segnaposto numero diapositiva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9448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/>
          <p:cNvSpPr>
            <a:spLocks noGrp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it-IT" dirty="0" smtClean="0"/>
              <a:t>Entrambi i linguaggi forniscono un meccanismo di «</a:t>
            </a:r>
            <a:r>
              <a:rPr lang="it-IT" dirty="0" err="1" smtClean="0"/>
              <a:t>reflection</a:t>
            </a:r>
            <a:r>
              <a:rPr lang="it-IT" dirty="0" smtClean="0"/>
              <a:t>», ossia la possibilità di identificare campi e metodi di una classe a </a:t>
            </a:r>
            <a:r>
              <a:rPr lang="it-IT" dirty="0" err="1" smtClean="0"/>
              <a:t>runtime</a:t>
            </a:r>
            <a:r>
              <a:rPr lang="it-IT" dirty="0" smtClean="0"/>
              <a:t>, di invocarne i metodi, costruirne nuove istanze, etc.</a:t>
            </a:r>
          </a:p>
          <a:p>
            <a:pPr lvl="1"/>
            <a:endParaRPr lang="it-IT" sz="1200" dirty="0" smtClean="0"/>
          </a:p>
          <a:p>
            <a:pPr lvl="1"/>
            <a:r>
              <a:rPr lang="it-IT" dirty="0" smtClean="0"/>
              <a:t>Un’apposita classe rappresenta i tipi</a:t>
            </a:r>
          </a:p>
          <a:p>
            <a:pPr lvl="2"/>
            <a:r>
              <a:rPr lang="it-IT" sz="1800" dirty="0" smtClean="0"/>
              <a:t>«</a:t>
            </a:r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Class&lt;T&gt;» </a:t>
            </a:r>
            <a:r>
              <a:rPr lang="it-IT" sz="1800" dirty="0" smtClean="0"/>
              <a:t>in Java e «</a:t>
            </a:r>
            <a:r>
              <a:rPr lang="it-IT" sz="1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sz="1800" dirty="0" smtClean="0"/>
              <a:t>» in C#</a:t>
            </a:r>
          </a:p>
          <a:p>
            <a:pPr lvl="2"/>
            <a:r>
              <a:rPr lang="it-IT" sz="1800" dirty="0"/>
              <a:t>O</a:t>
            </a:r>
            <a:r>
              <a:rPr lang="it-IT" sz="1800" dirty="0" smtClean="0"/>
              <a:t>gni istanza di tale classe è un tipo (es. una certa interfaccia o una certa classe).</a:t>
            </a:r>
          </a:p>
          <a:p>
            <a:pPr lvl="2"/>
            <a:r>
              <a:rPr lang="it-IT" sz="1800" dirty="0" smtClean="0"/>
              <a:t>Altre classi rappresentano metodi, costruttori, etc.</a:t>
            </a:r>
            <a:endParaRPr lang="it-IT" sz="1800" dirty="0"/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Reflection</a:t>
            </a:r>
            <a:endParaRPr lang="it-IT" dirty="0"/>
          </a:p>
        </p:txBody>
      </p:sp>
      <p:sp>
        <p:nvSpPr>
          <p:cNvPr id="2" name="Segnaposto testo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pPr lvl="1"/>
            <a:r>
              <a:rPr lang="it-IT" dirty="0"/>
              <a:t>In C# </a:t>
            </a:r>
            <a:r>
              <a:rPr lang="it-IT" dirty="0" smtClean="0"/>
              <a:t>la </a:t>
            </a:r>
            <a:r>
              <a:rPr lang="it-IT" dirty="0" err="1"/>
              <a:t>reflection</a:t>
            </a:r>
            <a:r>
              <a:rPr lang="it-IT" dirty="0"/>
              <a:t> avviene a livello di «</a:t>
            </a:r>
            <a:r>
              <a:rPr lang="it-IT" dirty="0" err="1"/>
              <a:t>assembly</a:t>
            </a:r>
            <a:r>
              <a:rPr lang="it-IT" dirty="0"/>
              <a:t>», mentre in Java a livello di «</a:t>
            </a:r>
            <a:r>
              <a:rPr lang="it-IT" dirty="0" err="1"/>
              <a:t>class</a:t>
            </a:r>
            <a:r>
              <a:rPr lang="it-IT" dirty="0" smtClean="0"/>
              <a:t>»</a:t>
            </a:r>
          </a:p>
          <a:p>
            <a:pPr lvl="1"/>
            <a:endParaRPr lang="it-IT" sz="1400" dirty="0"/>
          </a:p>
          <a:p>
            <a:pPr lvl="1"/>
            <a:r>
              <a:rPr lang="it-IT" dirty="0"/>
              <a:t>In Java l’istanza di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Class&lt;T&gt; </a:t>
            </a:r>
            <a:r>
              <a:rPr lang="it-IT" dirty="0"/>
              <a:t>corrispondente a un determinato tipo si ottiene con «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dirty="0"/>
              <a:t>» (es. «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String.class</a:t>
            </a:r>
            <a:r>
              <a:rPr lang="it-IT" dirty="0"/>
              <a:t>»), mentre in C# con «</a:t>
            </a:r>
            <a:r>
              <a:rPr lang="it-IT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it-IT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dirty="0"/>
              <a:t>» (es. «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dirty="0" smtClean="0"/>
              <a:t>»)</a:t>
            </a:r>
            <a:endParaRPr lang="it-IT" dirty="0"/>
          </a:p>
        </p:txBody>
      </p:sp>
      <p:sp>
        <p:nvSpPr>
          <p:cNvPr id="16" name="Segnaposto data 1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159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Reflection</a:t>
            </a:r>
            <a:r>
              <a:rPr lang="it-IT" dirty="0" smtClean="0"/>
              <a:t> – Esempio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>
          <a:xfrm>
            <a:off x="379562" y="1200521"/>
            <a:ext cx="5554707" cy="506032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import</a:t>
            </a:r>
            <a:r>
              <a:rPr lang="it-IT" b="0" dirty="0"/>
              <a:t> </a:t>
            </a:r>
            <a:r>
              <a:rPr lang="it-IT" b="0" dirty="0" err="1"/>
              <a:t>java.io</a:t>
            </a:r>
            <a:r>
              <a:rPr lang="it-IT" b="0" dirty="0"/>
              <a:t>.*;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import</a:t>
            </a:r>
            <a:r>
              <a:rPr lang="it-IT" b="0" dirty="0"/>
              <a:t> </a:t>
            </a:r>
            <a:r>
              <a:rPr lang="it-IT" b="0" dirty="0" err="1"/>
              <a:t>java.lang.reflect</a:t>
            </a:r>
            <a:r>
              <a:rPr lang="it-IT" b="0" dirty="0"/>
              <a:t>.*;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 err="1">
                <a:solidFill>
                  <a:srgbClr val="7F0055"/>
                </a:solidFill>
              </a:rPr>
              <a:t>class</a:t>
            </a:r>
            <a:r>
              <a:rPr lang="it-IT" b="0" dirty="0"/>
              <a:t> </a:t>
            </a:r>
            <a:r>
              <a:rPr lang="it-IT" b="0" dirty="0" err="1" smtClean="0"/>
              <a:t>DynamicExecution</a:t>
            </a:r>
            <a:r>
              <a:rPr lang="it-IT" b="0" dirty="0" smtClean="0"/>
              <a:t>{</a:t>
            </a:r>
            <a:endParaRPr lang="it-IT" b="0" dirty="0"/>
          </a:p>
          <a:p>
            <a:pPr>
              <a:spcAft>
                <a:spcPts val="0"/>
              </a:spcAft>
            </a:pPr>
            <a:r>
              <a:rPr lang="en-US" b="0" dirty="0"/>
              <a:t>  </a:t>
            </a:r>
            <a:r>
              <a:rPr lang="en-US" b="0" dirty="0">
                <a:solidFill>
                  <a:srgbClr val="7F0055"/>
                </a:solidFill>
              </a:rPr>
              <a:t>final</a:t>
            </a:r>
            <a:r>
              <a:rPr lang="en-US" b="0" dirty="0"/>
              <a:t> </a:t>
            </a:r>
            <a:r>
              <a:rPr lang="en-US" b="0" dirty="0">
                <a:solidFill>
                  <a:srgbClr val="7F0055"/>
                </a:solidFill>
              </a:rPr>
              <a:t>static</a:t>
            </a:r>
            <a:r>
              <a:rPr lang="en-US" b="0" dirty="0"/>
              <a:t> String </a:t>
            </a:r>
            <a:r>
              <a:rPr lang="en-US" b="0" i="1" dirty="0">
                <a:solidFill>
                  <a:srgbClr val="0000C0"/>
                </a:solidFill>
              </a:rPr>
              <a:t>Q_CLASS</a:t>
            </a:r>
            <a:r>
              <a:rPr lang="en-US" b="0" i="1" dirty="0"/>
              <a:t> = </a:t>
            </a:r>
            <a:r>
              <a:rPr lang="en-US" b="0" i="1" dirty="0">
                <a:solidFill>
                  <a:srgbClr val="2A00FF"/>
                </a:solidFill>
              </a:rPr>
              <a:t>"Nome </a:t>
            </a:r>
            <a:r>
              <a:rPr lang="en-US" b="0" i="1" dirty="0" err="1">
                <a:solidFill>
                  <a:srgbClr val="2A00FF"/>
                </a:solidFill>
              </a:rPr>
              <a:t>classe</a:t>
            </a:r>
            <a:r>
              <a:rPr lang="en-US" b="0" i="1" dirty="0">
                <a:solidFill>
                  <a:srgbClr val="2A00FF"/>
                </a:solidFill>
              </a:rPr>
              <a:t>: "</a:t>
            </a:r>
            <a:r>
              <a:rPr lang="en-US" b="0" i="1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 err="1">
                <a:solidFill>
                  <a:srgbClr val="7F0055"/>
                </a:solidFill>
              </a:rPr>
              <a:t>final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static</a:t>
            </a:r>
            <a:r>
              <a:rPr lang="it-IT" b="0" dirty="0"/>
              <a:t> </a:t>
            </a:r>
            <a:r>
              <a:rPr lang="it-IT" b="0" dirty="0" err="1"/>
              <a:t>String</a:t>
            </a:r>
            <a:r>
              <a:rPr lang="it-IT" b="0" dirty="0"/>
              <a:t> </a:t>
            </a:r>
            <a:r>
              <a:rPr lang="it-IT" b="0" i="1" dirty="0">
                <a:solidFill>
                  <a:srgbClr val="0000C0"/>
                </a:solidFill>
              </a:rPr>
              <a:t>Q_METH</a:t>
            </a:r>
            <a:r>
              <a:rPr lang="it-IT" b="0" i="1" dirty="0"/>
              <a:t> = </a:t>
            </a:r>
            <a:r>
              <a:rPr lang="it-IT" b="0" i="1" dirty="0">
                <a:solidFill>
                  <a:srgbClr val="2A00FF"/>
                </a:solidFill>
              </a:rPr>
              <a:t>"Nome metodo: "</a:t>
            </a:r>
            <a:r>
              <a:rPr lang="it-IT" b="0" i="1" dirty="0"/>
              <a:t>;</a:t>
            </a:r>
          </a:p>
          <a:p>
            <a:pPr>
              <a:spcAft>
                <a:spcPts val="0"/>
              </a:spcAft>
            </a:pPr>
            <a:r>
              <a:rPr lang="en-US" b="0" dirty="0"/>
              <a:t>  </a:t>
            </a:r>
            <a:r>
              <a:rPr lang="en-US" b="0" dirty="0">
                <a:solidFill>
                  <a:srgbClr val="7F0055"/>
                </a:solidFill>
              </a:rPr>
              <a:t>final</a:t>
            </a:r>
            <a:r>
              <a:rPr lang="en-US" b="0" dirty="0"/>
              <a:t> </a:t>
            </a:r>
            <a:r>
              <a:rPr lang="en-US" b="0" dirty="0">
                <a:solidFill>
                  <a:srgbClr val="7F0055"/>
                </a:solidFill>
              </a:rPr>
              <a:t>static</a:t>
            </a:r>
            <a:r>
              <a:rPr lang="en-US" b="0" dirty="0"/>
              <a:t> String </a:t>
            </a:r>
            <a:r>
              <a:rPr lang="en-US" b="0" i="1" dirty="0">
                <a:solidFill>
                  <a:srgbClr val="0000C0"/>
                </a:solidFill>
              </a:rPr>
              <a:t>L_OK</a:t>
            </a:r>
            <a:r>
              <a:rPr lang="en-US" b="0" i="1" dirty="0"/>
              <a:t> = </a:t>
            </a:r>
            <a:r>
              <a:rPr lang="en-US" b="0" i="1" dirty="0">
                <a:solidFill>
                  <a:srgbClr val="2A00FF"/>
                </a:solidFill>
              </a:rPr>
              <a:t>"OK: result = "</a:t>
            </a:r>
            <a:r>
              <a:rPr lang="en-US" b="0" i="1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 err="1">
                <a:solidFill>
                  <a:srgbClr val="7F0055"/>
                </a:solidFill>
              </a:rPr>
              <a:t>final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static</a:t>
            </a:r>
            <a:r>
              <a:rPr lang="it-IT" b="0" dirty="0"/>
              <a:t> </a:t>
            </a:r>
            <a:r>
              <a:rPr lang="it-IT" b="0" dirty="0" err="1"/>
              <a:t>String</a:t>
            </a:r>
            <a:r>
              <a:rPr lang="it-IT" b="0" dirty="0"/>
              <a:t> </a:t>
            </a:r>
            <a:r>
              <a:rPr lang="it-IT" b="0" i="1" dirty="0">
                <a:solidFill>
                  <a:srgbClr val="0000C0"/>
                </a:solidFill>
              </a:rPr>
              <a:t>E_RET</a:t>
            </a:r>
            <a:r>
              <a:rPr lang="it-IT" b="0" i="1" dirty="0"/>
              <a:t> </a:t>
            </a:r>
            <a:r>
              <a:rPr lang="it-IT" b="0" i="1" dirty="0" smtClean="0"/>
              <a:t>= </a:t>
            </a:r>
            <a:r>
              <a:rPr lang="it-IT" b="0" dirty="0" smtClean="0">
                <a:solidFill>
                  <a:srgbClr val="2A00FF"/>
                </a:solidFill>
              </a:rPr>
              <a:t>"</a:t>
            </a:r>
            <a:r>
              <a:rPr lang="it-IT" b="0" dirty="0">
                <a:solidFill>
                  <a:srgbClr val="2A00FF"/>
                </a:solidFill>
              </a:rPr>
              <a:t>Errore tipo ritorno"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en-US" b="0" dirty="0"/>
              <a:t>  </a:t>
            </a:r>
            <a:r>
              <a:rPr lang="en-US" b="0" dirty="0">
                <a:solidFill>
                  <a:srgbClr val="7F0055"/>
                </a:solidFill>
              </a:rPr>
              <a:t>public</a:t>
            </a:r>
            <a:r>
              <a:rPr lang="en-US" b="0" dirty="0"/>
              <a:t> </a:t>
            </a:r>
            <a:r>
              <a:rPr lang="en-US" b="0" dirty="0">
                <a:solidFill>
                  <a:srgbClr val="7F0055"/>
                </a:solidFill>
              </a:rPr>
              <a:t>static</a:t>
            </a:r>
            <a:r>
              <a:rPr lang="en-US" b="0" dirty="0"/>
              <a:t> </a:t>
            </a:r>
            <a:r>
              <a:rPr lang="en-US" b="0" dirty="0">
                <a:solidFill>
                  <a:srgbClr val="7F0055"/>
                </a:solidFill>
              </a:rPr>
              <a:t>void</a:t>
            </a:r>
            <a:r>
              <a:rPr lang="en-US" b="0" dirty="0"/>
              <a:t> main(String[] </a:t>
            </a:r>
            <a:r>
              <a:rPr lang="en-US" b="0" dirty="0">
                <a:solidFill>
                  <a:srgbClr val="6A3E3E"/>
                </a:solidFill>
              </a:rPr>
              <a:t>s</a:t>
            </a:r>
            <a:r>
              <a:rPr lang="en-US" b="0" dirty="0"/>
              <a:t>) </a:t>
            </a:r>
            <a:r>
              <a:rPr lang="it-IT" b="0" dirty="0" err="1" smtClean="0">
                <a:solidFill>
                  <a:srgbClr val="7F0055"/>
                </a:solidFill>
              </a:rPr>
              <a:t>throws</a:t>
            </a:r>
            <a:r>
              <a:rPr lang="it-IT" b="0" dirty="0" smtClean="0"/>
              <a:t> </a:t>
            </a:r>
            <a:r>
              <a:rPr lang="it-IT" b="0" dirty="0" err="1" smtClean="0"/>
              <a:t>Exception</a:t>
            </a:r>
            <a:r>
              <a:rPr lang="it-IT" b="0" dirty="0" smtClean="0"/>
              <a:t>{</a:t>
            </a: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/>
              <a:t>BufferedReader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6A3E3E"/>
                </a:solidFill>
              </a:rPr>
              <a:t>reader</a:t>
            </a:r>
            <a:r>
              <a:rPr lang="it-IT" b="0" dirty="0"/>
              <a:t> = 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</a:t>
            </a:r>
            <a:r>
              <a:rPr lang="it-IT" b="0" dirty="0" err="1"/>
              <a:t>BufferedReader</a:t>
            </a:r>
            <a:r>
              <a:rPr lang="it-IT" b="0" dirty="0"/>
              <a:t>(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             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</a:t>
            </a:r>
            <a:r>
              <a:rPr lang="it-IT" b="0" dirty="0" err="1"/>
              <a:t>InputStreamReader</a:t>
            </a:r>
            <a:r>
              <a:rPr lang="it-IT" b="0" dirty="0"/>
              <a:t>(</a:t>
            </a:r>
            <a:r>
              <a:rPr lang="it-IT" b="0" dirty="0" err="1"/>
              <a:t>System.</a:t>
            </a:r>
            <a:r>
              <a:rPr lang="it-IT" b="0" i="1" dirty="0" err="1">
                <a:solidFill>
                  <a:srgbClr val="0000C0"/>
                </a:solidFill>
              </a:rPr>
              <a:t>in</a:t>
            </a:r>
            <a:r>
              <a:rPr lang="it-IT" b="0" i="1" dirty="0"/>
              <a:t>));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/>
              <a:t>System.</a:t>
            </a:r>
            <a:r>
              <a:rPr lang="it-IT" b="0" i="1" dirty="0" err="1">
                <a:solidFill>
                  <a:srgbClr val="0000C0"/>
                </a:solidFill>
              </a:rPr>
              <a:t>out</a:t>
            </a:r>
            <a:r>
              <a:rPr lang="it-IT" b="0" i="1" dirty="0" err="1"/>
              <a:t>.println</a:t>
            </a:r>
            <a:r>
              <a:rPr lang="it-IT" b="0" i="1" dirty="0"/>
              <a:t>(</a:t>
            </a:r>
            <a:r>
              <a:rPr lang="it-IT" b="0" i="1" dirty="0">
                <a:solidFill>
                  <a:srgbClr val="0000C0"/>
                </a:solidFill>
              </a:rPr>
              <a:t>Q_CLASS</a:t>
            </a:r>
            <a:r>
              <a:rPr lang="it-IT" b="0" i="1" dirty="0"/>
              <a:t>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/>
              <a:t>String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6A3E3E"/>
                </a:solidFill>
              </a:rPr>
              <a:t>className</a:t>
            </a:r>
            <a:r>
              <a:rPr lang="it-IT" b="0" dirty="0"/>
              <a:t> = </a:t>
            </a:r>
            <a:r>
              <a:rPr lang="it-IT" b="0" dirty="0" err="1">
                <a:solidFill>
                  <a:srgbClr val="6A3E3E"/>
                </a:solidFill>
              </a:rPr>
              <a:t>reader</a:t>
            </a:r>
            <a:r>
              <a:rPr lang="it-IT" b="0" dirty="0" err="1"/>
              <a:t>.readLine</a:t>
            </a:r>
            <a:r>
              <a:rPr lang="it-IT" b="0" dirty="0"/>
              <a:t>();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/>
              <a:t>System.</a:t>
            </a:r>
            <a:r>
              <a:rPr lang="it-IT" b="0" i="1" dirty="0" err="1">
                <a:solidFill>
                  <a:srgbClr val="0000C0"/>
                </a:solidFill>
              </a:rPr>
              <a:t>out</a:t>
            </a:r>
            <a:r>
              <a:rPr lang="it-IT" b="0" i="1" dirty="0" err="1"/>
              <a:t>.println</a:t>
            </a:r>
            <a:r>
              <a:rPr lang="it-IT" b="0" i="1" dirty="0"/>
              <a:t>(</a:t>
            </a:r>
            <a:r>
              <a:rPr lang="it-IT" b="0" i="1" dirty="0">
                <a:solidFill>
                  <a:srgbClr val="0000C0"/>
                </a:solidFill>
              </a:rPr>
              <a:t>Q_METH</a:t>
            </a:r>
            <a:r>
              <a:rPr lang="it-IT" b="0" i="1" dirty="0"/>
              <a:t>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/>
              <a:t>String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6A3E3E"/>
                </a:solidFill>
              </a:rPr>
              <a:t>methName</a:t>
            </a:r>
            <a:r>
              <a:rPr lang="it-IT" b="0" dirty="0"/>
              <a:t> = </a:t>
            </a:r>
            <a:r>
              <a:rPr lang="it-IT" b="0" dirty="0" err="1">
                <a:solidFill>
                  <a:srgbClr val="6A3E3E"/>
                </a:solidFill>
              </a:rPr>
              <a:t>reader</a:t>
            </a:r>
            <a:r>
              <a:rPr lang="it-IT" b="0" dirty="0" err="1"/>
              <a:t>.readLine</a:t>
            </a:r>
            <a:r>
              <a:rPr lang="it-IT" b="0" dirty="0"/>
              <a:t>();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Class&lt;?&gt; cl = </a:t>
            </a:r>
            <a:r>
              <a:rPr lang="it-IT" b="0" dirty="0" err="1"/>
              <a:t>Class.forName</a:t>
            </a:r>
            <a:r>
              <a:rPr lang="it-IT" b="0" dirty="0"/>
              <a:t>(</a:t>
            </a:r>
            <a:r>
              <a:rPr lang="it-IT" b="0" dirty="0" err="1">
                <a:solidFill>
                  <a:srgbClr val="6A3E3E"/>
                </a:solidFill>
              </a:rPr>
              <a:t>className</a:t>
            </a:r>
            <a:r>
              <a:rPr lang="it-IT" b="0" dirty="0"/>
              <a:t>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/>
              <a:t>Constructor</a:t>
            </a:r>
            <a:r>
              <a:rPr lang="it-IT" b="0" dirty="0"/>
              <a:t>&lt;?&gt; </a:t>
            </a:r>
            <a:r>
              <a:rPr lang="it-IT" b="0" dirty="0" err="1">
                <a:solidFill>
                  <a:srgbClr val="6A3E3E"/>
                </a:solidFill>
              </a:rPr>
              <a:t>cns</a:t>
            </a:r>
            <a:r>
              <a:rPr lang="it-IT" b="0" dirty="0"/>
              <a:t> = </a:t>
            </a:r>
            <a:r>
              <a:rPr lang="it-IT" b="0" dirty="0" err="1"/>
              <a:t>cl.getConstructor</a:t>
            </a:r>
            <a:r>
              <a:rPr lang="it-IT" b="0" dirty="0"/>
              <a:t>();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/>
              <a:t>    Method </a:t>
            </a:r>
            <a:r>
              <a:rPr lang="it-IT" b="0" dirty="0" err="1">
                <a:solidFill>
                  <a:srgbClr val="6A3E3E"/>
                </a:solidFill>
              </a:rPr>
              <a:t>met</a:t>
            </a:r>
            <a:r>
              <a:rPr lang="it-IT" b="0" dirty="0"/>
              <a:t> = </a:t>
            </a:r>
            <a:r>
              <a:rPr lang="it-IT" b="0" dirty="0" err="1"/>
              <a:t>cl.getDeclaredMethod</a:t>
            </a:r>
            <a:r>
              <a:rPr lang="it-IT" b="0" dirty="0"/>
              <a:t>(</a:t>
            </a:r>
            <a:r>
              <a:rPr lang="it-IT" b="0" dirty="0" err="1">
                <a:solidFill>
                  <a:srgbClr val="6A3E3E"/>
                </a:solidFill>
              </a:rPr>
              <a:t>methName</a:t>
            </a:r>
            <a:r>
              <a:rPr lang="it-IT" b="0" dirty="0"/>
              <a:t>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Class&lt;?&gt; </a:t>
            </a:r>
            <a:r>
              <a:rPr lang="it-IT" b="0" dirty="0" err="1"/>
              <a:t>rt</a:t>
            </a:r>
            <a:r>
              <a:rPr lang="it-IT" b="0" dirty="0"/>
              <a:t> = </a:t>
            </a:r>
            <a:r>
              <a:rPr lang="it-IT" b="0" dirty="0" err="1">
                <a:solidFill>
                  <a:srgbClr val="6A3E3E"/>
                </a:solidFill>
              </a:rPr>
              <a:t>met</a:t>
            </a:r>
            <a:r>
              <a:rPr lang="it-IT" b="0" dirty="0" err="1"/>
              <a:t>.getReturnType</a:t>
            </a:r>
            <a:r>
              <a:rPr lang="it-IT" b="0" dirty="0"/>
              <a:t>();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>
                <a:solidFill>
                  <a:srgbClr val="7F0055"/>
                </a:solidFill>
              </a:rPr>
              <a:t>if</a:t>
            </a:r>
            <a:r>
              <a:rPr lang="it-IT" b="0" dirty="0"/>
              <a:t> (!</a:t>
            </a:r>
            <a:r>
              <a:rPr lang="it-IT" b="0" dirty="0" err="1"/>
              <a:t>rt.isAssignableFrom</a:t>
            </a:r>
            <a:r>
              <a:rPr lang="it-IT" b="0" dirty="0"/>
              <a:t>(</a:t>
            </a:r>
            <a:r>
              <a:rPr lang="it-IT" b="0" dirty="0" err="1"/>
              <a:t>String.</a:t>
            </a:r>
            <a:r>
              <a:rPr lang="it-IT" b="0" dirty="0" err="1">
                <a:solidFill>
                  <a:srgbClr val="7F0055"/>
                </a:solidFill>
              </a:rPr>
              <a:t>class</a:t>
            </a:r>
            <a:r>
              <a:rPr lang="it-IT" b="0" dirty="0"/>
              <a:t>)) </a:t>
            </a:r>
            <a:r>
              <a:rPr lang="it-IT" b="0" dirty="0" smtClean="0"/>
              <a:t>{</a:t>
            </a: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/>
              <a:t>      </a:t>
            </a:r>
            <a:r>
              <a:rPr lang="it-IT" b="0" dirty="0" err="1">
                <a:solidFill>
                  <a:srgbClr val="7F0055"/>
                </a:solidFill>
              </a:rPr>
              <a:t>throw</a:t>
            </a:r>
            <a:r>
              <a:rPr lang="it-IT" b="0" dirty="0"/>
              <a:t> 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</a:t>
            </a:r>
            <a:r>
              <a:rPr lang="it-IT" b="0" dirty="0" err="1"/>
              <a:t>NoSuchMethodException</a:t>
            </a:r>
            <a:r>
              <a:rPr lang="it-IT" b="0" dirty="0"/>
              <a:t>(</a:t>
            </a:r>
            <a:r>
              <a:rPr lang="it-IT" b="0" i="1" dirty="0">
                <a:solidFill>
                  <a:srgbClr val="0000C0"/>
                </a:solidFill>
              </a:rPr>
              <a:t>E_RET</a:t>
            </a:r>
            <a:r>
              <a:rPr lang="it-IT" b="0" i="1" dirty="0"/>
              <a:t>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smtClean="0"/>
              <a:t>}</a:t>
            </a:r>
          </a:p>
          <a:p>
            <a:pPr>
              <a:spcAft>
                <a:spcPts val="0"/>
              </a:spcAft>
            </a:pP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/>
              <a:t>    Object </a:t>
            </a:r>
            <a:r>
              <a:rPr lang="it-IT" b="0" dirty="0">
                <a:solidFill>
                  <a:srgbClr val="6A3E3E"/>
                </a:solidFill>
              </a:rPr>
              <a:t>o</a:t>
            </a:r>
            <a:r>
              <a:rPr lang="it-IT" b="0" dirty="0"/>
              <a:t> = </a:t>
            </a:r>
            <a:r>
              <a:rPr lang="it-IT" b="0" dirty="0" err="1">
                <a:solidFill>
                  <a:srgbClr val="6A3E3E"/>
                </a:solidFill>
              </a:rPr>
              <a:t>cns</a:t>
            </a:r>
            <a:r>
              <a:rPr lang="it-IT" b="0" dirty="0" err="1"/>
              <a:t>.newInstance</a:t>
            </a:r>
            <a:r>
              <a:rPr lang="it-IT" b="0" dirty="0"/>
              <a:t>();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/>
              <a:t>String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6A3E3E"/>
                </a:solidFill>
              </a:rPr>
              <a:t>result</a:t>
            </a:r>
            <a:r>
              <a:rPr lang="it-IT" b="0" dirty="0"/>
              <a:t> = (</a:t>
            </a:r>
            <a:r>
              <a:rPr lang="it-IT" b="0" dirty="0" err="1"/>
              <a:t>String</a:t>
            </a:r>
            <a:r>
              <a:rPr lang="it-IT" b="0" dirty="0"/>
              <a:t>)</a:t>
            </a:r>
            <a:r>
              <a:rPr lang="it-IT" b="0" dirty="0" err="1">
                <a:solidFill>
                  <a:srgbClr val="6A3E3E"/>
                </a:solidFill>
              </a:rPr>
              <a:t>met</a:t>
            </a:r>
            <a:r>
              <a:rPr lang="it-IT" b="0" dirty="0" err="1"/>
              <a:t>.invoke</a:t>
            </a:r>
            <a:r>
              <a:rPr lang="it-IT" b="0" dirty="0"/>
              <a:t>(</a:t>
            </a:r>
            <a:r>
              <a:rPr lang="it-IT" b="0" dirty="0">
                <a:solidFill>
                  <a:srgbClr val="6A3E3E"/>
                </a:solidFill>
              </a:rPr>
              <a:t>o</a:t>
            </a:r>
            <a:r>
              <a:rPr lang="it-IT" b="0" dirty="0"/>
              <a:t>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/>
              <a:t>System.</a:t>
            </a:r>
            <a:r>
              <a:rPr lang="it-IT" b="0" i="1" dirty="0" err="1">
                <a:solidFill>
                  <a:srgbClr val="0000C0"/>
                </a:solidFill>
              </a:rPr>
              <a:t>out</a:t>
            </a:r>
            <a:r>
              <a:rPr lang="it-IT" b="0" i="1" dirty="0" err="1"/>
              <a:t>.println</a:t>
            </a:r>
            <a:r>
              <a:rPr lang="it-IT" b="0" i="1" dirty="0"/>
              <a:t>(</a:t>
            </a:r>
            <a:r>
              <a:rPr lang="it-IT" b="0" i="1" dirty="0">
                <a:solidFill>
                  <a:srgbClr val="0000C0"/>
                </a:solidFill>
              </a:rPr>
              <a:t>L_OK</a:t>
            </a:r>
            <a:r>
              <a:rPr lang="it-IT" b="0" i="1" dirty="0"/>
              <a:t> + </a:t>
            </a:r>
            <a:r>
              <a:rPr lang="it-IT" b="0" i="1" dirty="0" err="1">
                <a:solidFill>
                  <a:srgbClr val="6A3E3E"/>
                </a:solidFill>
              </a:rPr>
              <a:t>result</a:t>
            </a:r>
            <a:r>
              <a:rPr lang="it-IT" b="0" i="1" dirty="0"/>
              <a:t>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}</a:t>
            </a:r>
          </a:p>
          <a:p>
            <a:pPr>
              <a:spcAft>
                <a:spcPts val="0"/>
              </a:spcAft>
            </a:pPr>
            <a:r>
              <a:rPr lang="it-IT" b="0" dirty="0"/>
              <a:t>}</a:t>
            </a:r>
            <a:endParaRPr lang="it-IT" b="0" noProof="1">
              <a:solidFill>
                <a:schemeClr val="tx1"/>
              </a:solidFill>
              <a:ea typeface="Calibri"/>
            </a:endParaRP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>
          <a:xfrm>
            <a:off x="6131860" y="1200522"/>
            <a:ext cx="5651822" cy="506031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using</a:t>
            </a:r>
            <a:r>
              <a:rPr lang="it-IT" b="0" noProof="1" smtClean="0">
                <a:ea typeface="Calibri"/>
              </a:rPr>
              <a:t> System;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using</a:t>
            </a:r>
            <a:r>
              <a:rPr lang="it-IT" b="0" noProof="1" smtClean="0">
                <a:ea typeface="Calibri"/>
              </a:rPr>
              <a:t> System.Reflection;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 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class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DynamicExecution</a:t>
            </a:r>
            <a:r>
              <a:rPr lang="it-IT" b="0" noProof="1" smtClean="0">
                <a:ea typeface="Calibri"/>
              </a:rPr>
              <a:t> 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{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readonly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static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 smtClean="0">
                <a:ea typeface="Calibri"/>
              </a:rPr>
              <a:t> Q_CLASS = </a:t>
            </a:r>
            <a:r>
              <a:rPr lang="it-IT" b="0" noProof="1" smtClean="0">
                <a:solidFill>
                  <a:srgbClr val="A31515"/>
                </a:solidFill>
                <a:ea typeface="Calibri"/>
              </a:rPr>
              <a:t>"Nome classe: "</a:t>
            </a:r>
            <a:r>
              <a:rPr lang="it-IT" b="0" noProof="1" smtClean="0">
                <a:ea typeface="Calibri"/>
              </a:rPr>
              <a:t>;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readonly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static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 smtClean="0">
                <a:ea typeface="Calibri"/>
              </a:rPr>
              <a:t> Q_METH = </a:t>
            </a:r>
            <a:r>
              <a:rPr lang="it-IT" b="0" noProof="1" smtClean="0">
                <a:solidFill>
                  <a:srgbClr val="A31515"/>
                </a:solidFill>
                <a:ea typeface="Calibri"/>
              </a:rPr>
              <a:t>"Nome metodo: "</a:t>
            </a:r>
            <a:r>
              <a:rPr lang="it-IT" b="0" noProof="1" smtClean="0">
                <a:ea typeface="Calibri"/>
              </a:rPr>
              <a:t>;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readonly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static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 smtClean="0">
                <a:ea typeface="Calibri"/>
              </a:rPr>
              <a:t> L_OK = </a:t>
            </a:r>
            <a:r>
              <a:rPr lang="it-IT" b="0" noProof="1" smtClean="0">
                <a:solidFill>
                  <a:srgbClr val="A31515"/>
                </a:solidFill>
                <a:ea typeface="Calibri"/>
              </a:rPr>
              <a:t>"OK: result = "</a:t>
            </a:r>
            <a:r>
              <a:rPr lang="it-IT" b="0" noProof="1" smtClean="0">
                <a:ea typeface="Calibri"/>
              </a:rPr>
              <a:t>;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readonly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static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 smtClean="0">
                <a:ea typeface="Calibri"/>
              </a:rPr>
              <a:t> E_RET = </a:t>
            </a:r>
            <a:r>
              <a:rPr lang="it-IT" b="0" noProof="1" smtClean="0">
                <a:solidFill>
                  <a:srgbClr val="A31515"/>
                </a:solidFill>
                <a:ea typeface="Calibri"/>
              </a:rPr>
              <a:t>"Errore </a:t>
            </a:r>
            <a:r>
              <a:rPr lang="it-IT" b="0" dirty="0" smtClean="0">
                <a:solidFill>
                  <a:srgbClr val="A31515"/>
                </a:solidFill>
                <a:ea typeface="Calibri"/>
              </a:rPr>
              <a:t>tipo di ritorno</a:t>
            </a:r>
            <a:r>
              <a:rPr lang="it-IT" b="0" noProof="1" smtClean="0">
                <a:solidFill>
                  <a:srgbClr val="A31515"/>
                </a:solidFill>
                <a:ea typeface="Calibri"/>
              </a:rPr>
              <a:t>"</a:t>
            </a:r>
            <a:r>
              <a:rPr lang="it-IT" b="0" noProof="1" smtClean="0">
                <a:ea typeface="Calibri"/>
              </a:rPr>
              <a:t>;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 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static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void</a:t>
            </a:r>
            <a:r>
              <a:rPr lang="it-IT" b="0" noProof="1" smtClean="0">
                <a:ea typeface="Calibri"/>
              </a:rPr>
              <a:t> Main()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</a:t>
            </a:r>
            <a:r>
              <a:rPr lang="it-IT" b="0" noProof="1" smtClean="0">
                <a:ea typeface="Calibri"/>
              </a:rPr>
              <a:t> {</a:t>
            </a:r>
            <a:endParaRPr lang="it-IT" b="0" noProof="1">
              <a:solidFill>
                <a:srgbClr val="2B91AF"/>
              </a:solidFill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2B91AF"/>
                </a:solidFill>
                <a:ea typeface="Calibri"/>
              </a:rPr>
              <a:t>    Console</a:t>
            </a:r>
            <a:r>
              <a:rPr lang="it-IT" b="0" noProof="1" smtClean="0">
                <a:ea typeface="Calibri"/>
              </a:rPr>
              <a:t>.WriteLine(Q_CLASS);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 smtClean="0">
                <a:ea typeface="Calibri"/>
              </a:rPr>
              <a:t> className =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noProof="1" smtClean="0">
                <a:ea typeface="Calibri"/>
              </a:rPr>
              <a:t>.ReadLine();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noProof="1" smtClean="0">
                <a:ea typeface="Calibri"/>
              </a:rPr>
              <a:t>.WriteLine(Q_METH);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 smtClean="0">
                <a:ea typeface="Calibri"/>
              </a:rPr>
              <a:t> methName =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noProof="1" smtClean="0">
                <a:ea typeface="Calibri"/>
              </a:rPr>
              <a:t>.ReadLine();    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2B91AF"/>
                </a:solidFill>
                <a:ea typeface="Calibri"/>
              </a:rPr>
              <a:t>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   Type</a:t>
            </a:r>
            <a:r>
              <a:rPr lang="it-IT" b="0" noProof="1" smtClean="0">
                <a:ea typeface="Calibri"/>
              </a:rPr>
              <a:t> cl =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Type</a:t>
            </a:r>
            <a:r>
              <a:rPr lang="it-IT" b="0" noProof="1" smtClean="0">
                <a:ea typeface="Calibri"/>
              </a:rPr>
              <a:t>.GetType(className);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ConstructorInfo</a:t>
            </a:r>
            <a:r>
              <a:rPr lang="it-IT" b="0" noProof="1" smtClean="0">
                <a:ea typeface="Calibri"/>
              </a:rPr>
              <a:t> cns =                      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</a:t>
            </a:r>
            <a:r>
              <a:rPr lang="it-IT" b="0" noProof="1" smtClean="0">
                <a:ea typeface="Calibri"/>
              </a:rPr>
              <a:t>               cl.GetConstructor(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Type</a:t>
            </a:r>
            <a:r>
              <a:rPr lang="it-IT" b="0" noProof="1" smtClean="0">
                <a:ea typeface="Calibri"/>
              </a:rPr>
              <a:t>.EmptyTypes);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MethodInfo</a:t>
            </a:r>
            <a:r>
              <a:rPr lang="it-IT" b="0" noProof="1" smtClean="0">
                <a:ea typeface="Calibri"/>
              </a:rPr>
              <a:t> met = cl.GetMethod(methName);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Type</a:t>
            </a:r>
            <a:r>
              <a:rPr lang="it-IT" b="0" noProof="1" smtClean="0">
                <a:ea typeface="Calibri"/>
              </a:rPr>
              <a:t> rt = met.ReturnType;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if</a:t>
            </a:r>
            <a:r>
              <a:rPr lang="it-IT" b="0" noProof="1" smtClean="0">
                <a:ea typeface="Calibri"/>
              </a:rPr>
              <a:t> (!rt.IsAssignableFrom(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typeof</a:t>
            </a:r>
            <a:r>
              <a:rPr lang="it-IT" b="0" noProof="1" smtClean="0">
                <a:ea typeface="Calibri"/>
              </a:rPr>
              <a:t>(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 smtClean="0">
                <a:ea typeface="Calibri"/>
              </a:rPr>
              <a:t>)))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{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throw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InvalidOperationException</a:t>
            </a:r>
            <a:r>
              <a:rPr lang="it-IT" b="0" noProof="1" smtClean="0">
                <a:ea typeface="Calibri"/>
              </a:rPr>
              <a:t>(E_RET);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}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object</a:t>
            </a:r>
            <a:r>
              <a:rPr lang="it-IT" b="0" noProof="1" smtClean="0">
                <a:ea typeface="Calibri"/>
              </a:rPr>
              <a:t> o = cns.Invoke(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null</a:t>
            </a:r>
            <a:r>
              <a:rPr lang="it-IT" b="0" noProof="1" smtClean="0">
                <a:ea typeface="Calibri"/>
              </a:rPr>
              <a:t>);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 smtClean="0">
                <a:ea typeface="Calibri"/>
              </a:rPr>
              <a:t> result = (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 smtClean="0">
                <a:ea typeface="Calibri"/>
              </a:rPr>
              <a:t>)met.Invoke(o,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null</a:t>
            </a:r>
            <a:r>
              <a:rPr lang="it-IT" b="0" noProof="1" smtClean="0">
                <a:ea typeface="Calibri"/>
              </a:rPr>
              <a:t>);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noProof="1" smtClean="0">
                <a:ea typeface="Calibri"/>
              </a:rPr>
              <a:t>.WriteLine(L_OK + result);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}</a:t>
            </a: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}</a:t>
            </a:r>
            <a:endParaRPr lang="it-IT" b="0" noProof="1">
              <a:ea typeface="Calibri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" y="5576542"/>
            <a:ext cx="477299" cy="47729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952" y="5576542"/>
            <a:ext cx="495460" cy="495460"/>
          </a:xfrm>
          <a:prstGeom prst="rect">
            <a:avLst/>
          </a:prstGeom>
        </p:spPr>
      </p:pic>
      <p:sp>
        <p:nvSpPr>
          <p:cNvPr id="19" name="Segnaposto data 1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21" name="Segnaposto numero diapositiva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312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it-IT" dirty="0" smtClean="0"/>
              <a:t>Classi «</a:t>
            </a:r>
            <a:r>
              <a:rPr lang="it-IT" dirty="0" err="1" smtClean="0"/>
              <a:t>stream</a:t>
            </a:r>
            <a:r>
              <a:rPr lang="it-IT" dirty="0" smtClean="0"/>
              <a:t>» per gestire l’input/</a:t>
            </a:r>
            <a:r>
              <a:rPr lang="it-IT" dirty="0" err="1" smtClean="0"/>
              <a:t>ouput</a:t>
            </a:r>
            <a:r>
              <a:rPr lang="it-IT" dirty="0" smtClean="0"/>
              <a:t> in modo unificato su file e altri meccanismi (es. rete, memoria, …)</a:t>
            </a:r>
          </a:p>
          <a:p>
            <a:pPr marL="201168" lvl="1" indent="0">
              <a:buNone/>
            </a:pPr>
            <a:endParaRPr lang="it-IT" sz="1400" dirty="0" smtClean="0"/>
          </a:p>
          <a:p>
            <a:pPr lvl="1"/>
            <a:r>
              <a:rPr lang="it-IT" dirty="0" smtClean="0"/>
              <a:t>Decoratori per leggere/scrivere agevolmente i principali tipi di dati</a:t>
            </a:r>
          </a:p>
          <a:p>
            <a:pPr lvl="2"/>
            <a:r>
              <a:rPr lang="it-IT" dirty="0" err="1" smtClean="0"/>
              <a:t>DataOutputStream-DataInputStream</a:t>
            </a:r>
            <a:r>
              <a:rPr lang="it-IT" dirty="0" smtClean="0"/>
              <a:t> in Java, </a:t>
            </a:r>
            <a:r>
              <a:rPr lang="it-IT" dirty="0" err="1" smtClean="0"/>
              <a:t>BinaryWriter-BinaryReader</a:t>
            </a:r>
            <a:r>
              <a:rPr lang="it-IT" dirty="0" smtClean="0"/>
              <a:t> in C#</a:t>
            </a:r>
          </a:p>
          <a:p>
            <a:pPr marL="384048" lvl="2" indent="0">
              <a:buNone/>
            </a:pPr>
            <a:endParaRPr lang="it-IT" sz="1100" dirty="0" smtClean="0"/>
          </a:p>
          <a:p>
            <a:pPr lvl="1"/>
            <a:r>
              <a:rPr lang="it-IT" dirty="0"/>
              <a:t>M</a:t>
            </a:r>
            <a:r>
              <a:rPr lang="it-IT" dirty="0" smtClean="0"/>
              <a:t>eccanismi di serializzazione per rendere gli oggetti persistenti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File I/O e serializzazione oggetti</a:t>
            </a:r>
            <a:endParaRPr lang="it-IT" dirty="0"/>
          </a:p>
        </p:txBody>
      </p:sp>
      <p:sp>
        <p:nvSpPr>
          <p:cNvPr id="2" name="Segnaposto testo 1"/>
          <p:cNvSpPr>
            <a:spLocks noGrp="1"/>
          </p:cNvSpPr>
          <p:nvPr>
            <p:ph type="body" sz="half" idx="13"/>
          </p:nvPr>
        </p:nvSpPr>
        <p:spPr>
          <a:xfrm>
            <a:off x="232913" y="4196952"/>
            <a:ext cx="11672948" cy="2024242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it-IT" dirty="0"/>
              <a:t>In Java le classi serializzabili implementano l’interfaccia «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it-IT" dirty="0"/>
              <a:t>» ed è possibile specificare cosa non serializzare tramite la keyword «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transient</a:t>
            </a:r>
            <a:r>
              <a:rPr lang="it-IT" dirty="0" smtClean="0"/>
              <a:t>»</a:t>
            </a:r>
            <a:endParaRPr lang="it-IT" dirty="0"/>
          </a:p>
          <a:p>
            <a:pPr lvl="1"/>
            <a:r>
              <a:rPr lang="it-IT" dirty="0"/>
              <a:t>In C# le classi serializzabili sono marcate con l’attributo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it-IT" dirty="0" smtClean="0"/>
              <a:t>ed </a:t>
            </a:r>
            <a:r>
              <a:rPr lang="it-IT" dirty="0"/>
              <a:t>è possibile specificare cosa non serializzare tramite l’attributo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NonSerialized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it-IT" dirty="0"/>
              <a:t>. </a:t>
            </a:r>
            <a:endParaRPr lang="it-IT" dirty="0" smtClean="0"/>
          </a:p>
          <a:p>
            <a:pPr lvl="2"/>
            <a:r>
              <a:rPr lang="it-IT" dirty="0" smtClean="0"/>
              <a:t>Inoltre </a:t>
            </a:r>
            <a:r>
              <a:rPr lang="it-IT" dirty="0"/>
              <a:t>è possibile implementare l’interfaccia «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ISerializable</a:t>
            </a:r>
            <a:r>
              <a:rPr lang="it-IT" dirty="0"/>
              <a:t>» per personalizzare la serializzazione (analogamente all’implementazione dei metodi «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readObject</a:t>
            </a:r>
            <a:r>
              <a:rPr lang="it-IT" dirty="0"/>
              <a:t>» e «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writeObject</a:t>
            </a:r>
            <a:r>
              <a:rPr lang="it-IT" dirty="0"/>
              <a:t>» in Java</a:t>
            </a:r>
            <a:r>
              <a:rPr lang="it-IT" dirty="0" smtClean="0"/>
              <a:t>)</a:t>
            </a:r>
            <a:endParaRPr lang="it-IT" dirty="0"/>
          </a:p>
          <a:p>
            <a:pPr lvl="1"/>
            <a:r>
              <a:rPr lang="it-IT" dirty="0"/>
              <a:t>C# supporta un meccanismo di «</a:t>
            </a:r>
            <a:r>
              <a:rPr lang="it-IT" dirty="0" err="1"/>
              <a:t>version</a:t>
            </a:r>
            <a:r>
              <a:rPr lang="it-IT" dirty="0"/>
              <a:t> </a:t>
            </a:r>
            <a:r>
              <a:rPr lang="it-IT" dirty="0" err="1"/>
              <a:t>tolerant</a:t>
            </a:r>
            <a:r>
              <a:rPr lang="it-IT" dirty="0"/>
              <a:t> </a:t>
            </a:r>
            <a:r>
              <a:rPr lang="it-IT" dirty="0" err="1"/>
              <a:t>serialization</a:t>
            </a:r>
            <a:r>
              <a:rPr lang="it-IT" dirty="0"/>
              <a:t>» per aggiungere nuovi campi alle classi serializzate senza rompere la compatibilità con oggetti salvati da classi della versione precedente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16" name="Segnaposto data 1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159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File I/O </a:t>
            </a:r>
            <a:r>
              <a:rPr lang="it-IT" dirty="0" smtClean="0"/>
              <a:t>– Esempio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b="0" dirty="0">
                <a:solidFill>
                  <a:srgbClr val="7F0055"/>
                </a:solidFill>
              </a:rPr>
              <a:t>import</a:t>
            </a:r>
            <a:r>
              <a:rPr lang="it-IT" b="0" dirty="0"/>
              <a:t> </a:t>
            </a:r>
            <a:r>
              <a:rPr lang="it-IT" b="0" dirty="0" err="1"/>
              <a:t>java.io</a:t>
            </a:r>
            <a:r>
              <a:rPr lang="it-IT" b="0" dirty="0"/>
              <a:t>.*;</a:t>
            </a:r>
          </a:p>
          <a:p>
            <a:endParaRPr lang="it-IT" b="0" dirty="0"/>
          </a:p>
          <a:p>
            <a:r>
              <a:rPr lang="it-IT" b="0" dirty="0">
                <a:solidFill>
                  <a:srgbClr val="7F0055"/>
                </a:solidFill>
              </a:rPr>
              <a:t>public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class</a:t>
            </a:r>
            <a:r>
              <a:rPr lang="it-IT" b="0" dirty="0"/>
              <a:t> </a:t>
            </a:r>
            <a:r>
              <a:rPr lang="it-IT" b="0" dirty="0" err="1"/>
              <a:t>UseDataStream</a:t>
            </a:r>
            <a:r>
              <a:rPr lang="it-IT" b="0" dirty="0"/>
              <a:t> {</a:t>
            </a:r>
          </a:p>
          <a:p>
            <a:r>
              <a:rPr lang="it-IT" b="0" dirty="0"/>
              <a:t>   </a:t>
            </a:r>
            <a:r>
              <a:rPr lang="it-IT" b="0" dirty="0">
                <a:solidFill>
                  <a:srgbClr val="7F0055"/>
                </a:solidFill>
              </a:rPr>
              <a:t>private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static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final</a:t>
            </a:r>
            <a:r>
              <a:rPr lang="it-IT" b="0" dirty="0"/>
              <a:t> </a:t>
            </a:r>
            <a:r>
              <a:rPr lang="it-IT" b="0" dirty="0" err="1"/>
              <a:t>String</a:t>
            </a:r>
            <a:r>
              <a:rPr lang="it-IT" b="0" dirty="0"/>
              <a:t> </a:t>
            </a:r>
            <a:r>
              <a:rPr lang="it-IT" b="0" i="1" dirty="0">
                <a:solidFill>
                  <a:srgbClr val="0000C0"/>
                </a:solidFill>
              </a:rPr>
              <a:t>P</a:t>
            </a:r>
            <a:r>
              <a:rPr lang="it-IT" b="0" i="1" dirty="0"/>
              <a:t> = </a:t>
            </a:r>
            <a:r>
              <a:rPr lang="it-IT" b="0" i="1" dirty="0">
                <a:solidFill>
                  <a:srgbClr val="2A00FF"/>
                </a:solidFill>
              </a:rPr>
              <a:t>"/</a:t>
            </a:r>
            <a:r>
              <a:rPr lang="it-IT" b="0" i="1" dirty="0" err="1">
                <a:solidFill>
                  <a:srgbClr val="2A00FF"/>
                </a:solidFill>
              </a:rPr>
              <a:t>temp</a:t>
            </a:r>
            <a:r>
              <a:rPr lang="it-IT" b="0" i="1" dirty="0">
                <a:solidFill>
                  <a:srgbClr val="2A00FF"/>
                </a:solidFill>
              </a:rPr>
              <a:t>/</a:t>
            </a:r>
            <a:r>
              <a:rPr lang="it-IT" b="0" i="1" dirty="0" err="1">
                <a:solidFill>
                  <a:srgbClr val="2A00FF"/>
                </a:solidFill>
              </a:rPr>
              <a:t>prova.bin</a:t>
            </a:r>
            <a:r>
              <a:rPr lang="it-IT" b="0" i="1" dirty="0">
                <a:solidFill>
                  <a:srgbClr val="2A00FF"/>
                </a:solidFill>
              </a:rPr>
              <a:t>"</a:t>
            </a:r>
            <a:r>
              <a:rPr lang="it-IT" b="0" i="1" dirty="0"/>
              <a:t>;</a:t>
            </a:r>
          </a:p>
          <a:p>
            <a:endParaRPr lang="it-IT" b="0" dirty="0"/>
          </a:p>
          <a:p>
            <a:pPr>
              <a:spcAft>
                <a:spcPts val="0"/>
              </a:spcAft>
            </a:pPr>
            <a:r>
              <a:rPr lang="en-US" b="0" dirty="0" smtClean="0">
                <a:solidFill>
                  <a:srgbClr val="7F0055"/>
                </a:solidFill>
              </a:rPr>
              <a:t>public</a:t>
            </a:r>
            <a:r>
              <a:rPr lang="en-US" b="0" dirty="0" smtClean="0"/>
              <a:t> </a:t>
            </a:r>
            <a:r>
              <a:rPr lang="en-US" b="0" dirty="0">
                <a:solidFill>
                  <a:srgbClr val="7F0055"/>
                </a:solidFill>
              </a:rPr>
              <a:t>static</a:t>
            </a:r>
            <a:r>
              <a:rPr lang="en-US" b="0" dirty="0"/>
              <a:t> </a:t>
            </a:r>
            <a:r>
              <a:rPr lang="en-US" b="0" dirty="0">
                <a:solidFill>
                  <a:srgbClr val="7F0055"/>
                </a:solidFill>
              </a:rPr>
              <a:t>void</a:t>
            </a:r>
            <a:r>
              <a:rPr lang="en-US" b="0" dirty="0"/>
              <a:t> main(String[] </a:t>
            </a:r>
            <a:r>
              <a:rPr lang="en-US" b="0" dirty="0" err="1">
                <a:solidFill>
                  <a:srgbClr val="6A3E3E"/>
                </a:solidFill>
              </a:rPr>
              <a:t>args</a:t>
            </a:r>
            <a:r>
              <a:rPr lang="en-US" b="0" dirty="0"/>
              <a:t>) </a:t>
            </a:r>
            <a:r>
              <a:rPr lang="en-US" b="0" dirty="0">
                <a:solidFill>
                  <a:srgbClr val="7F0055"/>
                </a:solidFill>
              </a:rPr>
              <a:t>throws</a:t>
            </a:r>
            <a:r>
              <a:rPr lang="en-US" b="0" dirty="0"/>
              <a:t> </a:t>
            </a:r>
            <a:r>
              <a:rPr lang="en-US" b="0" dirty="0" err="1"/>
              <a:t>IOException</a:t>
            </a:r>
            <a:r>
              <a:rPr lang="en-US" b="0" dirty="0"/>
              <a:t> {</a:t>
            </a:r>
          </a:p>
          <a:p>
            <a:r>
              <a:rPr lang="it-IT" b="0" dirty="0"/>
              <a:t>    </a:t>
            </a:r>
            <a:r>
              <a:rPr lang="it-IT" b="0" dirty="0" err="1"/>
              <a:t>FileOutputStream</a:t>
            </a:r>
            <a:r>
              <a:rPr lang="it-IT" b="0" dirty="0"/>
              <a:t> </a:t>
            </a:r>
            <a:r>
              <a:rPr lang="it-IT" b="0" dirty="0">
                <a:solidFill>
                  <a:srgbClr val="6A3E3E"/>
                </a:solidFill>
              </a:rPr>
              <a:t>f</a:t>
            </a:r>
            <a:r>
              <a:rPr lang="it-IT" b="0" dirty="0"/>
              <a:t> = 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</a:t>
            </a:r>
            <a:r>
              <a:rPr lang="it-IT" b="0" dirty="0" err="1"/>
              <a:t>FileOutputStream</a:t>
            </a:r>
            <a:r>
              <a:rPr lang="it-IT" b="0" dirty="0"/>
              <a:t>(</a:t>
            </a:r>
            <a:r>
              <a:rPr lang="it-IT" b="0" i="1" dirty="0">
                <a:solidFill>
                  <a:srgbClr val="0000C0"/>
                </a:solidFill>
              </a:rPr>
              <a:t>P</a:t>
            </a:r>
            <a:r>
              <a:rPr lang="it-IT" b="0" i="1" dirty="0"/>
              <a:t>); </a:t>
            </a:r>
          </a:p>
          <a:p>
            <a:r>
              <a:rPr lang="it-IT" b="0" dirty="0"/>
              <a:t>    </a:t>
            </a:r>
            <a:r>
              <a:rPr lang="it-IT" b="0" dirty="0" err="1"/>
              <a:t>DataOutputStream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6A3E3E"/>
                </a:solidFill>
              </a:rPr>
              <a:t>ds</a:t>
            </a:r>
            <a:r>
              <a:rPr lang="it-IT" b="0" dirty="0"/>
              <a:t> = 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 </a:t>
            </a:r>
            <a:r>
              <a:rPr lang="it-IT" b="0" dirty="0" err="1"/>
              <a:t>DataOutputStream</a:t>
            </a:r>
            <a:r>
              <a:rPr lang="it-IT" b="0" dirty="0"/>
              <a:t>(</a:t>
            </a:r>
            <a:r>
              <a:rPr lang="it-IT" b="0" dirty="0">
                <a:solidFill>
                  <a:srgbClr val="6A3E3E"/>
                </a:solidFill>
              </a:rPr>
              <a:t>f</a:t>
            </a:r>
            <a:r>
              <a:rPr lang="it-IT" b="0" dirty="0"/>
              <a:t>);</a:t>
            </a:r>
          </a:p>
          <a:p>
            <a:r>
              <a:rPr lang="it-IT" b="0" dirty="0"/>
              <a:t>    </a:t>
            </a:r>
            <a:r>
              <a:rPr lang="it-IT" b="0" dirty="0" err="1">
                <a:solidFill>
                  <a:srgbClr val="6A3E3E"/>
                </a:solidFill>
              </a:rPr>
              <a:t>ds</a:t>
            </a:r>
            <a:r>
              <a:rPr lang="it-IT" b="0" dirty="0" err="1"/>
              <a:t>.writeBoolean</a:t>
            </a:r>
            <a:r>
              <a:rPr lang="it-IT" b="0" dirty="0"/>
              <a:t>(</a:t>
            </a:r>
            <a:r>
              <a:rPr lang="it-IT" b="0" dirty="0" err="1">
                <a:solidFill>
                  <a:srgbClr val="7F0055"/>
                </a:solidFill>
              </a:rPr>
              <a:t>true</a:t>
            </a:r>
            <a:r>
              <a:rPr lang="it-IT" b="0" dirty="0"/>
              <a:t>);</a:t>
            </a:r>
          </a:p>
          <a:p>
            <a:r>
              <a:rPr lang="it-IT" b="0" dirty="0"/>
              <a:t>    </a:t>
            </a:r>
            <a:r>
              <a:rPr lang="it-IT" b="0" dirty="0" err="1">
                <a:solidFill>
                  <a:srgbClr val="6A3E3E"/>
                </a:solidFill>
              </a:rPr>
              <a:t>ds</a:t>
            </a:r>
            <a:r>
              <a:rPr lang="it-IT" b="0" dirty="0" err="1"/>
              <a:t>.writeInt</a:t>
            </a:r>
            <a:r>
              <a:rPr lang="it-IT" b="0" dirty="0"/>
              <a:t>(10000);</a:t>
            </a:r>
          </a:p>
          <a:p>
            <a:r>
              <a:rPr lang="it-IT" b="0" dirty="0"/>
              <a:t>    </a:t>
            </a:r>
            <a:r>
              <a:rPr lang="it-IT" b="0" dirty="0" err="1">
                <a:solidFill>
                  <a:srgbClr val="6A3E3E"/>
                </a:solidFill>
              </a:rPr>
              <a:t>ds</a:t>
            </a:r>
            <a:r>
              <a:rPr lang="it-IT" b="0" dirty="0" err="1"/>
              <a:t>.writeDouble</a:t>
            </a:r>
            <a:r>
              <a:rPr lang="it-IT" b="0" dirty="0"/>
              <a:t>(5.2);</a:t>
            </a:r>
          </a:p>
          <a:p>
            <a:r>
              <a:rPr lang="it-IT" b="0" dirty="0"/>
              <a:t>    </a:t>
            </a:r>
            <a:r>
              <a:rPr lang="it-IT" b="0" dirty="0" err="1">
                <a:solidFill>
                  <a:srgbClr val="6A3E3E"/>
                </a:solidFill>
              </a:rPr>
              <a:t>ds</a:t>
            </a:r>
            <a:r>
              <a:rPr lang="it-IT" b="0" dirty="0" err="1"/>
              <a:t>.close</a:t>
            </a:r>
            <a:r>
              <a:rPr lang="it-IT" b="0" dirty="0"/>
              <a:t>();</a:t>
            </a:r>
          </a:p>
          <a:p>
            <a:endParaRPr lang="it-IT" b="0" dirty="0"/>
          </a:p>
          <a:p>
            <a:r>
              <a:rPr lang="it-IT" b="0" dirty="0"/>
              <a:t>    </a:t>
            </a:r>
            <a:r>
              <a:rPr lang="it-IT" b="0" dirty="0" err="1"/>
              <a:t>FileInputStream</a:t>
            </a:r>
            <a:r>
              <a:rPr lang="it-IT" b="0" dirty="0"/>
              <a:t> </a:t>
            </a:r>
            <a:r>
              <a:rPr lang="it-IT" b="0" dirty="0">
                <a:solidFill>
                  <a:srgbClr val="6A3E3E"/>
                </a:solidFill>
              </a:rPr>
              <a:t>f2</a:t>
            </a:r>
            <a:r>
              <a:rPr lang="it-IT" b="0" dirty="0"/>
              <a:t> = 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</a:t>
            </a:r>
            <a:r>
              <a:rPr lang="it-IT" b="0" dirty="0" err="1"/>
              <a:t>FileInputStream</a:t>
            </a:r>
            <a:r>
              <a:rPr lang="it-IT" b="0" dirty="0"/>
              <a:t>(</a:t>
            </a:r>
            <a:r>
              <a:rPr lang="it-IT" b="0" i="1" dirty="0">
                <a:solidFill>
                  <a:srgbClr val="0000C0"/>
                </a:solidFill>
              </a:rPr>
              <a:t>P</a:t>
            </a:r>
            <a:r>
              <a:rPr lang="it-IT" b="0" i="1" dirty="0"/>
              <a:t>);</a:t>
            </a:r>
          </a:p>
          <a:p>
            <a:r>
              <a:rPr lang="it-IT" b="0" dirty="0"/>
              <a:t>    </a:t>
            </a:r>
            <a:r>
              <a:rPr lang="it-IT" b="0" dirty="0" err="1"/>
              <a:t>DataInputStream</a:t>
            </a:r>
            <a:r>
              <a:rPr lang="it-IT" b="0" dirty="0"/>
              <a:t> </a:t>
            </a:r>
            <a:r>
              <a:rPr lang="it-IT" b="0" dirty="0">
                <a:solidFill>
                  <a:srgbClr val="6A3E3E"/>
                </a:solidFill>
              </a:rPr>
              <a:t>ds2</a:t>
            </a:r>
            <a:r>
              <a:rPr lang="it-IT" b="0" dirty="0"/>
              <a:t> = </a:t>
            </a:r>
            <a:r>
              <a:rPr lang="it-IT" b="0" dirty="0">
                <a:solidFill>
                  <a:srgbClr val="7F0055"/>
                </a:solidFill>
              </a:rPr>
              <a:t>new</a:t>
            </a:r>
            <a:r>
              <a:rPr lang="it-IT" b="0" dirty="0"/>
              <a:t> </a:t>
            </a:r>
            <a:r>
              <a:rPr lang="it-IT" b="0" dirty="0" err="1"/>
              <a:t>DataInputStream</a:t>
            </a:r>
            <a:r>
              <a:rPr lang="it-IT" b="0" dirty="0"/>
              <a:t>(</a:t>
            </a:r>
            <a:r>
              <a:rPr lang="it-IT" b="0" dirty="0">
                <a:solidFill>
                  <a:srgbClr val="6A3E3E"/>
                </a:solidFill>
              </a:rPr>
              <a:t>f2</a:t>
            </a:r>
            <a:r>
              <a:rPr lang="it-IT" b="0" dirty="0"/>
              <a:t>);</a:t>
            </a:r>
          </a:p>
          <a:p>
            <a:r>
              <a:rPr lang="it-IT" b="0" dirty="0"/>
              <a:t>    </a:t>
            </a:r>
            <a:r>
              <a:rPr lang="it-IT" b="0" dirty="0" err="1"/>
              <a:t>System.</a:t>
            </a:r>
            <a:r>
              <a:rPr lang="it-IT" b="0" i="1" dirty="0" err="1">
                <a:solidFill>
                  <a:srgbClr val="0000C0"/>
                </a:solidFill>
              </a:rPr>
              <a:t>out</a:t>
            </a:r>
            <a:r>
              <a:rPr lang="it-IT" b="0" i="1" dirty="0" err="1"/>
              <a:t>.println</a:t>
            </a:r>
            <a:r>
              <a:rPr lang="it-IT" b="0" i="1" dirty="0"/>
              <a:t>(</a:t>
            </a:r>
            <a:r>
              <a:rPr lang="it-IT" b="0" i="1" dirty="0">
                <a:solidFill>
                  <a:srgbClr val="6A3E3E"/>
                </a:solidFill>
              </a:rPr>
              <a:t>ds2</a:t>
            </a:r>
            <a:r>
              <a:rPr lang="it-IT" b="0" i="1" dirty="0"/>
              <a:t>.readBoolean());</a:t>
            </a:r>
          </a:p>
          <a:p>
            <a:r>
              <a:rPr lang="it-IT" b="0" dirty="0"/>
              <a:t>    </a:t>
            </a:r>
            <a:r>
              <a:rPr lang="it-IT" b="0" dirty="0" err="1"/>
              <a:t>System.</a:t>
            </a:r>
            <a:r>
              <a:rPr lang="it-IT" b="0" i="1" dirty="0" err="1">
                <a:solidFill>
                  <a:srgbClr val="0000C0"/>
                </a:solidFill>
              </a:rPr>
              <a:t>out</a:t>
            </a:r>
            <a:r>
              <a:rPr lang="it-IT" b="0" i="1" dirty="0" err="1"/>
              <a:t>.println</a:t>
            </a:r>
            <a:r>
              <a:rPr lang="it-IT" b="0" i="1" dirty="0"/>
              <a:t>(</a:t>
            </a:r>
            <a:r>
              <a:rPr lang="it-IT" b="0" i="1" dirty="0">
                <a:solidFill>
                  <a:srgbClr val="6A3E3E"/>
                </a:solidFill>
              </a:rPr>
              <a:t>ds2</a:t>
            </a:r>
            <a:r>
              <a:rPr lang="it-IT" b="0" i="1" dirty="0"/>
              <a:t>.readInt());</a:t>
            </a:r>
          </a:p>
          <a:p>
            <a:r>
              <a:rPr lang="it-IT" b="0" dirty="0"/>
              <a:t>    </a:t>
            </a:r>
            <a:r>
              <a:rPr lang="it-IT" b="0" dirty="0" err="1"/>
              <a:t>System.</a:t>
            </a:r>
            <a:r>
              <a:rPr lang="it-IT" b="0" i="1" dirty="0" err="1">
                <a:solidFill>
                  <a:srgbClr val="0000C0"/>
                </a:solidFill>
              </a:rPr>
              <a:t>out</a:t>
            </a:r>
            <a:r>
              <a:rPr lang="it-IT" b="0" i="1" dirty="0" err="1"/>
              <a:t>.println</a:t>
            </a:r>
            <a:r>
              <a:rPr lang="it-IT" b="0" i="1" dirty="0"/>
              <a:t>(</a:t>
            </a:r>
            <a:r>
              <a:rPr lang="it-IT" b="0" i="1" dirty="0">
                <a:solidFill>
                  <a:srgbClr val="6A3E3E"/>
                </a:solidFill>
              </a:rPr>
              <a:t>ds2</a:t>
            </a:r>
            <a:r>
              <a:rPr lang="it-IT" b="0" i="1" dirty="0"/>
              <a:t>.readDouble());</a:t>
            </a:r>
          </a:p>
          <a:p>
            <a:r>
              <a:rPr lang="it-IT" b="0" dirty="0"/>
              <a:t>    </a:t>
            </a:r>
            <a:r>
              <a:rPr lang="it-IT" b="0" dirty="0">
                <a:solidFill>
                  <a:srgbClr val="6A3E3E"/>
                </a:solidFill>
              </a:rPr>
              <a:t>ds2</a:t>
            </a:r>
            <a:r>
              <a:rPr lang="it-IT" b="0" dirty="0"/>
              <a:t>.close();</a:t>
            </a:r>
          </a:p>
          <a:p>
            <a:r>
              <a:rPr lang="it-IT" b="0" dirty="0"/>
              <a:t>  }</a:t>
            </a:r>
          </a:p>
          <a:p>
            <a:r>
              <a:rPr lang="it-IT" b="0" dirty="0"/>
              <a:t>}</a:t>
            </a:r>
            <a:endParaRPr lang="it-IT" b="0" noProof="1" smtClean="0">
              <a:ea typeface="Calibri"/>
            </a:endParaRP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using</a:t>
            </a:r>
            <a:r>
              <a:rPr lang="it-IT" b="0" noProof="1" smtClean="0">
                <a:ea typeface="Calibri"/>
              </a:rPr>
              <a:t> System.IO;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class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UseDataStream</a:t>
            </a:r>
            <a:r>
              <a:rPr lang="it-IT" b="0" noProof="1" smtClean="0">
                <a:ea typeface="Calibri"/>
              </a:rPr>
              <a:t> 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{ </a:t>
            </a:r>
          </a:p>
          <a:p>
            <a:pPr>
              <a:spcAft>
                <a:spcPts val="0"/>
              </a:spcAft>
            </a:pPr>
            <a:endParaRPr lang="it-IT" b="0" noProof="1" smtClean="0">
              <a:solidFill>
                <a:srgbClr val="0000FF"/>
              </a:solidFill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0000FF"/>
                </a:solidFill>
                <a:ea typeface="Calibri"/>
              </a:rPr>
              <a:t> </a:t>
            </a:r>
            <a:r>
              <a:rPr lang="it-IT" b="0" dirty="0" smtClean="0">
                <a:solidFill>
                  <a:srgbClr val="0000FF"/>
                </a:solidFill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private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static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readonly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 smtClean="0">
                <a:ea typeface="Calibri"/>
              </a:rPr>
              <a:t> P = </a:t>
            </a:r>
            <a:r>
              <a:rPr lang="it-IT" b="0" noProof="1" smtClean="0">
                <a:solidFill>
                  <a:srgbClr val="A31515"/>
                </a:solidFill>
                <a:ea typeface="Calibri"/>
              </a:rPr>
              <a:t>@"C:\temp\prova.bin"</a:t>
            </a:r>
            <a:r>
              <a:rPr lang="it-IT" b="0" noProof="1" smtClean="0">
                <a:ea typeface="Calibri"/>
              </a:rPr>
              <a:t>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static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void</a:t>
            </a:r>
            <a:r>
              <a:rPr lang="it-IT" b="0" noProof="1" smtClean="0">
                <a:ea typeface="Calibri"/>
              </a:rPr>
              <a:t> Main(){  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var</a:t>
            </a:r>
            <a:r>
              <a:rPr lang="it-IT" b="0" noProof="1" smtClean="0">
                <a:ea typeface="Calibri"/>
              </a:rPr>
              <a:t> f =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FileStream</a:t>
            </a:r>
            <a:r>
              <a:rPr lang="it-IT" b="0" noProof="1" smtClean="0">
                <a:ea typeface="Calibri"/>
              </a:rPr>
              <a:t>(P,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FileMode</a:t>
            </a:r>
            <a:r>
              <a:rPr lang="it-IT" b="0" noProof="1" smtClean="0">
                <a:ea typeface="Calibri"/>
              </a:rPr>
              <a:t>.Create); 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var</a:t>
            </a:r>
            <a:r>
              <a:rPr lang="it-IT" b="0" noProof="1" smtClean="0">
                <a:ea typeface="Calibri"/>
              </a:rPr>
              <a:t> ds =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BinaryWriter</a:t>
            </a:r>
            <a:r>
              <a:rPr lang="it-IT" b="0" noProof="1" smtClean="0">
                <a:ea typeface="Calibri"/>
              </a:rPr>
              <a:t>(f);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ds.Write(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true</a:t>
            </a:r>
            <a:r>
              <a:rPr lang="it-IT" b="0" noProof="1" smtClean="0">
                <a:ea typeface="Calibri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ds.Write(10000);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ds.Write(5.2);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ds.Close();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var</a:t>
            </a:r>
            <a:r>
              <a:rPr lang="it-IT" b="0" noProof="1" smtClean="0">
                <a:ea typeface="Calibri"/>
              </a:rPr>
              <a:t> f2 =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FileStream</a:t>
            </a:r>
            <a:r>
              <a:rPr lang="it-IT" b="0" noProof="1" smtClean="0">
                <a:ea typeface="Calibri"/>
              </a:rPr>
              <a:t>(P,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FileMode</a:t>
            </a:r>
            <a:r>
              <a:rPr lang="it-IT" b="0" noProof="1" smtClean="0">
                <a:ea typeface="Calibri"/>
              </a:rPr>
              <a:t>.Open);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var</a:t>
            </a:r>
            <a:r>
              <a:rPr lang="it-IT" b="0" noProof="1" smtClean="0">
                <a:ea typeface="Calibri"/>
              </a:rPr>
              <a:t> ds2 =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BinaryReader</a:t>
            </a:r>
            <a:r>
              <a:rPr lang="it-IT" b="0" noProof="1" smtClean="0">
                <a:ea typeface="Calibri"/>
              </a:rPr>
              <a:t>(f2);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System.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noProof="1" smtClean="0">
                <a:ea typeface="Calibri"/>
              </a:rPr>
              <a:t>.WriteLine(ds2.ReadBoolean());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System.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noProof="1" smtClean="0">
                <a:ea typeface="Calibri"/>
              </a:rPr>
              <a:t>.WriteLine(ds2.ReadInt32());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System.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noProof="1" smtClean="0">
                <a:ea typeface="Calibri"/>
              </a:rPr>
              <a:t>.WriteLine(ds2.ReadDouble());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ds2.Close();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} </a:t>
            </a:r>
          </a:p>
          <a:p>
            <a:pPr>
              <a:spcAft>
                <a:spcPts val="1000"/>
              </a:spcAft>
            </a:pPr>
            <a:r>
              <a:rPr lang="it-IT" b="0" noProof="1" smtClean="0">
                <a:ea typeface="Calibri"/>
              </a:rPr>
              <a:t>}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" y="5576542"/>
            <a:ext cx="477299" cy="47729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952" y="5576542"/>
            <a:ext cx="495460" cy="495460"/>
          </a:xfrm>
          <a:prstGeom prst="rect">
            <a:avLst/>
          </a:prstGeom>
        </p:spPr>
      </p:pic>
      <p:sp>
        <p:nvSpPr>
          <p:cNvPr id="19" name="Segnaposto data 1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21" name="Segnaposto numero diapositiva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312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</a:t>
            </a:r>
            <a:r>
              <a:rPr lang="it-IT" dirty="0" smtClean="0"/>
              <a:t>erializzazione </a:t>
            </a:r>
            <a:r>
              <a:rPr lang="it-IT" dirty="0"/>
              <a:t>oggetti</a:t>
            </a:r>
            <a:r>
              <a:rPr lang="it-IT" dirty="0" smtClean="0"/>
              <a:t> – Esempio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>
          <a:xfrm>
            <a:off x="183619" y="1200522"/>
            <a:ext cx="5554707" cy="2253144"/>
          </a:xfrm>
          <a:gradFill>
            <a:gsLst>
              <a:gs pos="0">
                <a:schemeClr val="bg1">
                  <a:lumMod val="0"/>
                  <a:lumOff val="100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b="0" dirty="0">
                <a:solidFill>
                  <a:srgbClr val="7F0055"/>
                </a:solidFill>
              </a:rPr>
              <a:t>public</a:t>
            </a:r>
            <a:r>
              <a:rPr lang="en-US" b="0" dirty="0"/>
              <a:t> </a:t>
            </a:r>
            <a:r>
              <a:rPr lang="en-US" b="0" dirty="0">
                <a:solidFill>
                  <a:srgbClr val="7F0055"/>
                </a:solidFill>
              </a:rPr>
              <a:t>class</a:t>
            </a:r>
            <a:r>
              <a:rPr lang="en-US" b="0" dirty="0"/>
              <a:t> </a:t>
            </a:r>
            <a:r>
              <a:rPr lang="en-US" b="0" dirty="0" err="1"/>
              <a:t>CPersona</a:t>
            </a:r>
            <a:r>
              <a:rPr lang="en-US" b="0" dirty="0"/>
              <a:t> </a:t>
            </a:r>
            <a:r>
              <a:rPr lang="en-US" b="0" dirty="0">
                <a:solidFill>
                  <a:srgbClr val="7F0055"/>
                </a:solidFill>
              </a:rPr>
              <a:t>implements</a:t>
            </a:r>
            <a:r>
              <a:rPr lang="en-US" b="0" dirty="0"/>
              <a:t> </a:t>
            </a:r>
            <a:r>
              <a:rPr lang="en-US" b="0" dirty="0" smtClean="0"/>
              <a:t>Serializable</a:t>
            </a:r>
            <a:r>
              <a:rPr lang="it-IT" b="0" dirty="0" smtClean="0"/>
              <a:t>{</a:t>
            </a: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>
                <a:solidFill>
                  <a:srgbClr val="7F0055"/>
                </a:solidFill>
              </a:rPr>
              <a:t>private</a:t>
            </a:r>
            <a:r>
              <a:rPr lang="it-IT" b="0" dirty="0"/>
              <a:t> </a:t>
            </a:r>
            <a:r>
              <a:rPr lang="it-IT" b="0" dirty="0" err="1"/>
              <a:t>String</a:t>
            </a:r>
            <a:r>
              <a:rPr lang="it-IT" b="0" dirty="0"/>
              <a:t> </a:t>
            </a:r>
            <a:r>
              <a:rPr lang="it-IT" b="0" dirty="0">
                <a:solidFill>
                  <a:srgbClr val="0000C0"/>
                </a:solidFill>
              </a:rPr>
              <a:t>nome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>
                <a:solidFill>
                  <a:srgbClr val="7F0055"/>
                </a:solidFill>
              </a:rPr>
              <a:t>private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0000C0"/>
                </a:solidFill>
              </a:rPr>
              <a:t>annoNascita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nb-NO" b="0" dirty="0"/>
              <a:t>  </a:t>
            </a:r>
            <a:r>
              <a:rPr lang="nb-NO" b="0" dirty="0">
                <a:solidFill>
                  <a:srgbClr val="7F0055"/>
                </a:solidFill>
              </a:rPr>
              <a:t>transient</a:t>
            </a:r>
            <a:r>
              <a:rPr lang="nb-NO" b="0" dirty="0"/>
              <a:t> </a:t>
            </a:r>
            <a:r>
              <a:rPr lang="nb-NO" b="0" dirty="0">
                <a:solidFill>
                  <a:srgbClr val="7F0055"/>
                </a:solidFill>
              </a:rPr>
              <a:t>private</a:t>
            </a:r>
            <a:r>
              <a:rPr lang="nb-NO" b="0" dirty="0"/>
              <a:t> String </a:t>
            </a:r>
            <a:r>
              <a:rPr lang="nb-NO" b="0" dirty="0">
                <a:solidFill>
                  <a:srgbClr val="0000C0"/>
                </a:solidFill>
              </a:rPr>
              <a:t>cachedToString</a:t>
            </a:r>
            <a:r>
              <a:rPr lang="nb-NO" b="0" dirty="0"/>
              <a:t> = </a:t>
            </a:r>
            <a:r>
              <a:rPr lang="nb-NO" b="0" dirty="0">
                <a:solidFill>
                  <a:srgbClr val="7F0055"/>
                </a:solidFill>
              </a:rPr>
              <a:t>null</a:t>
            </a:r>
            <a:r>
              <a:rPr lang="nb-NO" b="0" dirty="0"/>
              <a:t>;  </a:t>
            </a:r>
          </a:p>
          <a:p>
            <a:pPr>
              <a:spcAft>
                <a:spcPts val="0"/>
              </a:spcAft>
            </a:pPr>
            <a:endParaRPr lang="it-IT" b="0" dirty="0" smtClean="0">
              <a:solidFill>
                <a:srgbClr val="7F0055"/>
              </a:solidFill>
            </a:endParaRP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 </a:t>
            </a:r>
            <a:r>
              <a:rPr lang="it-IT" b="0" dirty="0" smtClean="0">
                <a:solidFill>
                  <a:srgbClr val="7F0055"/>
                </a:solidFill>
              </a:rPr>
              <a:t> public</a:t>
            </a:r>
            <a:r>
              <a:rPr lang="it-IT" b="0" dirty="0" smtClean="0"/>
              <a:t> </a:t>
            </a:r>
            <a:r>
              <a:rPr lang="it-IT" b="0" dirty="0" err="1"/>
              <a:t>String</a:t>
            </a:r>
            <a:r>
              <a:rPr lang="it-IT" b="0" dirty="0"/>
              <a:t> </a:t>
            </a:r>
            <a:r>
              <a:rPr lang="it-IT" b="0" dirty="0" err="1"/>
              <a:t>toString</a:t>
            </a:r>
            <a:r>
              <a:rPr lang="it-IT" b="0" dirty="0" smtClean="0"/>
              <a:t>(){</a:t>
            </a: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>
                <a:solidFill>
                  <a:srgbClr val="7F0055"/>
                </a:solidFill>
              </a:rPr>
              <a:t>if</a:t>
            </a:r>
            <a:r>
              <a:rPr lang="it-IT" b="0" dirty="0"/>
              <a:t> (</a:t>
            </a:r>
            <a:r>
              <a:rPr lang="it-IT" b="0" dirty="0" err="1">
                <a:solidFill>
                  <a:srgbClr val="7F0055"/>
                </a:solidFill>
              </a:rPr>
              <a:t>this</a:t>
            </a:r>
            <a:r>
              <a:rPr lang="it-IT" b="0" dirty="0" err="1"/>
              <a:t>.</a:t>
            </a:r>
            <a:r>
              <a:rPr lang="it-IT" b="0" dirty="0" err="1">
                <a:solidFill>
                  <a:srgbClr val="0000C0"/>
                </a:solidFill>
              </a:rPr>
              <a:t>cachedToString</a:t>
            </a:r>
            <a:r>
              <a:rPr lang="it-IT" b="0" dirty="0"/>
              <a:t> == </a:t>
            </a:r>
            <a:r>
              <a:rPr lang="it-IT" b="0" dirty="0" err="1">
                <a:solidFill>
                  <a:srgbClr val="7F0055"/>
                </a:solidFill>
              </a:rPr>
              <a:t>null</a:t>
            </a:r>
            <a:r>
              <a:rPr lang="it-IT" b="0" dirty="0" smtClean="0"/>
              <a:t>){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0000C0"/>
                </a:solidFill>
              </a:rPr>
              <a:t> </a:t>
            </a:r>
            <a:r>
              <a:rPr lang="it-IT" b="0" dirty="0" smtClean="0">
                <a:solidFill>
                  <a:srgbClr val="0000C0"/>
                </a:solidFill>
              </a:rPr>
              <a:t>     </a:t>
            </a:r>
            <a:r>
              <a:rPr lang="it-IT" b="0" dirty="0" err="1" smtClean="0">
                <a:solidFill>
                  <a:srgbClr val="0000C0"/>
                </a:solidFill>
              </a:rPr>
              <a:t>cachedToString</a:t>
            </a:r>
            <a:r>
              <a:rPr lang="it-IT" b="0" dirty="0" smtClean="0"/>
              <a:t> </a:t>
            </a:r>
            <a:r>
              <a:rPr lang="it-IT" b="0" dirty="0"/>
              <a:t>= </a:t>
            </a:r>
            <a:r>
              <a:rPr lang="it-IT" b="0" dirty="0">
                <a:solidFill>
                  <a:srgbClr val="0000C0"/>
                </a:solidFill>
              </a:rPr>
              <a:t>nome</a:t>
            </a:r>
            <a:r>
              <a:rPr lang="it-IT" b="0" dirty="0"/>
              <a:t> + </a:t>
            </a:r>
            <a:r>
              <a:rPr lang="it-IT" b="0" dirty="0">
                <a:solidFill>
                  <a:srgbClr val="2A00FF"/>
                </a:solidFill>
              </a:rPr>
              <a:t>":"</a:t>
            </a:r>
            <a:r>
              <a:rPr lang="it-IT" b="0" dirty="0"/>
              <a:t> + </a:t>
            </a:r>
            <a:r>
              <a:rPr lang="it-IT" b="0" dirty="0" err="1">
                <a:solidFill>
                  <a:srgbClr val="0000C0"/>
                </a:solidFill>
              </a:rPr>
              <a:t>annoNascita</a:t>
            </a:r>
            <a:r>
              <a:rPr lang="it-IT" b="0" dirty="0" smtClean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/>
              <a:t> </a:t>
            </a:r>
            <a:r>
              <a:rPr lang="it-IT" b="0" dirty="0" smtClean="0"/>
              <a:t>   }</a:t>
            </a: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>
                <a:solidFill>
                  <a:srgbClr val="7F0055"/>
                </a:solidFill>
              </a:rPr>
              <a:t>return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this</a:t>
            </a:r>
            <a:r>
              <a:rPr lang="it-IT" b="0" dirty="0" err="1"/>
              <a:t>.</a:t>
            </a:r>
            <a:r>
              <a:rPr lang="it-IT" b="0" dirty="0" err="1">
                <a:solidFill>
                  <a:srgbClr val="0000C0"/>
                </a:solidFill>
              </a:rPr>
              <a:t>cachedToString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/>
              <a:t>  }</a:t>
            </a:r>
          </a:p>
          <a:p>
            <a:pPr>
              <a:spcAft>
                <a:spcPts val="0"/>
              </a:spcAft>
            </a:pPr>
            <a:r>
              <a:rPr lang="it-IT" b="0" dirty="0" smtClean="0"/>
              <a:t>}</a:t>
            </a:r>
            <a:endParaRPr lang="it-IT" b="0" dirty="0"/>
          </a:p>
        </p:txBody>
      </p:sp>
      <p:sp>
        <p:nvSpPr>
          <p:cNvPr id="10" name="Segnaposto testo 5"/>
          <p:cNvSpPr txBox="1">
            <a:spLocks/>
          </p:cNvSpPr>
          <p:nvPr/>
        </p:nvSpPr>
        <p:spPr>
          <a:xfrm>
            <a:off x="509076" y="3164676"/>
            <a:ext cx="5426017" cy="3086833"/>
          </a:xfrm>
          <a:prstGeom prst="rect">
            <a:avLst/>
          </a:prstGeom>
          <a:gradFill rotWithShape="1">
            <a:gsLst>
              <a:gs pos="0">
                <a:schemeClr val="bg1">
                  <a:lumMod val="0"/>
                  <a:lumOff val="10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vert="horz" lIns="72000" tIns="72000" rIns="72000" bIns="7200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lang="it-IT" sz="1200" b="1" u="none" kern="1200" noProof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itchFamily="49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0" dirty="0" smtClean="0">
                <a:solidFill>
                  <a:srgbClr val="7F0055"/>
                </a:solidFill>
              </a:rPr>
              <a:t>private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rgbClr val="7F0055"/>
                </a:solidFill>
              </a:rPr>
              <a:t>static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rgbClr val="7F0055"/>
                </a:solidFill>
              </a:rPr>
              <a:t>final</a:t>
            </a:r>
            <a:r>
              <a:rPr lang="en-US" b="0" dirty="0" smtClean="0"/>
              <a:t> String STR = </a:t>
            </a:r>
            <a:r>
              <a:rPr lang="en-US" b="0" dirty="0" smtClean="0">
                <a:solidFill>
                  <a:srgbClr val="2A00FF"/>
                </a:solidFill>
              </a:rPr>
              <a:t>"</a:t>
            </a:r>
            <a:r>
              <a:rPr lang="en-US" b="0" dirty="0" err="1" smtClean="0">
                <a:solidFill>
                  <a:srgbClr val="2A00FF"/>
                </a:solidFill>
              </a:rPr>
              <a:t>p.bin</a:t>
            </a:r>
            <a:r>
              <a:rPr lang="en-US" b="0" dirty="0" smtClean="0">
                <a:solidFill>
                  <a:srgbClr val="2A00FF"/>
                </a:solidFill>
              </a:rPr>
              <a:t>"</a:t>
            </a:r>
            <a:r>
              <a:rPr lang="en-US" b="0" dirty="0" smtClean="0"/>
              <a:t>;</a:t>
            </a:r>
          </a:p>
          <a:p>
            <a:pPr fontAlgn="auto">
              <a:spcAft>
                <a:spcPts val="0"/>
              </a:spcAft>
            </a:pPr>
            <a:r>
              <a:rPr lang="en-US" b="0" dirty="0" smtClean="0">
                <a:solidFill>
                  <a:srgbClr val="7F0055"/>
                </a:solidFill>
              </a:rPr>
              <a:t>public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rgbClr val="7F0055"/>
                </a:solidFill>
              </a:rPr>
              <a:t>static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rgbClr val="7F0055"/>
                </a:solidFill>
              </a:rPr>
              <a:t>void</a:t>
            </a:r>
            <a:r>
              <a:rPr lang="en-US" b="0" dirty="0" smtClean="0"/>
              <a:t> main(String[] </a:t>
            </a:r>
            <a:r>
              <a:rPr lang="en-US" b="0" dirty="0" err="1" smtClean="0"/>
              <a:t>args</a:t>
            </a:r>
            <a:r>
              <a:rPr lang="en-US" b="0" dirty="0" smtClean="0"/>
              <a:t>) </a:t>
            </a:r>
            <a:r>
              <a:rPr lang="en-US" b="0" dirty="0" smtClean="0">
                <a:solidFill>
                  <a:srgbClr val="7F0055"/>
                </a:solidFill>
              </a:rPr>
              <a:t>throws</a:t>
            </a:r>
            <a:r>
              <a:rPr lang="en-US" b="0" dirty="0" smtClean="0"/>
              <a:t> Exception{</a:t>
            </a:r>
          </a:p>
          <a:p>
            <a:pPr fontAlgn="auto">
              <a:spcAft>
                <a:spcPts val="0"/>
              </a:spcAft>
            </a:pPr>
            <a:r>
              <a:rPr lang="en-US" b="0" dirty="0" smtClean="0"/>
              <a:t>  </a:t>
            </a:r>
            <a:r>
              <a:rPr lang="en-US" b="0" dirty="0" err="1" smtClean="0"/>
              <a:t>ObjectOutputStream</a:t>
            </a:r>
            <a:r>
              <a:rPr lang="en-US" b="0" dirty="0" smtClean="0"/>
              <a:t> </a:t>
            </a:r>
            <a:r>
              <a:rPr lang="en-US" b="0" dirty="0" err="1" smtClean="0"/>
              <a:t>sOut</a:t>
            </a:r>
            <a:r>
              <a:rPr lang="en-US" b="0" dirty="0" smtClean="0"/>
              <a:t> = </a:t>
            </a:r>
            <a:r>
              <a:rPr lang="en-US" b="0" dirty="0" smtClean="0">
                <a:solidFill>
                  <a:srgbClr val="7F0055"/>
                </a:solidFill>
              </a:rPr>
              <a:t>new</a:t>
            </a:r>
            <a:r>
              <a:rPr lang="en-US" b="0" dirty="0" smtClean="0"/>
              <a:t> </a:t>
            </a:r>
            <a:r>
              <a:rPr lang="en-US" b="0" dirty="0" err="1" smtClean="0"/>
              <a:t>ObjectOutputStream</a:t>
            </a:r>
            <a:r>
              <a:rPr lang="en-US" b="0" dirty="0" smtClean="0"/>
              <a:t>(</a:t>
            </a:r>
          </a:p>
          <a:p>
            <a:pPr fontAlgn="auto">
              <a:spcAft>
                <a:spcPts val="0"/>
              </a:spcAft>
            </a:pPr>
            <a:r>
              <a:rPr lang="en-US" b="0" dirty="0" smtClean="0"/>
              <a:t>                        </a:t>
            </a:r>
            <a:r>
              <a:rPr lang="en-US" b="0" dirty="0" smtClean="0">
                <a:solidFill>
                  <a:srgbClr val="7F0055"/>
                </a:solidFill>
              </a:rPr>
              <a:t>new</a:t>
            </a:r>
            <a:r>
              <a:rPr lang="en-US" b="0" dirty="0" smtClean="0"/>
              <a:t> </a:t>
            </a:r>
            <a:r>
              <a:rPr lang="en-US" b="0" dirty="0" err="1" smtClean="0"/>
              <a:t>FileOutputStream</a:t>
            </a:r>
            <a:r>
              <a:rPr lang="en-US" b="0" dirty="0" smtClean="0"/>
              <a:t>(STR));</a:t>
            </a:r>
          </a:p>
          <a:p>
            <a:pPr fontAlgn="auto">
              <a:spcAft>
                <a:spcPts val="0"/>
              </a:spcAft>
            </a:pPr>
            <a:r>
              <a:rPr lang="en-US" b="0" dirty="0" smtClean="0"/>
              <a:t>  </a:t>
            </a:r>
            <a:r>
              <a:rPr lang="en-US" b="0" dirty="0" err="1" smtClean="0"/>
              <a:t>CPersona</a:t>
            </a:r>
            <a:r>
              <a:rPr lang="en-US" b="0" dirty="0" smtClean="0"/>
              <a:t> p = </a:t>
            </a:r>
            <a:r>
              <a:rPr lang="en-US" b="0" dirty="0" smtClean="0">
                <a:solidFill>
                  <a:srgbClr val="7F0055"/>
                </a:solidFill>
              </a:rPr>
              <a:t>new</a:t>
            </a:r>
            <a:r>
              <a:rPr lang="en-US" b="0" dirty="0" smtClean="0"/>
              <a:t> </a:t>
            </a:r>
            <a:r>
              <a:rPr lang="en-US" b="0" dirty="0" err="1" smtClean="0"/>
              <a:t>CPersona</a:t>
            </a:r>
            <a:r>
              <a:rPr lang="en-US" b="0" dirty="0" smtClean="0"/>
              <a:t>(</a:t>
            </a:r>
            <a:r>
              <a:rPr lang="en-US" b="0" dirty="0" smtClean="0">
                <a:solidFill>
                  <a:srgbClr val="2A00FF"/>
                </a:solidFill>
              </a:rPr>
              <a:t>"Rossi"</a:t>
            </a:r>
            <a:r>
              <a:rPr lang="en-US" b="0" dirty="0" smtClean="0"/>
              <a:t>, 1960);</a:t>
            </a:r>
          </a:p>
          <a:p>
            <a:pPr fontAlgn="auto">
              <a:spcAft>
                <a:spcPts val="0"/>
              </a:spcAft>
            </a:pPr>
            <a:r>
              <a:rPr lang="en-US" b="0" dirty="0" smtClean="0"/>
              <a:t>  </a:t>
            </a:r>
            <a:r>
              <a:rPr lang="en-US" b="0" dirty="0" err="1" smtClean="0"/>
              <a:t>System.out.println</a:t>
            </a:r>
            <a:r>
              <a:rPr lang="en-US" b="0" dirty="0" smtClean="0"/>
              <a:t>(</a:t>
            </a:r>
            <a:r>
              <a:rPr lang="en-US" b="0" dirty="0" smtClean="0">
                <a:solidFill>
                  <a:srgbClr val="2A00FF"/>
                </a:solidFill>
              </a:rPr>
              <a:t>"1) "</a:t>
            </a:r>
            <a:r>
              <a:rPr lang="en-US" b="0" dirty="0" smtClean="0"/>
              <a:t>+p); </a:t>
            </a:r>
            <a:r>
              <a:rPr lang="en-US" b="0" dirty="0" smtClean="0">
                <a:solidFill>
                  <a:srgbClr val="3F7F5F"/>
                </a:solidFill>
              </a:rPr>
              <a:t>// cache </a:t>
            </a:r>
            <a:r>
              <a:rPr lang="en-US" b="0" dirty="0" err="1" smtClean="0">
                <a:solidFill>
                  <a:srgbClr val="3F7F5F"/>
                </a:solidFill>
              </a:rPr>
              <a:t>vuota</a:t>
            </a:r>
            <a:endParaRPr lang="en-US" b="0" dirty="0" smtClean="0">
              <a:solidFill>
                <a:srgbClr val="3F7F5F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b="0" dirty="0" smtClean="0"/>
              <a:t>  </a:t>
            </a:r>
            <a:r>
              <a:rPr lang="en-US" b="0" dirty="0" err="1" smtClean="0"/>
              <a:t>System.out.println</a:t>
            </a:r>
            <a:r>
              <a:rPr lang="en-US" b="0" dirty="0" smtClean="0"/>
              <a:t>(</a:t>
            </a:r>
            <a:r>
              <a:rPr lang="en-US" b="0" dirty="0" smtClean="0">
                <a:solidFill>
                  <a:srgbClr val="2A00FF"/>
                </a:solidFill>
              </a:rPr>
              <a:t>"2) "</a:t>
            </a:r>
            <a:r>
              <a:rPr lang="en-US" b="0" dirty="0" smtClean="0"/>
              <a:t>+p); </a:t>
            </a:r>
            <a:r>
              <a:rPr lang="en-US" b="0" dirty="0" smtClean="0">
                <a:solidFill>
                  <a:srgbClr val="3F7F5F"/>
                </a:solidFill>
              </a:rPr>
              <a:t>// cache non </a:t>
            </a:r>
            <a:r>
              <a:rPr lang="en-US" b="0" dirty="0" err="1" smtClean="0">
                <a:solidFill>
                  <a:srgbClr val="3F7F5F"/>
                </a:solidFill>
              </a:rPr>
              <a:t>vuota</a:t>
            </a:r>
            <a:endParaRPr lang="en-US" b="0" dirty="0" smtClean="0">
              <a:solidFill>
                <a:srgbClr val="3F7F5F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b="0" dirty="0" smtClean="0"/>
              <a:t>  </a:t>
            </a:r>
            <a:r>
              <a:rPr lang="en-US" b="0" dirty="0" err="1" smtClean="0"/>
              <a:t>sOut.writeObject</a:t>
            </a:r>
            <a:r>
              <a:rPr lang="en-US" b="0" dirty="0" smtClean="0"/>
              <a:t>(</a:t>
            </a:r>
            <a:r>
              <a:rPr lang="en-US" b="0" dirty="0" smtClean="0">
                <a:solidFill>
                  <a:srgbClr val="7F0055"/>
                </a:solidFill>
              </a:rPr>
              <a:t>new</a:t>
            </a:r>
            <a:r>
              <a:rPr lang="en-US" b="0" dirty="0" smtClean="0"/>
              <a:t> </a:t>
            </a:r>
            <a:r>
              <a:rPr lang="en-US" b="0" dirty="0" err="1" smtClean="0"/>
              <a:t>CPersona</a:t>
            </a:r>
            <a:r>
              <a:rPr lang="en-US" b="0" dirty="0" smtClean="0"/>
              <a:t>(</a:t>
            </a:r>
            <a:r>
              <a:rPr lang="en-US" b="0" dirty="0" smtClean="0">
                <a:solidFill>
                  <a:srgbClr val="2A00FF"/>
                </a:solidFill>
              </a:rPr>
              <a:t>"Rossi"</a:t>
            </a:r>
            <a:r>
              <a:rPr lang="en-US" b="0" dirty="0" smtClean="0"/>
              <a:t>, 1960));</a:t>
            </a:r>
          </a:p>
          <a:p>
            <a:pPr fontAlgn="auto">
              <a:spcAft>
                <a:spcPts val="0"/>
              </a:spcAft>
            </a:pPr>
            <a:r>
              <a:rPr lang="en-US" b="0" dirty="0" smtClean="0"/>
              <a:t>  </a:t>
            </a:r>
            <a:r>
              <a:rPr lang="en-US" b="0" dirty="0" err="1" smtClean="0"/>
              <a:t>sOut.close</a:t>
            </a:r>
            <a:r>
              <a:rPr lang="en-US" b="0" dirty="0" smtClean="0"/>
              <a:t>();</a:t>
            </a:r>
          </a:p>
          <a:p>
            <a:pPr fontAlgn="auto">
              <a:spcAft>
                <a:spcPts val="0"/>
              </a:spcAft>
            </a:pPr>
            <a:endParaRPr lang="en-US" b="0" dirty="0" smtClean="0"/>
          </a:p>
          <a:p>
            <a:pPr fontAlgn="auto">
              <a:spcAft>
                <a:spcPts val="0"/>
              </a:spcAft>
            </a:pPr>
            <a:r>
              <a:rPr lang="en-US" b="0" dirty="0" smtClean="0"/>
              <a:t>  </a:t>
            </a:r>
            <a:r>
              <a:rPr lang="en-US" b="0" dirty="0" err="1" smtClean="0"/>
              <a:t>System.out.println</a:t>
            </a:r>
            <a:r>
              <a:rPr lang="en-US" b="0" dirty="0" smtClean="0"/>
              <a:t>(</a:t>
            </a:r>
            <a:r>
              <a:rPr lang="en-US" b="0" dirty="0" smtClean="0">
                <a:solidFill>
                  <a:srgbClr val="2A00FF"/>
                </a:solidFill>
              </a:rPr>
              <a:t>"</a:t>
            </a:r>
            <a:r>
              <a:rPr lang="en-US" b="0" dirty="0" err="1" smtClean="0">
                <a:solidFill>
                  <a:srgbClr val="2A00FF"/>
                </a:solidFill>
              </a:rPr>
              <a:t>Ri-carico</a:t>
            </a:r>
            <a:r>
              <a:rPr lang="en-US" b="0" dirty="0" smtClean="0">
                <a:solidFill>
                  <a:srgbClr val="2A00FF"/>
                </a:solidFill>
              </a:rPr>
              <a:t> </a:t>
            </a:r>
            <a:r>
              <a:rPr lang="en-US" b="0" dirty="0" err="1" smtClean="0">
                <a:solidFill>
                  <a:srgbClr val="2A00FF"/>
                </a:solidFill>
              </a:rPr>
              <a:t>l'oggetto</a:t>
            </a:r>
            <a:r>
              <a:rPr lang="en-US" b="0" dirty="0" smtClean="0">
                <a:solidFill>
                  <a:srgbClr val="2A00FF"/>
                </a:solidFill>
              </a:rPr>
              <a:t>... "</a:t>
            </a:r>
            <a:r>
              <a:rPr lang="en-US" b="0" dirty="0" smtClean="0"/>
              <a:t>);     </a:t>
            </a:r>
          </a:p>
          <a:p>
            <a:pPr fontAlgn="auto">
              <a:spcAft>
                <a:spcPts val="0"/>
              </a:spcAft>
            </a:pPr>
            <a:r>
              <a:rPr lang="en-US" b="0" dirty="0" smtClean="0"/>
              <a:t>  </a:t>
            </a:r>
            <a:r>
              <a:rPr lang="en-US" b="0" dirty="0" err="1" smtClean="0"/>
              <a:t>ObjectInputStream</a:t>
            </a:r>
            <a:r>
              <a:rPr lang="en-US" b="0" dirty="0" smtClean="0"/>
              <a:t> </a:t>
            </a:r>
            <a:r>
              <a:rPr lang="en-US" b="0" dirty="0" err="1" smtClean="0"/>
              <a:t>sIn</a:t>
            </a:r>
            <a:r>
              <a:rPr lang="en-US" b="0" dirty="0" smtClean="0"/>
              <a:t> = </a:t>
            </a:r>
            <a:r>
              <a:rPr lang="en-US" b="0" dirty="0" smtClean="0">
                <a:solidFill>
                  <a:srgbClr val="7F0055"/>
                </a:solidFill>
              </a:rPr>
              <a:t>new</a:t>
            </a:r>
            <a:r>
              <a:rPr lang="en-US" b="0" dirty="0" smtClean="0"/>
              <a:t> </a:t>
            </a:r>
            <a:r>
              <a:rPr lang="en-US" b="0" dirty="0" err="1" smtClean="0"/>
              <a:t>ObjectInputStream</a:t>
            </a:r>
            <a:r>
              <a:rPr lang="en-US" b="0" dirty="0" smtClean="0"/>
              <a:t>(</a:t>
            </a:r>
          </a:p>
          <a:p>
            <a:pPr fontAlgn="auto">
              <a:spcAft>
                <a:spcPts val="0"/>
              </a:spcAft>
            </a:pPr>
            <a:r>
              <a:rPr lang="en-US" b="0" dirty="0" smtClean="0"/>
              <a:t>                         </a:t>
            </a:r>
            <a:r>
              <a:rPr lang="en-US" b="0" dirty="0" smtClean="0">
                <a:solidFill>
                  <a:srgbClr val="7F0055"/>
                </a:solidFill>
              </a:rPr>
              <a:t>new</a:t>
            </a:r>
            <a:r>
              <a:rPr lang="en-US" b="0" dirty="0" smtClean="0"/>
              <a:t> </a:t>
            </a:r>
            <a:r>
              <a:rPr lang="en-US" b="0" dirty="0" err="1" smtClean="0"/>
              <a:t>FileInputStream</a:t>
            </a:r>
            <a:r>
              <a:rPr lang="en-US" b="0" dirty="0" smtClean="0"/>
              <a:t>(STR));</a:t>
            </a:r>
          </a:p>
          <a:p>
            <a:pPr fontAlgn="auto">
              <a:spcAft>
                <a:spcPts val="0"/>
              </a:spcAft>
            </a:pPr>
            <a:r>
              <a:rPr lang="en-US" b="0" dirty="0" smtClean="0"/>
              <a:t>  </a:t>
            </a:r>
            <a:r>
              <a:rPr lang="en-US" b="0" dirty="0" err="1" smtClean="0"/>
              <a:t>CPersona</a:t>
            </a:r>
            <a:r>
              <a:rPr lang="en-US" b="0" dirty="0" smtClean="0"/>
              <a:t> q = (</a:t>
            </a:r>
            <a:r>
              <a:rPr lang="en-US" b="0" dirty="0" err="1" smtClean="0"/>
              <a:t>CPersona</a:t>
            </a:r>
            <a:r>
              <a:rPr lang="en-US" b="0" dirty="0" smtClean="0"/>
              <a:t>)</a:t>
            </a:r>
            <a:r>
              <a:rPr lang="en-US" b="0" dirty="0" err="1" smtClean="0"/>
              <a:t>sIn.readObject</a:t>
            </a:r>
            <a:r>
              <a:rPr lang="en-US" b="0" dirty="0" smtClean="0"/>
              <a:t>();</a:t>
            </a:r>
          </a:p>
          <a:p>
            <a:pPr fontAlgn="auto">
              <a:spcAft>
                <a:spcPts val="0"/>
              </a:spcAft>
            </a:pPr>
            <a:r>
              <a:rPr lang="en-US" b="0" dirty="0" smtClean="0"/>
              <a:t>  </a:t>
            </a:r>
            <a:r>
              <a:rPr lang="en-US" b="0" dirty="0" err="1" smtClean="0"/>
              <a:t>System.out.println</a:t>
            </a:r>
            <a:r>
              <a:rPr lang="en-US" b="0" dirty="0" smtClean="0"/>
              <a:t>(</a:t>
            </a:r>
            <a:r>
              <a:rPr lang="en-US" b="0" dirty="0" smtClean="0">
                <a:solidFill>
                  <a:srgbClr val="2A00FF"/>
                </a:solidFill>
              </a:rPr>
              <a:t>"1) "</a:t>
            </a:r>
            <a:r>
              <a:rPr lang="en-US" b="0" dirty="0" smtClean="0"/>
              <a:t>+q); </a:t>
            </a:r>
            <a:r>
              <a:rPr lang="en-US" b="0" dirty="0" smtClean="0">
                <a:solidFill>
                  <a:srgbClr val="3F7F5F"/>
                </a:solidFill>
              </a:rPr>
              <a:t>// cache </a:t>
            </a:r>
            <a:r>
              <a:rPr lang="en-US" b="0" dirty="0" err="1" smtClean="0">
                <a:solidFill>
                  <a:srgbClr val="3F7F5F"/>
                </a:solidFill>
              </a:rPr>
              <a:t>vuota</a:t>
            </a:r>
            <a:endParaRPr lang="en-US" b="0" dirty="0" smtClean="0">
              <a:solidFill>
                <a:srgbClr val="3F7F5F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b="0" dirty="0" smtClean="0"/>
              <a:t>  </a:t>
            </a:r>
            <a:r>
              <a:rPr lang="en-US" b="0" dirty="0" err="1" smtClean="0"/>
              <a:t>System.out.println</a:t>
            </a:r>
            <a:r>
              <a:rPr lang="en-US" b="0" dirty="0" smtClean="0"/>
              <a:t>(</a:t>
            </a:r>
            <a:r>
              <a:rPr lang="en-US" b="0" dirty="0" smtClean="0">
                <a:solidFill>
                  <a:srgbClr val="2A00FF"/>
                </a:solidFill>
              </a:rPr>
              <a:t>"2) "</a:t>
            </a:r>
            <a:r>
              <a:rPr lang="en-US" b="0" dirty="0" smtClean="0"/>
              <a:t>+q); </a:t>
            </a:r>
            <a:r>
              <a:rPr lang="en-US" b="0" dirty="0" smtClean="0">
                <a:solidFill>
                  <a:srgbClr val="3F7F5F"/>
                </a:solidFill>
              </a:rPr>
              <a:t>// cache non </a:t>
            </a:r>
            <a:r>
              <a:rPr lang="en-US" b="0" dirty="0" err="1" smtClean="0">
                <a:solidFill>
                  <a:srgbClr val="3F7F5F"/>
                </a:solidFill>
              </a:rPr>
              <a:t>vuota</a:t>
            </a:r>
            <a:endParaRPr lang="en-US" b="0" dirty="0" smtClean="0">
              <a:solidFill>
                <a:srgbClr val="3F7F5F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b="0" dirty="0" smtClean="0"/>
              <a:t>  </a:t>
            </a:r>
            <a:r>
              <a:rPr lang="en-US" b="0" dirty="0" err="1" smtClean="0"/>
              <a:t>sIn.close</a:t>
            </a:r>
            <a:r>
              <a:rPr lang="en-US" b="0" dirty="0" smtClean="0"/>
              <a:t>();</a:t>
            </a:r>
          </a:p>
          <a:p>
            <a:pPr fontAlgn="auto">
              <a:spcAft>
                <a:spcPts val="0"/>
              </a:spcAft>
            </a:pPr>
            <a:r>
              <a:rPr lang="en-US" b="0" dirty="0" smtClean="0"/>
              <a:t>}</a:t>
            </a:r>
            <a:endParaRPr lang="en-US" b="0" dirty="0">
              <a:ea typeface="Calibri"/>
            </a:endParaRP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>
          <a:xfrm>
            <a:off x="6260550" y="1200522"/>
            <a:ext cx="5651822" cy="2587707"/>
          </a:xfrm>
          <a:gradFill>
            <a:gsLst>
              <a:gs pos="0">
                <a:schemeClr val="bg1">
                  <a:lumMod val="0"/>
                  <a:lumOff val="100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</p:spPr>
        <p:txBody>
          <a:bodyPr/>
          <a:lstStyle/>
          <a:p>
            <a:pPr>
              <a:spcAft>
                <a:spcPts val="0"/>
              </a:spcAft>
            </a:pPr>
            <a:r>
              <a:rPr lang="it-IT" sz="1100" b="0" noProof="1" smtClean="0">
                <a:ea typeface="Calibri"/>
              </a:rPr>
              <a:t>[</a:t>
            </a:r>
            <a:r>
              <a:rPr lang="it-IT" sz="1100" b="0" noProof="1" smtClean="0">
                <a:solidFill>
                  <a:srgbClr val="2B91AF"/>
                </a:solidFill>
                <a:ea typeface="Calibri"/>
              </a:rPr>
              <a:t>Serializable</a:t>
            </a:r>
            <a:r>
              <a:rPr lang="it-IT" sz="1100" b="0" noProof="1" smtClean="0">
                <a:ea typeface="Calibri"/>
              </a:rPr>
              <a:t>]</a:t>
            </a:r>
          </a:p>
          <a:p>
            <a:pPr>
              <a:spcAft>
                <a:spcPts val="0"/>
              </a:spcAft>
            </a:pP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sz="1100" b="0" noProof="1" smtClean="0">
                <a:ea typeface="Calibri"/>
              </a:rPr>
              <a:t>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class</a:t>
            </a:r>
            <a:r>
              <a:rPr lang="it-IT" sz="1100" b="0" noProof="1" smtClean="0">
                <a:ea typeface="Calibri"/>
              </a:rPr>
              <a:t> </a:t>
            </a:r>
            <a:r>
              <a:rPr lang="it-IT" sz="1100" b="0" noProof="1" smtClean="0">
                <a:solidFill>
                  <a:srgbClr val="2B91AF"/>
                </a:solidFill>
                <a:ea typeface="Calibri"/>
              </a:rPr>
              <a:t>CPersona</a:t>
            </a:r>
            <a:endParaRPr lang="it-IT" sz="1100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noProof="1" smtClean="0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sz="1100" b="0" noProof="1" smtClean="0">
                <a:ea typeface="Calibri"/>
              </a:rPr>
              <a:t> 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private</a:t>
            </a:r>
            <a:r>
              <a:rPr lang="it-IT" sz="1100" b="0" noProof="1" smtClean="0">
                <a:ea typeface="Calibri"/>
              </a:rPr>
              <a:t> </a:t>
            </a:r>
            <a:r>
              <a:rPr lang="it-IT" sz="1100" b="0" noProof="1" smtClean="0">
                <a:solidFill>
                  <a:srgbClr val="2B91AF"/>
                </a:solidFill>
                <a:ea typeface="Calibri"/>
              </a:rPr>
              <a:t>String</a:t>
            </a:r>
            <a:r>
              <a:rPr lang="it-IT" sz="1100" b="0" noProof="1" smtClean="0">
                <a:ea typeface="Calibri"/>
              </a:rPr>
              <a:t> nome;</a:t>
            </a:r>
          </a:p>
          <a:p>
            <a:pPr>
              <a:spcAft>
                <a:spcPts val="0"/>
              </a:spcAft>
            </a:pPr>
            <a:r>
              <a:rPr lang="it-IT" sz="1100" b="0" noProof="1" smtClean="0">
                <a:ea typeface="Calibri"/>
              </a:rPr>
              <a:t> 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private</a:t>
            </a:r>
            <a:r>
              <a:rPr lang="it-IT" sz="1100" b="0" noProof="1" smtClean="0">
                <a:ea typeface="Calibri"/>
              </a:rPr>
              <a:t>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noProof="1" smtClean="0">
                <a:ea typeface="Calibri"/>
              </a:rPr>
              <a:t> annoNascita;</a:t>
            </a:r>
          </a:p>
          <a:p>
            <a:pPr>
              <a:spcAft>
                <a:spcPts val="0"/>
              </a:spcAft>
            </a:pPr>
            <a:endParaRPr lang="it-IT" sz="1100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noProof="1" smtClean="0">
                <a:ea typeface="Calibri"/>
              </a:rPr>
              <a:t>  [</a:t>
            </a:r>
            <a:r>
              <a:rPr lang="it-IT" sz="1100" b="0" noProof="1" smtClean="0">
                <a:solidFill>
                  <a:srgbClr val="2B91AF"/>
                </a:solidFill>
                <a:ea typeface="Calibri"/>
              </a:rPr>
              <a:t>NonSerialized</a:t>
            </a:r>
            <a:r>
              <a:rPr lang="it-IT" sz="1100" b="0" noProof="1" smtClean="0">
                <a:ea typeface="Calibri"/>
              </a:rPr>
              <a:t>]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0000FF"/>
                </a:solidFill>
                <a:ea typeface="Calibri"/>
              </a:rPr>
              <a:t> </a:t>
            </a:r>
            <a:r>
              <a:rPr lang="it-IT" sz="1100" b="0" dirty="0" smtClean="0">
                <a:solidFill>
                  <a:srgbClr val="0000FF"/>
                </a:solidFill>
                <a:ea typeface="Calibri"/>
              </a:rPr>
              <a:t>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private</a:t>
            </a:r>
            <a:r>
              <a:rPr lang="it-IT" sz="1100" b="0" noProof="1" smtClean="0">
                <a:ea typeface="Calibri"/>
              </a:rPr>
              <a:t> </a:t>
            </a:r>
            <a:r>
              <a:rPr lang="it-IT" sz="1100" b="0" noProof="1" smtClean="0">
                <a:solidFill>
                  <a:srgbClr val="2B91AF"/>
                </a:solidFill>
                <a:ea typeface="Calibri"/>
              </a:rPr>
              <a:t>String</a:t>
            </a:r>
            <a:r>
              <a:rPr lang="it-IT" sz="1100" b="0" noProof="1" smtClean="0">
                <a:ea typeface="Calibri"/>
              </a:rPr>
              <a:t> cachedToString;</a:t>
            </a:r>
          </a:p>
          <a:p>
            <a:pPr>
              <a:spcAft>
                <a:spcPts val="0"/>
              </a:spcAft>
            </a:pPr>
            <a:r>
              <a:rPr lang="it-IT" sz="1100" b="0" noProof="1" smtClean="0">
                <a:ea typeface="Calibri"/>
              </a:rPr>
              <a:t>  ...</a:t>
            </a:r>
          </a:p>
          <a:p>
            <a:pPr>
              <a:spcAft>
                <a:spcPts val="0"/>
              </a:spcAft>
            </a:pPr>
            <a:r>
              <a:rPr lang="it-IT" sz="1100" b="0" noProof="1" smtClean="0">
                <a:ea typeface="Calibri"/>
              </a:rPr>
              <a:t> 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override</a:t>
            </a:r>
            <a:r>
              <a:rPr lang="it-IT" sz="1100" b="0" noProof="1" smtClean="0">
                <a:ea typeface="Calibri"/>
              </a:rPr>
              <a:t>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sz="1100" b="0" noProof="1" smtClean="0">
                <a:ea typeface="Calibri"/>
              </a:rPr>
              <a:t>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string</a:t>
            </a:r>
            <a:r>
              <a:rPr lang="it-IT" sz="1100" b="0" noProof="1" smtClean="0">
                <a:ea typeface="Calibri"/>
              </a:rPr>
              <a:t> ToString()</a:t>
            </a:r>
          </a:p>
          <a:p>
            <a:pPr>
              <a:spcAft>
                <a:spcPts val="0"/>
              </a:spcAft>
            </a:pPr>
            <a:r>
              <a:rPr lang="it-IT" sz="1100" b="0" noProof="1" smtClean="0">
                <a:ea typeface="Calibri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it-IT" sz="1100" b="0" noProof="1" smtClean="0">
                <a:ea typeface="Calibri"/>
              </a:rPr>
              <a:t>   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if</a:t>
            </a:r>
            <a:r>
              <a:rPr lang="it-IT" sz="1100" b="0" noProof="1" smtClean="0">
                <a:ea typeface="Calibri"/>
              </a:rPr>
              <a:t> (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this</a:t>
            </a:r>
            <a:r>
              <a:rPr lang="it-IT" sz="1100" b="0" noProof="1" smtClean="0">
                <a:ea typeface="Calibri"/>
              </a:rPr>
              <a:t>.cachedToString ==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null</a:t>
            </a:r>
            <a:r>
              <a:rPr lang="it-IT" sz="1100" b="0" noProof="1" smtClean="0">
                <a:ea typeface="Calibri"/>
              </a:rPr>
              <a:t>)</a:t>
            </a:r>
          </a:p>
          <a:p>
            <a:pPr>
              <a:spcAft>
                <a:spcPts val="0"/>
              </a:spcAft>
            </a:pPr>
            <a:r>
              <a:rPr lang="it-IT" sz="1100" b="0" noProof="1" smtClean="0">
                <a:ea typeface="Calibri"/>
              </a:rPr>
              <a:t>    { cachedToString = nome + </a:t>
            </a:r>
            <a:r>
              <a:rPr lang="it-IT" sz="1100" b="0" noProof="1" smtClean="0">
                <a:solidFill>
                  <a:srgbClr val="A31515"/>
                </a:solidFill>
                <a:ea typeface="Calibri"/>
              </a:rPr>
              <a:t>":"</a:t>
            </a:r>
            <a:r>
              <a:rPr lang="it-IT" sz="1100" b="0" noProof="1" smtClean="0">
                <a:ea typeface="Calibri"/>
              </a:rPr>
              <a:t> + annoNascita; }</a:t>
            </a:r>
          </a:p>
          <a:p>
            <a:pPr>
              <a:spcAft>
                <a:spcPts val="0"/>
              </a:spcAft>
            </a:pPr>
            <a:r>
              <a:rPr lang="it-IT" sz="1100" b="0" noProof="1" smtClean="0">
                <a:ea typeface="Calibri"/>
              </a:rPr>
              <a:t>   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return</a:t>
            </a:r>
            <a:r>
              <a:rPr lang="it-IT" sz="1100" b="0" noProof="1" smtClean="0">
                <a:ea typeface="Calibri"/>
              </a:rPr>
              <a:t>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this</a:t>
            </a:r>
            <a:r>
              <a:rPr lang="it-IT" sz="1100" b="0" noProof="1" smtClean="0">
                <a:ea typeface="Calibri"/>
              </a:rPr>
              <a:t>.cachedToString;</a:t>
            </a:r>
          </a:p>
          <a:p>
            <a:pPr>
              <a:spcAft>
                <a:spcPts val="0"/>
              </a:spcAft>
            </a:pPr>
            <a:r>
              <a:rPr lang="it-IT" sz="1100" b="0" noProof="1" smtClean="0">
                <a:ea typeface="Calibri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it-IT" sz="1100" b="0" noProof="1" smtClean="0">
                <a:ea typeface="Calibri"/>
              </a:rPr>
              <a:t>}</a:t>
            </a:r>
          </a:p>
        </p:txBody>
      </p:sp>
      <p:sp>
        <p:nvSpPr>
          <p:cNvPr id="9" name="Segnaposto testo 7"/>
          <p:cNvSpPr txBox="1">
            <a:spLocks/>
          </p:cNvSpPr>
          <p:nvPr/>
        </p:nvSpPr>
        <p:spPr>
          <a:xfrm>
            <a:off x="7035281" y="3453665"/>
            <a:ext cx="4483265" cy="2723199"/>
          </a:xfrm>
          <a:prstGeom prst="rect">
            <a:avLst/>
          </a:prstGeom>
          <a:gradFill rotWithShape="1">
            <a:gsLst>
              <a:gs pos="0">
                <a:schemeClr val="bg1">
                  <a:lumMod val="0"/>
                  <a:lumOff val="10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vert="horz" lIns="72000" tIns="72000" rIns="72000" bIns="7200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lang="it-IT" sz="1200" b="1" u="none" kern="1200" noProof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itchFamily="49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it-IT" sz="1100" b="0" dirty="0" smtClean="0">
                <a:solidFill>
                  <a:srgbClr val="0000FF"/>
                </a:solidFill>
                <a:ea typeface="Calibri"/>
              </a:rPr>
              <a:t>private</a:t>
            </a:r>
            <a:r>
              <a:rPr lang="it-IT" sz="1100" b="0" dirty="0" smtClean="0">
                <a:ea typeface="Calibri"/>
              </a:rPr>
              <a:t> </a:t>
            </a:r>
            <a:r>
              <a:rPr lang="it-IT" sz="1100" b="0" dirty="0" err="1" smtClean="0">
                <a:solidFill>
                  <a:srgbClr val="0000FF"/>
                </a:solidFill>
                <a:ea typeface="Calibri"/>
              </a:rPr>
              <a:t>static</a:t>
            </a:r>
            <a:r>
              <a:rPr lang="it-IT" sz="1100" b="0" dirty="0" smtClean="0">
                <a:ea typeface="Calibri"/>
              </a:rPr>
              <a:t> </a:t>
            </a:r>
            <a:r>
              <a:rPr lang="it-IT" sz="1100" b="0" dirty="0" err="1" smtClean="0">
                <a:solidFill>
                  <a:srgbClr val="0000FF"/>
                </a:solidFill>
                <a:ea typeface="Calibri"/>
              </a:rPr>
              <a:t>readonly</a:t>
            </a:r>
            <a:r>
              <a:rPr lang="it-IT" sz="1100" b="0" dirty="0" smtClean="0">
                <a:ea typeface="Calibri"/>
              </a:rPr>
              <a:t> </a:t>
            </a:r>
            <a:r>
              <a:rPr lang="it-IT" sz="1100" b="0" dirty="0" err="1" smtClean="0">
                <a:solidFill>
                  <a:srgbClr val="0000FF"/>
                </a:solidFill>
                <a:ea typeface="Calibri"/>
              </a:rPr>
              <a:t>string</a:t>
            </a:r>
            <a:r>
              <a:rPr lang="it-IT" sz="1100" b="0" dirty="0" smtClean="0">
                <a:ea typeface="Calibri"/>
              </a:rPr>
              <a:t> STR = </a:t>
            </a:r>
            <a:r>
              <a:rPr lang="it-IT" sz="1100" b="0" dirty="0" smtClean="0">
                <a:solidFill>
                  <a:srgbClr val="A31515"/>
                </a:solidFill>
                <a:ea typeface="Calibri"/>
              </a:rPr>
              <a:t>"</a:t>
            </a:r>
            <a:r>
              <a:rPr lang="it-IT" sz="1100" b="0" dirty="0" err="1" smtClean="0">
                <a:solidFill>
                  <a:srgbClr val="A31515"/>
                </a:solidFill>
                <a:ea typeface="Calibri"/>
              </a:rPr>
              <a:t>p.bin</a:t>
            </a:r>
            <a:r>
              <a:rPr lang="it-IT" sz="1100" b="0" dirty="0" smtClean="0">
                <a:solidFill>
                  <a:srgbClr val="A31515"/>
                </a:solidFill>
                <a:ea typeface="Calibri"/>
              </a:rPr>
              <a:t>"</a:t>
            </a:r>
            <a:r>
              <a:rPr lang="it-IT" sz="1100" b="0" dirty="0" smtClean="0">
                <a:ea typeface="Calibri"/>
              </a:rPr>
              <a:t>;</a:t>
            </a:r>
          </a:p>
          <a:p>
            <a:pPr fontAlgn="auto"/>
            <a:r>
              <a:rPr lang="it-IT" sz="1100" b="0" dirty="0" smtClean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sz="1100" b="0" dirty="0" smtClean="0">
                <a:ea typeface="Calibri"/>
              </a:rPr>
              <a:t> </a:t>
            </a:r>
            <a:r>
              <a:rPr lang="it-IT" sz="1100" b="0" dirty="0" err="1" smtClean="0">
                <a:solidFill>
                  <a:srgbClr val="0000FF"/>
                </a:solidFill>
                <a:ea typeface="Calibri"/>
              </a:rPr>
              <a:t>static</a:t>
            </a:r>
            <a:r>
              <a:rPr lang="it-IT" sz="1100" b="0" dirty="0" smtClean="0">
                <a:ea typeface="Calibri"/>
              </a:rPr>
              <a:t> </a:t>
            </a:r>
            <a:r>
              <a:rPr lang="it-IT" sz="1100" b="0" dirty="0" err="1" smtClean="0">
                <a:solidFill>
                  <a:srgbClr val="0000FF"/>
                </a:solidFill>
                <a:ea typeface="Calibri"/>
              </a:rPr>
              <a:t>void</a:t>
            </a:r>
            <a:r>
              <a:rPr lang="it-IT" sz="1100" b="0" dirty="0" smtClean="0">
                <a:ea typeface="Calibri"/>
              </a:rPr>
              <a:t> </a:t>
            </a:r>
            <a:r>
              <a:rPr lang="it-IT" sz="1100" b="0" dirty="0" err="1" smtClean="0">
                <a:ea typeface="Calibri"/>
              </a:rPr>
              <a:t>Main</a:t>
            </a:r>
            <a:r>
              <a:rPr lang="it-IT" sz="1100" b="0" dirty="0" smtClean="0">
                <a:ea typeface="Calibri"/>
              </a:rPr>
              <a:t>()</a:t>
            </a:r>
          </a:p>
          <a:p>
            <a:pPr fontAlgn="auto"/>
            <a:r>
              <a:rPr lang="it-IT" sz="1100" b="0" dirty="0" smtClean="0">
                <a:ea typeface="Calibri"/>
              </a:rPr>
              <a:t>{</a:t>
            </a:r>
          </a:p>
          <a:p>
            <a:pPr fontAlgn="auto"/>
            <a:r>
              <a:rPr lang="it-IT" sz="1100" b="0" dirty="0" smtClean="0">
                <a:ea typeface="Calibri"/>
              </a:rPr>
              <a:t>  </a:t>
            </a:r>
            <a:r>
              <a:rPr lang="it-IT" sz="1100" b="0" dirty="0" err="1" smtClean="0">
                <a:solidFill>
                  <a:srgbClr val="0000FF"/>
                </a:solidFill>
                <a:ea typeface="Calibri"/>
              </a:rPr>
              <a:t>var</a:t>
            </a:r>
            <a:r>
              <a:rPr lang="it-IT" sz="1100" b="0" dirty="0" smtClean="0">
                <a:ea typeface="Calibri"/>
              </a:rPr>
              <a:t> </a:t>
            </a:r>
            <a:r>
              <a:rPr lang="it-IT" sz="1100" b="0" dirty="0" err="1" smtClean="0">
                <a:ea typeface="Calibri"/>
              </a:rPr>
              <a:t>bf</a:t>
            </a:r>
            <a:r>
              <a:rPr lang="it-IT" sz="1100" b="0" dirty="0" smtClean="0">
                <a:ea typeface="Calibri"/>
              </a:rPr>
              <a:t> = </a:t>
            </a:r>
            <a:r>
              <a:rPr lang="it-IT" sz="1100" b="0" dirty="0" smtClean="0">
                <a:solidFill>
                  <a:srgbClr val="0000FF"/>
                </a:solidFill>
                <a:ea typeface="Calibri"/>
              </a:rPr>
              <a:t>new</a:t>
            </a:r>
            <a:r>
              <a:rPr lang="it-IT" sz="1100" b="0" dirty="0" smtClean="0">
                <a:ea typeface="Calibri"/>
              </a:rPr>
              <a:t> </a:t>
            </a:r>
            <a:r>
              <a:rPr lang="it-IT" sz="1100" b="0" dirty="0" err="1" smtClean="0">
                <a:solidFill>
                  <a:srgbClr val="2B91AF"/>
                </a:solidFill>
                <a:ea typeface="Calibri"/>
              </a:rPr>
              <a:t>BinaryFormatter</a:t>
            </a:r>
            <a:r>
              <a:rPr lang="it-IT" sz="1100" b="0" dirty="0" smtClean="0">
                <a:ea typeface="Calibri"/>
              </a:rPr>
              <a:t>();</a:t>
            </a:r>
          </a:p>
          <a:p>
            <a:pPr fontAlgn="auto"/>
            <a:r>
              <a:rPr lang="it-IT" sz="1100" b="0" dirty="0" smtClean="0">
                <a:ea typeface="Calibri"/>
              </a:rPr>
              <a:t>  </a:t>
            </a:r>
            <a:r>
              <a:rPr lang="it-IT" sz="1100" b="0" dirty="0" err="1" smtClean="0">
                <a:solidFill>
                  <a:srgbClr val="0000FF"/>
                </a:solidFill>
                <a:ea typeface="Calibri"/>
              </a:rPr>
              <a:t>var</a:t>
            </a:r>
            <a:r>
              <a:rPr lang="it-IT" sz="1100" b="0" dirty="0" smtClean="0">
                <a:ea typeface="Calibri"/>
              </a:rPr>
              <a:t> </a:t>
            </a:r>
            <a:r>
              <a:rPr lang="it-IT" sz="1100" b="0" dirty="0" err="1" smtClean="0">
                <a:ea typeface="Calibri"/>
              </a:rPr>
              <a:t>fOut</a:t>
            </a:r>
            <a:r>
              <a:rPr lang="it-IT" sz="1100" b="0" dirty="0" smtClean="0">
                <a:ea typeface="Calibri"/>
              </a:rPr>
              <a:t> = </a:t>
            </a:r>
            <a:r>
              <a:rPr lang="it-IT" sz="1100" b="0" dirty="0" smtClean="0">
                <a:solidFill>
                  <a:srgbClr val="0000FF"/>
                </a:solidFill>
                <a:ea typeface="Calibri"/>
              </a:rPr>
              <a:t>new</a:t>
            </a:r>
            <a:r>
              <a:rPr lang="it-IT" sz="1100" b="0" dirty="0" smtClean="0">
                <a:ea typeface="Calibri"/>
              </a:rPr>
              <a:t> </a:t>
            </a:r>
            <a:r>
              <a:rPr lang="it-IT" sz="1100" b="0" dirty="0" err="1" smtClean="0">
                <a:solidFill>
                  <a:srgbClr val="2B91AF"/>
                </a:solidFill>
                <a:ea typeface="Calibri"/>
              </a:rPr>
              <a:t>FileStream</a:t>
            </a:r>
            <a:r>
              <a:rPr lang="it-IT" sz="1100" b="0" dirty="0" smtClean="0">
                <a:ea typeface="Calibri"/>
              </a:rPr>
              <a:t>(STR, </a:t>
            </a:r>
            <a:r>
              <a:rPr lang="it-IT" sz="1100" b="0" dirty="0" err="1" smtClean="0">
                <a:solidFill>
                  <a:srgbClr val="2B91AF"/>
                </a:solidFill>
                <a:ea typeface="Calibri"/>
              </a:rPr>
              <a:t>FileMode</a:t>
            </a:r>
            <a:r>
              <a:rPr lang="it-IT" sz="1100" b="0" dirty="0" err="1" smtClean="0">
                <a:ea typeface="Calibri"/>
              </a:rPr>
              <a:t>.Create</a:t>
            </a:r>
            <a:r>
              <a:rPr lang="it-IT" sz="1100" b="0" dirty="0" smtClean="0">
                <a:ea typeface="Calibri"/>
              </a:rPr>
              <a:t>);</a:t>
            </a:r>
          </a:p>
          <a:p>
            <a:pPr fontAlgn="auto"/>
            <a:r>
              <a:rPr lang="it-IT" sz="1100" b="0" dirty="0" smtClean="0">
                <a:ea typeface="Calibri"/>
              </a:rPr>
              <a:t>  </a:t>
            </a:r>
            <a:r>
              <a:rPr lang="it-IT" sz="1100" b="0" dirty="0" err="1" smtClean="0">
                <a:solidFill>
                  <a:srgbClr val="2B91AF"/>
                </a:solidFill>
                <a:ea typeface="Calibri"/>
              </a:rPr>
              <a:t>CPersona</a:t>
            </a:r>
            <a:r>
              <a:rPr lang="it-IT" sz="1100" b="0" dirty="0" smtClean="0">
                <a:ea typeface="Calibri"/>
              </a:rPr>
              <a:t> p = </a:t>
            </a:r>
            <a:r>
              <a:rPr lang="it-IT" sz="1100" b="0" dirty="0" smtClean="0">
                <a:solidFill>
                  <a:srgbClr val="0000FF"/>
                </a:solidFill>
                <a:ea typeface="Calibri"/>
              </a:rPr>
              <a:t>new</a:t>
            </a:r>
            <a:r>
              <a:rPr lang="it-IT" sz="1100" b="0" dirty="0" smtClean="0">
                <a:ea typeface="Calibri"/>
              </a:rPr>
              <a:t> </a:t>
            </a:r>
            <a:r>
              <a:rPr lang="it-IT" sz="1100" b="0" dirty="0" err="1" smtClean="0">
                <a:solidFill>
                  <a:srgbClr val="2B91AF"/>
                </a:solidFill>
                <a:ea typeface="Calibri"/>
              </a:rPr>
              <a:t>CPersona</a:t>
            </a:r>
            <a:r>
              <a:rPr lang="it-IT" sz="1100" b="0" dirty="0" smtClean="0">
                <a:ea typeface="Calibri"/>
              </a:rPr>
              <a:t>(</a:t>
            </a:r>
            <a:r>
              <a:rPr lang="it-IT" sz="1100" b="0" dirty="0" smtClean="0">
                <a:solidFill>
                  <a:srgbClr val="A31515"/>
                </a:solidFill>
                <a:ea typeface="Calibri"/>
              </a:rPr>
              <a:t>"Rossi"</a:t>
            </a:r>
            <a:r>
              <a:rPr lang="it-IT" sz="1100" b="0" dirty="0" smtClean="0">
                <a:ea typeface="Calibri"/>
              </a:rPr>
              <a:t>, 1960);</a:t>
            </a:r>
          </a:p>
          <a:p>
            <a:pPr fontAlgn="auto"/>
            <a:r>
              <a:rPr lang="it-IT" sz="1100" b="0" dirty="0" smtClean="0">
                <a:ea typeface="Calibri"/>
              </a:rPr>
              <a:t>  </a:t>
            </a:r>
            <a:r>
              <a:rPr lang="it-IT" sz="1100" b="0" dirty="0" err="1" smtClean="0">
                <a:solidFill>
                  <a:srgbClr val="2B91AF"/>
                </a:solidFill>
                <a:ea typeface="Calibri"/>
              </a:rPr>
              <a:t>Console</a:t>
            </a:r>
            <a:r>
              <a:rPr lang="it-IT" sz="1100" b="0" dirty="0" err="1" smtClean="0">
                <a:ea typeface="Calibri"/>
              </a:rPr>
              <a:t>.WriteLine</a:t>
            </a:r>
            <a:r>
              <a:rPr lang="it-IT" sz="1100" b="0" dirty="0" smtClean="0">
                <a:ea typeface="Calibri"/>
              </a:rPr>
              <a:t>(</a:t>
            </a:r>
            <a:r>
              <a:rPr lang="it-IT" sz="1100" b="0" dirty="0" smtClean="0">
                <a:solidFill>
                  <a:srgbClr val="A31515"/>
                </a:solidFill>
                <a:ea typeface="Calibri"/>
              </a:rPr>
              <a:t>"1) "</a:t>
            </a:r>
            <a:r>
              <a:rPr lang="it-IT" sz="1100" b="0" dirty="0" smtClean="0">
                <a:ea typeface="Calibri"/>
              </a:rPr>
              <a:t> + p); </a:t>
            </a:r>
            <a:r>
              <a:rPr lang="it-IT" sz="1100" b="0" dirty="0" smtClean="0">
                <a:solidFill>
                  <a:srgbClr val="008000"/>
                </a:solidFill>
                <a:ea typeface="Calibri"/>
              </a:rPr>
              <a:t>// cache vuota</a:t>
            </a:r>
            <a:endParaRPr lang="it-IT" sz="1100" b="0" dirty="0" smtClean="0">
              <a:ea typeface="Calibri"/>
            </a:endParaRPr>
          </a:p>
          <a:p>
            <a:pPr fontAlgn="auto"/>
            <a:r>
              <a:rPr lang="it-IT" sz="1100" b="0" dirty="0" smtClean="0">
                <a:ea typeface="Calibri"/>
              </a:rPr>
              <a:t>  </a:t>
            </a:r>
            <a:r>
              <a:rPr lang="it-IT" sz="1100" b="0" dirty="0" err="1" smtClean="0">
                <a:solidFill>
                  <a:srgbClr val="2B91AF"/>
                </a:solidFill>
                <a:ea typeface="Calibri"/>
              </a:rPr>
              <a:t>Console</a:t>
            </a:r>
            <a:r>
              <a:rPr lang="it-IT" sz="1100" b="0" dirty="0" err="1" smtClean="0">
                <a:ea typeface="Calibri"/>
              </a:rPr>
              <a:t>.WriteLine</a:t>
            </a:r>
            <a:r>
              <a:rPr lang="it-IT" sz="1100" b="0" dirty="0" smtClean="0">
                <a:ea typeface="Calibri"/>
              </a:rPr>
              <a:t>(</a:t>
            </a:r>
            <a:r>
              <a:rPr lang="it-IT" sz="1100" b="0" dirty="0" smtClean="0">
                <a:solidFill>
                  <a:srgbClr val="A31515"/>
                </a:solidFill>
                <a:ea typeface="Calibri"/>
              </a:rPr>
              <a:t>"2) "</a:t>
            </a:r>
            <a:r>
              <a:rPr lang="it-IT" sz="1100" b="0" dirty="0" smtClean="0">
                <a:ea typeface="Calibri"/>
              </a:rPr>
              <a:t> + p); </a:t>
            </a:r>
            <a:r>
              <a:rPr lang="it-IT" sz="1100" b="0" dirty="0" smtClean="0">
                <a:solidFill>
                  <a:srgbClr val="008000"/>
                </a:solidFill>
                <a:ea typeface="Calibri"/>
              </a:rPr>
              <a:t>// cache non vuota</a:t>
            </a:r>
            <a:endParaRPr lang="it-IT" sz="1100" b="0" dirty="0" smtClean="0">
              <a:ea typeface="Calibri"/>
            </a:endParaRPr>
          </a:p>
          <a:p>
            <a:pPr fontAlgn="auto"/>
            <a:r>
              <a:rPr lang="it-IT" sz="1100" b="0" dirty="0" smtClean="0">
                <a:ea typeface="Calibri"/>
              </a:rPr>
              <a:t>  </a:t>
            </a:r>
            <a:r>
              <a:rPr lang="it-IT" sz="1100" b="0" dirty="0" err="1" smtClean="0">
                <a:ea typeface="Calibri"/>
              </a:rPr>
              <a:t>bf.Serialize</a:t>
            </a:r>
            <a:r>
              <a:rPr lang="it-IT" sz="1100" b="0" dirty="0" smtClean="0">
                <a:ea typeface="Calibri"/>
              </a:rPr>
              <a:t>(</a:t>
            </a:r>
            <a:r>
              <a:rPr lang="it-IT" sz="1100" b="0" dirty="0" err="1" smtClean="0">
                <a:ea typeface="Calibri"/>
              </a:rPr>
              <a:t>fOut</a:t>
            </a:r>
            <a:r>
              <a:rPr lang="it-IT" sz="1100" b="0" dirty="0" smtClean="0">
                <a:ea typeface="Calibri"/>
              </a:rPr>
              <a:t>, </a:t>
            </a:r>
            <a:r>
              <a:rPr lang="it-IT" sz="1100" b="0" dirty="0" smtClean="0">
                <a:solidFill>
                  <a:srgbClr val="0000FF"/>
                </a:solidFill>
                <a:ea typeface="Calibri"/>
              </a:rPr>
              <a:t>new</a:t>
            </a:r>
            <a:r>
              <a:rPr lang="it-IT" sz="1100" b="0" dirty="0" smtClean="0">
                <a:ea typeface="Calibri"/>
              </a:rPr>
              <a:t> </a:t>
            </a:r>
            <a:r>
              <a:rPr lang="it-IT" sz="1100" b="0" dirty="0" err="1" smtClean="0">
                <a:solidFill>
                  <a:srgbClr val="2B91AF"/>
                </a:solidFill>
                <a:ea typeface="Calibri"/>
              </a:rPr>
              <a:t>CPersona</a:t>
            </a:r>
            <a:r>
              <a:rPr lang="it-IT" sz="1100" b="0" dirty="0" smtClean="0">
                <a:ea typeface="Calibri"/>
              </a:rPr>
              <a:t>(</a:t>
            </a:r>
            <a:r>
              <a:rPr lang="it-IT" sz="1100" b="0" dirty="0" smtClean="0">
                <a:solidFill>
                  <a:srgbClr val="A31515"/>
                </a:solidFill>
                <a:ea typeface="Calibri"/>
              </a:rPr>
              <a:t>"Rossi"</a:t>
            </a:r>
            <a:r>
              <a:rPr lang="it-IT" sz="1100" b="0" dirty="0" smtClean="0">
                <a:ea typeface="Calibri"/>
              </a:rPr>
              <a:t>, 1960));</a:t>
            </a:r>
          </a:p>
          <a:p>
            <a:pPr fontAlgn="auto"/>
            <a:r>
              <a:rPr lang="it-IT" sz="1100" b="0" dirty="0" smtClean="0">
                <a:ea typeface="Calibri"/>
              </a:rPr>
              <a:t>  </a:t>
            </a:r>
            <a:r>
              <a:rPr lang="it-IT" sz="1100" b="0" dirty="0" err="1" smtClean="0">
                <a:ea typeface="Calibri"/>
              </a:rPr>
              <a:t>fOut.Close</a:t>
            </a:r>
            <a:r>
              <a:rPr lang="it-IT" sz="1100" b="0" dirty="0" smtClean="0">
                <a:ea typeface="Calibri"/>
              </a:rPr>
              <a:t>();</a:t>
            </a:r>
          </a:p>
          <a:p>
            <a:pPr fontAlgn="auto"/>
            <a:r>
              <a:rPr lang="it-IT" sz="1100" b="0" dirty="0" smtClean="0">
                <a:ea typeface="Calibri"/>
              </a:rPr>
              <a:t>  </a:t>
            </a:r>
            <a:r>
              <a:rPr lang="it-IT" sz="1100" b="0" dirty="0" err="1" smtClean="0">
                <a:solidFill>
                  <a:srgbClr val="2B91AF"/>
                </a:solidFill>
                <a:ea typeface="Calibri"/>
              </a:rPr>
              <a:t>Console</a:t>
            </a:r>
            <a:r>
              <a:rPr lang="it-IT" sz="1100" b="0" dirty="0" err="1" smtClean="0">
                <a:ea typeface="Calibri"/>
              </a:rPr>
              <a:t>.WriteLine</a:t>
            </a:r>
            <a:r>
              <a:rPr lang="it-IT" sz="1100" b="0" dirty="0" smtClean="0">
                <a:ea typeface="Calibri"/>
              </a:rPr>
              <a:t>(</a:t>
            </a:r>
            <a:r>
              <a:rPr lang="it-IT" sz="1100" b="0" dirty="0" smtClean="0">
                <a:solidFill>
                  <a:srgbClr val="A31515"/>
                </a:solidFill>
                <a:ea typeface="Calibri"/>
              </a:rPr>
              <a:t>"</a:t>
            </a:r>
            <a:r>
              <a:rPr lang="it-IT" sz="1100" b="0" dirty="0" err="1" smtClean="0">
                <a:solidFill>
                  <a:srgbClr val="A31515"/>
                </a:solidFill>
                <a:ea typeface="Calibri"/>
              </a:rPr>
              <a:t>Ri</a:t>
            </a:r>
            <a:r>
              <a:rPr lang="it-IT" sz="1100" b="0" dirty="0" smtClean="0">
                <a:solidFill>
                  <a:srgbClr val="A31515"/>
                </a:solidFill>
                <a:ea typeface="Calibri"/>
              </a:rPr>
              <a:t>-carico l'oggetto... "</a:t>
            </a:r>
            <a:r>
              <a:rPr lang="it-IT" sz="1100" b="0" dirty="0" smtClean="0">
                <a:ea typeface="Calibri"/>
              </a:rPr>
              <a:t>); </a:t>
            </a:r>
          </a:p>
          <a:p>
            <a:pPr fontAlgn="auto"/>
            <a:r>
              <a:rPr lang="it-IT" sz="1100" b="0" dirty="0" smtClean="0">
                <a:ea typeface="Calibri"/>
              </a:rPr>
              <a:t>  </a:t>
            </a:r>
            <a:r>
              <a:rPr lang="it-IT" sz="1100" b="0" dirty="0" err="1" smtClean="0">
                <a:solidFill>
                  <a:srgbClr val="0000FF"/>
                </a:solidFill>
                <a:ea typeface="Calibri"/>
              </a:rPr>
              <a:t>var</a:t>
            </a:r>
            <a:r>
              <a:rPr lang="it-IT" sz="1100" b="0" dirty="0" smtClean="0">
                <a:ea typeface="Calibri"/>
              </a:rPr>
              <a:t> </a:t>
            </a:r>
            <a:r>
              <a:rPr lang="it-IT" sz="1100" b="0" dirty="0" err="1" smtClean="0">
                <a:ea typeface="Calibri"/>
              </a:rPr>
              <a:t>fIn</a:t>
            </a:r>
            <a:r>
              <a:rPr lang="it-IT" sz="1100" b="0" dirty="0" smtClean="0">
                <a:ea typeface="Calibri"/>
              </a:rPr>
              <a:t> = </a:t>
            </a:r>
            <a:r>
              <a:rPr lang="it-IT" sz="1100" b="0" dirty="0" smtClean="0">
                <a:solidFill>
                  <a:srgbClr val="0000FF"/>
                </a:solidFill>
                <a:ea typeface="Calibri"/>
              </a:rPr>
              <a:t>new</a:t>
            </a:r>
            <a:r>
              <a:rPr lang="it-IT" sz="1100" b="0" dirty="0" smtClean="0">
                <a:ea typeface="Calibri"/>
              </a:rPr>
              <a:t> </a:t>
            </a:r>
            <a:r>
              <a:rPr lang="it-IT" sz="1100" b="0" dirty="0" err="1" smtClean="0">
                <a:solidFill>
                  <a:srgbClr val="2B91AF"/>
                </a:solidFill>
                <a:ea typeface="Calibri"/>
              </a:rPr>
              <a:t>FileStream</a:t>
            </a:r>
            <a:r>
              <a:rPr lang="it-IT" sz="1100" b="0" dirty="0" smtClean="0">
                <a:ea typeface="Calibri"/>
              </a:rPr>
              <a:t>(STR, </a:t>
            </a:r>
            <a:r>
              <a:rPr lang="it-IT" sz="1100" b="0" dirty="0" err="1" smtClean="0">
                <a:solidFill>
                  <a:srgbClr val="2B91AF"/>
                </a:solidFill>
                <a:ea typeface="Calibri"/>
              </a:rPr>
              <a:t>FileMode</a:t>
            </a:r>
            <a:r>
              <a:rPr lang="it-IT" sz="1100" b="0" dirty="0" err="1" smtClean="0">
                <a:ea typeface="Calibri"/>
              </a:rPr>
              <a:t>.Open</a:t>
            </a:r>
            <a:r>
              <a:rPr lang="it-IT" sz="1100" b="0" dirty="0" smtClean="0">
                <a:ea typeface="Calibri"/>
              </a:rPr>
              <a:t>);</a:t>
            </a:r>
          </a:p>
          <a:p>
            <a:pPr fontAlgn="auto"/>
            <a:r>
              <a:rPr lang="it-IT" sz="1100" b="0" dirty="0" smtClean="0">
                <a:ea typeface="Calibri"/>
              </a:rPr>
              <a:t>  </a:t>
            </a:r>
            <a:r>
              <a:rPr lang="it-IT" sz="1100" b="0" dirty="0" err="1" smtClean="0">
                <a:solidFill>
                  <a:srgbClr val="2B91AF"/>
                </a:solidFill>
                <a:ea typeface="Calibri"/>
              </a:rPr>
              <a:t>CPersona</a:t>
            </a:r>
            <a:r>
              <a:rPr lang="it-IT" sz="1100" b="0" dirty="0" smtClean="0">
                <a:ea typeface="Calibri"/>
              </a:rPr>
              <a:t> q = (</a:t>
            </a:r>
            <a:r>
              <a:rPr lang="it-IT" sz="1100" b="0" dirty="0" err="1" smtClean="0">
                <a:solidFill>
                  <a:srgbClr val="2B91AF"/>
                </a:solidFill>
                <a:ea typeface="Calibri"/>
              </a:rPr>
              <a:t>CPersona</a:t>
            </a:r>
            <a:r>
              <a:rPr lang="it-IT" sz="1100" b="0" dirty="0" smtClean="0">
                <a:ea typeface="Calibri"/>
              </a:rPr>
              <a:t>)</a:t>
            </a:r>
            <a:r>
              <a:rPr lang="it-IT" sz="1100" b="0" dirty="0" err="1" smtClean="0">
                <a:ea typeface="Calibri"/>
              </a:rPr>
              <a:t>bf.Deserialize</a:t>
            </a:r>
            <a:r>
              <a:rPr lang="it-IT" sz="1100" b="0" dirty="0" smtClean="0">
                <a:ea typeface="Calibri"/>
              </a:rPr>
              <a:t>(</a:t>
            </a:r>
            <a:r>
              <a:rPr lang="it-IT" sz="1100" b="0" dirty="0" err="1" smtClean="0">
                <a:ea typeface="Calibri"/>
              </a:rPr>
              <a:t>fIn</a:t>
            </a:r>
            <a:r>
              <a:rPr lang="it-IT" sz="1100" b="0" dirty="0" smtClean="0">
                <a:ea typeface="Calibri"/>
              </a:rPr>
              <a:t>);</a:t>
            </a:r>
          </a:p>
          <a:p>
            <a:pPr fontAlgn="auto"/>
            <a:r>
              <a:rPr lang="it-IT" sz="1100" b="0" dirty="0" smtClean="0">
                <a:ea typeface="Calibri"/>
              </a:rPr>
              <a:t>  </a:t>
            </a:r>
            <a:r>
              <a:rPr lang="it-IT" sz="1100" b="0" dirty="0" err="1" smtClean="0">
                <a:solidFill>
                  <a:srgbClr val="2B91AF"/>
                </a:solidFill>
                <a:ea typeface="Calibri"/>
              </a:rPr>
              <a:t>Console</a:t>
            </a:r>
            <a:r>
              <a:rPr lang="it-IT" sz="1100" b="0" dirty="0" err="1" smtClean="0">
                <a:ea typeface="Calibri"/>
              </a:rPr>
              <a:t>.WriteLine</a:t>
            </a:r>
            <a:r>
              <a:rPr lang="it-IT" sz="1100" b="0" dirty="0" smtClean="0">
                <a:ea typeface="Calibri"/>
              </a:rPr>
              <a:t>(</a:t>
            </a:r>
            <a:r>
              <a:rPr lang="it-IT" sz="1100" b="0" dirty="0" smtClean="0">
                <a:solidFill>
                  <a:srgbClr val="A31515"/>
                </a:solidFill>
                <a:ea typeface="Calibri"/>
              </a:rPr>
              <a:t>"1) "</a:t>
            </a:r>
            <a:r>
              <a:rPr lang="it-IT" sz="1100" b="0" dirty="0" smtClean="0">
                <a:ea typeface="Calibri"/>
              </a:rPr>
              <a:t> + q); </a:t>
            </a:r>
            <a:r>
              <a:rPr lang="it-IT" sz="1100" b="0" dirty="0" smtClean="0">
                <a:solidFill>
                  <a:srgbClr val="008000"/>
                </a:solidFill>
                <a:ea typeface="Calibri"/>
              </a:rPr>
              <a:t>// cache vuota</a:t>
            </a:r>
            <a:endParaRPr lang="it-IT" sz="1100" b="0" dirty="0" smtClean="0">
              <a:ea typeface="Calibri"/>
            </a:endParaRPr>
          </a:p>
          <a:p>
            <a:pPr fontAlgn="auto"/>
            <a:r>
              <a:rPr lang="it-IT" sz="1100" b="0" dirty="0" smtClean="0">
                <a:ea typeface="Calibri"/>
              </a:rPr>
              <a:t>  </a:t>
            </a:r>
            <a:r>
              <a:rPr lang="it-IT" sz="1100" b="0" dirty="0" err="1" smtClean="0">
                <a:solidFill>
                  <a:srgbClr val="2B91AF"/>
                </a:solidFill>
                <a:ea typeface="Calibri"/>
              </a:rPr>
              <a:t>Console</a:t>
            </a:r>
            <a:r>
              <a:rPr lang="it-IT" sz="1100" b="0" dirty="0" err="1" smtClean="0">
                <a:ea typeface="Calibri"/>
              </a:rPr>
              <a:t>.WriteLine</a:t>
            </a:r>
            <a:r>
              <a:rPr lang="it-IT" sz="1100" b="0" dirty="0" smtClean="0">
                <a:ea typeface="Calibri"/>
              </a:rPr>
              <a:t>(</a:t>
            </a:r>
            <a:r>
              <a:rPr lang="it-IT" sz="1100" b="0" dirty="0" smtClean="0">
                <a:solidFill>
                  <a:srgbClr val="A31515"/>
                </a:solidFill>
                <a:ea typeface="Calibri"/>
              </a:rPr>
              <a:t>"2) "</a:t>
            </a:r>
            <a:r>
              <a:rPr lang="it-IT" sz="1100" b="0" dirty="0" smtClean="0">
                <a:ea typeface="Calibri"/>
              </a:rPr>
              <a:t> + q); </a:t>
            </a:r>
            <a:r>
              <a:rPr lang="it-IT" sz="1100" b="0" dirty="0" smtClean="0">
                <a:solidFill>
                  <a:srgbClr val="008000"/>
                </a:solidFill>
                <a:ea typeface="Calibri"/>
              </a:rPr>
              <a:t>// cache non vuota</a:t>
            </a:r>
            <a:endParaRPr lang="it-IT" sz="1100" b="0" dirty="0" smtClean="0">
              <a:ea typeface="Calibri"/>
            </a:endParaRPr>
          </a:p>
          <a:p>
            <a:pPr fontAlgn="auto"/>
            <a:r>
              <a:rPr lang="it-IT" sz="1100" b="0" dirty="0" smtClean="0">
                <a:ea typeface="Calibri"/>
              </a:rPr>
              <a:t>  </a:t>
            </a:r>
            <a:r>
              <a:rPr lang="it-IT" sz="1100" b="0" dirty="0" err="1" smtClean="0">
                <a:ea typeface="Calibri"/>
              </a:rPr>
              <a:t>fIn.Close</a:t>
            </a:r>
            <a:r>
              <a:rPr lang="it-IT" sz="1100" b="0" dirty="0" smtClean="0">
                <a:ea typeface="Calibri"/>
              </a:rPr>
              <a:t>();</a:t>
            </a:r>
          </a:p>
          <a:p>
            <a:pPr fontAlgn="auto">
              <a:spcAft>
                <a:spcPts val="1000"/>
              </a:spcAft>
            </a:pPr>
            <a:r>
              <a:rPr lang="it-IT" sz="1100" b="0" dirty="0" smtClean="0">
                <a:ea typeface="Calibri"/>
              </a:rPr>
              <a:t>}</a:t>
            </a: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19" y="5417820"/>
            <a:ext cx="477299" cy="477299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999" y="5822865"/>
            <a:ext cx="495460" cy="495460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7" y="2079364"/>
            <a:ext cx="477299" cy="477299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642" y="2070283"/>
            <a:ext cx="495460" cy="495460"/>
          </a:xfrm>
          <a:prstGeom prst="rect">
            <a:avLst/>
          </a:prstGeom>
        </p:spPr>
      </p:pic>
      <p:sp>
        <p:nvSpPr>
          <p:cNvPr id="24" name="Segnaposto data 2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25" name="Segnaposto piè di pagina 2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26" name="Segnaposto numero diapositiva 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757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565" name="Picture 5" descr="From C# source code to machine exec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793" y="1713277"/>
            <a:ext cx="4534426" cy="405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Linguaggio C# - Caratteristiche generali</a:t>
            </a:r>
            <a:endParaRPr lang="it-IT" dirty="0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>
          <a:xfrm>
            <a:off x="379561" y="1142047"/>
            <a:ext cx="7030232" cy="49482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/>
            <a:r>
              <a:rPr lang="it-IT" u="none" dirty="0" smtClean="0"/>
              <a:t>Linguaggio (general-</a:t>
            </a:r>
            <a:r>
              <a:rPr lang="it-IT" u="none" dirty="0" err="1" smtClean="0"/>
              <a:t>purpose</a:t>
            </a:r>
            <a:r>
              <a:rPr lang="it-IT" u="none" dirty="0" smtClean="0"/>
              <a:t>) principale di .NET</a:t>
            </a:r>
          </a:p>
          <a:p>
            <a:pPr lvl="2" fontAlgn="auto"/>
            <a:r>
              <a:rPr lang="it-IT" u="none" dirty="0" smtClean="0"/>
              <a:t>Prevalentemente basato sul </a:t>
            </a:r>
            <a:r>
              <a:rPr lang="it-IT" u="none" dirty="0" smtClean="0">
                <a:solidFill>
                  <a:srgbClr val="C00000"/>
                </a:solidFill>
              </a:rPr>
              <a:t>paradigma ad oggetti</a:t>
            </a:r>
            <a:r>
              <a:rPr lang="it-IT" u="none" dirty="0" smtClean="0"/>
              <a:t>, ma dalle ultime versione è definibile come linguaggio </a:t>
            </a:r>
            <a:r>
              <a:rPr lang="it-IT" u="none" dirty="0" smtClean="0">
                <a:solidFill>
                  <a:srgbClr val="C00000"/>
                </a:solidFill>
              </a:rPr>
              <a:t>multi-paradigma</a:t>
            </a:r>
          </a:p>
          <a:p>
            <a:pPr lvl="2" fontAlgn="auto"/>
            <a:r>
              <a:rPr lang="it-IT" u="none" dirty="0" smtClean="0"/>
              <a:t>È standardizzato </a:t>
            </a:r>
            <a:r>
              <a:rPr lang="it-IT" u="none" dirty="0" err="1" smtClean="0"/>
              <a:t>Ecma</a:t>
            </a:r>
            <a:r>
              <a:rPr lang="it-IT" u="none" dirty="0" smtClean="0"/>
              <a:t> (ECMA-334) e USI (ISO/IEC 23270:2006)</a:t>
            </a:r>
          </a:p>
          <a:p>
            <a:pPr lvl="2" fontAlgn="auto"/>
            <a:r>
              <a:rPr lang="it-IT" u="none" dirty="0" smtClean="0"/>
              <a:t>Nato nel 2000, è attualmente disponibile nella versione 6.0 (datata 2015)</a:t>
            </a:r>
          </a:p>
          <a:p>
            <a:pPr lvl="2" fontAlgn="auto"/>
            <a:r>
              <a:rPr lang="it-IT" u="none" dirty="0" smtClean="0"/>
              <a:t>Attualmente è disponibile per tutte le piattaforme (Windows, Linux, …) e il relativo compilatore è stato rilasciato come open-source code.</a:t>
            </a:r>
          </a:p>
          <a:p>
            <a:pPr lvl="2" fontAlgn="auto"/>
            <a:r>
              <a:rPr lang="it-IT" u="none" dirty="0" smtClean="0"/>
              <a:t>L’IDE principale per lo sviluppo in C# è </a:t>
            </a:r>
            <a:r>
              <a:rPr lang="it-IT" u="none" dirty="0" smtClean="0">
                <a:solidFill>
                  <a:srgbClr val="C00000"/>
                </a:solidFill>
              </a:rPr>
              <a:t>Microsoft Visual Studio</a:t>
            </a:r>
          </a:p>
          <a:p>
            <a:pPr lvl="2" fontAlgn="auto"/>
            <a:endParaRPr lang="it-IT" u="none" dirty="0">
              <a:solidFill>
                <a:srgbClr val="C00000"/>
              </a:solidFill>
            </a:endParaRPr>
          </a:p>
          <a:p>
            <a:pPr lvl="1" fontAlgn="auto"/>
            <a:r>
              <a:rPr lang="it-IT" u="none" dirty="0" smtClean="0">
                <a:solidFill>
                  <a:schemeClr val="tx1"/>
                </a:solidFill>
              </a:rPr>
              <a:t>Dal Sorgente all’Esecuzione</a:t>
            </a:r>
          </a:p>
          <a:p>
            <a:pPr lvl="2" fontAlgn="auto"/>
            <a:r>
              <a:rPr lang="it-IT" u="none" dirty="0">
                <a:solidFill>
                  <a:schemeClr val="tx1"/>
                </a:solidFill>
              </a:rPr>
              <a:t>Il compilatore C# produce codice intermedio </a:t>
            </a:r>
            <a:r>
              <a:rPr lang="it-IT" u="none" dirty="0" smtClean="0">
                <a:solidFill>
                  <a:schemeClr val="tx1"/>
                </a:solidFill>
              </a:rPr>
              <a:t>(CIL</a:t>
            </a:r>
            <a:r>
              <a:rPr lang="it-IT" u="none" dirty="0">
                <a:solidFill>
                  <a:schemeClr val="tx1"/>
                </a:solidFill>
              </a:rPr>
              <a:t>)</a:t>
            </a:r>
          </a:p>
          <a:p>
            <a:pPr lvl="2" fontAlgn="auto"/>
            <a:r>
              <a:rPr lang="it-IT" u="none" dirty="0">
                <a:solidFill>
                  <a:schemeClr val="tx1"/>
                </a:solidFill>
              </a:rPr>
              <a:t>Codice e risorse (es. immagini) formano uno o più </a:t>
            </a:r>
            <a:r>
              <a:rPr lang="it-IT" u="none" dirty="0">
                <a:solidFill>
                  <a:srgbClr val="C00000"/>
                </a:solidFill>
              </a:rPr>
              <a:t>Assembly</a:t>
            </a:r>
          </a:p>
          <a:p>
            <a:pPr lvl="2" fontAlgn="auto"/>
            <a:r>
              <a:rPr lang="it-IT" u="none" dirty="0">
                <a:solidFill>
                  <a:schemeClr val="tx1"/>
                </a:solidFill>
              </a:rPr>
              <a:t>Gli Assembly sono contenuti su appositi file (.</a:t>
            </a:r>
            <a:r>
              <a:rPr lang="it-IT" u="none" dirty="0" err="1">
                <a:solidFill>
                  <a:schemeClr val="tx1"/>
                </a:solidFill>
              </a:rPr>
              <a:t>exe</a:t>
            </a:r>
            <a:r>
              <a:rPr lang="it-IT" u="none" dirty="0">
                <a:solidFill>
                  <a:schemeClr val="tx1"/>
                </a:solidFill>
              </a:rPr>
              <a:t> o .</a:t>
            </a:r>
            <a:r>
              <a:rPr lang="it-IT" u="none" dirty="0" err="1">
                <a:solidFill>
                  <a:schemeClr val="tx1"/>
                </a:solidFill>
              </a:rPr>
              <a:t>dll</a:t>
            </a:r>
            <a:r>
              <a:rPr lang="it-IT" u="none" dirty="0">
                <a:solidFill>
                  <a:schemeClr val="tx1"/>
                </a:solidFill>
              </a:rPr>
              <a:t> in Windows)</a:t>
            </a:r>
          </a:p>
          <a:p>
            <a:pPr lvl="2" fontAlgn="auto"/>
            <a:r>
              <a:rPr lang="it-IT" u="none" dirty="0">
                <a:solidFill>
                  <a:schemeClr val="tx1"/>
                </a:solidFill>
              </a:rPr>
              <a:t>Il programma C# può utilizzare la Class Library che è messa a </a:t>
            </a:r>
            <a:r>
              <a:rPr lang="it-IT" u="none" dirty="0" smtClean="0">
                <a:solidFill>
                  <a:schemeClr val="tx1"/>
                </a:solidFill>
              </a:rPr>
              <a:t>disposizione tramite il .NET Framework</a:t>
            </a:r>
            <a:endParaRPr lang="it-IT" u="none" dirty="0">
              <a:solidFill>
                <a:schemeClr val="tx1"/>
              </a:solidFill>
            </a:endParaRPr>
          </a:p>
          <a:p>
            <a:pPr lvl="2" fontAlgn="auto"/>
            <a:r>
              <a:rPr lang="it-IT" u="none" dirty="0" smtClean="0">
                <a:solidFill>
                  <a:schemeClr val="tx1"/>
                </a:solidFill>
              </a:rPr>
              <a:t>La </a:t>
            </a:r>
            <a:r>
              <a:rPr lang="it-IT" u="none" dirty="0">
                <a:solidFill>
                  <a:schemeClr val="tx1"/>
                </a:solidFill>
              </a:rPr>
              <a:t>CLR carica il codice </a:t>
            </a:r>
            <a:r>
              <a:rPr lang="it-IT" u="none" dirty="0" smtClean="0">
                <a:solidFill>
                  <a:schemeClr val="tx1"/>
                </a:solidFill>
              </a:rPr>
              <a:t>CIL </a:t>
            </a:r>
            <a:r>
              <a:rPr lang="it-IT" u="none" dirty="0">
                <a:solidFill>
                  <a:schemeClr val="tx1"/>
                </a:solidFill>
              </a:rPr>
              <a:t>e ne traduce le parti da eseguire in linguaggio macchina, compilandole con </a:t>
            </a:r>
            <a:r>
              <a:rPr lang="it-IT" u="none" dirty="0" smtClean="0">
                <a:solidFill>
                  <a:schemeClr val="tx1"/>
                </a:solidFill>
              </a:rPr>
              <a:t>mediante JIT</a:t>
            </a:r>
            <a:endParaRPr lang="it-IT" u="none" dirty="0">
              <a:solidFill>
                <a:schemeClr val="tx1"/>
              </a:solidFill>
            </a:endParaRPr>
          </a:p>
          <a:p>
            <a:pPr lvl="2" fontAlgn="auto"/>
            <a:endParaRPr lang="it-IT" u="none" dirty="0" smtClean="0">
              <a:solidFill>
                <a:schemeClr val="tx1"/>
              </a:solidFill>
            </a:endParaRPr>
          </a:p>
        </p:txBody>
      </p:sp>
      <p:sp>
        <p:nvSpPr>
          <p:cNvPr id="15" name="Segnaposto data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6" name="Segnaposto piè di pagina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17" name="Segnaposto numero diapositiva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244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/>
          <p:cNvSpPr>
            <a:spLocks noGrp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it-IT" dirty="0" smtClean="0"/>
              <a:t>Supporto a livello di linguaggio con keyword per definire blocchi di codice come sezioni critiche </a:t>
            </a:r>
          </a:p>
          <a:p>
            <a:pPr lvl="2"/>
            <a:r>
              <a:rPr lang="it-IT" dirty="0" smtClean="0"/>
              <a:t>«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it-IT" dirty="0" smtClean="0"/>
              <a:t>» in Java, «</a:t>
            </a:r>
            <a:r>
              <a:rPr lang="it-IT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it-IT" dirty="0" smtClean="0"/>
              <a:t>» in C#</a:t>
            </a:r>
          </a:p>
          <a:p>
            <a:pPr lvl="2"/>
            <a:r>
              <a:rPr lang="it-IT" dirty="0" smtClean="0"/>
              <a:t>keyword «volatile» per proibire ottimizzazioni del compilatore che comporterebbero problemi in caso di accessi concorrenti.</a:t>
            </a:r>
          </a:p>
          <a:p>
            <a:pPr lvl="1"/>
            <a:r>
              <a:rPr lang="it-IT" dirty="0" smtClean="0"/>
              <a:t>Possibilità di definire interi metodi come regioni critiche</a:t>
            </a:r>
          </a:p>
          <a:p>
            <a:pPr lvl="2"/>
            <a:r>
              <a:rPr lang="it-IT" dirty="0" smtClean="0"/>
              <a:t>keyword «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it-IT" dirty="0" smtClean="0"/>
              <a:t>» in Java, attributo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MethodImpl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MethodImplOptions.Synchronized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r>
              <a:rPr lang="it-IT" dirty="0" smtClean="0"/>
              <a:t> in C#</a:t>
            </a:r>
          </a:p>
          <a:p>
            <a:pPr lvl="1"/>
            <a:r>
              <a:rPr lang="it-IT" dirty="0" smtClean="0"/>
              <a:t>Ricche librerie di classi con costrutti e strutture dati per semplificare lo sviluppo di applicazioni concorrenti</a:t>
            </a:r>
          </a:p>
          <a:p>
            <a:pPr lvl="2"/>
            <a:r>
              <a:rPr lang="it-IT" dirty="0" smtClean="0"/>
              <a:t>es.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java.util.concurrent</a:t>
            </a:r>
            <a:r>
              <a:rPr lang="it-IT" dirty="0" smtClean="0"/>
              <a:t> in Java,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System.Threading</a:t>
            </a:r>
            <a:r>
              <a:rPr lang="it-IT" dirty="0" smtClean="0"/>
              <a:t> e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System.Collections.Concurrent</a:t>
            </a:r>
            <a:r>
              <a:rPr lang="it-IT" dirty="0" smtClean="0"/>
              <a:t> in C#</a:t>
            </a:r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Thread</a:t>
            </a:r>
            <a:r>
              <a:rPr lang="it-IT" dirty="0" smtClean="0"/>
              <a:t> e concorrenza</a:t>
            </a:r>
            <a:endParaRPr lang="it-IT" dirty="0"/>
          </a:p>
        </p:txBody>
      </p:sp>
      <p:sp>
        <p:nvSpPr>
          <p:cNvPr id="2" name="Segnaposto testo 1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pPr lvl="1"/>
            <a:r>
              <a:rPr lang="it-IT" dirty="0"/>
              <a:t>In Java è necessario derivare una classe da «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java.lang.Thread</a:t>
            </a:r>
            <a:r>
              <a:rPr lang="it-IT" dirty="0"/>
              <a:t>» per creare nuovi </a:t>
            </a:r>
            <a:r>
              <a:rPr lang="it-IT" dirty="0" err="1"/>
              <a:t>thread</a:t>
            </a:r>
            <a:r>
              <a:rPr lang="it-IT" dirty="0"/>
              <a:t>, mentre in C# si crea un’istanza della classe «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System.Threading.Thread</a:t>
            </a:r>
            <a:r>
              <a:rPr lang="it-IT" dirty="0"/>
              <a:t>» passandogli un «delegate» da </a:t>
            </a:r>
            <a:r>
              <a:rPr lang="it-IT" dirty="0" smtClean="0"/>
              <a:t>eseguire</a:t>
            </a:r>
          </a:p>
          <a:p>
            <a:pPr lvl="1"/>
            <a:r>
              <a:rPr lang="it-IT" dirty="0" smtClean="0"/>
              <a:t>In </a:t>
            </a:r>
            <a:r>
              <a:rPr lang="it-IT" dirty="0"/>
              <a:t>Java ogni classe eredita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dirty="0"/>
              <a:t>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dirty="0"/>
              <a:t>and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notifyAll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dirty="0"/>
              <a:t> da </a:t>
            </a:r>
            <a:r>
              <a:rPr lang="it-IT" dirty="0" smtClean="0"/>
              <a:t>Object</a:t>
            </a:r>
          </a:p>
          <a:p>
            <a:pPr lvl="1"/>
            <a:r>
              <a:rPr lang="it-IT" dirty="0" smtClean="0"/>
              <a:t>In C</a:t>
            </a:r>
            <a:r>
              <a:rPr lang="it-IT" dirty="0"/>
              <a:t># i metodi equivalenti sono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dirty="0"/>
              <a:t>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Pulse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dirty="0"/>
              <a:t> and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PulseAll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dirty="0"/>
              <a:t>della classe «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System.Threading.Monitor</a:t>
            </a:r>
            <a:r>
              <a:rPr lang="it-IT" dirty="0" smtClean="0"/>
              <a:t>».</a:t>
            </a:r>
            <a:endParaRPr lang="it-IT" dirty="0"/>
          </a:p>
        </p:txBody>
      </p:sp>
      <p:sp>
        <p:nvSpPr>
          <p:cNvPr id="16" name="Segnaposto data 1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546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Thread</a:t>
            </a:r>
            <a:r>
              <a:rPr lang="it-IT" dirty="0" smtClean="0"/>
              <a:t> </a:t>
            </a:r>
            <a:r>
              <a:rPr lang="it-IT" dirty="0"/>
              <a:t>e concorrenza</a:t>
            </a:r>
            <a:r>
              <a:rPr lang="it-IT" dirty="0" smtClean="0"/>
              <a:t> – Esempio 1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>
          <a:xfrm>
            <a:off x="379562" y="1200521"/>
            <a:ext cx="5554707" cy="4285878"/>
          </a:xfrm>
          <a:gradFill>
            <a:gsLst>
              <a:gs pos="0">
                <a:schemeClr val="bg1">
                  <a:lumMod val="0"/>
                  <a:lumOff val="100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</p:spPr>
        <p:txBody>
          <a:bodyPr/>
          <a:lstStyle/>
          <a:p>
            <a:pPr>
              <a:spcAft>
                <a:spcPts val="0"/>
              </a:spcAft>
            </a:pPr>
            <a:r>
              <a:rPr lang="it-IT" b="0" dirty="0" err="1">
                <a:solidFill>
                  <a:srgbClr val="7F0055"/>
                </a:solidFill>
              </a:rPr>
              <a:t>class</a:t>
            </a:r>
            <a:r>
              <a:rPr lang="it-IT" b="0" dirty="0"/>
              <a:t> </a:t>
            </a:r>
            <a:r>
              <a:rPr lang="it-IT" b="0" dirty="0" err="1"/>
              <a:t>Worker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extends</a:t>
            </a:r>
            <a:r>
              <a:rPr lang="it-IT" b="0" dirty="0"/>
              <a:t> </a:t>
            </a:r>
            <a:r>
              <a:rPr lang="it-IT" b="0" dirty="0" err="1"/>
              <a:t>Thread</a:t>
            </a:r>
            <a:r>
              <a:rPr lang="it-IT" b="0" dirty="0"/>
              <a:t> {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>
                <a:solidFill>
                  <a:srgbClr val="7F0055"/>
                </a:solidFill>
              </a:rPr>
              <a:t>private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>
                <a:solidFill>
                  <a:srgbClr val="0000C0"/>
                </a:solidFill>
              </a:rPr>
              <a:t>from</a:t>
            </a:r>
            <a:r>
              <a:rPr lang="it-IT" b="0" dirty="0"/>
              <a:t>, </a:t>
            </a:r>
            <a:r>
              <a:rPr lang="it-IT" b="0" dirty="0" err="1">
                <a:solidFill>
                  <a:srgbClr val="0000C0"/>
                </a:solidFill>
              </a:rPr>
              <a:t>count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en-US" b="0" dirty="0"/>
              <a:t>  </a:t>
            </a:r>
            <a:r>
              <a:rPr lang="en-US" b="0" dirty="0">
                <a:solidFill>
                  <a:srgbClr val="7F0055"/>
                </a:solidFill>
              </a:rPr>
              <a:t>public</a:t>
            </a:r>
            <a:r>
              <a:rPr lang="en-US" b="0" dirty="0"/>
              <a:t> Worker(</a:t>
            </a:r>
            <a:r>
              <a:rPr lang="en-US" b="0" dirty="0" err="1">
                <a:solidFill>
                  <a:srgbClr val="7F0055"/>
                </a:solidFill>
              </a:rPr>
              <a:t>int</a:t>
            </a:r>
            <a:r>
              <a:rPr lang="en-US" b="0" dirty="0"/>
              <a:t> </a:t>
            </a:r>
            <a:r>
              <a:rPr lang="en-US" b="0" dirty="0">
                <a:solidFill>
                  <a:srgbClr val="6A3E3E"/>
                </a:solidFill>
              </a:rPr>
              <a:t>from</a:t>
            </a:r>
            <a:r>
              <a:rPr lang="en-US" b="0" dirty="0"/>
              <a:t>, </a:t>
            </a:r>
            <a:r>
              <a:rPr lang="en-US" b="0" dirty="0" err="1">
                <a:solidFill>
                  <a:srgbClr val="7F0055"/>
                </a:solidFill>
              </a:rPr>
              <a:t>int</a:t>
            </a:r>
            <a:r>
              <a:rPr lang="en-US" b="0" dirty="0"/>
              <a:t> </a:t>
            </a:r>
            <a:r>
              <a:rPr lang="en-US" b="0" dirty="0">
                <a:solidFill>
                  <a:srgbClr val="6A3E3E"/>
                </a:solidFill>
              </a:rPr>
              <a:t>count</a:t>
            </a:r>
            <a:r>
              <a:rPr lang="en-US" b="0" dirty="0" smtClean="0"/>
              <a:t>)</a:t>
            </a:r>
            <a:r>
              <a:rPr lang="it-IT" b="0" dirty="0" smtClean="0"/>
              <a:t>{ 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 </a:t>
            </a:r>
            <a:r>
              <a:rPr lang="it-IT" b="0" dirty="0" smtClean="0">
                <a:solidFill>
                  <a:srgbClr val="7F0055"/>
                </a:solidFill>
              </a:rPr>
              <a:t>  </a:t>
            </a:r>
            <a:r>
              <a:rPr lang="it-IT" b="0" dirty="0" err="1" smtClean="0">
                <a:solidFill>
                  <a:srgbClr val="7F0055"/>
                </a:solidFill>
              </a:rPr>
              <a:t>this</a:t>
            </a:r>
            <a:r>
              <a:rPr lang="it-IT" b="0" dirty="0" err="1" smtClean="0"/>
              <a:t>.</a:t>
            </a:r>
            <a:r>
              <a:rPr lang="it-IT" b="0" dirty="0" err="1" smtClean="0">
                <a:solidFill>
                  <a:srgbClr val="0000C0"/>
                </a:solidFill>
              </a:rPr>
              <a:t>from</a:t>
            </a:r>
            <a:r>
              <a:rPr lang="it-IT" b="0" dirty="0" smtClean="0"/>
              <a:t> </a:t>
            </a:r>
            <a:r>
              <a:rPr lang="it-IT" b="0" dirty="0"/>
              <a:t>= </a:t>
            </a:r>
            <a:r>
              <a:rPr lang="it-IT" b="0" dirty="0" smtClean="0">
                <a:solidFill>
                  <a:srgbClr val="6A3E3E"/>
                </a:solidFill>
              </a:rPr>
              <a:t>from</a:t>
            </a:r>
            <a:r>
              <a:rPr lang="it-IT" b="0" dirty="0" smtClean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>
                <a:solidFill>
                  <a:srgbClr val="7F0055"/>
                </a:solidFill>
              </a:rPr>
              <a:t> </a:t>
            </a:r>
            <a:r>
              <a:rPr lang="it-IT" b="0" dirty="0" smtClean="0">
                <a:solidFill>
                  <a:srgbClr val="7F0055"/>
                </a:solidFill>
              </a:rPr>
              <a:t>  </a:t>
            </a:r>
            <a:r>
              <a:rPr lang="it-IT" b="0" dirty="0" err="1" smtClean="0">
                <a:solidFill>
                  <a:srgbClr val="7F0055"/>
                </a:solidFill>
              </a:rPr>
              <a:t>this</a:t>
            </a:r>
            <a:r>
              <a:rPr lang="it-IT" b="0" dirty="0" err="1" smtClean="0"/>
              <a:t>.</a:t>
            </a:r>
            <a:r>
              <a:rPr lang="it-IT" b="0" dirty="0" err="1" smtClean="0">
                <a:solidFill>
                  <a:srgbClr val="0000C0"/>
                </a:solidFill>
              </a:rPr>
              <a:t>count</a:t>
            </a:r>
            <a:r>
              <a:rPr lang="it-IT" b="0" dirty="0" smtClean="0"/>
              <a:t> </a:t>
            </a:r>
            <a:r>
              <a:rPr lang="it-IT" b="0" dirty="0"/>
              <a:t>= </a:t>
            </a:r>
            <a:r>
              <a:rPr lang="it-IT" b="0" dirty="0" err="1">
                <a:solidFill>
                  <a:srgbClr val="6A3E3E"/>
                </a:solidFill>
              </a:rPr>
              <a:t>count</a:t>
            </a:r>
            <a:r>
              <a:rPr lang="it-IT" b="0" dirty="0" smtClean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/>
              <a:t> </a:t>
            </a:r>
            <a:r>
              <a:rPr lang="it-IT" b="0" dirty="0" smtClean="0"/>
              <a:t> }</a:t>
            </a:r>
            <a:endParaRPr lang="it-IT" b="0" dirty="0"/>
          </a:p>
          <a:p>
            <a:pPr>
              <a:spcAft>
                <a:spcPts val="0"/>
              </a:spcAft>
            </a:pPr>
            <a:r>
              <a:rPr lang="it-IT" b="0" dirty="0"/>
              <a:t> 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>
                <a:solidFill>
                  <a:srgbClr val="7F0055"/>
                </a:solidFill>
              </a:rPr>
              <a:t>public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void</a:t>
            </a:r>
            <a:r>
              <a:rPr lang="it-IT" b="0" dirty="0"/>
              <a:t> </a:t>
            </a:r>
            <a:r>
              <a:rPr lang="it-IT" b="0" dirty="0" err="1"/>
              <a:t>run</a:t>
            </a:r>
            <a:r>
              <a:rPr lang="it-IT" b="0" dirty="0"/>
              <a:t>() {</a:t>
            </a:r>
          </a:p>
          <a:p>
            <a:pPr>
              <a:spcAft>
                <a:spcPts val="0"/>
              </a:spcAft>
            </a:pPr>
            <a:r>
              <a:rPr lang="en-US" b="0" dirty="0"/>
              <a:t>    </a:t>
            </a:r>
            <a:r>
              <a:rPr lang="en-US" b="0" dirty="0">
                <a:solidFill>
                  <a:srgbClr val="7F0055"/>
                </a:solidFill>
              </a:rPr>
              <a:t>for</a:t>
            </a:r>
            <a:r>
              <a:rPr lang="en-US" b="0" dirty="0"/>
              <a:t> (</a:t>
            </a:r>
            <a:r>
              <a:rPr lang="en-US" b="0" dirty="0" err="1">
                <a:solidFill>
                  <a:srgbClr val="7F0055"/>
                </a:solidFill>
              </a:rPr>
              <a:t>int</a:t>
            </a:r>
            <a:r>
              <a:rPr lang="en-US" b="0" dirty="0"/>
              <a:t> </a:t>
            </a:r>
            <a:r>
              <a:rPr lang="en-US" b="0" dirty="0" err="1">
                <a:solidFill>
                  <a:srgbClr val="6A3E3E"/>
                </a:solidFill>
              </a:rPr>
              <a:t>i</a:t>
            </a:r>
            <a:r>
              <a:rPr lang="en-US" b="0" dirty="0"/>
              <a:t> = </a:t>
            </a:r>
            <a:r>
              <a:rPr lang="en-US" b="0" dirty="0">
                <a:solidFill>
                  <a:srgbClr val="0000C0"/>
                </a:solidFill>
              </a:rPr>
              <a:t>from</a:t>
            </a:r>
            <a:r>
              <a:rPr lang="en-US" b="0" dirty="0"/>
              <a:t>; </a:t>
            </a:r>
            <a:r>
              <a:rPr lang="en-US" b="0" dirty="0" err="1">
                <a:solidFill>
                  <a:srgbClr val="6A3E3E"/>
                </a:solidFill>
              </a:rPr>
              <a:t>i</a:t>
            </a:r>
            <a:r>
              <a:rPr lang="en-US" b="0" dirty="0"/>
              <a:t> &lt; </a:t>
            </a:r>
            <a:r>
              <a:rPr lang="en-US" b="0" dirty="0" err="1">
                <a:solidFill>
                  <a:srgbClr val="0000C0"/>
                </a:solidFill>
              </a:rPr>
              <a:t>from</a:t>
            </a:r>
            <a:r>
              <a:rPr lang="en-US" b="0" dirty="0" err="1"/>
              <a:t>+</a:t>
            </a:r>
            <a:r>
              <a:rPr lang="en-US" b="0" dirty="0" err="1">
                <a:solidFill>
                  <a:srgbClr val="0000C0"/>
                </a:solidFill>
              </a:rPr>
              <a:t>count</a:t>
            </a:r>
            <a:r>
              <a:rPr lang="en-US" b="0" dirty="0"/>
              <a:t>; </a:t>
            </a:r>
            <a:r>
              <a:rPr lang="en-US" b="0" dirty="0" err="1">
                <a:solidFill>
                  <a:srgbClr val="6A3E3E"/>
                </a:solidFill>
              </a:rPr>
              <a:t>i</a:t>
            </a:r>
            <a:r>
              <a:rPr lang="en-US" b="0" dirty="0"/>
              <a:t>++) {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  </a:t>
            </a:r>
            <a:r>
              <a:rPr lang="it-IT" b="0" dirty="0" err="1">
                <a:solidFill>
                  <a:srgbClr val="7F0055"/>
                </a:solidFill>
              </a:rPr>
              <a:t>if</a:t>
            </a:r>
            <a:r>
              <a:rPr lang="it-IT" b="0" dirty="0"/>
              <a:t> (</a:t>
            </a:r>
            <a:r>
              <a:rPr lang="it-IT" b="0" i="1" dirty="0" err="1"/>
              <a:t>isPrime</a:t>
            </a:r>
            <a:r>
              <a:rPr lang="it-IT" b="0" i="1" dirty="0"/>
              <a:t>(</a:t>
            </a:r>
            <a:r>
              <a:rPr lang="it-IT" b="0" i="1" dirty="0">
                <a:solidFill>
                  <a:srgbClr val="6A3E3E"/>
                </a:solidFill>
              </a:rPr>
              <a:t>i</a:t>
            </a:r>
            <a:r>
              <a:rPr lang="it-IT" b="0" i="1" dirty="0"/>
              <a:t>)) {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    </a:t>
            </a:r>
            <a:r>
              <a:rPr lang="it-IT" b="0" dirty="0" err="1"/>
              <a:t>System.</a:t>
            </a:r>
            <a:r>
              <a:rPr lang="it-IT" b="0" i="1" dirty="0" err="1">
                <a:solidFill>
                  <a:srgbClr val="0000C0"/>
                </a:solidFill>
              </a:rPr>
              <a:t>out</a:t>
            </a:r>
            <a:r>
              <a:rPr lang="it-IT" b="0" i="1" dirty="0" err="1"/>
              <a:t>.printf</a:t>
            </a:r>
            <a:r>
              <a:rPr lang="it-IT" b="0" i="1" dirty="0"/>
              <a:t>(</a:t>
            </a:r>
            <a:r>
              <a:rPr lang="it-IT" b="0" i="1" dirty="0">
                <a:solidFill>
                  <a:srgbClr val="2A00FF"/>
                </a:solidFill>
              </a:rPr>
              <a:t>"%d\n"</a:t>
            </a:r>
            <a:r>
              <a:rPr lang="it-IT" b="0" i="1" dirty="0"/>
              <a:t>, </a:t>
            </a:r>
            <a:r>
              <a:rPr lang="it-IT" b="0" i="1" dirty="0">
                <a:solidFill>
                  <a:srgbClr val="6A3E3E"/>
                </a:solidFill>
              </a:rPr>
              <a:t>i</a:t>
            </a:r>
            <a:r>
              <a:rPr lang="it-IT" b="0" i="1" dirty="0"/>
              <a:t>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  }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}</a:t>
            </a:r>
          </a:p>
          <a:p>
            <a:pPr>
              <a:spcAft>
                <a:spcPts val="0"/>
              </a:spcAft>
            </a:pPr>
            <a:r>
              <a:rPr lang="it-IT" b="0" dirty="0"/>
              <a:t>  }</a:t>
            </a:r>
          </a:p>
          <a:p>
            <a:pPr>
              <a:spcAft>
                <a:spcPts val="0"/>
              </a:spcAft>
            </a:pPr>
            <a:r>
              <a:rPr lang="it-IT" b="0" dirty="0"/>
              <a:t> 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>
                <a:solidFill>
                  <a:srgbClr val="7F0055"/>
                </a:solidFill>
              </a:rPr>
              <a:t>private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static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boolean</a:t>
            </a:r>
            <a:r>
              <a:rPr lang="it-IT" b="0" dirty="0"/>
              <a:t> </a:t>
            </a:r>
            <a:r>
              <a:rPr lang="it-IT" b="0" dirty="0" err="1"/>
              <a:t>isPrime</a:t>
            </a:r>
            <a:r>
              <a:rPr lang="it-IT" b="0" dirty="0"/>
              <a:t>(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6A3E3E"/>
                </a:solidFill>
              </a:rPr>
              <a:t>num</a:t>
            </a:r>
            <a:r>
              <a:rPr lang="it-IT" b="0" dirty="0"/>
              <a:t>) { 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6A3E3E"/>
                </a:solidFill>
              </a:rPr>
              <a:t>sq</a:t>
            </a:r>
            <a:r>
              <a:rPr lang="it-IT" b="0" dirty="0"/>
              <a:t> = (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)</a:t>
            </a:r>
            <a:r>
              <a:rPr lang="it-IT" b="0" dirty="0" err="1"/>
              <a:t>Math.</a:t>
            </a:r>
            <a:r>
              <a:rPr lang="it-IT" b="0" i="1" dirty="0" err="1"/>
              <a:t>sqrt</a:t>
            </a:r>
            <a:r>
              <a:rPr lang="it-IT" b="0" i="1" dirty="0"/>
              <a:t>(</a:t>
            </a:r>
            <a:r>
              <a:rPr lang="it-IT" b="0" i="1" dirty="0" err="1">
                <a:solidFill>
                  <a:srgbClr val="6A3E3E"/>
                </a:solidFill>
              </a:rPr>
              <a:t>num</a:t>
            </a:r>
            <a:r>
              <a:rPr lang="it-IT" b="0" i="1" dirty="0"/>
              <a:t>);</a:t>
            </a:r>
          </a:p>
          <a:p>
            <a:pPr>
              <a:spcAft>
                <a:spcPts val="0"/>
              </a:spcAft>
            </a:pPr>
            <a:r>
              <a:rPr lang="nn-NO" b="0" dirty="0"/>
              <a:t>    </a:t>
            </a:r>
            <a:r>
              <a:rPr lang="nn-NO" b="0" dirty="0">
                <a:solidFill>
                  <a:srgbClr val="7F0055"/>
                </a:solidFill>
              </a:rPr>
              <a:t>for</a:t>
            </a:r>
            <a:r>
              <a:rPr lang="nn-NO" b="0" dirty="0"/>
              <a:t> (</a:t>
            </a:r>
            <a:r>
              <a:rPr lang="nn-NO" b="0" dirty="0">
                <a:solidFill>
                  <a:srgbClr val="7F0055"/>
                </a:solidFill>
              </a:rPr>
              <a:t>int</a:t>
            </a:r>
            <a:r>
              <a:rPr lang="nn-NO" b="0" dirty="0"/>
              <a:t> </a:t>
            </a:r>
            <a:r>
              <a:rPr lang="nn-NO" b="0" dirty="0">
                <a:solidFill>
                  <a:srgbClr val="6A3E3E"/>
                </a:solidFill>
              </a:rPr>
              <a:t>i</a:t>
            </a:r>
            <a:r>
              <a:rPr lang="nn-NO" b="0" dirty="0"/>
              <a:t> = 2; </a:t>
            </a:r>
            <a:r>
              <a:rPr lang="nn-NO" b="0" dirty="0">
                <a:solidFill>
                  <a:srgbClr val="6A3E3E"/>
                </a:solidFill>
              </a:rPr>
              <a:t>i</a:t>
            </a:r>
            <a:r>
              <a:rPr lang="nn-NO" b="0" dirty="0"/>
              <a:t> &lt;= </a:t>
            </a:r>
            <a:r>
              <a:rPr lang="nn-NO" b="0" dirty="0">
                <a:solidFill>
                  <a:srgbClr val="6A3E3E"/>
                </a:solidFill>
              </a:rPr>
              <a:t>sq</a:t>
            </a:r>
            <a:r>
              <a:rPr lang="nn-NO" b="0" dirty="0"/>
              <a:t>; </a:t>
            </a:r>
            <a:r>
              <a:rPr lang="nn-NO" b="0" dirty="0">
                <a:solidFill>
                  <a:srgbClr val="6A3E3E"/>
                </a:solidFill>
              </a:rPr>
              <a:t>i</a:t>
            </a:r>
            <a:r>
              <a:rPr lang="nn-NO" b="0" dirty="0"/>
              <a:t>++) {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  </a:t>
            </a:r>
            <a:r>
              <a:rPr lang="it-IT" b="0" dirty="0" err="1">
                <a:solidFill>
                  <a:srgbClr val="7F0055"/>
                </a:solidFill>
              </a:rPr>
              <a:t>if</a:t>
            </a:r>
            <a:r>
              <a:rPr lang="it-IT" b="0" dirty="0"/>
              <a:t> ((</a:t>
            </a:r>
            <a:r>
              <a:rPr lang="it-IT" b="0" dirty="0" err="1">
                <a:solidFill>
                  <a:srgbClr val="6A3E3E"/>
                </a:solidFill>
              </a:rPr>
              <a:t>num</a:t>
            </a:r>
            <a:r>
              <a:rPr lang="it-IT" b="0" dirty="0"/>
              <a:t> % </a:t>
            </a:r>
            <a:r>
              <a:rPr lang="it-IT" b="0" dirty="0">
                <a:solidFill>
                  <a:srgbClr val="6A3E3E"/>
                </a:solidFill>
              </a:rPr>
              <a:t>i</a:t>
            </a:r>
            <a:r>
              <a:rPr lang="it-IT" b="0" dirty="0"/>
              <a:t>) == 0) {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    </a:t>
            </a:r>
            <a:r>
              <a:rPr lang="it-IT" b="0" dirty="0" err="1">
                <a:solidFill>
                  <a:srgbClr val="7F0055"/>
                </a:solidFill>
              </a:rPr>
              <a:t>return</a:t>
            </a:r>
            <a:r>
              <a:rPr lang="it-IT" b="0" dirty="0"/>
              <a:t> </a:t>
            </a:r>
            <a:r>
              <a:rPr lang="it-IT" b="0" dirty="0">
                <a:solidFill>
                  <a:srgbClr val="7F0055"/>
                </a:solidFill>
              </a:rPr>
              <a:t>false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  }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}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>
                <a:solidFill>
                  <a:srgbClr val="7F0055"/>
                </a:solidFill>
              </a:rPr>
              <a:t>return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true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/>
              <a:t>  }</a:t>
            </a:r>
          </a:p>
          <a:p>
            <a:pPr>
              <a:spcAft>
                <a:spcPts val="0"/>
              </a:spcAft>
            </a:pPr>
            <a:r>
              <a:rPr lang="it-IT" b="0" dirty="0" smtClean="0"/>
              <a:t>}</a:t>
            </a:r>
          </a:p>
          <a:p>
            <a:pPr marL="0" indent="0">
              <a:spcAft>
                <a:spcPts val="0"/>
              </a:spcAft>
              <a:buNone/>
            </a:pPr>
            <a:endParaRPr lang="it-IT" b="0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>
          <a:xfrm>
            <a:off x="6195526" y="1200521"/>
            <a:ext cx="5374433" cy="4285878"/>
          </a:xfrm>
          <a:gradFill>
            <a:gsLst>
              <a:gs pos="0">
                <a:schemeClr val="bg1">
                  <a:lumMod val="0"/>
                  <a:lumOff val="100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</p:spPr>
        <p:txBody>
          <a:bodyPr/>
          <a:lstStyle/>
          <a:p>
            <a:pPr>
              <a:spcAft>
                <a:spcPts val="0"/>
              </a:spcAft>
            </a:pP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class</a:t>
            </a:r>
            <a:r>
              <a:rPr lang="it-IT" sz="1100" b="0" noProof="1" smtClean="0">
                <a:ea typeface="Calibri"/>
              </a:rPr>
              <a:t> </a:t>
            </a:r>
            <a:r>
              <a:rPr lang="it-IT" sz="1100" b="0" noProof="1" smtClean="0">
                <a:solidFill>
                  <a:srgbClr val="2B91AF"/>
                </a:solidFill>
                <a:ea typeface="Calibri"/>
              </a:rPr>
              <a:t>Worker</a:t>
            </a:r>
            <a:r>
              <a:rPr lang="it-IT" sz="1100" b="0" noProof="1" smtClean="0">
                <a:ea typeface="Calibri"/>
              </a:rPr>
              <a:t> {</a:t>
            </a:r>
          </a:p>
          <a:p>
            <a:pPr>
              <a:spcAft>
                <a:spcPts val="0"/>
              </a:spcAft>
            </a:pPr>
            <a:r>
              <a:rPr lang="it-IT" sz="1100" b="0" noProof="1" smtClean="0">
                <a:ea typeface="Calibri"/>
              </a:rPr>
              <a:t> 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private</a:t>
            </a:r>
            <a:r>
              <a:rPr lang="it-IT" sz="1100" b="0" noProof="1" smtClean="0">
                <a:ea typeface="Calibri"/>
              </a:rPr>
              <a:t>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noProof="1" smtClean="0">
                <a:ea typeface="Calibri"/>
              </a:rPr>
              <a:t> from, count;</a:t>
            </a:r>
          </a:p>
          <a:p>
            <a:pPr>
              <a:spcAft>
                <a:spcPts val="0"/>
              </a:spcAft>
            </a:pPr>
            <a:r>
              <a:rPr lang="it-IT" sz="1100" b="0" noProof="1" smtClean="0">
                <a:ea typeface="Calibri"/>
              </a:rPr>
              <a:t> 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sz="1100" b="0" noProof="1" smtClean="0">
                <a:ea typeface="Calibri"/>
              </a:rPr>
              <a:t> Worker(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noProof="1" smtClean="0">
                <a:ea typeface="Calibri"/>
              </a:rPr>
              <a:t> from,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noProof="1" smtClean="0">
                <a:ea typeface="Calibri"/>
              </a:rPr>
              <a:t> count){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0000FF"/>
                </a:solidFill>
                <a:ea typeface="Calibri"/>
              </a:rPr>
              <a:t> </a:t>
            </a:r>
            <a:r>
              <a:rPr lang="it-IT" sz="1100" b="0" dirty="0" smtClean="0">
                <a:solidFill>
                  <a:srgbClr val="0000FF"/>
                </a:solidFill>
                <a:ea typeface="Calibri"/>
              </a:rPr>
              <a:t>  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this</a:t>
            </a:r>
            <a:r>
              <a:rPr lang="it-IT" sz="1100" b="0" noProof="1" smtClean="0">
                <a:ea typeface="Calibri"/>
              </a:rPr>
              <a:t>.from = from;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0000FF"/>
                </a:solidFill>
                <a:ea typeface="Calibri"/>
              </a:rPr>
              <a:t> </a:t>
            </a:r>
            <a:r>
              <a:rPr lang="it-IT" sz="1100" b="0" dirty="0" smtClean="0">
                <a:solidFill>
                  <a:srgbClr val="0000FF"/>
                </a:solidFill>
                <a:ea typeface="Calibri"/>
              </a:rPr>
              <a:t>  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this</a:t>
            </a:r>
            <a:r>
              <a:rPr lang="it-IT" sz="1100" b="0" noProof="1" smtClean="0">
                <a:ea typeface="Calibri"/>
              </a:rPr>
              <a:t>.count = count;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ea typeface="Calibri"/>
              </a:rPr>
              <a:t> </a:t>
            </a:r>
            <a:r>
              <a:rPr lang="it-IT" sz="1100" b="0" dirty="0" smtClean="0">
                <a:ea typeface="Calibri"/>
              </a:rPr>
              <a:t> </a:t>
            </a:r>
            <a:r>
              <a:rPr lang="it-IT" sz="1100" b="0" noProof="1" smtClean="0">
                <a:ea typeface="Calibri"/>
              </a:rPr>
              <a:t>}</a:t>
            </a:r>
          </a:p>
          <a:p>
            <a:pPr>
              <a:spcAft>
                <a:spcPts val="0"/>
              </a:spcAft>
            </a:pPr>
            <a:r>
              <a:rPr lang="it-IT" sz="1100" b="0" noProof="1" smtClean="0">
                <a:ea typeface="Calibri"/>
              </a:rPr>
              <a:t>  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0000FF"/>
                </a:solidFill>
                <a:ea typeface="Calibri"/>
              </a:rPr>
              <a:t> </a:t>
            </a:r>
            <a:r>
              <a:rPr lang="it-IT" sz="1100" b="0" dirty="0" smtClean="0">
                <a:solidFill>
                  <a:srgbClr val="0000FF"/>
                </a:solidFill>
                <a:ea typeface="Calibri"/>
              </a:rPr>
              <a:t>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sz="1100" b="0" noProof="1" smtClean="0">
                <a:ea typeface="Calibri"/>
              </a:rPr>
              <a:t>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void</a:t>
            </a:r>
            <a:r>
              <a:rPr lang="it-IT" sz="1100" b="0" noProof="1" smtClean="0">
                <a:ea typeface="Calibri"/>
              </a:rPr>
              <a:t> Run() {</a:t>
            </a:r>
          </a:p>
          <a:p>
            <a:pPr>
              <a:spcAft>
                <a:spcPts val="0"/>
              </a:spcAft>
            </a:pPr>
            <a:r>
              <a:rPr lang="it-IT" sz="1100" b="0" noProof="1" smtClean="0">
                <a:ea typeface="Calibri"/>
              </a:rPr>
              <a:t>   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for</a:t>
            </a:r>
            <a:r>
              <a:rPr lang="it-IT" sz="1100" b="0" noProof="1" smtClean="0">
                <a:ea typeface="Calibri"/>
              </a:rPr>
              <a:t> (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noProof="1" smtClean="0">
                <a:ea typeface="Calibri"/>
              </a:rPr>
              <a:t> i = from; i &lt; from+count; i++){</a:t>
            </a:r>
          </a:p>
          <a:p>
            <a:pPr>
              <a:spcAft>
                <a:spcPts val="0"/>
              </a:spcAft>
            </a:pPr>
            <a:r>
              <a:rPr lang="it-IT" sz="1100" b="0" noProof="1" smtClean="0">
                <a:ea typeface="Calibri"/>
              </a:rPr>
              <a:t>     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if</a:t>
            </a:r>
            <a:r>
              <a:rPr lang="it-IT" sz="1100" b="0" noProof="1" smtClean="0">
                <a:ea typeface="Calibri"/>
              </a:rPr>
              <a:t> (IsPrime(i)){</a:t>
            </a:r>
          </a:p>
          <a:p>
            <a:pPr>
              <a:spcAft>
                <a:spcPts val="0"/>
              </a:spcAft>
            </a:pPr>
            <a:r>
              <a:rPr lang="it-IT" sz="1100" b="0" noProof="1" smtClean="0">
                <a:ea typeface="Calibri"/>
              </a:rPr>
              <a:t>        </a:t>
            </a:r>
            <a:r>
              <a:rPr lang="it-IT" sz="1100" b="0" noProof="1" smtClean="0">
                <a:solidFill>
                  <a:srgbClr val="2B91AF"/>
                </a:solidFill>
                <a:ea typeface="Calibri"/>
              </a:rPr>
              <a:t>Console</a:t>
            </a:r>
            <a:r>
              <a:rPr lang="it-IT" sz="1100" b="0" noProof="1" smtClean="0">
                <a:ea typeface="Calibri"/>
              </a:rPr>
              <a:t>.Write(</a:t>
            </a:r>
            <a:r>
              <a:rPr lang="it-IT" sz="1100" b="0" noProof="1" smtClean="0">
                <a:solidFill>
                  <a:srgbClr val="A31515"/>
                </a:solidFill>
                <a:ea typeface="Calibri"/>
              </a:rPr>
              <a:t>"{0}\n"</a:t>
            </a:r>
            <a:r>
              <a:rPr lang="it-IT" sz="1100" b="0" noProof="1" smtClean="0">
                <a:ea typeface="Calibri"/>
              </a:rPr>
              <a:t>, i);</a:t>
            </a:r>
          </a:p>
          <a:p>
            <a:pPr>
              <a:spcAft>
                <a:spcPts val="0"/>
              </a:spcAft>
            </a:pPr>
            <a:r>
              <a:rPr lang="it-IT" sz="1100" b="0" noProof="1" smtClean="0">
                <a:ea typeface="Calibri"/>
              </a:rPr>
              <a:t>      }</a:t>
            </a:r>
          </a:p>
          <a:p>
            <a:pPr>
              <a:spcAft>
                <a:spcPts val="0"/>
              </a:spcAft>
            </a:pPr>
            <a:r>
              <a:rPr lang="it-IT" sz="1100" b="0" noProof="1" smtClean="0">
                <a:ea typeface="Calibri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it-IT" sz="1100" b="0" noProof="1" smtClean="0">
                <a:ea typeface="Calibri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it-IT" sz="1100" b="0" noProof="1" smtClean="0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sz="1100" b="0" noProof="1" smtClean="0">
                <a:ea typeface="Calibri"/>
              </a:rPr>
              <a:t> 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private</a:t>
            </a:r>
            <a:r>
              <a:rPr lang="it-IT" sz="1100" b="0" noProof="1" smtClean="0">
                <a:ea typeface="Calibri"/>
              </a:rPr>
              <a:t>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static</a:t>
            </a:r>
            <a:r>
              <a:rPr lang="it-IT" sz="1100" b="0" noProof="1" smtClean="0">
                <a:ea typeface="Calibri"/>
              </a:rPr>
              <a:t>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bool</a:t>
            </a:r>
            <a:r>
              <a:rPr lang="it-IT" sz="1100" b="0" noProof="1" smtClean="0">
                <a:ea typeface="Calibri"/>
              </a:rPr>
              <a:t> IsPrime(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noProof="1" smtClean="0">
                <a:ea typeface="Calibri"/>
              </a:rPr>
              <a:t> num){</a:t>
            </a:r>
          </a:p>
          <a:p>
            <a:pPr>
              <a:spcAft>
                <a:spcPts val="0"/>
              </a:spcAft>
            </a:pPr>
            <a:r>
              <a:rPr lang="it-IT" sz="1100" b="0" noProof="1" smtClean="0">
                <a:ea typeface="Calibri"/>
              </a:rPr>
              <a:t>   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noProof="1" smtClean="0">
                <a:ea typeface="Calibri"/>
              </a:rPr>
              <a:t> sq = (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noProof="1" smtClean="0">
                <a:ea typeface="Calibri"/>
              </a:rPr>
              <a:t>)</a:t>
            </a:r>
            <a:r>
              <a:rPr lang="it-IT" sz="1100" b="0" noProof="1" smtClean="0">
                <a:solidFill>
                  <a:srgbClr val="2B91AF"/>
                </a:solidFill>
                <a:ea typeface="Calibri"/>
              </a:rPr>
              <a:t>Math</a:t>
            </a:r>
            <a:r>
              <a:rPr lang="it-IT" sz="1100" b="0" noProof="1" smtClean="0">
                <a:ea typeface="Calibri"/>
              </a:rPr>
              <a:t>.Sqrt(num);</a:t>
            </a:r>
          </a:p>
          <a:p>
            <a:pPr>
              <a:spcAft>
                <a:spcPts val="0"/>
              </a:spcAft>
            </a:pPr>
            <a:r>
              <a:rPr lang="it-IT" sz="1100" b="0" noProof="1" smtClean="0">
                <a:ea typeface="Calibri"/>
              </a:rPr>
              <a:t>   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for</a:t>
            </a:r>
            <a:r>
              <a:rPr lang="it-IT" sz="1100" b="0" noProof="1" smtClean="0">
                <a:ea typeface="Calibri"/>
              </a:rPr>
              <a:t> (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noProof="1" smtClean="0">
                <a:ea typeface="Calibri"/>
              </a:rPr>
              <a:t> i = 2; i &lt;= sq; i++){</a:t>
            </a:r>
          </a:p>
          <a:p>
            <a:pPr>
              <a:spcAft>
                <a:spcPts val="0"/>
              </a:spcAft>
            </a:pPr>
            <a:r>
              <a:rPr lang="it-IT" sz="1100" b="0" noProof="1" smtClean="0">
                <a:ea typeface="Calibri"/>
              </a:rPr>
              <a:t>     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if</a:t>
            </a:r>
            <a:r>
              <a:rPr lang="it-IT" sz="1100" b="0" noProof="1" smtClean="0">
                <a:ea typeface="Calibri"/>
              </a:rPr>
              <a:t> ((num % i) == 0</a:t>
            </a:r>
            <a:r>
              <a:rPr lang="it-IT" sz="1100" b="0" dirty="0" smtClean="0">
                <a:ea typeface="Calibri"/>
              </a:rPr>
              <a:t>)</a:t>
            </a:r>
            <a:r>
              <a:rPr lang="it-IT" sz="1100" b="0" noProof="1" smtClean="0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sz="1100" b="0" noProof="1" smtClean="0">
                <a:ea typeface="Calibri"/>
              </a:rPr>
              <a:t>       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return</a:t>
            </a:r>
            <a:r>
              <a:rPr lang="it-IT" sz="1100" b="0" noProof="1" smtClean="0">
                <a:ea typeface="Calibri"/>
              </a:rPr>
              <a:t>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false</a:t>
            </a:r>
            <a:r>
              <a:rPr lang="it-IT" sz="1100" b="0" noProof="1" smtClean="0">
                <a:ea typeface="Calibri"/>
              </a:rPr>
              <a:t>;</a:t>
            </a:r>
          </a:p>
          <a:p>
            <a:pPr>
              <a:spcAft>
                <a:spcPts val="0"/>
              </a:spcAft>
            </a:pPr>
            <a:r>
              <a:rPr lang="it-IT" sz="1100" b="0" noProof="1" smtClean="0">
                <a:ea typeface="Calibri"/>
              </a:rPr>
              <a:t>      }</a:t>
            </a:r>
          </a:p>
          <a:p>
            <a:pPr>
              <a:spcAft>
                <a:spcPts val="0"/>
              </a:spcAft>
            </a:pPr>
            <a:r>
              <a:rPr lang="it-IT" sz="1100" b="0" noProof="1" smtClean="0">
                <a:ea typeface="Calibri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it-IT" sz="1100" b="0" noProof="1" smtClean="0">
                <a:ea typeface="Calibri"/>
              </a:rPr>
              <a:t>   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return</a:t>
            </a:r>
            <a:r>
              <a:rPr lang="it-IT" sz="1100" b="0" noProof="1" smtClean="0">
                <a:ea typeface="Calibri"/>
              </a:rPr>
              <a:t> </a:t>
            </a:r>
            <a:r>
              <a:rPr lang="it-IT" sz="1100" b="0" noProof="1" smtClean="0">
                <a:solidFill>
                  <a:srgbClr val="0000FF"/>
                </a:solidFill>
                <a:ea typeface="Calibri"/>
              </a:rPr>
              <a:t>true</a:t>
            </a:r>
            <a:r>
              <a:rPr lang="it-IT" sz="1100" b="0" noProof="1" smtClean="0">
                <a:ea typeface="Calibri"/>
              </a:rPr>
              <a:t>;</a:t>
            </a:r>
          </a:p>
          <a:p>
            <a:pPr>
              <a:spcAft>
                <a:spcPts val="0"/>
              </a:spcAft>
            </a:pPr>
            <a:r>
              <a:rPr lang="it-IT" sz="1100" b="0" noProof="1" smtClean="0">
                <a:ea typeface="Calibri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it-IT" sz="1100" b="0" noProof="1" smtClean="0">
                <a:ea typeface="Calibri"/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endParaRPr lang="it-IT" sz="1100" b="0" noProof="1" smtClean="0">
              <a:ea typeface="Calibri"/>
            </a:endParaRPr>
          </a:p>
        </p:txBody>
      </p:sp>
      <p:sp>
        <p:nvSpPr>
          <p:cNvPr id="9" name="Segnaposto testo 7"/>
          <p:cNvSpPr txBox="1">
            <a:spLocks/>
          </p:cNvSpPr>
          <p:nvPr/>
        </p:nvSpPr>
        <p:spPr>
          <a:xfrm>
            <a:off x="7061335" y="4750366"/>
            <a:ext cx="4940467" cy="1472066"/>
          </a:xfrm>
          <a:prstGeom prst="rect">
            <a:avLst/>
          </a:prstGeom>
          <a:gradFill rotWithShape="1">
            <a:gsLst>
              <a:gs pos="0">
                <a:schemeClr val="bg1">
                  <a:lumMod val="0"/>
                  <a:lumOff val="10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vert="horz" lIns="72000" tIns="72000" rIns="72000" bIns="7200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lang="it-IT" sz="1200" b="1" u="none" kern="1200" noProof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itchFamily="49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it-IT" sz="1100" b="0" dirty="0" err="1" smtClean="0">
                <a:solidFill>
                  <a:srgbClr val="0000FF"/>
                </a:solidFill>
                <a:ea typeface="Calibri"/>
              </a:rPr>
              <a:t>const</a:t>
            </a:r>
            <a:r>
              <a:rPr lang="it-IT" sz="1100" b="0" dirty="0" smtClean="0">
                <a:ea typeface="Calibri"/>
              </a:rPr>
              <a:t> </a:t>
            </a:r>
            <a:r>
              <a:rPr lang="it-IT" sz="1100" b="0" dirty="0" err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dirty="0" smtClean="0">
                <a:ea typeface="Calibri"/>
              </a:rPr>
              <a:t> n = 1000;</a:t>
            </a:r>
          </a:p>
          <a:p>
            <a:pPr fontAlgn="auto"/>
            <a:r>
              <a:rPr lang="it-IT" sz="1100" b="0" dirty="0" err="1" smtClean="0">
                <a:solidFill>
                  <a:srgbClr val="0000FF"/>
                </a:solidFill>
                <a:ea typeface="Calibri"/>
              </a:rPr>
              <a:t>const</a:t>
            </a:r>
            <a:r>
              <a:rPr lang="it-IT" sz="1100" b="0" dirty="0" smtClean="0">
                <a:ea typeface="Calibri"/>
              </a:rPr>
              <a:t> </a:t>
            </a:r>
            <a:r>
              <a:rPr lang="it-IT" sz="1100" b="0" dirty="0" err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dirty="0" smtClean="0">
                <a:ea typeface="Calibri"/>
              </a:rPr>
              <a:t> t = 4;</a:t>
            </a:r>
          </a:p>
          <a:p>
            <a:pPr fontAlgn="auto"/>
            <a:r>
              <a:rPr lang="it-IT" sz="1100" b="0" dirty="0" err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dirty="0" smtClean="0">
                <a:ea typeface="Calibri"/>
              </a:rPr>
              <a:t> from = 2;</a:t>
            </a:r>
          </a:p>
          <a:p>
            <a:pPr fontAlgn="auto"/>
            <a:r>
              <a:rPr lang="it-IT" sz="1100" b="0" dirty="0" err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dirty="0" smtClean="0">
                <a:ea typeface="Calibri"/>
              </a:rPr>
              <a:t> </a:t>
            </a:r>
            <a:r>
              <a:rPr lang="it-IT" sz="1100" b="0" dirty="0" err="1" smtClean="0">
                <a:ea typeface="Calibri"/>
              </a:rPr>
              <a:t>count</a:t>
            </a:r>
            <a:r>
              <a:rPr lang="it-IT" sz="1100" b="0" dirty="0" smtClean="0">
                <a:ea typeface="Calibri"/>
              </a:rPr>
              <a:t> = (n - from) / t;</a:t>
            </a:r>
          </a:p>
          <a:p>
            <a:pPr fontAlgn="auto"/>
            <a:r>
              <a:rPr lang="it-IT" sz="1100" b="0" dirty="0" smtClean="0">
                <a:solidFill>
                  <a:srgbClr val="0000FF"/>
                </a:solidFill>
                <a:ea typeface="Calibri"/>
              </a:rPr>
              <a:t>for</a:t>
            </a:r>
            <a:r>
              <a:rPr lang="it-IT" sz="1100" b="0" dirty="0" smtClean="0">
                <a:ea typeface="Calibri"/>
              </a:rPr>
              <a:t> (</a:t>
            </a:r>
            <a:r>
              <a:rPr lang="it-IT" sz="1100" b="0" dirty="0" err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dirty="0" smtClean="0">
                <a:ea typeface="Calibri"/>
              </a:rPr>
              <a:t> i = 0; i &lt; t-1; i++) {</a:t>
            </a:r>
          </a:p>
          <a:p>
            <a:pPr fontAlgn="auto"/>
            <a:r>
              <a:rPr lang="it-IT" sz="1100" b="0" dirty="0" smtClean="0">
                <a:solidFill>
                  <a:srgbClr val="0000FF"/>
                </a:solidFill>
                <a:ea typeface="Calibri"/>
              </a:rPr>
              <a:t>  new</a:t>
            </a:r>
            <a:r>
              <a:rPr lang="it-IT" sz="1100" b="0" dirty="0" smtClean="0">
                <a:ea typeface="Calibri"/>
              </a:rPr>
              <a:t> </a:t>
            </a:r>
            <a:r>
              <a:rPr lang="it-IT" sz="1100" b="0" dirty="0" err="1" smtClean="0">
                <a:solidFill>
                  <a:srgbClr val="2B91AF"/>
                </a:solidFill>
                <a:ea typeface="Calibri"/>
              </a:rPr>
              <a:t>Thread</a:t>
            </a:r>
            <a:r>
              <a:rPr lang="it-IT" sz="1100" b="0" dirty="0" smtClean="0">
                <a:ea typeface="Calibri"/>
              </a:rPr>
              <a:t>(</a:t>
            </a:r>
            <a:r>
              <a:rPr lang="it-IT" sz="1100" b="0" dirty="0" smtClean="0">
                <a:solidFill>
                  <a:srgbClr val="0000FF"/>
                </a:solidFill>
                <a:ea typeface="Calibri"/>
              </a:rPr>
              <a:t>new</a:t>
            </a:r>
            <a:r>
              <a:rPr lang="it-IT" sz="1100" b="0" dirty="0" smtClean="0">
                <a:ea typeface="Calibri"/>
              </a:rPr>
              <a:t> </a:t>
            </a:r>
            <a:r>
              <a:rPr lang="it-IT" sz="1100" b="0" dirty="0" err="1" smtClean="0">
                <a:solidFill>
                  <a:srgbClr val="2B91AF"/>
                </a:solidFill>
                <a:ea typeface="Calibri"/>
              </a:rPr>
              <a:t>Worker</a:t>
            </a:r>
            <a:r>
              <a:rPr lang="it-IT" sz="1100" b="0" dirty="0" smtClean="0">
                <a:ea typeface="Calibri"/>
              </a:rPr>
              <a:t>(from, </a:t>
            </a:r>
            <a:r>
              <a:rPr lang="it-IT" sz="1100" b="0" dirty="0" err="1" smtClean="0">
                <a:ea typeface="Calibri"/>
              </a:rPr>
              <a:t>count</a:t>
            </a:r>
            <a:r>
              <a:rPr lang="it-IT" sz="1100" b="0" dirty="0" smtClean="0">
                <a:ea typeface="Calibri"/>
              </a:rPr>
              <a:t>).</a:t>
            </a:r>
            <a:r>
              <a:rPr lang="it-IT" sz="1100" b="0" dirty="0" err="1" smtClean="0">
                <a:ea typeface="Calibri"/>
              </a:rPr>
              <a:t>Run</a:t>
            </a:r>
            <a:r>
              <a:rPr lang="it-IT" sz="1100" b="0" dirty="0" smtClean="0">
                <a:ea typeface="Calibri"/>
              </a:rPr>
              <a:t>).Start();</a:t>
            </a:r>
          </a:p>
          <a:p>
            <a:pPr fontAlgn="auto"/>
            <a:r>
              <a:rPr lang="it-IT" sz="1100" b="0" dirty="0" smtClean="0">
                <a:ea typeface="Calibri"/>
              </a:rPr>
              <a:t>  from += </a:t>
            </a:r>
            <a:r>
              <a:rPr lang="it-IT" sz="1100" b="0" dirty="0" err="1" smtClean="0">
                <a:ea typeface="Calibri"/>
              </a:rPr>
              <a:t>count</a:t>
            </a:r>
            <a:r>
              <a:rPr lang="it-IT" sz="1100" b="0" dirty="0" smtClean="0">
                <a:ea typeface="Calibri"/>
              </a:rPr>
              <a:t>;</a:t>
            </a:r>
          </a:p>
          <a:p>
            <a:pPr fontAlgn="auto"/>
            <a:r>
              <a:rPr lang="it-IT" sz="1100" b="0" dirty="0" smtClean="0">
                <a:ea typeface="Calibri"/>
              </a:rPr>
              <a:t>}</a:t>
            </a:r>
          </a:p>
          <a:p>
            <a:pPr fontAlgn="auto"/>
            <a:r>
              <a:rPr lang="it-IT" sz="1100" b="0" dirty="0" smtClean="0">
                <a:solidFill>
                  <a:srgbClr val="0000FF"/>
                </a:solidFill>
                <a:ea typeface="Calibri"/>
              </a:rPr>
              <a:t>new</a:t>
            </a:r>
            <a:r>
              <a:rPr lang="it-IT" sz="1100" b="0" dirty="0" smtClean="0">
                <a:ea typeface="Calibri"/>
              </a:rPr>
              <a:t> </a:t>
            </a:r>
            <a:r>
              <a:rPr lang="it-IT" sz="1100" b="0" dirty="0" err="1" smtClean="0">
                <a:solidFill>
                  <a:srgbClr val="2B91AF"/>
                </a:solidFill>
                <a:ea typeface="Calibri"/>
              </a:rPr>
              <a:t>Thread</a:t>
            </a:r>
            <a:r>
              <a:rPr lang="it-IT" sz="1100" b="0" dirty="0" smtClean="0">
                <a:ea typeface="Calibri"/>
              </a:rPr>
              <a:t>(</a:t>
            </a:r>
            <a:r>
              <a:rPr lang="it-IT" sz="1100" b="0" dirty="0" smtClean="0">
                <a:solidFill>
                  <a:srgbClr val="0000FF"/>
                </a:solidFill>
                <a:ea typeface="Calibri"/>
              </a:rPr>
              <a:t>new</a:t>
            </a:r>
            <a:r>
              <a:rPr lang="it-IT" sz="1100" b="0" dirty="0" smtClean="0">
                <a:ea typeface="Calibri"/>
              </a:rPr>
              <a:t> </a:t>
            </a:r>
            <a:r>
              <a:rPr lang="it-IT" sz="1100" b="0" dirty="0" err="1" smtClean="0">
                <a:solidFill>
                  <a:srgbClr val="2B91AF"/>
                </a:solidFill>
                <a:ea typeface="Calibri"/>
              </a:rPr>
              <a:t>Worker</a:t>
            </a:r>
            <a:r>
              <a:rPr lang="it-IT" sz="1100" b="0" dirty="0" smtClean="0">
                <a:ea typeface="Calibri"/>
              </a:rPr>
              <a:t>(from, n-from).</a:t>
            </a:r>
            <a:r>
              <a:rPr lang="it-IT" sz="1100" b="0" dirty="0" err="1" smtClean="0">
                <a:ea typeface="Calibri"/>
              </a:rPr>
              <a:t>Run</a:t>
            </a:r>
            <a:r>
              <a:rPr lang="it-IT" sz="1100" b="0" dirty="0" smtClean="0">
                <a:ea typeface="Calibri"/>
              </a:rPr>
              <a:t>).Start();</a:t>
            </a:r>
            <a:endParaRPr lang="it-IT" sz="1100" b="0" dirty="0">
              <a:ea typeface="Calibri"/>
            </a:endParaRPr>
          </a:p>
        </p:txBody>
      </p:sp>
      <p:sp>
        <p:nvSpPr>
          <p:cNvPr id="10" name="Segnaposto testo 5"/>
          <p:cNvSpPr txBox="1">
            <a:spLocks/>
          </p:cNvSpPr>
          <p:nvPr/>
        </p:nvSpPr>
        <p:spPr>
          <a:xfrm>
            <a:off x="2307830" y="4576123"/>
            <a:ext cx="3773791" cy="1646309"/>
          </a:xfrm>
          <a:prstGeom prst="rect">
            <a:avLst/>
          </a:prstGeom>
          <a:gradFill rotWithShape="1">
            <a:gsLst>
              <a:gs pos="0">
                <a:schemeClr val="bg1">
                  <a:lumMod val="0"/>
                  <a:lumOff val="10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vert="horz" lIns="72000" tIns="72000" rIns="72000" bIns="7200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lang="it-IT" sz="1200" b="1" u="none" kern="1200" noProof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itchFamily="49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it-IT" b="0" dirty="0" err="1" smtClean="0">
                <a:solidFill>
                  <a:srgbClr val="7F0055"/>
                </a:solidFill>
              </a:rPr>
              <a:t>final</a:t>
            </a:r>
            <a:r>
              <a:rPr lang="it-IT" b="0" dirty="0" smtClean="0"/>
              <a:t> </a:t>
            </a:r>
            <a:r>
              <a:rPr lang="it-IT" b="0" dirty="0" err="1" smtClean="0">
                <a:solidFill>
                  <a:srgbClr val="7F0055"/>
                </a:solidFill>
              </a:rPr>
              <a:t>int</a:t>
            </a:r>
            <a:r>
              <a:rPr lang="it-IT" b="0" dirty="0" smtClean="0"/>
              <a:t> </a:t>
            </a:r>
            <a:r>
              <a:rPr lang="it-IT" b="0" dirty="0" smtClean="0">
                <a:solidFill>
                  <a:srgbClr val="0000C0"/>
                </a:solidFill>
              </a:rPr>
              <a:t>n</a:t>
            </a:r>
            <a:r>
              <a:rPr lang="it-IT" b="0" dirty="0" smtClean="0"/>
              <a:t> = 1000;</a:t>
            </a:r>
          </a:p>
          <a:p>
            <a:pPr fontAlgn="auto">
              <a:spcAft>
                <a:spcPts val="0"/>
              </a:spcAft>
            </a:pPr>
            <a:r>
              <a:rPr lang="it-IT" b="0" dirty="0" err="1" smtClean="0">
                <a:solidFill>
                  <a:srgbClr val="7F0055"/>
                </a:solidFill>
              </a:rPr>
              <a:t>final</a:t>
            </a:r>
            <a:r>
              <a:rPr lang="it-IT" b="0" dirty="0" smtClean="0"/>
              <a:t> </a:t>
            </a:r>
            <a:r>
              <a:rPr lang="it-IT" b="0" dirty="0" err="1" smtClean="0">
                <a:solidFill>
                  <a:srgbClr val="7F0055"/>
                </a:solidFill>
              </a:rPr>
              <a:t>int</a:t>
            </a:r>
            <a:r>
              <a:rPr lang="it-IT" b="0" dirty="0" smtClean="0"/>
              <a:t> </a:t>
            </a:r>
            <a:r>
              <a:rPr lang="it-IT" b="0" dirty="0" smtClean="0">
                <a:solidFill>
                  <a:srgbClr val="0000C0"/>
                </a:solidFill>
              </a:rPr>
              <a:t>t</a:t>
            </a:r>
            <a:r>
              <a:rPr lang="it-IT" b="0" dirty="0" smtClean="0"/>
              <a:t> = 4;</a:t>
            </a:r>
          </a:p>
          <a:p>
            <a:pPr fontAlgn="auto">
              <a:spcAft>
                <a:spcPts val="0"/>
              </a:spcAft>
            </a:pPr>
            <a:r>
              <a:rPr lang="it-IT" b="0" dirty="0" err="1" smtClean="0">
                <a:solidFill>
                  <a:srgbClr val="7F0055"/>
                </a:solidFill>
              </a:rPr>
              <a:t>int</a:t>
            </a:r>
            <a:r>
              <a:rPr lang="it-IT" b="0" dirty="0" smtClean="0"/>
              <a:t> from = 2;</a:t>
            </a:r>
          </a:p>
          <a:p>
            <a:pPr fontAlgn="auto">
              <a:spcAft>
                <a:spcPts val="0"/>
              </a:spcAft>
            </a:pPr>
            <a:r>
              <a:rPr lang="it-IT" b="0" dirty="0" err="1" smtClean="0">
                <a:solidFill>
                  <a:srgbClr val="7F0055"/>
                </a:solidFill>
              </a:rPr>
              <a:t>int</a:t>
            </a:r>
            <a:r>
              <a:rPr lang="it-IT" b="0" dirty="0" smtClean="0"/>
              <a:t> </a:t>
            </a:r>
            <a:r>
              <a:rPr lang="it-IT" b="0" dirty="0" err="1" smtClean="0"/>
              <a:t>count</a:t>
            </a:r>
            <a:r>
              <a:rPr lang="it-IT" b="0" dirty="0" smtClean="0"/>
              <a:t> = (n-from) / t;</a:t>
            </a:r>
          </a:p>
          <a:p>
            <a:pPr fontAlgn="auto">
              <a:spcAft>
                <a:spcPts val="0"/>
              </a:spcAft>
            </a:pPr>
            <a:r>
              <a:rPr lang="it-IT" b="0" dirty="0" smtClean="0">
                <a:solidFill>
                  <a:srgbClr val="7F0055"/>
                </a:solidFill>
              </a:rPr>
              <a:t>for</a:t>
            </a:r>
            <a:r>
              <a:rPr lang="it-IT" b="0" dirty="0" smtClean="0"/>
              <a:t> (</a:t>
            </a:r>
            <a:r>
              <a:rPr lang="it-IT" b="0" dirty="0" err="1" smtClean="0">
                <a:solidFill>
                  <a:srgbClr val="7F0055"/>
                </a:solidFill>
              </a:rPr>
              <a:t>int</a:t>
            </a:r>
            <a:r>
              <a:rPr lang="it-IT" b="0" dirty="0" smtClean="0"/>
              <a:t> </a:t>
            </a:r>
            <a:r>
              <a:rPr lang="it-IT" b="0" dirty="0" smtClean="0">
                <a:solidFill>
                  <a:srgbClr val="0000C0"/>
                </a:solidFill>
              </a:rPr>
              <a:t>i</a:t>
            </a:r>
            <a:r>
              <a:rPr lang="it-IT" b="0" dirty="0" smtClean="0"/>
              <a:t>=0; i &lt; t-1; i++) {</a:t>
            </a:r>
          </a:p>
          <a:p>
            <a:pPr fontAlgn="auto">
              <a:spcAft>
                <a:spcPts val="0"/>
              </a:spcAft>
            </a:pPr>
            <a:r>
              <a:rPr lang="it-IT" b="0" dirty="0" smtClean="0"/>
              <a:t>  </a:t>
            </a:r>
            <a:r>
              <a:rPr lang="it-IT" b="0" dirty="0" smtClean="0">
                <a:solidFill>
                  <a:srgbClr val="7F0055"/>
                </a:solidFill>
              </a:rPr>
              <a:t>new</a:t>
            </a:r>
            <a:r>
              <a:rPr lang="it-IT" b="0" dirty="0" smtClean="0"/>
              <a:t> </a:t>
            </a:r>
            <a:r>
              <a:rPr lang="it-IT" b="0" dirty="0" err="1" smtClean="0"/>
              <a:t>Worker</a:t>
            </a:r>
            <a:r>
              <a:rPr lang="it-IT" b="0" dirty="0" smtClean="0"/>
              <a:t>(</a:t>
            </a:r>
            <a:r>
              <a:rPr lang="it-IT" b="0" dirty="0" smtClean="0">
                <a:solidFill>
                  <a:srgbClr val="0000C0"/>
                </a:solidFill>
              </a:rPr>
              <a:t>from</a:t>
            </a:r>
            <a:r>
              <a:rPr lang="it-IT" b="0" dirty="0" smtClean="0"/>
              <a:t>, </a:t>
            </a:r>
            <a:r>
              <a:rPr lang="it-IT" b="0" dirty="0" err="1" smtClean="0">
                <a:solidFill>
                  <a:srgbClr val="0000C0"/>
                </a:solidFill>
              </a:rPr>
              <a:t>count</a:t>
            </a:r>
            <a:r>
              <a:rPr lang="it-IT" b="0" dirty="0" smtClean="0"/>
              <a:t>).start();</a:t>
            </a:r>
          </a:p>
          <a:p>
            <a:pPr fontAlgn="auto">
              <a:spcAft>
                <a:spcPts val="0"/>
              </a:spcAft>
            </a:pPr>
            <a:r>
              <a:rPr lang="it-IT" b="0" dirty="0" smtClean="0"/>
              <a:t>  </a:t>
            </a:r>
            <a:r>
              <a:rPr lang="it-IT" b="0" dirty="0" smtClean="0">
                <a:solidFill>
                  <a:srgbClr val="0000C0"/>
                </a:solidFill>
              </a:rPr>
              <a:t>from</a:t>
            </a:r>
            <a:r>
              <a:rPr lang="it-IT" b="0" dirty="0" smtClean="0"/>
              <a:t> += </a:t>
            </a:r>
            <a:r>
              <a:rPr lang="it-IT" b="0" dirty="0" err="1" smtClean="0">
                <a:solidFill>
                  <a:srgbClr val="0000C0"/>
                </a:solidFill>
              </a:rPr>
              <a:t>count</a:t>
            </a:r>
            <a:r>
              <a:rPr lang="it-IT" b="0" dirty="0" smtClean="0"/>
              <a:t>;</a:t>
            </a:r>
          </a:p>
          <a:p>
            <a:pPr fontAlgn="auto">
              <a:spcAft>
                <a:spcPts val="0"/>
              </a:spcAft>
            </a:pPr>
            <a:r>
              <a:rPr lang="it-IT" b="0" dirty="0" smtClean="0"/>
              <a:t>}</a:t>
            </a:r>
          </a:p>
          <a:p>
            <a:pPr fontAlgn="auto">
              <a:spcAft>
                <a:spcPts val="0"/>
              </a:spcAft>
            </a:pPr>
            <a:r>
              <a:rPr lang="it-IT" b="0" dirty="0" smtClean="0">
                <a:solidFill>
                  <a:srgbClr val="7F0055"/>
                </a:solidFill>
              </a:rPr>
              <a:t>new</a:t>
            </a:r>
            <a:r>
              <a:rPr lang="it-IT" b="0" dirty="0" smtClean="0"/>
              <a:t> </a:t>
            </a:r>
            <a:r>
              <a:rPr lang="it-IT" b="0" dirty="0" err="1" smtClean="0"/>
              <a:t>Worker</a:t>
            </a:r>
            <a:r>
              <a:rPr lang="it-IT" b="0" dirty="0" smtClean="0"/>
              <a:t>(from, n-from).start();</a:t>
            </a:r>
            <a:endParaRPr lang="it-IT" b="0" dirty="0">
              <a:ea typeface="Calibri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659" y="5247749"/>
            <a:ext cx="477299" cy="477299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756" y="4494351"/>
            <a:ext cx="495460" cy="495460"/>
          </a:xfrm>
          <a:prstGeom prst="rect">
            <a:avLst/>
          </a:prstGeom>
        </p:spPr>
      </p:pic>
      <p:sp>
        <p:nvSpPr>
          <p:cNvPr id="21" name="Segnaposto data 2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4595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Thread</a:t>
            </a:r>
            <a:r>
              <a:rPr lang="it-IT" dirty="0" smtClean="0"/>
              <a:t> </a:t>
            </a:r>
            <a:r>
              <a:rPr lang="it-IT" dirty="0"/>
              <a:t>e concorrenza</a:t>
            </a:r>
            <a:r>
              <a:rPr lang="it-IT" dirty="0" smtClean="0"/>
              <a:t> – Esempio 2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>
          <a:xfrm>
            <a:off x="379562" y="1200522"/>
            <a:ext cx="5554707" cy="3819348"/>
          </a:xfrm>
          <a:gradFill>
            <a:gsLst>
              <a:gs pos="0">
                <a:schemeClr val="bg1">
                  <a:lumMod val="0"/>
                  <a:lumOff val="100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</p:spPr>
        <p:txBody>
          <a:bodyPr/>
          <a:lstStyle/>
          <a:p>
            <a:pPr>
              <a:spcAft>
                <a:spcPts val="0"/>
              </a:spcAft>
            </a:pPr>
            <a:r>
              <a:rPr lang="it-IT" b="0" dirty="0" err="1">
                <a:solidFill>
                  <a:srgbClr val="7F0055"/>
                </a:solidFill>
              </a:rPr>
              <a:t>class</a:t>
            </a:r>
            <a:r>
              <a:rPr lang="it-IT" b="0" dirty="0"/>
              <a:t> </a:t>
            </a:r>
            <a:r>
              <a:rPr lang="it-IT" b="0" dirty="0" err="1"/>
              <a:t>Worker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extends</a:t>
            </a:r>
            <a:r>
              <a:rPr lang="it-IT" b="0" dirty="0"/>
              <a:t> </a:t>
            </a:r>
            <a:r>
              <a:rPr lang="it-IT" b="0" dirty="0" err="1"/>
              <a:t>Thread</a:t>
            </a:r>
            <a:r>
              <a:rPr lang="it-IT" b="0" dirty="0"/>
              <a:t> </a:t>
            </a:r>
          </a:p>
          <a:p>
            <a:pPr>
              <a:spcAft>
                <a:spcPts val="0"/>
              </a:spcAft>
            </a:pPr>
            <a:r>
              <a:rPr lang="it-IT" b="0" dirty="0"/>
              <a:t>{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>
                <a:solidFill>
                  <a:srgbClr val="7F0055"/>
                </a:solidFill>
              </a:rPr>
              <a:t>private</a:t>
            </a:r>
            <a:r>
              <a:rPr lang="it-IT" b="0" dirty="0"/>
              <a:t> Object </a:t>
            </a:r>
            <a:r>
              <a:rPr lang="it-IT" b="0" dirty="0" err="1"/>
              <a:t>lockCS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>
                <a:solidFill>
                  <a:srgbClr val="7F0055"/>
                </a:solidFill>
              </a:rPr>
              <a:t>private</a:t>
            </a:r>
            <a:r>
              <a:rPr lang="it-IT" b="0" dirty="0"/>
              <a:t> </a:t>
            </a:r>
            <a:r>
              <a:rPr lang="it-IT" b="0" dirty="0" err="1"/>
              <a:t>String</a:t>
            </a:r>
            <a:r>
              <a:rPr lang="it-IT" b="0" dirty="0"/>
              <a:t> </a:t>
            </a:r>
            <a:r>
              <a:rPr lang="it-IT" b="0" dirty="0" err="1"/>
              <a:t>name</a:t>
            </a:r>
            <a:r>
              <a:rPr lang="it-IT" b="0" dirty="0"/>
              <a:t>;  </a:t>
            </a:r>
          </a:p>
          <a:p>
            <a:pPr>
              <a:spcAft>
                <a:spcPts val="0"/>
              </a:spcAft>
            </a:pPr>
            <a:r>
              <a:rPr lang="en-US" b="0" dirty="0"/>
              <a:t>  </a:t>
            </a:r>
            <a:r>
              <a:rPr lang="en-US" b="0" dirty="0">
                <a:solidFill>
                  <a:srgbClr val="7F0055"/>
                </a:solidFill>
              </a:rPr>
              <a:t>public</a:t>
            </a:r>
            <a:r>
              <a:rPr lang="en-US" b="0" dirty="0"/>
              <a:t> Worker(String name, Object </a:t>
            </a:r>
            <a:r>
              <a:rPr lang="en-US" b="0" dirty="0" err="1"/>
              <a:t>lockCS</a:t>
            </a:r>
            <a:r>
              <a:rPr lang="en-US" b="0" dirty="0"/>
              <a:t>) </a:t>
            </a:r>
          </a:p>
          <a:p>
            <a:pPr>
              <a:spcAft>
                <a:spcPts val="0"/>
              </a:spcAft>
            </a:pPr>
            <a:r>
              <a:rPr lang="it-IT" b="0" dirty="0"/>
              <a:t>  { 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 err="1"/>
              <a:t>lockCS</a:t>
            </a:r>
            <a:r>
              <a:rPr lang="it-IT" b="0" dirty="0"/>
              <a:t> = </a:t>
            </a:r>
            <a:r>
              <a:rPr lang="it-IT" b="0" dirty="0" err="1"/>
              <a:t>lockCS</a:t>
            </a:r>
            <a:r>
              <a:rPr lang="it-IT" b="0" dirty="0"/>
              <a:t>; 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>
                <a:solidFill>
                  <a:srgbClr val="7F0055"/>
                </a:solidFill>
              </a:rPr>
              <a:t>this</a:t>
            </a:r>
            <a:r>
              <a:rPr lang="it-IT" b="0" dirty="0"/>
              <a:t>.name = </a:t>
            </a:r>
            <a:r>
              <a:rPr lang="it-IT" b="0" dirty="0" err="1"/>
              <a:t>name</a:t>
            </a:r>
            <a:r>
              <a:rPr lang="it-IT" b="0" dirty="0"/>
              <a:t>;</a:t>
            </a:r>
          </a:p>
          <a:p>
            <a:pPr>
              <a:spcAft>
                <a:spcPts val="0"/>
              </a:spcAft>
            </a:pPr>
            <a:r>
              <a:rPr lang="it-IT" b="0" dirty="0"/>
              <a:t>  }    </a:t>
            </a:r>
          </a:p>
          <a:p>
            <a:pPr>
              <a:spcAft>
                <a:spcPts val="0"/>
              </a:spcAft>
            </a:pPr>
            <a:r>
              <a:rPr lang="it-IT" b="0" dirty="0"/>
              <a:t>  </a:t>
            </a:r>
            <a:r>
              <a:rPr lang="it-IT" b="0" dirty="0">
                <a:solidFill>
                  <a:srgbClr val="7F0055"/>
                </a:solidFill>
              </a:rPr>
              <a:t>public</a:t>
            </a:r>
            <a:r>
              <a:rPr lang="it-IT" b="0" dirty="0"/>
              <a:t> </a:t>
            </a:r>
            <a:r>
              <a:rPr lang="it-IT" b="0" dirty="0" err="1">
                <a:solidFill>
                  <a:srgbClr val="7F0055"/>
                </a:solidFill>
              </a:rPr>
              <a:t>void</a:t>
            </a:r>
            <a:r>
              <a:rPr lang="it-IT" b="0" dirty="0"/>
              <a:t> </a:t>
            </a:r>
            <a:r>
              <a:rPr lang="it-IT" b="0" dirty="0" err="1"/>
              <a:t>run</a:t>
            </a:r>
            <a:r>
              <a:rPr lang="it-IT" b="0" dirty="0"/>
              <a:t>()</a:t>
            </a:r>
          </a:p>
          <a:p>
            <a:pPr>
              <a:spcAft>
                <a:spcPts val="0"/>
              </a:spcAft>
            </a:pPr>
            <a:r>
              <a:rPr lang="it-IT" b="0" dirty="0"/>
              <a:t>  {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</a:t>
            </a:r>
            <a:r>
              <a:rPr lang="it-IT" b="0" dirty="0">
                <a:solidFill>
                  <a:srgbClr val="7F0055"/>
                </a:solidFill>
              </a:rPr>
              <a:t>for</a:t>
            </a:r>
            <a:r>
              <a:rPr lang="it-IT" b="0" dirty="0"/>
              <a:t> (</a:t>
            </a:r>
            <a:r>
              <a:rPr lang="it-IT" b="0" dirty="0" err="1">
                <a:solidFill>
                  <a:srgbClr val="7F0055"/>
                </a:solidFill>
              </a:rPr>
              <a:t>int</a:t>
            </a:r>
            <a:r>
              <a:rPr lang="it-IT" b="0" dirty="0"/>
              <a:t> i=0;i&lt;1000;i++)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{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  </a:t>
            </a:r>
            <a:r>
              <a:rPr lang="it-IT" b="0" dirty="0" err="1"/>
              <a:t>System.out.printf</a:t>
            </a:r>
            <a:r>
              <a:rPr lang="it-IT" b="0" dirty="0"/>
              <a:t>(</a:t>
            </a:r>
            <a:r>
              <a:rPr lang="it-IT" b="0" dirty="0">
                <a:solidFill>
                  <a:srgbClr val="2A00FF"/>
                </a:solidFill>
              </a:rPr>
              <a:t>"%s-1\n"</a:t>
            </a:r>
            <a:r>
              <a:rPr lang="it-IT" b="0" dirty="0"/>
              <a:t>, </a:t>
            </a:r>
            <a:r>
              <a:rPr lang="it-IT" b="0" dirty="0" err="1"/>
              <a:t>name</a:t>
            </a:r>
            <a:r>
              <a:rPr lang="it-IT" b="0" dirty="0"/>
              <a:t>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  </a:t>
            </a:r>
            <a:r>
              <a:rPr lang="it-IT" b="0" dirty="0" err="1">
                <a:solidFill>
                  <a:srgbClr val="7F0055"/>
                </a:solidFill>
              </a:rPr>
              <a:t>synchronized</a:t>
            </a:r>
            <a:r>
              <a:rPr lang="it-IT" b="0" dirty="0"/>
              <a:t>(</a:t>
            </a:r>
            <a:r>
              <a:rPr lang="it-IT" b="0" dirty="0" err="1"/>
              <a:t>lockCS</a:t>
            </a:r>
            <a:r>
              <a:rPr lang="it-IT" b="0" dirty="0"/>
              <a:t>)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  {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    </a:t>
            </a:r>
            <a:r>
              <a:rPr lang="it-IT" b="0" dirty="0" err="1"/>
              <a:t>System.out.printf</a:t>
            </a:r>
            <a:r>
              <a:rPr lang="it-IT" b="0" dirty="0"/>
              <a:t>(</a:t>
            </a:r>
            <a:r>
              <a:rPr lang="it-IT" b="0" dirty="0">
                <a:solidFill>
                  <a:srgbClr val="2A00FF"/>
                </a:solidFill>
              </a:rPr>
              <a:t>"%s-2\n"</a:t>
            </a:r>
            <a:r>
              <a:rPr lang="it-IT" b="0" dirty="0"/>
              <a:t>, </a:t>
            </a:r>
            <a:r>
              <a:rPr lang="it-IT" b="0" dirty="0" err="1"/>
              <a:t>name</a:t>
            </a:r>
            <a:r>
              <a:rPr lang="it-IT" b="0" dirty="0"/>
              <a:t>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    </a:t>
            </a:r>
            <a:r>
              <a:rPr lang="it-IT" b="0" dirty="0" err="1"/>
              <a:t>System.out.printf</a:t>
            </a:r>
            <a:r>
              <a:rPr lang="it-IT" b="0" dirty="0"/>
              <a:t>(</a:t>
            </a:r>
            <a:r>
              <a:rPr lang="it-IT" b="0" dirty="0">
                <a:solidFill>
                  <a:srgbClr val="2A00FF"/>
                </a:solidFill>
              </a:rPr>
              <a:t>"%s-3\n"</a:t>
            </a:r>
            <a:r>
              <a:rPr lang="it-IT" b="0" dirty="0"/>
              <a:t>, </a:t>
            </a:r>
            <a:r>
              <a:rPr lang="it-IT" b="0" dirty="0" err="1"/>
              <a:t>name</a:t>
            </a:r>
            <a:r>
              <a:rPr lang="it-IT" b="0" dirty="0"/>
              <a:t>);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  }</a:t>
            </a:r>
          </a:p>
          <a:p>
            <a:pPr>
              <a:spcAft>
                <a:spcPts val="0"/>
              </a:spcAft>
            </a:pPr>
            <a:r>
              <a:rPr lang="it-IT" b="0" dirty="0"/>
              <a:t>    }</a:t>
            </a:r>
          </a:p>
          <a:p>
            <a:pPr>
              <a:spcAft>
                <a:spcPts val="0"/>
              </a:spcAft>
            </a:pPr>
            <a:r>
              <a:rPr lang="it-IT" b="0" dirty="0"/>
              <a:t>  }</a:t>
            </a:r>
          </a:p>
          <a:p>
            <a:pPr>
              <a:spcAft>
                <a:spcPts val="0"/>
              </a:spcAft>
            </a:pPr>
            <a:r>
              <a:rPr lang="it-IT" b="0" dirty="0" smtClean="0"/>
              <a:t>}</a:t>
            </a:r>
            <a:endParaRPr lang="it-IT" b="0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>
          <a:xfrm>
            <a:off x="6131860" y="1200522"/>
            <a:ext cx="5651822" cy="3819347"/>
          </a:xfrm>
          <a:gradFill>
            <a:gsLst>
              <a:gs pos="0">
                <a:schemeClr val="bg1">
                  <a:lumMod val="0"/>
                  <a:lumOff val="100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</p:spPr>
        <p:txBody>
          <a:bodyPr/>
          <a:lstStyle/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class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Worker</a:t>
            </a: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private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object</a:t>
            </a:r>
            <a:r>
              <a:rPr lang="it-IT" b="0" noProof="1" smtClean="0">
                <a:ea typeface="Calibri"/>
              </a:rPr>
              <a:t> lockCS;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private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 smtClean="0">
                <a:ea typeface="Calibri"/>
              </a:rPr>
              <a:t> name;  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 smtClean="0">
                <a:ea typeface="Calibri"/>
              </a:rPr>
              <a:t> Worker(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string</a:t>
            </a:r>
            <a:r>
              <a:rPr lang="it-IT" b="0" noProof="1" smtClean="0">
                <a:ea typeface="Calibri"/>
              </a:rPr>
              <a:t> name,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object</a:t>
            </a:r>
            <a:r>
              <a:rPr lang="it-IT" b="0" noProof="1" smtClean="0">
                <a:ea typeface="Calibri"/>
              </a:rPr>
              <a:t> lockCS) 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this</a:t>
            </a:r>
            <a:r>
              <a:rPr lang="it-IT" b="0" noProof="1" smtClean="0">
                <a:ea typeface="Calibri"/>
              </a:rPr>
              <a:t>.lockCS = lockCS; 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this</a:t>
            </a:r>
            <a:r>
              <a:rPr lang="it-IT" b="0" noProof="1" smtClean="0">
                <a:ea typeface="Calibri"/>
              </a:rPr>
              <a:t>.name = name;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void</a:t>
            </a:r>
            <a:r>
              <a:rPr lang="it-IT" b="0" noProof="1" smtClean="0">
                <a:ea typeface="Calibri"/>
              </a:rPr>
              <a:t> Run()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for</a:t>
            </a:r>
            <a:r>
              <a:rPr lang="it-IT" b="0" noProof="1" smtClean="0">
                <a:ea typeface="Calibri"/>
              </a:rPr>
              <a:t> (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 smtClean="0">
                <a:ea typeface="Calibri"/>
              </a:rPr>
              <a:t> i=0;i&lt;1000;i++)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 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noProof="1" smtClean="0">
                <a:ea typeface="Calibri"/>
              </a:rPr>
              <a:t>.Write(</a:t>
            </a:r>
            <a:r>
              <a:rPr lang="it-IT" b="0" noProof="1" smtClean="0">
                <a:solidFill>
                  <a:srgbClr val="A31515"/>
                </a:solidFill>
                <a:ea typeface="Calibri"/>
              </a:rPr>
              <a:t>"{0}-1\n"</a:t>
            </a:r>
            <a:r>
              <a:rPr lang="it-IT" b="0" noProof="1" smtClean="0">
                <a:ea typeface="Calibri"/>
              </a:rPr>
              <a:t>, name);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lock</a:t>
            </a:r>
            <a:r>
              <a:rPr lang="it-IT" b="0" noProof="1" smtClean="0">
                <a:ea typeface="Calibri"/>
              </a:rPr>
              <a:t>(lockCS)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  {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   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noProof="1" smtClean="0">
                <a:ea typeface="Calibri"/>
              </a:rPr>
              <a:t>.Write(</a:t>
            </a:r>
            <a:r>
              <a:rPr lang="it-IT" b="0" noProof="1" smtClean="0">
                <a:solidFill>
                  <a:srgbClr val="A31515"/>
                </a:solidFill>
                <a:ea typeface="Calibri"/>
              </a:rPr>
              <a:t>"{0}-2\n"</a:t>
            </a:r>
            <a:r>
              <a:rPr lang="it-IT" b="0" noProof="1" smtClean="0">
                <a:ea typeface="Calibri"/>
              </a:rPr>
              <a:t>, name);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   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noProof="1" smtClean="0">
                <a:ea typeface="Calibri"/>
              </a:rPr>
              <a:t>.Write(</a:t>
            </a:r>
            <a:r>
              <a:rPr lang="it-IT" b="0" noProof="1" smtClean="0">
                <a:solidFill>
                  <a:srgbClr val="A31515"/>
                </a:solidFill>
                <a:ea typeface="Calibri"/>
              </a:rPr>
              <a:t>"{0}-3\n"</a:t>
            </a:r>
            <a:r>
              <a:rPr lang="it-IT" b="0" noProof="1" smtClean="0">
                <a:ea typeface="Calibri"/>
              </a:rPr>
              <a:t>, name);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  }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}</a:t>
            </a:r>
          </a:p>
        </p:txBody>
      </p:sp>
      <p:sp>
        <p:nvSpPr>
          <p:cNvPr id="9" name="Segnaposto testo 7"/>
          <p:cNvSpPr txBox="1">
            <a:spLocks/>
          </p:cNvSpPr>
          <p:nvPr/>
        </p:nvSpPr>
        <p:spPr>
          <a:xfrm>
            <a:off x="7721171" y="4298190"/>
            <a:ext cx="3914099" cy="1971869"/>
          </a:xfrm>
          <a:prstGeom prst="rect">
            <a:avLst/>
          </a:prstGeom>
          <a:gradFill rotWithShape="1">
            <a:gsLst>
              <a:gs pos="0">
                <a:schemeClr val="bg1">
                  <a:lumMod val="0"/>
                  <a:lumOff val="10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vert="horz" lIns="72000" tIns="72000" rIns="72000" bIns="7200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lang="it-IT" sz="1200" b="1" u="none" kern="1200" noProof="1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itchFamily="49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it-IT" b="0" dirty="0" smtClean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dirty="0" smtClean="0">
                <a:ea typeface="Calibri"/>
              </a:rPr>
              <a:t> </a:t>
            </a:r>
            <a:r>
              <a:rPr lang="it-IT" b="0" dirty="0" err="1" smtClean="0">
                <a:solidFill>
                  <a:srgbClr val="0000FF"/>
                </a:solidFill>
                <a:ea typeface="Calibri"/>
              </a:rPr>
              <a:t>class</a:t>
            </a:r>
            <a:r>
              <a:rPr lang="it-IT" b="0" dirty="0" smtClean="0">
                <a:ea typeface="Calibri"/>
              </a:rPr>
              <a:t> </a:t>
            </a:r>
            <a:r>
              <a:rPr lang="it-IT" b="0" dirty="0" err="1" smtClean="0">
                <a:solidFill>
                  <a:srgbClr val="2B91AF"/>
                </a:solidFill>
                <a:ea typeface="Calibri"/>
              </a:rPr>
              <a:t>TestCS</a:t>
            </a:r>
            <a:r>
              <a:rPr lang="it-IT" b="0" dirty="0" smtClean="0">
                <a:ea typeface="Calibri"/>
              </a:rPr>
              <a:t> </a:t>
            </a:r>
          </a:p>
          <a:p>
            <a:pPr fontAlgn="auto"/>
            <a:r>
              <a:rPr lang="it-IT" b="0" dirty="0" smtClean="0">
                <a:ea typeface="Calibri"/>
              </a:rPr>
              <a:t>{</a:t>
            </a:r>
          </a:p>
          <a:p>
            <a:pPr fontAlgn="auto"/>
            <a:r>
              <a:rPr lang="it-IT" b="0" dirty="0" smtClean="0">
                <a:ea typeface="Calibri"/>
              </a:rPr>
              <a:t>  </a:t>
            </a:r>
            <a:r>
              <a:rPr lang="it-IT" b="0" dirty="0" smtClean="0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dirty="0" smtClean="0">
                <a:ea typeface="Calibri"/>
              </a:rPr>
              <a:t> </a:t>
            </a:r>
            <a:r>
              <a:rPr lang="it-IT" b="0" dirty="0" err="1" smtClean="0">
                <a:solidFill>
                  <a:srgbClr val="0000FF"/>
                </a:solidFill>
                <a:ea typeface="Calibri"/>
              </a:rPr>
              <a:t>static</a:t>
            </a:r>
            <a:r>
              <a:rPr lang="it-IT" b="0" dirty="0" smtClean="0">
                <a:ea typeface="Calibri"/>
              </a:rPr>
              <a:t> </a:t>
            </a:r>
            <a:r>
              <a:rPr lang="it-IT" b="0" dirty="0" err="1" smtClean="0">
                <a:solidFill>
                  <a:srgbClr val="0000FF"/>
                </a:solidFill>
                <a:ea typeface="Calibri"/>
              </a:rPr>
              <a:t>void</a:t>
            </a:r>
            <a:r>
              <a:rPr lang="it-IT" b="0" dirty="0" smtClean="0">
                <a:ea typeface="Calibri"/>
              </a:rPr>
              <a:t> </a:t>
            </a:r>
            <a:r>
              <a:rPr lang="it-IT" b="0" dirty="0" err="1" smtClean="0">
                <a:ea typeface="Calibri"/>
              </a:rPr>
              <a:t>Main</a:t>
            </a:r>
            <a:r>
              <a:rPr lang="it-IT" b="0" dirty="0" smtClean="0">
                <a:ea typeface="Calibri"/>
              </a:rPr>
              <a:t>() </a:t>
            </a:r>
          </a:p>
          <a:p>
            <a:pPr fontAlgn="auto"/>
            <a:r>
              <a:rPr lang="it-IT" b="0" dirty="0" smtClean="0">
                <a:ea typeface="Calibri"/>
              </a:rPr>
              <a:t>  {</a:t>
            </a:r>
          </a:p>
          <a:p>
            <a:pPr fontAlgn="auto"/>
            <a:r>
              <a:rPr lang="it-IT" b="0" dirty="0" smtClean="0">
                <a:ea typeface="Calibri"/>
              </a:rPr>
              <a:t>    </a:t>
            </a:r>
            <a:r>
              <a:rPr lang="it-IT" b="0" dirty="0" err="1" smtClean="0">
                <a:solidFill>
                  <a:srgbClr val="0000FF"/>
                </a:solidFill>
                <a:ea typeface="Calibri"/>
              </a:rPr>
              <a:t>object</a:t>
            </a:r>
            <a:r>
              <a:rPr lang="it-IT" b="0" dirty="0" smtClean="0">
                <a:ea typeface="Calibri"/>
              </a:rPr>
              <a:t> </a:t>
            </a:r>
            <a:r>
              <a:rPr lang="it-IT" b="0" dirty="0" err="1" smtClean="0">
                <a:ea typeface="Calibri"/>
              </a:rPr>
              <a:t>lockCS</a:t>
            </a:r>
            <a:r>
              <a:rPr lang="it-IT" b="0" dirty="0" smtClean="0">
                <a:ea typeface="Calibri"/>
              </a:rPr>
              <a:t> = </a:t>
            </a:r>
            <a:r>
              <a:rPr lang="it-IT" b="0" dirty="0" smtClean="0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dirty="0" smtClean="0">
                <a:ea typeface="Calibri"/>
              </a:rPr>
              <a:t> </a:t>
            </a:r>
            <a:r>
              <a:rPr lang="it-IT" b="0" dirty="0" err="1" smtClean="0">
                <a:solidFill>
                  <a:srgbClr val="0000FF"/>
                </a:solidFill>
                <a:ea typeface="Calibri"/>
              </a:rPr>
              <a:t>object</a:t>
            </a:r>
            <a:r>
              <a:rPr lang="it-IT" b="0" dirty="0" smtClean="0">
                <a:ea typeface="Calibri"/>
              </a:rPr>
              <a:t>();</a:t>
            </a:r>
          </a:p>
          <a:p>
            <a:pPr fontAlgn="auto"/>
            <a:r>
              <a:rPr lang="it-IT" b="0" dirty="0" smtClean="0">
                <a:ea typeface="Calibri"/>
              </a:rPr>
              <a:t>    </a:t>
            </a:r>
            <a:r>
              <a:rPr lang="it-IT" b="0" dirty="0" err="1" smtClean="0">
                <a:solidFill>
                  <a:srgbClr val="2B91AF"/>
                </a:solidFill>
                <a:ea typeface="Calibri"/>
              </a:rPr>
              <a:t>Worker</a:t>
            </a:r>
            <a:r>
              <a:rPr lang="it-IT" b="0" dirty="0" smtClean="0">
                <a:ea typeface="Calibri"/>
              </a:rPr>
              <a:t> a = </a:t>
            </a:r>
            <a:r>
              <a:rPr lang="it-IT" b="0" dirty="0" smtClean="0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dirty="0" smtClean="0">
                <a:ea typeface="Calibri"/>
              </a:rPr>
              <a:t> </a:t>
            </a:r>
            <a:r>
              <a:rPr lang="it-IT" b="0" dirty="0" err="1" smtClean="0">
                <a:solidFill>
                  <a:srgbClr val="2B91AF"/>
                </a:solidFill>
                <a:ea typeface="Calibri"/>
              </a:rPr>
              <a:t>Worker</a:t>
            </a:r>
            <a:r>
              <a:rPr lang="it-IT" b="0" dirty="0" smtClean="0">
                <a:ea typeface="Calibri"/>
              </a:rPr>
              <a:t>(</a:t>
            </a:r>
            <a:r>
              <a:rPr lang="it-IT" b="0" dirty="0" smtClean="0">
                <a:solidFill>
                  <a:srgbClr val="A31515"/>
                </a:solidFill>
                <a:ea typeface="Calibri"/>
              </a:rPr>
              <a:t>"A"</a:t>
            </a:r>
            <a:r>
              <a:rPr lang="it-IT" b="0" dirty="0" smtClean="0">
                <a:ea typeface="Calibri"/>
              </a:rPr>
              <a:t>, </a:t>
            </a:r>
            <a:r>
              <a:rPr lang="it-IT" b="0" dirty="0" err="1" smtClean="0">
                <a:ea typeface="Calibri"/>
              </a:rPr>
              <a:t>lockCS</a:t>
            </a:r>
            <a:r>
              <a:rPr lang="it-IT" b="0" dirty="0" smtClean="0">
                <a:ea typeface="Calibri"/>
              </a:rPr>
              <a:t>);</a:t>
            </a:r>
          </a:p>
          <a:p>
            <a:pPr fontAlgn="auto"/>
            <a:r>
              <a:rPr lang="it-IT" b="0" dirty="0" smtClean="0">
                <a:ea typeface="Calibri"/>
              </a:rPr>
              <a:t>    </a:t>
            </a:r>
            <a:r>
              <a:rPr lang="it-IT" b="0" dirty="0" err="1" smtClean="0">
                <a:solidFill>
                  <a:srgbClr val="2B91AF"/>
                </a:solidFill>
                <a:ea typeface="Calibri"/>
              </a:rPr>
              <a:t>Worker</a:t>
            </a:r>
            <a:r>
              <a:rPr lang="it-IT" b="0" dirty="0" smtClean="0">
                <a:ea typeface="Calibri"/>
              </a:rPr>
              <a:t> b = </a:t>
            </a:r>
            <a:r>
              <a:rPr lang="it-IT" b="0" dirty="0" smtClean="0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dirty="0" smtClean="0">
                <a:ea typeface="Calibri"/>
              </a:rPr>
              <a:t> </a:t>
            </a:r>
            <a:r>
              <a:rPr lang="it-IT" b="0" dirty="0" err="1" smtClean="0">
                <a:solidFill>
                  <a:srgbClr val="2B91AF"/>
                </a:solidFill>
                <a:ea typeface="Calibri"/>
              </a:rPr>
              <a:t>Worker</a:t>
            </a:r>
            <a:r>
              <a:rPr lang="it-IT" b="0" dirty="0" smtClean="0">
                <a:ea typeface="Calibri"/>
              </a:rPr>
              <a:t>(</a:t>
            </a:r>
            <a:r>
              <a:rPr lang="it-IT" b="0" dirty="0" smtClean="0">
                <a:solidFill>
                  <a:srgbClr val="A31515"/>
                </a:solidFill>
                <a:ea typeface="Calibri"/>
              </a:rPr>
              <a:t>"B"</a:t>
            </a:r>
            <a:r>
              <a:rPr lang="it-IT" b="0" dirty="0" smtClean="0">
                <a:ea typeface="Calibri"/>
              </a:rPr>
              <a:t>, </a:t>
            </a:r>
            <a:r>
              <a:rPr lang="it-IT" b="0" dirty="0" err="1" smtClean="0">
                <a:ea typeface="Calibri"/>
              </a:rPr>
              <a:t>lockCS</a:t>
            </a:r>
            <a:r>
              <a:rPr lang="it-IT" b="0" dirty="0" smtClean="0">
                <a:ea typeface="Calibri"/>
              </a:rPr>
              <a:t>);</a:t>
            </a:r>
          </a:p>
          <a:p>
            <a:pPr fontAlgn="auto"/>
            <a:r>
              <a:rPr lang="it-IT" b="0" dirty="0" smtClean="0">
                <a:ea typeface="Calibri"/>
              </a:rPr>
              <a:t>    </a:t>
            </a:r>
            <a:r>
              <a:rPr lang="it-IT" b="0" dirty="0" smtClean="0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dirty="0" smtClean="0">
                <a:ea typeface="Calibri"/>
              </a:rPr>
              <a:t> </a:t>
            </a:r>
            <a:r>
              <a:rPr lang="it-IT" b="0" dirty="0" err="1" smtClean="0">
                <a:solidFill>
                  <a:srgbClr val="2B91AF"/>
                </a:solidFill>
                <a:ea typeface="Calibri"/>
              </a:rPr>
              <a:t>Thread</a:t>
            </a:r>
            <a:r>
              <a:rPr lang="it-IT" b="0" dirty="0" smtClean="0">
                <a:ea typeface="Calibri"/>
              </a:rPr>
              <a:t>(</a:t>
            </a:r>
            <a:r>
              <a:rPr lang="it-IT" b="0" dirty="0" err="1" smtClean="0">
                <a:ea typeface="Calibri"/>
              </a:rPr>
              <a:t>a.Run</a:t>
            </a:r>
            <a:r>
              <a:rPr lang="it-IT" b="0" dirty="0" smtClean="0">
                <a:ea typeface="Calibri"/>
              </a:rPr>
              <a:t>).Start();</a:t>
            </a:r>
          </a:p>
          <a:p>
            <a:pPr fontAlgn="auto"/>
            <a:r>
              <a:rPr lang="it-IT" b="0" dirty="0" smtClean="0">
                <a:ea typeface="Calibri"/>
              </a:rPr>
              <a:t>    </a:t>
            </a:r>
            <a:r>
              <a:rPr lang="it-IT" b="0" dirty="0" smtClean="0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dirty="0" smtClean="0">
                <a:ea typeface="Calibri"/>
              </a:rPr>
              <a:t> </a:t>
            </a:r>
            <a:r>
              <a:rPr lang="it-IT" b="0" dirty="0" err="1" smtClean="0">
                <a:solidFill>
                  <a:srgbClr val="2B91AF"/>
                </a:solidFill>
                <a:ea typeface="Calibri"/>
              </a:rPr>
              <a:t>Thread</a:t>
            </a:r>
            <a:r>
              <a:rPr lang="it-IT" b="0" dirty="0" smtClean="0">
                <a:ea typeface="Calibri"/>
              </a:rPr>
              <a:t>(</a:t>
            </a:r>
            <a:r>
              <a:rPr lang="it-IT" b="0" dirty="0" err="1" smtClean="0">
                <a:ea typeface="Calibri"/>
              </a:rPr>
              <a:t>b.Run</a:t>
            </a:r>
            <a:r>
              <a:rPr lang="it-IT" b="0" dirty="0" smtClean="0">
                <a:ea typeface="Calibri"/>
              </a:rPr>
              <a:t>).Start();</a:t>
            </a:r>
          </a:p>
          <a:p>
            <a:pPr fontAlgn="auto"/>
            <a:r>
              <a:rPr lang="it-IT" b="0" dirty="0" smtClean="0">
                <a:ea typeface="Calibri"/>
              </a:rPr>
              <a:t>  }</a:t>
            </a:r>
          </a:p>
          <a:p>
            <a:pPr fontAlgn="auto"/>
            <a:r>
              <a:rPr lang="it-IT" b="0" dirty="0" smtClean="0">
                <a:ea typeface="Calibri"/>
              </a:rPr>
              <a:t>}</a:t>
            </a:r>
          </a:p>
          <a:p>
            <a:pPr fontAlgn="auto">
              <a:spcAft>
                <a:spcPts val="1000"/>
              </a:spcAft>
            </a:pPr>
            <a:r>
              <a:rPr lang="it-IT" b="0" dirty="0" smtClean="0">
                <a:ea typeface="Calibri"/>
              </a:rPr>
              <a:t> </a:t>
            </a:r>
            <a:endParaRPr lang="it-IT" b="0" dirty="0">
              <a:ea typeface="Calibri"/>
            </a:endParaRPr>
          </a:p>
        </p:txBody>
      </p:sp>
      <p:sp>
        <p:nvSpPr>
          <p:cNvPr id="10" name="Segnaposto testo 5"/>
          <p:cNvSpPr txBox="1">
            <a:spLocks/>
          </p:cNvSpPr>
          <p:nvPr/>
        </p:nvSpPr>
        <p:spPr>
          <a:xfrm>
            <a:off x="1604866" y="4344843"/>
            <a:ext cx="3937517" cy="1878562"/>
          </a:xfrm>
          <a:prstGeom prst="rect">
            <a:avLst/>
          </a:prstGeom>
          <a:gradFill rotWithShape="1">
            <a:gsLst>
              <a:gs pos="0">
                <a:schemeClr val="bg1">
                  <a:lumMod val="0"/>
                  <a:lumOff val="10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vert="horz" lIns="72000" tIns="72000" rIns="72000" bIns="7200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lang="it-IT" sz="1200" b="1" u="none" kern="1200" noProof="1" smtClean="0">
                <a:solidFill>
                  <a:srgbClr val="000000"/>
                </a:solidFill>
                <a:latin typeface="Courier New" panose="02070309020205020404" pitchFamily="49" charset="0"/>
                <a:ea typeface="Courier New" panose="02070309020205020404" pitchFamily="49" charset="0"/>
                <a:cs typeface="Courier New" pitchFamily="49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it-IT" b="0" dirty="0" smtClean="0">
                <a:solidFill>
                  <a:srgbClr val="7F0055"/>
                </a:solidFill>
              </a:rPr>
              <a:t>public</a:t>
            </a:r>
            <a:r>
              <a:rPr lang="it-IT" b="0" dirty="0" smtClean="0"/>
              <a:t> </a:t>
            </a:r>
            <a:r>
              <a:rPr lang="it-IT" b="0" dirty="0" err="1" smtClean="0">
                <a:solidFill>
                  <a:srgbClr val="7F0055"/>
                </a:solidFill>
              </a:rPr>
              <a:t>class</a:t>
            </a:r>
            <a:r>
              <a:rPr lang="it-IT" b="0" dirty="0" smtClean="0"/>
              <a:t> </a:t>
            </a:r>
            <a:r>
              <a:rPr lang="it-IT" b="0" dirty="0" err="1" smtClean="0"/>
              <a:t>TestCS</a:t>
            </a:r>
            <a:r>
              <a:rPr lang="it-IT" b="0" dirty="0" smtClean="0"/>
              <a:t> </a:t>
            </a:r>
          </a:p>
          <a:p>
            <a:pPr fontAlgn="auto">
              <a:spcAft>
                <a:spcPts val="0"/>
              </a:spcAft>
            </a:pPr>
            <a:r>
              <a:rPr lang="it-IT" b="0" dirty="0" smtClean="0"/>
              <a:t>{</a:t>
            </a:r>
          </a:p>
          <a:p>
            <a:pPr fontAlgn="auto">
              <a:spcAft>
                <a:spcPts val="0"/>
              </a:spcAft>
            </a:pPr>
            <a:r>
              <a:rPr lang="it-IT" b="0" dirty="0" smtClean="0"/>
              <a:t>  </a:t>
            </a:r>
            <a:r>
              <a:rPr lang="it-IT" b="0" dirty="0" smtClean="0">
                <a:solidFill>
                  <a:srgbClr val="7F0055"/>
                </a:solidFill>
              </a:rPr>
              <a:t>public</a:t>
            </a:r>
            <a:r>
              <a:rPr lang="it-IT" b="0" dirty="0" smtClean="0"/>
              <a:t> </a:t>
            </a:r>
            <a:r>
              <a:rPr lang="it-IT" b="0" dirty="0" err="1" smtClean="0">
                <a:solidFill>
                  <a:srgbClr val="7F0055"/>
                </a:solidFill>
              </a:rPr>
              <a:t>static</a:t>
            </a:r>
            <a:r>
              <a:rPr lang="it-IT" b="0" dirty="0" smtClean="0"/>
              <a:t> </a:t>
            </a:r>
            <a:r>
              <a:rPr lang="it-IT" b="0" dirty="0" err="1" smtClean="0">
                <a:solidFill>
                  <a:srgbClr val="7F0055"/>
                </a:solidFill>
              </a:rPr>
              <a:t>void</a:t>
            </a:r>
            <a:r>
              <a:rPr lang="it-IT" b="0" dirty="0" smtClean="0"/>
              <a:t> </a:t>
            </a:r>
            <a:r>
              <a:rPr lang="it-IT" b="0" dirty="0" err="1" smtClean="0"/>
              <a:t>main</a:t>
            </a:r>
            <a:r>
              <a:rPr lang="it-IT" b="0" dirty="0" smtClean="0"/>
              <a:t>(</a:t>
            </a:r>
            <a:r>
              <a:rPr lang="it-IT" b="0" dirty="0" err="1" smtClean="0"/>
              <a:t>String</a:t>
            </a:r>
            <a:r>
              <a:rPr lang="it-IT" b="0" dirty="0" smtClean="0"/>
              <a:t>[] </a:t>
            </a:r>
            <a:r>
              <a:rPr lang="it-IT" b="0" dirty="0" err="1" smtClean="0"/>
              <a:t>args</a:t>
            </a:r>
            <a:r>
              <a:rPr lang="it-IT" b="0" dirty="0" smtClean="0"/>
              <a:t>) </a:t>
            </a:r>
          </a:p>
          <a:p>
            <a:pPr fontAlgn="auto">
              <a:spcAft>
                <a:spcPts val="0"/>
              </a:spcAft>
            </a:pPr>
            <a:r>
              <a:rPr lang="it-IT" b="0" dirty="0" smtClean="0"/>
              <a:t>  {</a:t>
            </a:r>
          </a:p>
          <a:p>
            <a:pPr fontAlgn="auto">
              <a:spcAft>
                <a:spcPts val="0"/>
              </a:spcAft>
            </a:pPr>
            <a:r>
              <a:rPr lang="it-IT" b="0" dirty="0" smtClean="0"/>
              <a:t>    Object </a:t>
            </a:r>
            <a:r>
              <a:rPr lang="it-IT" b="0" dirty="0" err="1" smtClean="0"/>
              <a:t>lockCS</a:t>
            </a:r>
            <a:r>
              <a:rPr lang="it-IT" b="0" dirty="0" smtClean="0"/>
              <a:t> = </a:t>
            </a:r>
            <a:r>
              <a:rPr lang="it-IT" b="0" dirty="0" smtClean="0">
                <a:solidFill>
                  <a:srgbClr val="7F0055"/>
                </a:solidFill>
              </a:rPr>
              <a:t>new</a:t>
            </a:r>
            <a:r>
              <a:rPr lang="it-IT" b="0" dirty="0" smtClean="0"/>
              <a:t> Object();</a:t>
            </a:r>
          </a:p>
          <a:p>
            <a:pPr fontAlgn="auto">
              <a:spcAft>
                <a:spcPts val="0"/>
              </a:spcAft>
            </a:pPr>
            <a:r>
              <a:rPr lang="it-IT" b="0" dirty="0" smtClean="0"/>
              <a:t>    </a:t>
            </a:r>
            <a:r>
              <a:rPr lang="it-IT" b="0" dirty="0" err="1" smtClean="0"/>
              <a:t>Worker</a:t>
            </a:r>
            <a:r>
              <a:rPr lang="it-IT" b="0" dirty="0" smtClean="0"/>
              <a:t> a = </a:t>
            </a:r>
            <a:r>
              <a:rPr lang="it-IT" b="0" dirty="0" smtClean="0">
                <a:solidFill>
                  <a:srgbClr val="7F0055"/>
                </a:solidFill>
              </a:rPr>
              <a:t>new</a:t>
            </a:r>
            <a:r>
              <a:rPr lang="it-IT" b="0" dirty="0" smtClean="0"/>
              <a:t> </a:t>
            </a:r>
            <a:r>
              <a:rPr lang="it-IT" b="0" dirty="0" err="1" smtClean="0"/>
              <a:t>Worker</a:t>
            </a:r>
            <a:r>
              <a:rPr lang="it-IT" b="0" dirty="0" smtClean="0"/>
              <a:t>(</a:t>
            </a:r>
            <a:r>
              <a:rPr lang="it-IT" b="0" dirty="0" smtClean="0">
                <a:solidFill>
                  <a:srgbClr val="2A00FF"/>
                </a:solidFill>
              </a:rPr>
              <a:t>"A"</a:t>
            </a:r>
            <a:r>
              <a:rPr lang="it-IT" b="0" dirty="0" smtClean="0"/>
              <a:t>, </a:t>
            </a:r>
            <a:r>
              <a:rPr lang="it-IT" b="0" dirty="0" err="1" smtClean="0"/>
              <a:t>lockCS</a:t>
            </a:r>
            <a:r>
              <a:rPr lang="it-IT" b="0" dirty="0" smtClean="0"/>
              <a:t>);</a:t>
            </a:r>
          </a:p>
          <a:p>
            <a:pPr fontAlgn="auto">
              <a:spcAft>
                <a:spcPts val="0"/>
              </a:spcAft>
            </a:pPr>
            <a:r>
              <a:rPr lang="it-IT" b="0" dirty="0" smtClean="0"/>
              <a:t>    </a:t>
            </a:r>
            <a:r>
              <a:rPr lang="it-IT" b="0" dirty="0" err="1" smtClean="0"/>
              <a:t>Worker</a:t>
            </a:r>
            <a:r>
              <a:rPr lang="it-IT" b="0" dirty="0" smtClean="0"/>
              <a:t> b = </a:t>
            </a:r>
            <a:r>
              <a:rPr lang="it-IT" b="0" dirty="0" smtClean="0">
                <a:solidFill>
                  <a:srgbClr val="7F0055"/>
                </a:solidFill>
              </a:rPr>
              <a:t>new</a:t>
            </a:r>
            <a:r>
              <a:rPr lang="it-IT" b="0" dirty="0" smtClean="0"/>
              <a:t> </a:t>
            </a:r>
            <a:r>
              <a:rPr lang="it-IT" b="0" dirty="0" err="1" smtClean="0"/>
              <a:t>Worker</a:t>
            </a:r>
            <a:r>
              <a:rPr lang="it-IT" b="0" dirty="0" smtClean="0"/>
              <a:t>(</a:t>
            </a:r>
            <a:r>
              <a:rPr lang="it-IT" b="0" dirty="0" smtClean="0">
                <a:solidFill>
                  <a:srgbClr val="2A00FF"/>
                </a:solidFill>
              </a:rPr>
              <a:t>"B"</a:t>
            </a:r>
            <a:r>
              <a:rPr lang="it-IT" b="0" dirty="0" smtClean="0"/>
              <a:t>, </a:t>
            </a:r>
            <a:r>
              <a:rPr lang="it-IT" b="0" dirty="0" err="1" smtClean="0"/>
              <a:t>lockCS</a:t>
            </a:r>
            <a:r>
              <a:rPr lang="it-IT" b="0" dirty="0" smtClean="0"/>
              <a:t>);</a:t>
            </a:r>
          </a:p>
          <a:p>
            <a:pPr fontAlgn="auto">
              <a:spcAft>
                <a:spcPts val="0"/>
              </a:spcAft>
            </a:pPr>
            <a:r>
              <a:rPr lang="it-IT" b="0" dirty="0" smtClean="0"/>
              <a:t>    </a:t>
            </a:r>
            <a:r>
              <a:rPr lang="it-IT" b="0" dirty="0" err="1" smtClean="0"/>
              <a:t>a.start</a:t>
            </a:r>
            <a:r>
              <a:rPr lang="it-IT" b="0" dirty="0" smtClean="0"/>
              <a:t>();    </a:t>
            </a:r>
          </a:p>
          <a:p>
            <a:pPr fontAlgn="auto">
              <a:spcAft>
                <a:spcPts val="0"/>
              </a:spcAft>
            </a:pPr>
            <a:r>
              <a:rPr lang="it-IT" b="0" dirty="0" smtClean="0"/>
              <a:t>    </a:t>
            </a:r>
            <a:r>
              <a:rPr lang="it-IT" b="0" dirty="0" err="1" smtClean="0"/>
              <a:t>b.start</a:t>
            </a:r>
            <a:r>
              <a:rPr lang="it-IT" b="0" dirty="0" smtClean="0"/>
              <a:t>();</a:t>
            </a:r>
          </a:p>
          <a:p>
            <a:pPr fontAlgn="auto">
              <a:spcAft>
                <a:spcPts val="0"/>
              </a:spcAft>
            </a:pPr>
            <a:r>
              <a:rPr lang="it-IT" b="0" dirty="0" smtClean="0"/>
              <a:t>  }</a:t>
            </a:r>
          </a:p>
          <a:p>
            <a:pPr fontAlgn="auto">
              <a:spcAft>
                <a:spcPts val="0"/>
              </a:spcAft>
            </a:pPr>
            <a:r>
              <a:rPr lang="it-IT" b="0" dirty="0" smtClean="0"/>
              <a:t>}</a:t>
            </a:r>
            <a:endParaRPr lang="it-IT" b="0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741" y="4806825"/>
            <a:ext cx="477299" cy="477299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746" y="4660173"/>
            <a:ext cx="495460" cy="495460"/>
          </a:xfrm>
          <a:prstGeom prst="rect">
            <a:avLst/>
          </a:prstGeom>
        </p:spPr>
      </p:pic>
      <p:sp>
        <p:nvSpPr>
          <p:cNvPr id="21" name="Segnaposto data 2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5541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it-IT" dirty="0" smtClean="0"/>
              <a:t>Sia Java che C# forniscono un meccanismo per estrarre commenti appositamente formattati dal codice sorgente e inserirli in automatico in un documento separato.</a:t>
            </a:r>
          </a:p>
          <a:p>
            <a:pPr lvl="1"/>
            <a:endParaRPr lang="it-IT" dirty="0" smtClean="0"/>
          </a:p>
          <a:p>
            <a:pPr lvl="1"/>
            <a:r>
              <a:rPr lang="it-IT" dirty="0" smtClean="0"/>
              <a:t>Questi commenti sono tipicamente utilizzati per generare la documentazione del codice sorgente</a:t>
            </a:r>
          </a:p>
          <a:p>
            <a:pPr lvl="2"/>
            <a:r>
              <a:rPr lang="it-IT" dirty="0" smtClean="0"/>
              <a:t>API Reference</a:t>
            </a:r>
            <a:endParaRPr lang="it-IT" dirty="0"/>
          </a:p>
        </p:txBody>
      </p:sp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Generazione di documentazione dai commenti</a:t>
            </a:r>
            <a:endParaRPr lang="it-IT" dirty="0"/>
          </a:p>
        </p:txBody>
      </p:sp>
      <p:sp>
        <p:nvSpPr>
          <p:cNvPr id="2" name="Segnaposto testo 1"/>
          <p:cNvSpPr>
            <a:spLocks noGrp="1"/>
          </p:cNvSpPr>
          <p:nvPr>
            <p:ph type="body" sz="half" idx="13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it-IT" dirty="0"/>
              <a:t>In Java i commenti sono delimitati da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/** …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lvl="2"/>
            <a:r>
              <a:rPr lang="it-IT" dirty="0" smtClean="0"/>
              <a:t>il </a:t>
            </a:r>
            <a:r>
              <a:rPr lang="it-IT" dirty="0"/>
              <a:t>contenuto è in formato HTML con speciali </a:t>
            </a:r>
            <a:r>
              <a:rPr lang="it-IT" dirty="0" err="1"/>
              <a:t>tag</a:t>
            </a:r>
            <a:r>
              <a:rPr lang="it-IT" dirty="0"/>
              <a:t> (@</a:t>
            </a:r>
            <a:r>
              <a:rPr lang="it-IT" dirty="0" err="1"/>
              <a:t>param</a:t>
            </a:r>
            <a:r>
              <a:rPr lang="it-IT" dirty="0"/>
              <a:t>, @</a:t>
            </a:r>
            <a:r>
              <a:rPr lang="it-IT" dirty="0" err="1"/>
              <a:t>return</a:t>
            </a:r>
            <a:r>
              <a:rPr lang="it-IT" dirty="0"/>
              <a:t>, </a:t>
            </a:r>
            <a:r>
              <a:rPr lang="it-IT" dirty="0" smtClean="0"/>
              <a:t>…).</a:t>
            </a:r>
          </a:p>
          <a:p>
            <a:pPr lvl="2"/>
            <a:r>
              <a:rPr lang="it-IT" dirty="0" smtClean="0"/>
              <a:t>Il </a:t>
            </a:r>
            <a:r>
              <a:rPr lang="it-IT" dirty="0" err="1"/>
              <a:t>tool</a:t>
            </a:r>
            <a:r>
              <a:rPr lang="it-IT" dirty="0"/>
              <a:t> «</a:t>
            </a:r>
            <a:r>
              <a:rPr lang="it-IT" b="1" dirty="0" err="1"/>
              <a:t>javadoc</a:t>
            </a:r>
            <a:r>
              <a:rPr lang="it-IT" dirty="0"/>
              <a:t>» produce una documentazione HTML a partire da tali commenti.</a:t>
            </a:r>
          </a:p>
          <a:p>
            <a:pPr lvl="1"/>
            <a:r>
              <a:rPr lang="it-IT" dirty="0"/>
              <a:t>In C# i commenti sono delimitati da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/** … */ </a:t>
            </a:r>
            <a:r>
              <a:rPr lang="it-IT" dirty="0"/>
              <a:t>o preceduti da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///</a:t>
            </a:r>
            <a:r>
              <a:rPr lang="it-IT" dirty="0"/>
              <a:t> su ogni riga (caso più </a:t>
            </a:r>
            <a:r>
              <a:rPr lang="it-IT" dirty="0" smtClean="0"/>
              <a:t>comune)</a:t>
            </a:r>
          </a:p>
          <a:p>
            <a:pPr lvl="2"/>
            <a:r>
              <a:rPr lang="it-IT" dirty="0" smtClean="0"/>
              <a:t>il </a:t>
            </a:r>
            <a:r>
              <a:rPr lang="it-IT" dirty="0"/>
              <a:t>contenuto è in formato XML con appositi </a:t>
            </a:r>
            <a:r>
              <a:rPr lang="it-IT" dirty="0" err="1"/>
              <a:t>tag</a:t>
            </a:r>
            <a:r>
              <a:rPr lang="it-IT" dirty="0"/>
              <a:t> predefiniti (&lt;</a:t>
            </a:r>
            <a:r>
              <a:rPr lang="it-IT" dirty="0" err="1"/>
              <a:t>param</a:t>
            </a:r>
            <a:r>
              <a:rPr lang="it-IT" dirty="0"/>
              <a:t>&gt;, &lt;</a:t>
            </a:r>
            <a:r>
              <a:rPr lang="it-IT" dirty="0" err="1"/>
              <a:t>returns</a:t>
            </a:r>
            <a:r>
              <a:rPr lang="it-IT" dirty="0"/>
              <a:t>&gt;, </a:t>
            </a:r>
            <a:r>
              <a:rPr lang="it-IT" dirty="0" smtClean="0"/>
              <a:t>…).</a:t>
            </a:r>
          </a:p>
          <a:p>
            <a:pPr lvl="2"/>
            <a:r>
              <a:rPr lang="it-IT" dirty="0" smtClean="0"/>
              <a:t>Il </a:t>
            </a:r>
            <a:r>
              <a:rPr lang="it-IT" dirty="0"/>
              <a:t>compilatore C# produce un documento XML a partire da tali commenti, che può poi essere utilizzato dallo stesso ambiente di sviluppo (es. per visualizzare </a:t>
            </a:r>
            <a:r>
              <a:rPr lang="it-IT" dirty="0" err="1"/>
              <a:t>tooltip</a:t>
            </a:r>
            <a:r>
              <a:rPr lang="it-IT" dirty="0"/>
              <a:t> nell’editor dei sorgenti con la descrizione di classi e metodi), o da appositi </a:t>
            </a:r>
            <a:r>
              <a:rPr lang="it-IT" dirty="0" err="1"/>
              <a:t>tool</a:t>
            </a:r>
            <a:r>
              <a:rPr lang="it-IT" dirty="0"/>
              <a:t> per produrre documentazione</a:t>
            </a:r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16" name="Segnaposto data 1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5159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Generazione </a:t>
            </a:r>
            <a:r>
              <a:rPr lang="it-IT" dirty="0" smtClean="0"/>
              <a:t>di documentazione </a:t>
            </a:r>
            <a:r>
              <a:rPr lang="it-IT" dirty="0"/>
              <a:t>dai commenti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>
          <a:xfrm>
            <a:off x="379562" y="1200521"/>
            <a:ext cx="5554707" cy="506964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3F5FBF"/>
                </a:solidFill>
              </a:rPr>
              <a:t>/**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3F5FBF"/>
                </a:solidFill>
              </a:rPr>
              <a:t> * Class </a:t>
            </a:r>
            <a:r>
              <a:rPr lang="it-IT" sz="1100" b="0" dirty="0" err="1">
                <a:solidFill>
                  <a:srgbClr val="3F5FBF"/>
                </a:solidFill>
              </a:rPr>
              <a:t>level</a:t>
            </a:r>
            <a:r>
              <a:rPr lang="it-IT" sz="1100" b="0" dirty="0">
                <a:solidFill>
                  <a:srgbClr val="3F5FBF"/>
                </a:solidFill>
              </a:rPr>
              <a:t> </a:t>
            </a:r>
            <a:r>
              <a:rPr lang="it-IT" sz="1100" b="0" dirty="0" err="1">
                <a:solidFill>
                  <a:srgbClr val="3F5FBF"/>
                </a:solidFill>
              </a:rPr>
              <a:t>summary</a:t>
            </a:r>
            <a:r>
              <a:rPr lang="it-IT" sz="1100" b="0" dirty="0">
                <a:solidFill>
                  <a:srgbClr val="3F5FBF"/>
                </a:solidFill>
              </a:rPr>
              <a:t> </a:t>
            </a:r>
            <a:r>
              <a:rPr lang="it-IT" sz="1100" b="0" dirty="0" err="1">
                <a:solidFill>
                  <a:srgbClr val="3F5FBF"/>
                </a:solidFill>
              </a:rPr>
              <a:t>documentation</a:t>
            </a:r>
            <a:r>
              <a:rPr lang="it-IT" sz="1100" b="0" dirty="0">
                <a:solidFill>
                  <a:srgbClr val="3F5FBF"/>
                </a:solidFill>
              </a:rPr>
              <a:t>...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3F5FBF"/>
                </a:solidFill>
              </a:rPr>
              <a:t> * </a:t>
            </a:r>
            <a:r>
              <a:rPr lang="it-IT" sz="1100" b="0" dirty="0">
                <a:solidFill>
                  <a:srgbClr val="7F7F9F"/>
                </a:solidFill>
              </a:rPr>
              <a:t>&lt;p&gt;</a:t>
            </a:r>
            <a:r>
              <a:rPr lang="it-IT" sz="1100" b="0" dirty="0" err="1">
                <a:solidFill>
                  <a:srgbClr val="3F5FBF"/>
                </a:solidFill>
              </a:rPr>
              <a:t>Longer</a:t>
            </a:r>
            <a:r>
              <a:rPr lang="it-IT" sz="1100" b="0" dirty="0">
                <a:solidFill>
                  <a:srgbClr val="3F5FBF"/>
                </a:solidFill>
              </a:rPr>
              <a:t> </a:t>
            </a:r>
            <a:r>
              <a:rPr lang="it-IT" sz="1100" b="0" dirty="0" err="1">
                <a:solidFill>
                  <a:srgbClr val="3F5FBF"/>
                </a:solidFill>
              </a:rPr>
              <a:t>comments</a:t>
            </a:r>
            <a:r>
              <a:rPr lang="it-IT" sz="1100" b="0" dirty="0">
                <a:solidFill>
                  <a:srgbClr val="3F5FBF"/>
                </a:solidFill>
              </a:rPr>
              <a:t>...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3F5FBF"/>
                </a:solidFill>
              </a:rPr>
              <a:t> * </a:t>
            </a:r>
            <a:r>
              <a:rPr lang="it-IT" sz="1100" b="0" dirty="0">
                <a:solidFill>
                  <a:srgbClr val="7F7F9F"/>
                </a:solidFill>
              </a:rPr>
              <a:t>&lt;p&gt;</a:t>
            </a:r>
            <a:r>
              <a:rPr lang="it-IT" sz="1100" b="0" dirty="0" err="1">
                <a:solidFill>
                  <a:srgbClr val="3F5FBF"/>
                </a:solidFill>
              </a:rPr>
              <a:t>other</a:t>
            </a:r>
            <a:r>
              <a:rPr lang="it-IT" sz="1100" b="0" dirty="0">
                <a:solidFill>
                  <a:srgbClr val="3F5FBF"/>
                </a:solidFill>
              </a:rPr>
              <a:t> </a:t>
            </a:r>
            <a:r>
              <a:rPr lang="it-IT" sz="1100" b="0" dirty="0" err="1">
                <a:solidFill>
                  <a:srgbClr val="3F5FBF"/>
                </a:solidFill>
              </a:rPr>
              <a:t>comments</a:t>
            </a:r>
            <a:r>
              <a:rPr lang="it-IT" sz="1100" b="0" dirty="0">
                <a:solidFill>
                  <a:srgbClr val="3F5FBF"/>
                </a:solidFill>
              </a:rPr>
              <a:t>...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3F5FBF"/>
                </a:solidFill>
              </a:rPr>
              <a:t> * </a:t>
            </a:r>
            <a:r>
              <a:rPr lang="it-IT" sz="1100" b="0" dirty="0">
                <a:solidFill>
                  <a:srgbClr val="7F7F9F"/>
                </a:solidFill>
              </a:rPr>
              <a:t>&lt;p&gt;</a:t>
            </a:r>
            <a:r>
              <a:rPr lang="it-IT" sz="1100" b="0" dirty="0" err="1">
                <a:solidFill>
                  <a:srgbClr val="3F5FBF"/>
                </a:solidFill>
              </a:rPr>
              <a:t>other</a:t>
            </a:r>
            <a:r>
              <a:rPr lang="it-IT" sz="1100" b="0" dirty="0">
                <a:solidFill>
                  <a:srgbClr val="3F5FBF"/>
                </a:solidFill>
              </a:rPr>
              <a:t> </a:t>
            </a:r>
            <a:r>
              <a:rPr lang="it-IT" sz="1100" b="0" dirty="0" err="1">
                <a:solidFill>
                  <a:srgbClr val="3F5FBF"/>
                </a:solidFill>
              </a:rPr>
              <a:t>comments</a:t>
            </a:r>
            <a:r>
              <a:rPr lang="it-IT" sz="1100" b="0" dirty="0">
                <a:solidFill>
                  <a:srgbClr val="3F5FBF"/>
                </a:solidFill>
              </a:rPr>
              <a:t>...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3F5FBF"/>
                </a:solidFill>
              </a:rPr>
              <a:t> */</a:t>
            </a:r>
          </a:p>
          <a:p>
            <a:pPr>
              <a:spcAft>
                <a:spcPts val="0"/>
              </a:spcAft>
            </a:pPr>
            <a:r>
              <a:rPr lang="it-IT" sz="1100" b="0" dirty="0" err="1">
                <a:solidFill>
                  <a:srgbClr val="7F0055"/>
                </a:solidFill>
              </a:rPr>
              <a:t>class</a:t>
            </a:r>
            <a:r>
              <a:rPr lang="it-IT" sz="1100" b="0" dirty="0"/>
              <a:t> </a:t>
            </a:r>
            <a:r>
              <a:rPr lang="it-IT" sz="1100" b="0" dirty="0" err="1"/>
              <a:t>SomeClass</a:t>
            </a:r>
            <a:endParaRPr lang="it-IT" sz="1100" b="0" dirty="0"/>
          </a:p>
          <a:p>
            <a:pPr>
              <a:spcAft>
                <a:spcPts val="0"/>
              </a:spcAft>
            </a:pPr>
            <a:r>
              <a:rPr lang="it-IT" sz="1100" b="0" dirty="0"/>
              <a:t>{</a:t>
            </a:r>
          </a:p>
          <a:p>
            <a:pPr>
              <a:spcAft>
                <a:spcPts val="0"/>
              </a:spcAft>
            </a:pPr>
            <a:r>
              <a:rPr lang="it-IT" sz="1100" b="0" dirty="0"/>
              <a:t>  </a:t>
            </a:r>
            <a:r>
              <a:rPr lang="it-IT" sz="1100" b="0" dirty="0">
                <a:solidFill>
                  <a:srgbClr val="3F5FBF"/>
                </a:solidFill>
              </a:rPr>
              <a:t>/** The </a:t>
            </a:r>
            <a:r>
              <a:rPr lang="it-IT" sz="1100" b="0" dirty="0" err="1">
                <a:solidFill>
                  <a:srgbClr val="3F5FBF"/>
                </a:solidFill>
              </a:rPr>
              <a:t>class</a:t>
            </a:r>
            <a:r>
              <a:rPr lang="it-IT" sz="1100" b="0" dirty="0">
                <a:solidFill>
                  <a:srgbClr val="3F5FBF"/>
                </a:solidFill>
              </a:rPr>
              <a:t> </a:t>
            </a:r>
            <a:r>
              <a:rPr lang="it-IT" sz="1100" b="0" dirty="0" err="1">
                <a:solidFill>
                  <a:srgbClr val="3F5FBF"/>
                </a:solidFill>
              </a:rPr>
              <a:t>constructor</a:t>
            </a:r>
            <a:r>
              <a:rPr lang="it-IT" sz="1100" b="0" dirty="0">
                <a:solidFill>
                  <a:srgbClr val="3F5FBF"/>
                </a:solidFill>
              </a:rPr>
              <a:t>. */</a:t>
            </a:r>
          </a:p>
          <a:p>
            <a:pPr>
              <a:spcAft>
                <a:spcPts val="0"/>
              </a:spcAft>
            </a:pPr>
            <a:r>
              <a:rPr lang="it-IT" sz="1100" b="0" dirty="0"/>
              <a:t>  </a:t>
            </a:r>
            <a:r>
              <a:rPr lang="it-IT" sz="1100" b="0" dirty="0">
                <a:solidFill>
                  <a:srgbClr val="7F0055"/>
                </a:solidFill>
              </a:rPr>
              <a:t>public</a:t>
            </a:r>
            <a:r>
              <a:rPr lang="it-IT" sz="1100" b="0" dirty="0"/>
              <a:t> </a:t>
            </a:r>
            <a:r>
              <a:rPr lang="it-IT" sz="1100" b="0" dirty="0" err="1"/>
              <a:t>SomeClass</a:t>
            </a:r>
            <a:r>
              <a:rPr lang="it-IT" sz="1100" b="0" dirty="0"/>
              <a:t>() { }</a:t>
            </a:r>
          </a:p>
          <a:p>
            <a:pPr>
              <a:spcAft>
                <a:spcPts val="0"/>
              </a:spcAft>
            </a:pPr>
            <a:endParaRPr lang="it-IT" sz="1100" b="0" dirty="0"/>
          </a:p>
          <a:p>
            <a:pPr>
              <a:spcAft>
                <a:spcPts val="0"/>
              </a:spcAft>
            </a:pPr>
            <a:r>
              <a:rPr lang="it-IT" sz="1100" b="0" dirty="0"/>
              <a:t>  </a:t>
            </a:r>
            <a:r>
              <a:rPr lang="it-IT" sz="1100" b="0" dirty="0">
                <a:solidFill>
                  <a:srgbClr val="3F5FBF"/>
                </a:solidFill>
              </a:rPr>
              <a:t>/** </a:t>
            </a:r>
            <a:r>
              <a:rPr lang="it-IT" sz="1100" b="0" u="sng" dirty="0" err="1">
                <a:solidFill>
                  <a:srgbClr val="3F5FBF"/>
                </a:solidFill>
              </a:rPr>
              <a:t>Desc</a:t>
            </a:r>
            <a:r>
              <a:rPr lang="it-IT" sz="1100" b="0" u="sng" dirty="0">
                <a:solidFill>
                  <a:srgbClr val="3F5FBF"/>
                </a:solidFill>
              </a:rPr>
              <a:t>. for </a:t>
            </a:r>
            <a:r>
              <a:rPr lang="it-IT" sz="1100" b="0" u="sng" dirty="0" err="1">
                <a:solidFill>
                  <a:srgbClr val="3F5FBF"/>
                </a:solidFill>
              </a:rPr>
              <a:t>SomeMethod</a:t>
            </a:r>
            <a:r>
              <a:rPr lang="it-IT" sz="1100" b="0" u="sng" dirty="0">
                <a:solidFill>
                  <a:srgbClr val="3F5FBF"/>
                </a:solidFill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100" b="0" dirty="0">
                <a:solidFill>
                  <a:srgbClr val="3F5FBF"/>
                </a:solidFill>
              </a:rPr>
              <a:t>   *  </a:t>
            </a:r>
            <a:r>
              <a:rPr lang="en-US" sz="1100" b="0" dirty="0">
                <a:solidFill>
                  <a:srgbClr val="7F9FBF"/>
                </a:solidFill>
              </a:rPr>
              <a:t>@</a:t>
            </a:r>
            <a:r>
              <a:rPr lang="en-US" sz="1100" b="0" dirty="0" err="1">
                <a:solidFill>
                  <a:srgbClr val="7F9FBF"/>
                </a:solidFill>
              </a:rPr>
              <a:t>param</a:t>
            </a:r>
            <a:r>
              <a:rPr lang="en-US" sz="1100" b="0" dirty="0">
                <a:solidFill>
                  <a:srgbClr val="3F5FBF"/>
                </a:solidFill>
              </a:rPr>
              <a:t> s Description for s</a:t>
            </a:r>
          </a:p>
          <a:p>
            <a:pPr>
              <a:spcAft>
                <a:spcPts val="0"/>
              </a:spcAft>
            </a:pPr>
            <a:r>
              <a:rPr lang="en-US" sz="1100" b="0" dirty="0">
                <a:solidFill>
                  <a:srgbClr val="3F5FBF"/>
                </a:solidFill>
              </a:rPr>
              <a:t>   *  </a:t>
            </a:r>
            <a:r>
              <a:rPr lang="en-US" sz="1100" b="0" dirty="0">
                <a:solidFill>
                  <a:srgbClr val="7F9FBF"/>
                </a:solidFill>
              </a:rPr>
              <a:t>@see</a:t>
            </a:r>
            <a:r>
              <a:rPr lang="en-US" sz="1100" b="0" dirty="0">
                <a:solidFill>
                  <a:srgbClr val="3F5FBF"/>
                </a:solidFill>
              </a:rPr>
              <a:t> String Reference to a type or 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3F5FBF"/>
                </a:solidFill>
              </a:rPr>
              <a:t>   *  </a:t>
            </a:r>
            <a:r>
              <a:rPr lang="it-IT" sz="1100" b="0" dirty="0" err="1">
                <a:solidFill>
                  <a:srgbClr val="3F5FBF"/>
                </a:solidFill>
              </a:rPr>
              <a:t>member</a:t>
            </a:r>
            <a:r>
              <a:rPr lang="it-IT" sz="1100" b="0" dirty="0">
                <a:solidFill>
                  <a:srgbClr val="3F5FBF"/>
                </a:solidFill>
              </a:rPr>
              <a:t> */</a:t>
            </a:r>
          </a:p>
          <a:p>
            <a:pPr>
              <a:spcAft>
                <a:spcPts val="0"/>
              </a:spcAft>
            </a:pPr>
            <a:r>
              <a:rPr lang="it-IT" sz="1100" b="0" dirty="0"/>
              <a:t>  </a:t>
            </a:r>
            <a:r>
              <a:rPr lang="it-IT" sz="1100" b="0" dirty="0">
                <a:solidFill>
                  <a:srgbClr val="7F0055"/>
                </a:solidFill>
              </a:rPr>
              <a:t>public</a:t>
            </a:r>
            <a:r>
              <a:rPr lang="it-IT" sz="1100" b="0" dirty="0"/>
              <a:t> </a:t>
            </a:r>
            <a:r>
              <a:rPr lang="it-IT" sz="1100" b="0" dirty="0" err="1">
                <a:solidFill>
                  <a:srgbClr val="7F0055"/>
                </a:solidFill>
              </a:rPr>
              <a:t>void</a:t>
            </a:r>
            <a:r>
              <a:rPr lang="it-IT" sz="1100" b="0" dirty="0"/>
              <a:t> </a:t>
            </a:r>
            <a:r>
              <a:rPr lang="it-IT" sz="1100" b="0" dirty="0" err="1"/>
              <a:t>SomeMethod</a:t>
            </a:r>
            <a:r>
              <a:rPr lang="it-IT" sz="1100" b="0" dirty="0"/>
              <a:t>(</a:t>
            </a:r>
            <a:r>
              <a:rPr lang="it-IT" sz="1100" b="0" dirty="0" err="1"/>
              <a:t>String</a:t>
            </a:r>
            <a:r>
              <a:rPr lang="it-IT" sz="1100" b="0" dirty="0"/>
              <a:t> </a:t>
            </a:r>
            <a:r>
              <a:rPr lang="it-IT" sz="1100" b="0" dirty="0">
                <a:solidFill>
                  <a:srgbClr val="6A3E3E"/>
                </a:solidFill>
              </a:rPr>
              <a:t>s</a:t>
            </a:r>
            <a:r>
              <a:rPr lang="it-IT" sz="1100" b="0" dirty="0"/>
              <a:t>) { }</a:t>
            </a:r>
          </a:p>
          <a:p>
            <a:pPr>
              <a:spcAft>
                <a:spcPts val="0"/>
              </a:spcAft>
            </a:pPr>
            <a:endParaRPr lang="it-IT" sz="1100" b="0" dirty="0"/>
          </a:p>
          <a:p>
            <a:pPr>
              <a:spcAft>
                <a:spcPts val="0"/>
              </a:spcAft>
            </a:pPr>
            <a:r>
              <a:rPr lang="it-IT" sz="1100" b="0" dirty="0"/>
              <a:t>  </a:t>
            </a:r>
            <a:r>
              <a:rPr lang="it-IT" sz="1100" b="0" dirty="0">
                <a:solidFill>
                  <a:srgbClr val="3F5FBF"/>
                </a:solidFill>
              </a:rPr>
              <a:t>/** Some </a:t>
            </a:r>
            <a:r>
              <a:rPr lang="it-IT" sz="1100" b="0" dirty="0" err="1">
                <a:solidFill>
                  <a:srgbClr val="3F5FBF"/>
                </a:solidFill>
              </a:rPr>
              <a:t>other</a:t>
            </a:r>
            <a:r>
              <a:rPr lang="it-IT" sz="1100" b="0" dirty="0">
                <a:solidFill>
                  <a:srgbClr val="3F5FBF"/>
                </a:solidFill>
              </a:rPr>
              <a:t> </a:t>
            </a:r>
            <a:r>
              <a:rPr lang="it-IT" sz="1100" b="0" dirty="0" err="1">
                <a:solidFill>
                  <a:srgbClr val="3F5FBF"/>
                </a:solidFill>
              </a:rPr>
              <a:t>method</a:t>
            </a:r>
            <a:r>
              <a:rPr lang="it-IT" sz="1100" b="0" dirty="0">
                <a:solidFill>
                  <a:srgbClr val="3F5FBF"/>
                </a:solidFill>
              </a:rPr>
              <a:t>.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3F5FBF"/>
                </a:solidFill>
              </a:rPr>
              <a:t>   *  </a:t>
            </a:r>
            <a:r>
              <a:rPr lang="it-IT" sz="1100" b="0" dirty="0">
                <a:solidFill>
                  <a:srgbClr val="7F9FBF"/>
                </a:solidFill>
              </a:rPr>
              <a:t>@</a:t>
            </a:r>
            <a:r>
              <a:rPr lang="it-IT" sz="1100" b="0" dirty="0" err="1">
                <a:solidFill>
                  <a:srgbClr val="7F9FBF"/>
                </a:solidFill>
              </a:rPr>
              <a:t>return</a:t>
            </a:r>
            <a:r>
              <a:rPr lang="it-IT" sz="1100" b="0" dirty="0">
                <a:solidFill>
                  <a:srgbClr val="3F5FBF"/>
                </a:solidFill>
              </a:rPr>
              <a:t> Return </a:t>
            </a:r>
            <a:r>
              <a:rPr lang="it-IT" sz="1100" b="0" dirty="0" err="1">
                <a:solidFill>
                  <a:srgbClr val="3F5FBF"/>
                </a:solidFill>
              </a:rPr>
              <a:t>results</a:t>
            </a:r>
            <a:r>
              <a:rPr lang="it-IT" sz="1100" b="0" dirty="0">
                <a:solidFill>
                  <a:srgbClr val="3F5FBF"/>
                </a:solidFill>
              </a:rPr>
              <a:t> </a:t>
            </a:r>
            <a:r>
              <a:rPr lang="it-IT" sz="1100" b="0" u="sng" dirty="0" err="1">
                <a:solidFill>
                  <a:srgbClr val="3F5FBF"/>
                </a:solidFill>
              </a:rPr>
              <a:t>descr</a:t>
            </a:r>
            <a:r>
              <a:rPr lang="it-IT" sz="1100" b="0" u="sng" dirty="0">
                <a:solidFill>
                  <a:srgbClr val="3F5FBF"/>
                </a:solidFill>
              </a:rPr>
              <a:t>.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3F5FBF"/>
                </a:solidFill>
              </a:rPr>
              <a:t>   *  </a:t>
            </a:r>
            <a:r>
              <a:rPr lang="it-IT" sz="1100" b="0" dirty="0">
                <a:solidFill>
                  <a:srgbClr val="7F9FBF"/>
                </a:solidFill>
              </a:rPr>
              <a:t>@link</a:t>
            </a:r>
            <a:r>
              <a:rPr lang="it-IT" sz="1100" b="0" dirty="0">
                <a:solidFill>
                  <a:srgbClr val="3F5FBF"/>
                </a:solidFill>
              </a:rPr>
              <a:t> #</a:t>
            </a:r>
            <a:r>
              <a:rPr lang="it-IT" sz="1100" b="0" dirty="0" err="1">
                <a:solidFill>
                  <a:srgbClr val="3F5FBF"/>
                </a:solidFill>
              </a:rPr>
              <a:t>SomeMethod</a:t>
            </a:r>
            <a:r>
              <a:rPr lang="it-IT" sz="1100" b="0" dirty="0">
                <a:solidFill>
                  <a:srgbClr val="3F5FBF"/>
                </a:solidFill>
              </a:rPr>
              <a:t>(</a:t>
            </a:r>
            <a:r>
              <a:rPr lang="it-IT" sz="1100" b="0" dirty="0" err="1">
                <a:solidFill>
                  <a:srgbClr val="3F5FBF"/>
                </a:solidFill>
              </a:rPr>
              <a:t>string</a:t>
            </a:r>
            <a:r>
              <a:rPr lang="it-IT" sz="1100" b="0" dirty="0">
                <a:solidFill>
                  <a:srgbClr val="3F5FBF"/>
                </a:solidFill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100" b="0" dirty="0">
                <a:solidFill>
                  <a:srgbClr val="3F5FBF"/>
                </a:solidFill>
              </a:rPr>
              <a:t>   *  Notice the use of the </a:t>
            </a:r>
            <a:r>
              <a:rPr lang="en-US" sz="1100" b="0" dirty="0">
                <a:solidFill>
                  <a:srgbClr val="7F9FBF"/>
                </a:solidFill>
              </a:rPr>
              <a:t>@link</a:t>
            </a:r>
            <a:r>
              <a:rPr lang="en-US" sz="1100" b="0" dirty="0">
                <a:solidFill>
                  <a:srgbClr val="3F5FBF"/>
                </a:solidFill>
              </a:rPr>
              <a:t> to 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3F5FBF"/>
                </a:solidFill>
              </a:rPr>
              <a:t>   *  </a:t>
            </a:r>
            <a:r>
              <a:rPr lang="it-IT" sz="1100" b="0" dirty="0" err="1">
                <a:solidFill>
                  <a:srgbClr val="3F5FBF"/>
                </a:solidFill>
              </a:rPr>
              <a:t>reference</a:t>
            </a:r>
            <a:r>
              <a:rPr lang="it-IT" sz="1100" b="0" dirty="0">
                <a:solidFill>
                  <a:srgbClr val="3F5FBF"/>
                </a:solidFill>
              </a:rPr>
              <a:t> a </a:t>
            </a:r>
            <a:r>
              <a:rPr lang="it-IT" sz="1100" b="0" dirty="0" err="1">
                <a:solidFill>
                  <a:srgbClr val="3F5FBF"/>
                </a:solidFill>
              </a:rPr>
              <a:t>specific</a:t>
            </a:r>
            <a:r>
              <a:rPr lang="it-IT" sz="1100" b="0" dirty="0">
                <a:solidFill>
                  <a:srgbClr val="3F5FBF"/>
                </a:solidFill>
              </a:rPr>
              <a:t> </a:t>
            </a:r>
            <a:r>
              <a:rPr lang="it-IT" sz="1100" b="0" dirty="0" err="1">
                <a:solidFill>
                  <a:srgbClr val="3F5FBF"/>
                </a:solidFill>
              </a:rPr>
              <a:t>method</a:t>
            </a:r>
            <a:r>
              <a:rPr lang="it-IT" sz="1100" b="0" dirty="0">
                <a:solidFill>
                  <a:srgbClr val="3F5FBF"/>
                </a:solidFill>
              </a:rPr>
              <a:t> */</a:t>
            </a:r>
          </a:p>
          <a:p>
            <a:pPr>
              <a:spcAft>
                <a:spcPts val="0"/>
              </a:spcAft>
            </a:pPr>
            <a:r>
              <a:rPr lang="en-US" sz="1100" b="0" dirty="0"/>
              <a:t>  </a:t>
            </a:r>
            <a:r>
              <a:rPr lang="en-US" sz="1100" b="0" dirty="0">
                <a:solidFill>
                  <a:srgbClr val="7F0055"/>
                </a:solidFill>
              </a:rPr>
              <a:t>public</a:t>
            </a:r>
            <a:r>
              <a:rPr lang="en-US" sz="1100" b="0" dirty="0"/>
              <a:t> </a:t>
            </a:r>
            <a:r>
              <a:rPr lang="en-US" sz="1100" b="0" dirty="0" err="1">
                <a:solidFill>
                  <a:srgbClr val="7F0055"/>
                </a:solidFill>
              </a:rPr>
              <a:t>int</a:t>
            </a:r>
            <a:r>
              <a:rPr lang="en-US" sz="1100" b="0" dirty="0"/>
              <a:t> </a:t>
            </a:r>
            <a:r>
              <a:rPr lang="en-US" sz="1100" b="0" dirty="0" err="1"/>
              <a:t>SomeOtherMethod</a:t>
            </a:r>
            <a:r>
              <a:rPr lang="en-US" sz="1100" b="0" dirty="0"/>
              <a:t>() { </a:t>
            </a:r>
            <a:r>
              <a:rPr lang="en-US" sz="1100" b="0" dirty="0">
                <a:solidFill>
                  <a:srgbClr val="7F0055"/>
                </a:solidFill>
              </a:rPr>
              <a:t>return</a:t>
            </a:r>
            <a:r>
              <a:rPr lang="en-US" sz="1100" b="0" dirty="0"/>
              <a:t> 0; }</a:t>
            </a:r>
          </a:p>
          <a:p>
            <a:pPr>
              <a:spcAft>
                <a:spcPts val="0"/>
              </a:spcAft>
            </a:pPr>
            <a:endParaRPr lang="it-IT" sz="1100" b="0" dirty="0"/>
          </a:p>
          <a:p>
            <a:pPr>
              <a:spcAft>
                <a:spcPts val="0"/>
              </a:spcAft>
            </a:pPr>
            <a:r>
              <a:rPr lang="it-IT" sz="1100" b="0" dirty="0"/>
              <a:t>  </a:t>
            </a:r>
            <a:r>
              <a:rPr lang="it-IT" sz="1100" b="0" dirty="0">
                <a:solidFill>
                  <a:srgbClr val="3F5FBF"/>
                </a:solidFill>
              </a:rPr>
              <a:t>/**</a:t>
            </a:r>
          </a:p>
          <a:p>
            <a:pPr>
              <a:spcAft>
                <a:spcPts val="0"/>
              </a:spcAft>
            </a:pPr>
            <a:r>
              <a:rPr lang="en-US" sz="1100" b="0" dirty="0">
                <a:solidFill>
                  <a:srgbClr val="3F5FBF"/>
                </a:solidFill>
              </a:rPr>
              <a:t>   *  The entry point for the application.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3F5FBF"/>
                </a:solidFill>
              </a:rPr>
              <a:t>   *  </a:t>
            </a:r>
          </a:p>
          <a:p>
            <a:pPr>
              <a:spcAft>
                <a:spcPts val="0"/>
              </a:spcAft>
            </a:pPr>
            <a:r>
              <a:rPr lang="en-US" sz="1100" b="0" dirty="0">
                <a:solidFill>
                  <a:srgbClr val="3F5FBF"/>
                </a:solidFill>
              </a:rPr>
              <a:t>   *  </a:t>
            </a:r>
            <a:r>
              <a:rPr lang="en-US" sz="1100" b="0" dirty="0">
                <a:solidFill>
                  <a:srgbClr val="7F9FBF"/>
                </a:solidFill>
              </a:rPr>
              <a:t>@</a:t>
            </a:r>
            <a:r>
              <a:rPr lang="en-US" sz="1100" b="0" dirty="0" err="1">
                <a:solidFill>
                  <a:srgbClr val="7F9FBF"/>
                </a:solidFill>
              </a:rPr>
              <a:t>param</a:t>
            </a:r>
            <a:r>
              <a:rPr lang="en-US" sz="1100" b="0" dirty="0">
                <a:solidFill>
                  <a:srgbClr val="3F5FBF"/>
                </a:solidFill>
              </a:rPr>
              <a:t> </a:t>
            </a:r>
            <a:r>
              <a:rPr lang="en-US" sz="1100" b="0" dirty="0" err="1">
                <a:solidFill>
                  <a:srgbClr val="3F5FBF"/>
                </a:solidFill>
              </a:rPr>
              <a:t>args</a:t>
            </a:r>
            <a:r>
              <a:rPr lang="en-US" sz="1100" b="0" dirty="0">
                <a:solidFill>
                  <a:srgbClr val="3F5FBF"/>
                </a:solidFill>
              </a:rPr>
              <a:t> A list of command line </a:t>
            </a:r>
          </a:p>
          <a:p>
            <a:pPr>
              <a:spcAft>
                <a:spcPts val="0"/>
              </a:spcAft>
            </a:pPr>
            <a:r>
              <a:rPr lang="it-IT" sz="1100" b="0" dirty="0">
                <a:solidFill>
                  <a:srgbClr val="3F5FBF"/>
                </a:solidFill>
              </a:rPr>
              <a:t>   *  </a:t>
            </a:r>
            <a:r>
              <a:rPr lang="it-IT" sz="1100" b="0" dirty="0" err="1">
                <a:solidFill>
                  <a:srgbClr val="3F5FBF"/>
                </a:solidFill>
              </a:rPr>
              <a:t>arguments</a:t>
            </a:r>
            <a:r>
              <a:rPr lang="it-IT" sz="1100" b="0" dirty="0">
                <a:solidFill>
                  <a:srgbClr val="3F5FBF"/>
                </a:solidFill>
              </a:rPr>
              <a:t> */</a:t>
            </a:r>
          </a:p>
          <a:p>
            <a:pPr>
              <a:spcAft>
                <a:spcPts val="0"/>
              </a:spcAft>
            </a:pPr>
            <a:r>
              <a:rPr lang="en-US" sz="1100" b="0" dirty="0"/>
              <a:t>  </a:t>
            </a:r>
            <a:r>
              <a:rPr lang="en-US" sz="1100" b="0" dirty="0">
                <a:solidFill>
                  <a:srgbClr val="7F0055"/>
                </a:solidFill>
              </a:rPr>
              <a:t>public</a:t>
            </a:r>
            <a:r>
              <a:rPr lang="en-US" sz="1100" b="0" dirty="0"/>
              <a:t> </a:t>
            </a:r>
            <a:r>
              <a:rPr lang="en-US" sz="1100" b="0" dirty="0">
                <a:solidFill>
                  <a:srgbClr val="7F0055"/>
                </a:solidFill>
              </a:rPr>
              <a:t>static</a:t>
            </a:r>
            <a:r>
              <a:rPr lang="en-US" sz="1100" b="0" dirty="0"/>
              <a:t> </a:t>
            </a:r>
            <a:r>
              <a:rPr lang="en-US" sz="1100" b="0" dirty="0">
                <a:solidFill>
                  <a:srgbClr val="7F0055"/>
                </a:solidFill>
              </a:rPr>
              <a:t>void</a:t>
            </a:r>
            <a:r>
              <a:rPr lang="en-US" sz="1100" b="0" dirty="0"/>
              <a:t> main(String[] </a:t>
            </a:r>
            <a:r>
              <a:rPr lang="en-US" sz="1100" b="0" dirty="0" err="1">
                <a:solidFill>
                  <a:srgbClr val="6A3E3E"/>
                </a:solidFill>
              </a:rPr>
              <a:t>args</a:t>
            </a:r>
            <a:r>
              <a:rPr lang="en-US" sz="1100" b="0" dirty="0"/>
              <a:t>)</a:t>
            </a:r>
          </a:p>
          <a:p>
            <a:pPr>
              <a:spcAft>
                <a:spcPts val="0"/>
              </a:spcAft>
            </a:pPr>
            <a:r>
              <a:rPr lang="it-IT" sz="1100" b="0" dirty="0"/>
              <a:t>  {</a:t>
            </a:r>
          </a:p>
          <a:p>
            <a:pPr>
              <a:spcAft>
                <a:spcPts val="0"/>
              </a:spcAft>
            </a:pPr>
            <a:r>
              <a:rPr lang="it-IT" sz="1100" b="0" dirty="0"/>
              <a:t>  }</a:t>
            </a:r>
          </a:p>
          <a:p>
            <a:pPr>
              <a:spcAft>
                <a:spcPts val="0"/>
              </a:spcAft>
            </a:pPr>
            <a:r>
              <a:rPr lang="it-IT" sz="1100" b="0" dirty="0"/>
              <a:t>}</a:t>
            </a:r>
            <a:endParaRPr lang="it-IT" sz="1100" b="0" noProof="1">
              <a:ea typeface="Calibri"/>
            </a:endParaRP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/>
          </p:nvPr>
        </p:nvSpPr>
        <p:spPr>
          <a:xfrm>
            <a:off x="6131860" y="1200522"/>
            <a:ext cx="5651822" cy="506964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it-IT" sz="1100" b="0" noProof="1">
                <a:solidFill>
                  <a:srgbClr val="808080"/>
                </a:solidFill>
                <a:ea typeface="Calibri"/>
              </a:rPr>
              <a:t>///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&lt;summary&gt;</a:t>
            </a:r>
            <a:endParaRPr lang="it-IT" sz="1100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noProof="1">
                <a:solidFill>
                  <a:srgbClr val="808080"/>
                </a:solidFill>
                <a:ea typeface="Calibri"/>
              </a:rPr>
              <a:t>///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Class level summary documentation...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&lt;/summary&gt;</a:t>
            </a:r>
            <a:endParaRPr lang="it-IT" sz="1100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noProof="1">
                <a:solidFill>
                  <a:srgbClr val="808080"/>
                </a:solidFill>
                <a:ea typeface="Calibri"/>
              </a:rPr>
              <a:t>///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&lt;remarks&gt;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Longer comments...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solidFill>
                  <a:srgbClr val="808080"/>
                </a:solidFill>
                <a:ea typeface="Calibri"/>
              </a:rPr>
              <a:t>///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&lt;para&gt;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other comments...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&lt;/para&gt;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solidFill>
                  <a:srgbClr val="808080"/>
                </a:solidFill>
                <a:ea typeface="Calibri"/>
              </a:rPr>
              <a:t>///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&lt;para&gt;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other comments...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&lt;/para&gt;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solidFill>
                  <a:srgbClr val="808080"/>
                </a:solidFill>
                <a:ea typeface="Calibri"/>
              </a:rPr>
              <a:t>///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&lt;/remarks&gt;</a:t>
            </a:r>
            <a:endParaRPr lang="it-IT" sz="1100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sz="1100" b="0" noProof="1">
                <a:ea typeface="Calibri"/>
              </a:rPr>
              <a:t>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class</a:t>
            </a:r>
            <a:r>
              <a:rPr lang="it-IT" sz="1100" b="0" noProof="1">
                <a:ea typeface="Calibri"/>
              </a:rPr>
              <a:t> </a:t>
            </a:r>
            <a:r>
              <a:rPr lang="it-IT" sz="1100" b="0" noProof="1">
                <a:solidFill>
                  <a:srgbClr val="2B91AF"/>
                </a:solidFill>
                <a:ea typeface="Calibri"/>
              </a:rPr>
              <a:t>SomeClass</a:t>
            </a:r>
            <a:endParaRPr lang="it-IT" sz="1100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///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&lt;summary&gt;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The class constructor.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&lt;/summary&gt;</a:t>
            </a:r>
            <a:endParaRPr lang="it-IT" sz="1100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sz="1100" b="0" noProof="1">
                <a:ea typeface="Calibri"/>
              </a:rPr>
              <a:t> SomeClass() { }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///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&lt;summary&gt;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Desc. for SomeMethod.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&lt;/summary&gt;</a:t>
            </a:r>
            <a:endParaRPr lang="it-IT" sz="1100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///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&lt;param name="s"&gt;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Description for s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&lt;/param&gt;</a:t>
            </a:r>
            <a:endParaRPr lang="it-IT" sz="1100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///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&lt;seealso cref="String"&gt;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Reference to a type or 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solidFill>
                  <a:srgbClr val="808080"/>
                </a:solidFill>
                <a:ea typeface="Calibri"/>
              </a:rPr>
              <a:t>  ///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member.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&lt;/seealso&gt;</a:t>
            </a:r>
            <a:endParaRPr lang="it-IT" sz="1100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sz="1100" b="0" noProof="1">
                <a:ea typeface="Calibri"/>
              </a:rPr>
              <a:t>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void</a:t>
            </a:r>
            <a:r>
              <a:rPr lang="it-IT" sz="1100" b="0" noProof="1">
                <a:ea typeface="Calibri"/>
              </a:rPr>
              <a:t> SomeMethod(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string</a:t>
            </a:r>
            <a:r>
              <a:rPr lang="it-IT" sz="1100" b="0" noProof="1">
                <a:ea typeface="Calibri"/>
              </a:rPr>
              <a:t> s) { }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///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&lt;summary&gt;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Some other method.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&lt;/summary&gt;</a:t>
            </a:r>
            <a:endParaRPr lang="it-IT" sz="1100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///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&lt;returns&gt;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Return results descr.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&lt;/returns&gt;</a:t>
            </a:r>
            <a:endParaRPr lang="it-IT" sz="1100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///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&lt;seealso cref="SomeMethod(string)"&gt;</a:t>
            </a:r>
            <a:endParaRPr lang="it-IT" sz="1100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///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Notice the use of the cref attribute to 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solidFill>
                  <a:srgbClr val="808080"/>
                </a:solidFill>
                <a:ea typeface="Calibri"/>
              </a:rPr>
              <a:t>  ///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reference a specific method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&lt;/seealso&gt;</a:t>
            </a:r>
            <a:endParaRPr lang="it-IT" sz="1100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sz="1100" b="0" noProof="1">
                <a:ea typeface="Calibri"/>
              </a:rPr>
              <a:t>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sz="1100" b="0" noProof="1">
                <a:ea typeface="Calibri"/>
              </a:rPr>
              <a:t> SomeOtherMethod() {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return</a:t>
            </a:r>
            <a:r>
              <a:rPr lang="it-IT" sz="1100" b="0" noProof="1">
                <a:ea typeface="Calibri"/>
              </a:rPr>
              <a:t> 0; }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///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&lt;summary&gt;</a:t>
            </a:r>
            <a:endParaRPr lang="it-IT" sz="1100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///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The entry point for the application.</a:t>
            </a:r>
            <a:endParaRPr lang="it-IT" sz="1100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///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&lt;/summary&gt;</a:t>
            </a:r>
            <a:endParaRPr lang="it-IT" sz="1100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///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&lt;param name="args"&gt;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A list of command line 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///</a:t>
            </a:r>
            <a:r>
              <a:rPr lang="it-IT" sz="1100" b="0" noProof="1">
                <a:solidFill>
                  <a:srgbClr val="008000"/>
                </a:solidFill>
                <a:ea typeface="Calibri"/>
              </a:rPr>
              <a:t> arguments</a:t>
            </a:r>
            <a:r>
              <a:rPr lang="it-IT" sz="1100" b="0" noProof="1">
                <a:solidFill>
                  <a:srgbClr val="808080"/>
                </a:solidFill>
                <a:ea typeface="Calibri"/>
              </a:rPr>
              <a:t>&lt;/param&gt;</a:t>
            </a:r>
            <a:endParaRPr lang="it-IT" sz="1100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sz="1100" b="0" noProof="1">
                <a:ea typeface="Calibri"/>
              </a:rPr>
              <a:t>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static</a:t>
            </a:r>
            <a:r>
              <a:rPr lang="it-IT" sz="1100" b="0" noProof="1">
                <a:ea typeface="Calibri"/>
              </a:rPr>
              <a:t> 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void</a:t>
            </a:r>
            <a:r>
              <a:rPr lang="it-IT" sz="1100" b="0" noProof="1">
                <a:ea typeface="Calibri"/>
              </a:rPr>
              <a:t> Main(</a:t>
            </a:r>
            <a:r>
              <a:rPr lang="it-IT" sz="1100" b="0" noProof="1">
                <a:solidFill>
                  <a:srgbClr val="0000FF"/>
                </a:solidFill>
                <a:ea typeface="Calibri"/>
              </a:rPr>
              <a:t>string</a:t>
            </a:r>
            <a:r>
              <a:rPr lang="it-IT" sz="1100" b="0" noProof="1">
                <a:ea typeface="Calibri"/>
              </a:rPr>
              <a:t>[] args)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it-IT" sz="1100" b="0" noProof="1">
                <a:ea typeface="Calibri"/>
              </a:rPr>
              <a:t>  }</a:t>
            </a:r>
          </a:p>
          <a:p>
            <a:pPr>
              <a:spcAft>
                <a:spcPts val="1000"/>
              </a:spcAft>
            </a:pPr>
            <a:r>
              <a:rPr lang="it-IT" sz="1100" b="0" noProof="1">
                <a:ea typeface="Calibri"/>
              </a:rPr>
              <a:t>}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" y="5576542"/>
            <a:ext cx="477299" cy="47729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952" y="5576542"/>
            <a:ext cx="495460" cy="495460"/>
          </a:xfrm>
          <a:prstGeom prst="rect">
            <a:avLst/>
          </a:prstGeom>
        </p:spPr>
      </p:pic>
      <p:sp>
        <p:nvSpPr>
          <p:cNvPr id="19" name="Segnaposto data 1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21" name="Segnaposto numero diapositiva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3128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it-IT" sz="3200" dirty="0" smtClean="0"/>
              <a:t>PARTE 2</a:t>
            </a:r>
            <a:endParaRPr lang="it-IT" sz="3200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8061649" y="942392"/>
            <a:ext cx="3694922" cy="4889240"/>
          </a:xfrm>
        </p:spPr>
        <p:txBody>
          <a:bodyPr anchor="t">
            <a:normAutofit/>
          </a:bodyPr>
          <a:lstStyle/>
          <a:p>
            <a:pPr marL="0">
              <a:buNone/>
            </a:pPr>
            <a:r>
              <a:rPr lang="it-IT" dirty="0"/>
              <a:t>2.3</a:t>
            </a:r>
          </a:p>
          <a:p>
            <a:pPr lvl="1" fontAlgn="auto">
              <a:spcBef>
                <a:spcPts val="0"/>
              </a:spcBef>
            </a:pP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Tipi valore (</a:t>
            </a:r>
            <a:r>
              <a:rPr lang="it-IT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struct</a:t>
            </a: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lvl="1" fontAlgn="auto">
              <a:spcBef>
                <a:spcPts val="0"/>
              </a:spcBef>
            </a:pPr>
            <a:r>
              <a:rPr lang="it-IT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Nullable</a:t>
            </a: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it-IT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types</a:t>
            </a:r>
            <a:endParaRPr lang="it-IT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 fontAlgn="auto">
              <a:spcBef>
                <a:spcPts val="0"/>
              </a:spcBef>
            </a:pP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Tipi Anonimi</a:t>
            </a:r>
          </a:p>
          <a:p>
            <a:pPr lvl="1" fontAlgn="auto">
              <a:spcBef>
                <a:spcPts val="0"/>
              </a:spcBef>
            </a:pPr>
            <a:r>
              <a:rPr lang="it-IT" dirty="0" err="1"/>
              <a:t>Dynamic</a:t>
            </a:r>
            <a:r>
              <a:rPr lang="it-IT" dirty="0"/>
              <a:t> late </a:t>
            </a:r>
            <a:r>
              <a:rPr lang="it-IT" dirty="0" err="1"/>
              <a:t>binding</a:t>
            </a:r>
            <a:endParaRPr lang="it-IT" dirty="0"/>
          </a:p>
          <a:p>
            <a:pPr marL="0" lvl="0">
              <a:buNone/>
            </a:pPr>
            <a:endParaRPr lang="it-IT" dirty="0" smtClean="0"/>
          </a:p>
          <a:p>
            <a:pPr marL="0" lvl="0">
              <a:buNone/>
            </a:pPr>
            <a:r>
              <a:rPr lang="it-IT" dirty="0" smtClean="0"/>
              <a:t>2.4</a:t>
            </a:r>
            <a:endParaRPr lang="it-IT" dirty="0"/>
          </a:p>
          <a:p>
            <a:pPr lvl="1">
              <a:spcBef>
                <a:spcPts val="0"/>
              </a:spcBef>
            </a:pPr>
            <a:r>
              <a:rPr lang="it-IT" dirty="0" smtClean="0"/>
              <a:t>LINQ</a:t>
            </a:r>
            <a:endParaRPr lang="it-IT" dirty="0"/>
          </a:p>
          <a:p>
            <a:pPr lvl="1">
              <a:spcBef>
                <a:spcPts val="0"/>
              </a:spcBef>
            </a:pPr>
            <a:r>
              <a:rPr lang="it-IT" dirty="0" smtClean="0"/>
              <a:t>Task </a:t>
            </a:r>
            <a:r>
              <a:rPr lang="it-IT" dirty="0" err="1"/>
              <a:t>Parallel</a:t>
            </a:r>
            <a:r>
              <a:rPr lang="it-IT" dirty="0"/>
              <a:t> Library e metodi </a:t>
            </a:r>
            <a:r>
              <a:rPr lang="it-IT" dirty="0" smtClean="0"/>
              <a:t>asincroni</a:t>
            </a:r>
          </a:p>
          <a:p>
            <a:pPr lvl="1">
              <a:spcBef>
                <a:spcPts val="0"/>
              </a:spcBef>
            </a:pPr>
            <a:r>
              <a:rPr lang="it-IT" dirty="0"/>
              <a:t>Puntatori e </a:t>
            </a:r>
            <a:r>
              <a:rPr lang="it-IT" dirty="0" smtClean="0"/>
              <a:t>Codice </a:t>
            </a:r>
            <a:r>
              <a:rPr lang="it-IT" dirty="0" err="1" smtClean="0"/>
              <a:t>Unsafe</a:t>
            </a:r>
            <a:endParaRPr lang="it-IT" dirty="0"/>
          </a:p>
          <a:p>
            <a:pPr lvl="1">
              <a:spcBef>
                <a:spcPts val="0"/>
              </a:spcBef>
            </a:pP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it-IT" sz="3600" dirty="0" smtClean="0"/>
              <a:t>Caratteristiche </a:t>
            </a:r>
            <a:r>
              <a:rPr lang="it-IT" sz="3600" dirty="0"/>
              <a:t>presenti </a:t>
            </a:r>
            <a:r>
              <a:rPr lang="it-IT" sz="3600" dirty="0" smtClean="0"/>
              <a:t>(solo) in C</a:t>
            </a:r>
            <a:r>
              <a:rPr lang="it-IT" sz="3600" dirty="0"/>
              <a:t>#</a:t>
            </a:r>
          </a:p>
        </p:txBody>
      </p:sp>
      <p:sp>
        <p:nvSpPr>
          <p:cNvPr id="7" name="Segnaposto contenuto 5"/>
          <p:cNvSpPr txBox="1">
            <a:spLocks/>
          </p:cNvSpPr>
          <p:nvPr/>
        </p:nvSpPr>
        <p:spPr>
          <a:xfrm>
            <a:off x="4433278" y="942391"/>
            <a:ext cx="3442994" cy="4889241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Calibri" panose="020F0502020204030204" pitchFamily="34" charset="0"/>
              <a:buNone/>
            </a:pPr>
            <a:r>
              <a:rPr lang="it-IT" u="none" dirty="0"/>
              <a:t>2</a:t>
            </a:r>
            <a:r>
              <a:rPr lang="it-IT" u="none" dirty="0" smtClean="0"/>
              <a:t>.1	</a:t>
            </a:r>
          </a:p>
          <a:p>
            <a:pPr lvl="1" fontAlgn="auto">
              <a:spcBef>
                <a:spcPts val="0"/>
              </a:spcBef>
            </a:pPr>
            <a:r>
              <a:rPr lang="it-IT" u="none" dirty="0">
                <a:solidFill>
                  <a:prstClr val="black">
                    <a:lumMod val="75000"/>
                    <a:lumOff val="25000"/>
                  </a:prstClr>
                </a:solidFill>
              </a:rPr>
              <a:t>Variabili locali e array implicitamente tipizzati</a:t>
            </a:r>
          </a:p>
          <a:p>
            <a:pPr lvl="1" fontAlgn="auto">
              <a:spcBef>
                <a:spcPts val="0"/>
              </a:spcBef>
            </a:pPr>
            <a:r>
              <a:rPr lang="it-IT" u="none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Proprietà</a:t>
            </a:r>
          </a:p>
          <a:p>
            <a:pPr lvl="1" fontAlgn="auto">
              <a:spcBef>
                <a:spcPts val="0"/>
              </a:spcBef>
            </a:pPr>
            <a:r>
              <a:rPr lang="it-IT" u="none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Inizializzatori</a:t>
            </a:r>
            <a:r>
              <a:rPr lang="it-IT" u="none" dirty="0">
                <a:solidFill>
                  <a:prstClr val="black">
                    <a:lumMod val="75000"/>
                    <a:lumOff val="25000"/>
                  </a:prstClr>
                </a:solidFill>
              </a:rPr>
              <a:t> di oggetti e collezioni</a:t>
            </a:r>
          </a:p>
          <a:p>
            <a:pPr lvl="1" fontAlgn="auto">
              <a:spcBef>
                <a:spcPts val="0"/>
              </a:spcBef>
            </a:pPr>
            <a:r>
              <a:rPr lang="it-IT" u="none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Indexers</a:t>
            </a:r>
            <a:endParaRPr lang="it-IT" u="none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 fontAlgn="auto">
              <a:spcBef>
                <a:spcPts val="0"/>
              </a:spcBef>
            </a:pPr>
            <a:r>
              <a:rPr lang="it-IT" u="none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Overloading</a:t>
            </a:r>
            <a:r>
              <a:rPr lang="it-IT" u="none" dirty="0">
                <a:solidFill>
                  <a:prstClr val="black">
                    <a:lumMod val="75000"/>
                    <a:lumOff val="25000"/>
                  </a:prstClr>
                </a:solidFill>
              </a:rPr>
              <a:t> degli operatori</a:t>
            </a:r>
          </a:p>
          <a:p>
            <a:pPr lvl="1" fontAlgn="auto">
              <a:spcBef>
                <a:spcPts val="0"/>
              </a:spcBef>
            </a:pPr>
            <a:r>
              <a:rPr lang="it-IT" u="none" dirty="0">
                <a:solidFill>
                  <a:prstClr val="black">
                    <a:lumMod val="75000"/>
                    <a:lumOff val="25000"/>
                  </a:prstClr>
                </a:solidFill>
              </a:rPr>
              <a:t>Metodi di </a:t>
            </a:r>
            <a:r>
              <a:rPr lang="it-IT" u="none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estensione</a:t>
            </a:r>
          </a:p>
          <a:p>
            <a:pPr lvl="1" fontAlgn="auto">
              <a:spcBef>
                <a:spcPts val="0"/>
              </a:spcBef>
            </a:pPr>
            <a:endParaRPr lang="it-IT" u="none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fontAlgn="auto">
              <a:buFont typeface="Calibri" panose="020F0502020204030204" pitchFamily="34" charset="0"/>
              <a:buNone/>
            </a:pPr>
            <a:r>
              <a:rPr lang="it-IT" u="none" dirty="0"/>
              <a:t>2</a:t>
            </a:r>
            <a:r>
              <a:rPr lang="it-IT" u="none" dirty="0" smtClean="0"/>
              <a:t>.2</a:t>
            </a:r>
          </a:p>
          <a:p>
            <a:pPr lvl="1" fontAlgn="auto">
              <a:spcBef>
                <a:spcPts val="0"/>
              </a:spcBef>
            </a:pPr>
            <a:r>
              <a:rPr lang="it-IT" u="none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Delegates</a:t>
            </a:r>
            <a:endParaRPr lang="it-IT" u="none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 fontAlgn="auto">
              <a:spcBef>
                <a:spcPts val="0"/>
              </a:spcBef>
            </a:pPr>
            <a:r>
              <a:rPr lang="it-IT" u="none" dirty="0">
                <a:solidFill>
                  <a:prstClr val="black">
                    <a:lumMod val="75000"/>
                    <a:lumOff val="25000"/>
                  </a:prstClr>
                </a:solidFill>
              </a:rPr>
              <a:t>Metodi anonimi</a:t>
            </a:r>
          </a:p>
          <a:p>
            <a:pPr lvl="1" fontAlgn="auto">
              <a:spcBef>
                <a:spcPts val="0"/>
              </a:spcBef>
            </a:pPr>
            <a:r>
              <a:rPr lang="it-IT" u="none" dirty="0">
                <a:solidFill>
                  <a:prstClr val="black">
                    <a:lumMod val="75000"/>
                    <a:lumOff val="25000"/>
                  </a:prstClr>
                </a:solidFill>
              </a:rPr>
              <a:t>Espressioni </a:t>
            </a:r>
            <a:r>
              <a:rPr lang="it-IT" u="none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lambda</a:t>
            </a:r>
          </a:p>
          <a:p>
            <a:pPr marL="201168" lvl="1" indent="0" fontAlgn="auto">
              <a:spcBef>
                <a:spcPts val="0"/>
              </a:spcBef>
              <a:buNone/>
            </a:pPr>
            <a:endParaRPr lang="it-IT" u="none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1767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Variabili locali e array implicitamente tipizzati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379561" y="1269063"/>
            <a:ext cx="5992959" cy="4948202"/>
          </a:xfrm>
        </p:spPr>
        <p:txBody>
          <a:bodyPr/>
          <a:lstStyle/>
          <a:p>
            <a:pPr lvl="1"/>
            <a:r>
              <a:rPr lang="it-IT" dirty="0" smtClean="0"/>
              <a:t>Le variabili e gli array </a:t>
            </a:r>
            <a:r>
              <a:rPr lang="it-IT" dirty="0"/>
              <a:t>locali </a:t>
            </a:r>
            <a:r>
              <a:rPr lang="it-IT" dirty="0" smtClean="0"/>
              <a:t>possono avere un tipo </a:t>
            </a:r>
            <a:r>
              <a:rPr lang="it-IT" i="1" dirty="0" smtClean="0">
                <a:solidFill>
                  <a:schemeClr val="tx1"/>
                </a:solidFill>
              </a:rPr>
              <a:t>dedotto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i="1" dirty="0" smtClean="0">
                <a:solidFill>
                  <a:schemeClr val="tx1"/>
                </a:solidFill>
              </a:rPr>
              <a:t>al momento dell’inizializzazione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smtClean="0"/>
              <a:t>anziché </a:t>
            </a:r>
            <a:r>
              <a:rPr lang="it-IT" dirty="0"/>
              <a:t>un tipo </a:t>
            </a:r>
            <a:r>
              <a:rPr lang="it-IT" dirty="0" smtClean="0"/>
              <a:t>esplicito</a:t>
            </a:r>
            <a:r>
              <a:rPr lang="it-IT" dirty="0"/>
              <a:t> </a:t>
            </a:r>
            <a:r>
              <a:rPr lang="it-IT" dirty="0" smtClean="0"/>
              <a:t>(</a:t>
            </a:r>
            <a:r>
              <a:rPr lang="it-IT" dirty="0" err="1" smtClean="0">
                <a:solidFill>
                  <a:srgbClr val="C00000"/>
                </a:solidFill>
              </a:rPr>
              <a:t>type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inference</a:t>
            </a:r>
            <a:r>
              <a:rPr lang="it-IT" dirty="0" smtClean="0"/>
              <a:t>)</a:t>
            </a:r>
          </a:p>
          <a:p>
            <a:pPr lvl="2"/>
            <a:r>
              <a:rPr lang="it-IT" dirty="0" smtClean="0"/>
              <a:t>Introdotta dalla versione 3.0 del linguaggio</a:t>
            </a:r>
          </a:p>
          <a:p>
            <a:pPr lvl="2"/>
            <a:endParaRPr lang="it-IT" dirty="0" smtClean="0"/>
          </a:p>
          <a:p>
            <a:pPr lvl="2"/>
            <a:endParaRPr lang="it-IT" dirty="0" smtClean="0"/>
          </a:p>
          <a:p>
            <a:pPr lvl="1"/>
            <a:r>
              <a:rPr lang="it-IT" dirty="0" smtClean="0"/>
              <a:t>Si utilizza la parola chiave </a:t>
            </a:r>
            <a:r>
              <a:rPr lang="it-IT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it-IT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it-IT" dirty="0" smtClean="0"/>
              <a:t>Si indica </a:t>
            </a:r>
            <a:r>
              <a:rPr lang="it-IT" dirty="0"/>
              <a:t>al compilatore di </a:t>
            </a:r>
            <a:r>
              <a:rPr lang="it-IT" dirty="0" smtClean="0"/>
              <a:t>inferire il </a:t>
            </a:r>
            <a:r>
              <a:rPr lang="it-IT" dirty="0"/>
              <a:t>tipo della variabile dall'espressione sul lato destro dell'istruzione di </a:t>
            </a:r>
            <a:r>
              <a:rPr lang="it-IT" dirty="0" smtClean="0"/>
              <a:t>inizializzazione</a:t>
            </a:r>
          </a:p>
          <a:p>
            <a:pPr lvl="2"/>
            <a:r>
              <a:rPr lang="it-IT" dirty="0" smtClean="0"/>
              <a:t>Nota: Il tipo è determinato a compile-time, non a </a:t>
            </a:r>
            <a:r>
              <a:rPr lang="it-IT" dirty="0" err="1" smtClean="0"/>
              <a:t>run</a:t>
            </a:r>
            <a:r>
              <a:rPr lang="it-IT" dirty="0" smtClean="0"/>
              <a:t>-time...</a:t>
            </a:r>
          </a:p>
          <a:p>
            <a:pPr lvl="2"/>
            <a:endParaRPr lang="it-IT" i="1" dirty="0" smtClean="0"/>
          </a:p>
          <a:p>
            <a:pPr lvl="2"/>
            <a:endParaRPr lang="it-IT" i="1" dirty="0"/>
          </a:p>
          <a:p>
            <a:pPr lvl="1"/>
            <a:r>
              <a:rPr lang="it-IT" dirty="0"/>
              <a:t>Questo meccanismo consente al linguaggio di aderire meglio al principio DYR </a:t>
            </a:r>
            <a:r>
              <a:rPr lang="it-IT" dirty="0" smtClean="0"/>
              <a:t>(«</a:t>
            </a:r>
            <a:r>
              <a:rPr lang="it-IT" dirty="0" err="1" smtClean="0"/>
              <a:t>Don't</a:t>
            </a:r>
            <a:r>
              <a:rPr lang="it-IT" dirty="0" smtClean="0"/>
              <a:t> </a:t>
            </a:r>
            <a:r>
              <a:rPr lang="it-IT" dirty="0" err="1"/>
              <a:t>Repeat</a:t>
            </a:r>
            <a:r>
              <a:rPr lang="it-IT" dirty="0"/>
              <a:t> </a:t>
            </a:r>
            <a:r>
              <a:rPr lang="it-IT" dirty="0" err="1" smtClean="0"/>
              <a:t>Yourself</a:t>
            </a:r>
            <a:r>
              <a:rPr lang="it-IT" dirty="0" smtClean="0"/>
              <a:t>»)</a:t>
            </a:r>
            <a:endParaRPr lang="it-IT" dirty="0"/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6692211" y="1491744"/>
            <a:ext cx="4149859" cy="181588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endParaRPr lang="en-US" sz="1600" u="none" dirty="0">
              <a:solidFill>
                <a:srgbClr val="0000FF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r>
              <a:rPr lang="en-US" sz="16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6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i = 123;</a:t>
            </a:r>
          </a:p>
          <a:p>
            <a:r>
              <a:rPr lang="en-US" sz="16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string</a:t>
            </a:r>
            <a:r>
              <a:rPr lang="en-US" sz="16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s = </a:t>
            </a:r>
            <a:r>
              <a:rPr lang="en-US" sz="16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"Hello world"</a:t>
            </a:r>
            <a:r>
              <a:rPr lang="en-US" sz="16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double</a:t>
            </a:r>
            <a:r>
              <a:rPr lang="en-US" sz="16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d = </a:t>
            </a:r>
            <a:r>
              <a:rPr lang="en-US" sz="16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10.3</a:t>
            </a:r>
            <a:r>
              <a:rPr lang="en-US" sz="16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UnaClasse</a:t>
            </a:r>
            <a:r>
              <a:rPr lang="en-US" sz="16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6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r </a:t>
            </a:r>
            <a:r>
              <a:rPr lang="en-US" sz="16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= </a:t>
            </a:r>
            <a:r>
              <a:rPr lang="en-US" sz="16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new</a:t>
            </a:r>
            <a:r>
              <a:rPr lang="en-US" sz="16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6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UnaClasse</a:t>
            </a:r>
            <a:r>
              <a:rPr lang="en-US" sz="16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6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[] v = </a:t>
            </a:r>
            <a:r>
              <a:rPr lang="en-US" sz="16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new</a:t>
            </a:r>
            <a:r>
              <a:rPr lang="en-US" sz="16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6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6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[] {1, 2, 3</a:t>
            </a:r>
            <a:r>
              <a:rPr lang="en-US" sz="16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};</a:t>
            </a:r>
          </a:p>
          <a:p>
            <a:endParaRPr lang="it-IT" sz="16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6940954" y="4040115"/>
            <a:ext cx="3652371" cy="181588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endParaRPr lang="en-US" sz="1600" u="none" dirty="0">
              <a:solidFill>
                <a:srgbClr val="0000FF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r>
              <a:rPr lang="en-US" sz="16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var</a:t>
            </a:r>
            <a:r>
              <a:rPr lang="en-US" sz="16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i = 123;</a:t>
            </a:r>
          </a:p>
          <a:p>
            <a:r>
              <a:rPr lang="en-US" sz="16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var</a:t>
            </a:r>
            <a:r>
              <a:rPr lang="en-US" sz="16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s = </a:t>
            </a:r>
            <a:r>
              <a:rPr lang="en-US" sz="16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"Hello world"</a:t>
            </a:r>
            <a:r>
              <a:rPr lang="en-US" sz="16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var</a:t>
            </a:r>
            <a:r>
              <a:rPr lang="en-US" sz="16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d = </a:t>
            </a:r>
            <a:r>
              <a:rPr lang="en-US" sz="16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10.3</a:t>
            </a:r>
            <a:r>
              <a:rPr lang="en-US" sz="16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var</a:t>
            </a:r>
            <a:r>
              <a:rPr lang="en-US" sz="16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r = </a:t>
            </a:r>
            <a:r>
              <a:rPr lang="en-US" sz="16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new</a:t>
            </a:r>
            <a:r>
              <a:rPr lang="en-US" sz="16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6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UnaClasse</a:t>
            </a:r>
            <a:r>
              <a:rPr lang="en-US" sz="16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();</a:t>
            </a:r>
            <a:endParaRPr lang="en-US" sz="16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r>
              <a:rPr lang="en-US" sz="16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var</a:t>
            </a:r>
            <a:r>
              <a:rPr lang="en-US" sz="16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v = </a:t>
            </a:r>
            <a:r>
              <a:rPr lang="en-US" sz="16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new</a:t>
            </a:r>
            <a:r>
              <a:rPr lang="en-US" sz="16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6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6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[] {1, 2, 3</a:t>
            </a:r>
            <a:r>
              <a:rPr lang="en-US" sz="16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};</a:t>
            </a:r>
          </a:p>
          <a:p>
            <a:endParaRPr lang="it-IT" sz="16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</p:txBody>
      </p:sp>
      <p:sp>
        <p:nvSpPr>
          <p:cNvPr id="3" name="Uguale 2"/>
          <p:cNvSpPr/>
          <p:nvPr/>
        </p:nvSpPr>
        <p:spPr>
          <a:xfrm>
            <a:off x="8272232" y="3421929"/>
            <a:ext cx="989814" cy="509048"/>
          </a:xfrm>
          <a:prstGeom prst="mathEqual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9" name="Segnaposto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21" name="Segnaposto numero diapositiva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348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79561" y="457201"/>
            <a:ext cx="11405001" cy="595313"/>
          </a:xfrm>
        </p:spPr>
        <p:txBody>
          <a:bodyPr>
            <a:normAutofit fontScale="90000"/>
          </a:bodyPr>
          <a:lstStyle/>
          <a:p>
            <a:r>
              <a:rPr lang="it-IT" dirty="0"/>
              <a:t>Proprietà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9561" y="1172366"/>
            <a:ext cx="7103590" cy="3168128"/>
          </a:xfrm>
        </p:spPr>
        <p:txBody>
          <a:bodyPr/>
          <a:lstStyle/>
          <a:p>
            <a:r>
              <a:rPr lang="it-IT" sz="2000" dirty="0"/>
              <a:t>Coniugano la semplicità dei campi con la flessibilità dei </a:t>
            </a:r>
            <a:r>
              <a:rPr lang="it-IT" sz="2000" dirty="0" smtClean="0"/>
              <a:t>metodi</a:t>
            </a:r>
            <a:endParaRPr lang="it-IT" sz="2000" dirty="0"/>
          </a:p>
          <a:p>
            <a:pPr lvl="1"/>
            <a:r>
              <a:rPr lang="it-IT" sz="1800" dirty="0"/>
              <a:t>Vi si accede come se fossero campi (es. </a:t>
            </a:r>
            <a:r>
              <a:rPr lang="it-IT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counter.Value</a:t>
            </a:r>
            <a:r>
              <a:rPr lang="it-I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42)</a:t>
            </a:r>
            <a:r>
              <a:rPr lang="it-IT" sz="1800" dirty="0" smtClean="0"/>
              <a:t>)</a:t>
            </a:r>
            <a:r>
              <a:rPr lang="it-IT" sz="1600" dirty="0" smtClean="0"/>
              <a:t> </a:t>
            </a:r>
            <a:r>
              <a:rPr lang="it-IT" sz="1800" dirty="0"/>
              <a:t>ma in realtà sono </a:t>
            </a:r>
            <a:r>
              <a:rPr lang="it-IT" sz="1800" dirty="0" smtClean="0"/>
              <a:t>metodi</a:t>
            </a:r>
            <a:endParaRPr lang="it-IT" sz="1800" dirty="0"/>
          </a:p>
          <a:p>
            <a:pPr lvl="2"/>
            <a:r>
              <a:rPr lang="it-IT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sz="1800" dirty="0">
                <a:solidFill>
                  <a:srgbClr val="C00000"/>
                </a:solidFill>
              </a:rPr>
              <a:t> </a:t>
            </a:r>
            <a:r>
              <a:rPr lang="it-IT" sz="1800" dirty="0"/>
              <a:t>: chiamato quando viene letto il valore della proprietà.</a:t>
            </a:r>
          </a:p>
          <a:p>
            <a:pPr lvl="2"/>
            <a:r>
              <a:rPr lang="it-IT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it-IT" sz="1800" dirty="0">
                <a:solidFill>
                  <a:srgbClr val="C00000"/>
                </a:solidFill>
              </a:rPr>
              <a:t> </a:t>
            </a:r>
            <a:r>
              <a:rPr lang="it-IT" sz="1800" dirty="0"/>
              <a:t>: chiamato quando viene assegnato un nuovo valore alla proprietà (la keyword «</a:t>
            </a:r>
            <a:r>
              <a:rPr lang="it-IT" sz="1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800" dirty="0"/>
              <a:t>» contiene il valore); se non esiste, la </a:t>
            </a:r>
            <a:r>
              <a:rPr lang="it-IT" sz="1800" dirty="0" smtClean="0"/>
              <a:t>proprietà </a:t>
            </a:r>
            <a:r>
              <a:rPr lang="it-IT" sz="1800" dirty="0"/>
              <a:t>è </a:t>
            </a:r>
            <a:r>
              <a:rPr lang="it-IT" sz="1800" dirty="0" err="1"/>
              <a:t>read-only</a:t>
            </a:r>
            <a:r>
              <a:rPr lang="it-IT" sz="1800" dirty="0" smtClean="0"/>
              <a:t>.</a:t>
            </a:r>
          </a:p>
          <a:p>
            <a:pPr lvl="2"/>
            <a:endParaRPr lang="it-IT" sz="1800" dirty="0"/>
          </a:p>
          <a:p>
            <a:pPr lvl="1"/>
            <a:r>
              <a:rPr lang="it-IT" sz="1800" dirty="0"/>
              <a:t>Nei casi in cui in Java si implementano metodi </a:t>
            </a:r>
            <a:r>
              <a:rPr lang="it-IT" sz="1800" i="1" dirty="0" err="1"/>
              <a:t>getter</a:t>
            </a:r>
            <a:r>
              <a:rPr lang="it-IT" sz="1800" i="1" dirty="0"/>
              <a:t>/setter</a:t>
            </a:r>
            <a:r>
              <a:rPr lang="it-IT" sz="1800" dirty="0"/>
              <a:t>, in C# di solito si usano le </a:t>
            </a:r>
            <a:r>
              <a:rPr lang="it-IT" sz="1800" i="1" dirty="0"/>
              <a:t>proprietà</a:t>
            </a:r>
            <a:r>
              <a:rPr lang="it-IT" sz="1800" dirty="0"/>
              <a:t>.</a:t>
            </a:r>
          </a:p>
        </p:txBody>
      </p:sp>
      <p:sp>
        <p:nvSpPr>
          <p:cNvPr id="358404" name="Rectangle 4"/>
          <p:cNvSpPr>
            <a:spLocks noChangeArrowheads="1"/>
          </p:cNvSpPr>
          <p:nvPr/>
        </p:nvSpPr>
        <p:spPr bwMode="auto">
          <a:xfrm>
            <a:off x="7638017" y="1600816"/>
            <a:ext cx="4146545" cy="43396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class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it-IT" sz="1200" u="none" noProof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</a:t>
            </a:r>
            <a:endParaRPr lang="it-IT" sz="1200" u="none" noProof="1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{</a:t>
            </a:r>
            <a:endParaRPr lang="it-IT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private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it-IT" sz="1200" u="none" dirty="0" err="1" smtClean="0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age</a:t>
            </a:r>
            <a:r>
              <a:rPr lang="it-IT" sz="1200" u="none" dirty="0" smtClean="0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= </a:t>
            </a:r>
            <a:r>
              <a:rPr lang="it-IT" sz="1200" u="none" dirty="0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0</a:t>
            </a:r>
            <a:r>
              <a:rPr lang="it-IT" sz="1200" u="none" dirty="0" smtClean="0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</a:t>
            </a:r>
          </a:p>
          <a:p>
            <a:endParaRPr lang="it-IT" sz="1200" u="none" noProof="1"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public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Age</a:t>
            </a:r>
            <a:endParaRPr lang="it-IT" sz="1200" u="none" noProof="1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{</a:t>
            </a:r>
          </a:p>
          <a:p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get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{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return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it-IT" sz="1200" u="none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age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 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}</a:t>
            </a:r>
          </a:p>
          <a:p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set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{ 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age 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value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 }</a:t>
            </a:r>
          </a:p>
          <a:p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}</a:t>
            </a:r>
          </a:p>
          <a:p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}</a:t>
            </a:r>
          </a:p>
          <a:p>
            <a:endParaRPr lang="it-IT" sz="1200" u="none" noProof="1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...</a:t>
            </a:r>
          </a:p>
          <a:p>
            <a:endParaRPr lang="it-IT" sz="1200" u="none" noProof="1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r>
              <a:rPr lang="it-IT" sz="1200" u="none" noProof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 </a:t>
            </a:r>
            <a:r>
              <a:rPr lang="it-IT" sz="1200" u="none" noProof="1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</a:t>
            </a:r>
            <a:r>
              <a:rPr lang="it-IT" sz="1200" u="none" dirty="0" smtClean="0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it-IT" sz="1200" u="none" dirty="0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new </a:t>
            </a:r>
            <a:r>
              <a:rPr lang="it-IT" sz="1200" u="none" noProof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</a:t>
            </a:r>
            <a:r>
              <a:rPr lang="it-IT" sz="1200" u="none" noProof="1" smtClean="0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();</a:t>
            </a:r>
          </a:p>
          <a:p>
            <a:endParaRPr lang="it-IT" sz="1200" u="none" noProof="1"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Esempio di chiamata set</a:t>
            </a:r>
          </a:p>
          <a:p>
            <a:r>
              <a:rPr lang="it-IT" sz="1200" u="none" noProof="1" smtClean="0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p.Age </a:t>
            </a:r>
            <a:r>
              <a:rPr lang="it-IT" sz="1200" u="none" noProof="1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= 42</a:t>
            </a:r>
            <a:r>
              <a:rPr lang="it-IT" sz="1200" u="none" noProof="1" smtClean="0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</a:t>
            </a:r>
          </a:p>
          <a:p>
            <a:endParaRPr lang="it-IT" sz="1200" u="none" noProof="1"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Esempio di chiamata get</a:t>
            </a:r>
            <a:endParaRPr lang="it-IT" sz="1200" u="none" noProof="1"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it-IT" sz="1200" u="none" noProof="1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it-IT" sz="1200" u="none" noProof="1" smtClean="0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x </a:t>
            </a:r>
            <a:r>
              <a:rPr lang="it-IT" sz="1200" u="none" noProof="1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= </a:t>
            </a:r>
            <a:r>
              <a:rPr lang="it-IT" sz="1200" u="none" noProof="1" smtClean="0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p.Age;</a:t>
            </a:r>
          </a:p>
          <a:p>
            <a:endParaRPr lang="it-IT" sz="1200" u="none" noProof="1"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Esempio di chiamata get e </a:t>
            </a:r>
            <a:r>
              <a:rPr lang="it-IT" sz="1200" u="none" noProof="1" smtClean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set</a:t>
            </a:r>
            <a:endParaRPr lang="it-IT" sz="1200" u="none" noProof="1" smtClean="0"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r>
              <a:rPr lang="it-IT" sz="1200" u="none" noProof="1" smtClean="0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p.Age += 1;</a:t>
            </a:r>
            <a:endParaRPr lang="it-IT" sz="1200" u="none" noProof="1"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240443" y="4198232"/>
            <a:ext cx="3073411" cy="1754326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 smtClean="0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Counter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  </a:t>
            </a:r>
          </a:p>
          <a:p>
            <a:pPr>
              <a:spcAft>
                <a:spcPts val="0"/>
              </a:spcAft>
            </a:pP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protected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value;</a:t>
            </a:r>
          </a:p>
          <a:p>
            <a:pPr>
              <a:spcAft>
                <a:spcPts val="0"/>
              </a:spcAft>
            </a:pP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...</a:t>
            </a:r>
          </a:p>
          <a:p>
            <a:pPr>
              <a:spcAft>
                <a:spcPts val="0"/>
              </a:spcAft>
            </a:pP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Value</a:t>
            </a:r>
          </a:p>
          <a:p>
            <a:pPr>
              <a:spcAft>
                <a:spcPts val="0"/>
              </a:spcAft>
            </a:pP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{ </a:t>
            </a:r>
          </a:p>
          <a:p>
            <a:pPr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get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{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return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this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.value; }</a:t>
            </a:r>
          </a:p>
          <a:p>
            <a:pPr>
              <a:spcAft>
                <a:spcPts val="0"/>
              </a:spcAft>
            </a:pP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79562" y="4198233"/>
            <a:ext cx="3072765" cy="1754326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 smtClean="0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Counter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  </a:t>
            </a:r>
          </a:p>
          <a:p>
            <a:pPr>
              <a:spcAft>
                <a:spcPts val="0"/>
              </a:spcAft>
            </a:pP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protected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value;</a:t>
            </a:r>
          </a:p>
          <a:p>
            <a:pPr>
              <a:spcAft>
                <a:spcPts val="0"/>
              </a:spcAft>
            </a:pP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...</a:t>
            </a:r>
          </a:p>
          <a:p>
            <a:pPr>
              <a:spcAft>
                <a:spcPts val="0"/>
              </a:spcAft>
            </a:pP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GetValue()</a:t>
            </a:r>
          </a:p>
          <a:p>
            <a:pPr>
              <a:spcAft>
                <a:spcPts val="0"/>
              </a:spcAft>
            </a:pP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{ </a:t>
            </a:r>
          </a:p>
          <a:p>
            <a:pPr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return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this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.value;</a:t>
            </a:r>
          </a:p>
          <a:p>
            <a:pPr>
              <a:spcAft>
                <a:spcPts val="0"/>
              </a:spcAft>
            </a:pP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reccia a destra 3"/>
          <p:cNvSpPr/>
          <p:nvPr/>
        </p:nvSpPr>
        <p:spPr>
          <a:xfrm>
            <a:off x="3607193" y="4833079"/>
            <a:ext cx="478384" cy="550247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it-IT" sz="1200" u="none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7550533" y="119564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ESEMPIO</a:t>
            </a:r>
            <a:endParaRPr lang="it-IT" dirty="0"/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8" name="Segnaposto piè di pagina 1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19" name="Segnaposto numero diapositiva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57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9969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Proprietà - Esempio con Dato Derivato</a:t>
            </a:r>
            <a:endParaRPr lang="it-IT" dirty="0"/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379562" y="1277874"/>
            <a:ext cx="7578105" cy="493058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class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{    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private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string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name, surname;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private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DateTime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dateOfBirth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5000"/>
              </a:spcBef>
            </a:pP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public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Age </a:t>
            </a:r>
            <a:r>
              <a:rPr lang="it-IT" sz="1200" u="none" noProof="1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// </a:t>
            </a: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Proprietà di tipo int</a:t>
            </a:r>
            <a:r>
              <a:rPr lang="it-IT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(</a:t>
            </a:r>
            <a:r>
              <a:rPr lang="it-IT" sz="12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read-only</a:t>
            </a:r>
            <a:r>
              <a:rPr lang="it-IT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{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get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{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DateTime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now =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DateTime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.Now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DateTime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dn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= 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dateOfBirth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</a:t>
            </a:r>
            <a:endParaRPr lang="en-US" sz="1200" u="none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</a:t>
            </a:r>
            <a:r>
              <a:rPr lang="en-US" sz="1200" u="none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age = 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now.Year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- 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dn.Year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</a:t>
            </a:r>
            <a:endParaRPr lang="en-US" sz="1200" u="none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if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sz="1200" u="none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now.Month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&lt; </a:t>
            </a:r>
            <a:r>
              <a:rPr lang="en-US" sz="1200" u="none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dn.Month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|| (</a:t>
            </a:r>
            <a:r>
              <a:rPr lang="en-US" sz="1200" u="none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now.Month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== </a:t>
            </a:r>
            <a:r>
              <a:rPr lang="en-US" sz="1200" u="none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dn.Month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&amp;&amp; </a:t>
            </a:r>
            <a:r>
              <a:rPr lang="en-US" sz="1200" u="none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now.Day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&lt; </a:t>
            </a:r>
            <a:r>
              <a:rPr lang="en-US" sz="1200" u="none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dn.Day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))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{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age--;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}</a:t>
            </a:r>
          </a:p>
          <a:p>
            <a:pPr>
              <a:spcBef>
                <a:spcPct val="5000"/>
              </a:spcBef>
            </a:pP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return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age;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5000"/>
              </a:spcBef>
            </a:pP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...</a:t>
            </a:r>
          </a:p>
          <a:p>
            <a:pPr>
              <a:spcBef>
                <a:spcPct val="5000"/>
              </a:spcBef>
            </a:pPr>
            <a:endParaRPr lang="en-US" sz="1200" u="none" noProof="1" smtClean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}</a:t>
            </a:r>
            <a:endParaRPr lang="en-US" sz="1200" u="none" noProof="1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</p:txBody>
      </p:sp>
      <p:sp>
        <p:nvSpPr>
          <p:cNvPr id="382981" name="Rectangle 5"/>
          <p:cNvSpPr>
            <a:spLocks noChangeArrowheads="1"/>
          </p:cNvSpPr>
          <p:nvPr/>
        </p:nvSpPr>
        <p:spPr bwMode="auto">
          <a:xfrm>
            <a:off x="7054695" y="4804953"/>
            <a:ext cx="4728987" cy="1200329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</a:t>
            </a:r>
            <a:r>
              <a:rPr lang="en-US" sz="1200" u="none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tatic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void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Main()</a:t>
            </a:r>
          </a:p>
          <a:p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DateTime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dob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= ...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</a:t>
            </a:r>
            <a:r>
              <a:rPr lang="en-US" sz="1200" u="none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p1 =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new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Person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sz="1200" u="none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</a:t>
            </a:r>
            <a:r>
              <a:rPr lang="en-US" sz="12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Luca"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,</a:t>
            </a:r>
            <a:r>
              <a:rPr lang="en-US" sz="12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"Bianchi</a:t>
            </a:r>
            <a:r>
              <a:rPr lang="en-US" sz="1200" u="none" dirty="0" smtClean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,</a:t>
            </a:r>
            <a:r>
              <a:rPr lang="en-US" sz="1200" u="none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dob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);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</a:t>
            </a:r>
            <a:r>
              <a:rPr lang="en-US" sz="1200" u="none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Console</a:t>
            </a:r>
            <a:r>
              <a:rPr lang="en-US" sz="1200" u="none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.WriteLine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(p1.Age);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}</a:t>
            </a:r>
            <a:endParaRPr lang="en-US" sz="1200" u="none" noProof="1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5" name="Segnaposto piè di pagina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16" name="Segnaposto numero diapositiva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FD69-7822-4EE1-A590-7E1285E4F95D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274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Proprietà automatiche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79561" y="1142047"/>
            <a:ext cx="6304043" cy="4948202"/>
          </a:xfrm>
        </p:spPr>
        <p:txBody>
          <a:bodyPr/>
          <a:lstStyle/>
          <a:p>
            <a:pPr lvl="1"/>
            <a:r>
              <a:rPr lang="it-IT" dirty="0" smtClean="0"/>
              <a:t>Proprietà auto-implementate</a:t>
            </a:r>
          </a:p>
          <a:p>
            <a:pPr lvl="2"/>
            <a:r>
              <a:rPr lang="it-IT" dirty="0" smtClean="0"/>
              <a:t>Disponibili dalla versione 3.0 del linguaggio</a:t>
            </a:r>
          </a:p>
          <a:p>
            <a:pPr lvl="1"/>
            <a:endParaRPr lang="it-IT" dirty="0" smtClean="0"/>
          </a:p>
          <a:p>
            <a:pPr lvl="1"/>
            <a:r>
              <a:rPr lang="it-IT" dirty="0" smtClean="0"/>
              <a:t>Permettono di rendere la dichiarazione delle proprietà più semplice e concisa.</a:t>
            </a:r>
          </a:p>
          <a:p>
            <a:pPr lvl="1"/>
            <a:endParaRPr lang="it-IT" dirty="0" smtClean="0"/>
          </a:p>
          <a:p>
            <a:pPr lvl="1"/>
            <a:r>
              <a:rPr lang="it-IT" dirty="0" smtClean="0"/>
              <a:t>Utili per proprietà che semplicemente permettono l’accesso a un membro privato, senza implementare logiche specifiche nei metodi di accesso (</a:t>
            </a:r>
            <a:r>
              <a:rPr lang="it-IT" dirty="0" err="1" smtClean="0"/>
              <a:t>get</a:t>
            </a:r>
            <a:r>
              <a:rPr lang="it-IT" dirty="0" smtClean="0"/>
              <a:t>/set).</a:t>
            </a:r>
          </a:p>
          <a:p>
            <a:pPr lvl="2"/>
            <a:r>
              <a:rPr lang="it-IT" dirty="0" smtClean="0"/>
              <a:t>Il compilatore genera automaticamente un campo privato collegato alla proprietà</a:t>
            </a:r>
            <a:endParaRPr lang="it-IT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654160" y="1727866"/>
            <a:ext cx="3931382" cy="429348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 bIns="0">
            <a:spAutoFit/>
          </a:bodyPr>
          <a:lstStyle/>
          <a:p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</a:t>
            </a:r>
            <a:endParaRPr lang="it-IT" sz="1200" u="non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cognome;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dataDiNascita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it-IT" sz="1200" u="none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200" u="none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it-IT" sz="12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nome; }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nome =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2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it-IT" sz="1200" u="non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Cognome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cognome; }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cognome =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2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it-IT" sz="1200" u="non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DataDiNascita</a:t>
            </a:r>
            <a:endParaRPr lang="it-IT" sz="1200" u="non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dataDiNascita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25600" y="4867187"/>
            <a:ext cx="5196047" cy="11541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 bIns="0">
            <a:spAutoFit/>
          </a:bodyPr>
          <a:lstStyle/>
          <a:p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</a:t>
            </a:r>
            <a:endParaRPr lang="it-IT" sz="1200" u="non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 </a:t>
            </a:r>
            <a:r>
              <a:rPr lang="en-US" sz="12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1200" u="none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Cognome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DataDiNascita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Freccia a destra 11"/>
          <p:cNvSpPr/>
          <p:nvPr/>
        </p:nvSpPr>
        <p:spPr>
          <a:xfrm>
            <a:off x="6929690" y="5206077"/>
            <a:ext cx="478384" cy="550247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it-IT" sz="1200" u="none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517604" y="483486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smtClean="0"/>
              <a:t>Codice</a:t>
            </a:r>
          </a:p>
          <a:p>
            <a:pPr algn="r"/>
            <a:r>
              <a:rPr lang="it-IT" dirty="0" smtClean="0"/>
              <a:t>Originale</a:t>
            </a: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7654160" y="1345129"/>
            <a:ext cx="3813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smtClean="0"/>
              <a:t>Codice «generato» dal Compilatore</a:t>
            </a:r>
            <a:endParaRPr lang="it-IT" dirty="0"/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477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esempio: </a:t>
            </a:r>
            <a:r>
              <a:rPr lang="it-IT" dirty="0" smtClean="0"/>
              <a:t>C# &gt; CIL &gt; </a:t>
            </a:r>
            <a:r>
              <a:rPr lang="it-IT" dirty="0"/>
              <a:t>ASM</a:t>
            </a:r>
          </a:p>
        </p:txBody>
      </p:sp>
      <p:pic>
        <p:nvPicPr>
          <p:cNvPr id="1863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75" y="1158259"/>
            <a:ext cx="3333750" cy="1238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63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2605963"/>
            <a:ext cx="4933950" cy="360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63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938" y="1954598"/>
            <a:ext cx="5457825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6376" name="Text Box 8"/>
          <p:cNvSpPr txBox="1">
            <a:spLocks noChangeArrowheads="1"/>
          </p:cNvSpPr>
          <p:nvPr/>
        </p:nvSpPr>
        <p:spPr bwMode="auto">
          <a:xfrm>
            <a:off x="1200248" y="1628135"/>
            <a:ext cx="1628775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hlink"/>
            </a:outerShdw>
          </a:effectLst>
        </p:spPr>
        <p:txBody>
          <a:bodyPr wrap="none">
            <a:spAutoFit/>
          </a:bodyPr>
          <a:lstStyle/>
          <a:p>
            <a:r>
              <a:rPr lang="it-IT"/>
              <a:t>Sorgente (C#)</a:t>
            </a:r>
          </a:p>
        </p:txBody>
      </p:sp>
      <p:sp>
        <p:nvSpPr>
          <p:cNvPr id="186377" name="Text Box 9"/>
          <p:cNvSpPr txBox="1">
            <a:spLocks noChangeArrowheads="1"/>
          </p:cNvSpPr>
          <p:nvPr/>
        </p:nvSpPr>
        <p:spPr bwMode="auto">
          <a:xfrm>
            <a:off x="8832539" y="3507751"/>
            <a:ext cx="2661306" cy="3385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hlink"/>
            </a:outerShdw>
          </a:effectLst>
        </p:spPr>
        <p:txBody>
          <a:bodyPr wrap="none">
            <a:spAutoFit/>
          </a:bodyPr>
          <a:lstStyle/>
          <a:p>
            <a:r>
              <a:rPr lang="it-IT" sz="1600" dirty="0"/>
              <a:t>Intermediate Language (IL)</a:t>
            </a:r>
          </a:p>
        </p:txBody>
      </p:sp>
      <p:sp>
        <p:nvSpPr>
          <p:cNvPr id="186378" name="Text Box 10"/>
          <p:cNvSpPr txBox="1">
            <a:spLocks noChangeArrowheads="1"/>
          </p:cNvSpPr>
          <p:nvPr/>
        </p:nvSpPr>
        <p:spPr bwMode="auto">
          <a:xfrm>
            <a:off x="6042025" y="5705508"/>
            <a:ext cx="4041775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hlink"/>
            </a:outerShdw>
          </a:effectLst>
        </p:spPr>
        <p:txBody>
          <a:bodyPr wrap="none">
            <a:spAutoFit/>
          </a:bodyPr>
          <a:lstStyle/>
          <a:p>
            <a:r>
              <a:rPr lang="it-IT"/>
              <a:t>Codice Macchina e ASM (Intel 80386)</a:t>
            </a:r>
          </a:p>
        </p:txBody>
      </p:sp>
      <p:sp>
        <p:nvSpPr>
          <p:cNvPr id="186379" name="AutoShape 11"/>
          <p:cNvSpPr>
            <a:spLocks noChangeArrowheads="1"/>
          </p:cNvSpPr>
          <p:nvPr/>
        </p:nvSpPr>
        <p:spPr bwMode="auto">
          <a:xfrm rot="5400000">
            <a:off x="6122291" y="1196077"/>
            <a:ext cx="676275" cy="719138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2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it-IT"/>
          </a:p>
        </p:txBody>
      </p:sp>
      <p:sp>
        <p:nvSpPr>
          <p:cNvPr id="186380" name="AutoShape 12"/>
          <p:cNvSpPr>
            <a:spLocks noChangeArrowheads="1"/>
          </p:cNvSpPr>
          <p:nvPr/>
        </p:nvSpPr>
        <p:spPr bwMode="auto">
          <a:xfrm rot="10800000">
            <a:off x="6720526" y="3691813"/>
            <a:ext cx="676275" cy="719137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bg2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it-IT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5" name="Segnaposto piè di pagina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16" name="Segnaposto numero diapositiva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692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Inizializzatori</a:t>
            </a:r>
            <a:r>
              <a:rPr lang="it-IT" dirty="0" smtClean="0"/>
              <a:t> di oggetti e collezioni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79561" y="1142047"/>
            <a:ext cx="5323655" cy="1802747"/>
          </a:xfrm>
        </p:spPr>
        <p:txBody>
          <a:bodyPr/>
          <a:lstStyle/>
          <a:p>
            <a:pPr marL="201168" lvl="1" indent="0">
              <a:buNone/>
            </a:pPr>
            <a:r>
              <a:rPr lang="it-IT" dirty="0" smtClean="0">
                <a:solidFill>
                  <a:srgbClr val="C00000"/>
                </a:solidFill>
              </a:rPr>
              <a:t>Object </a:t>
            </a:r>
            <a:r>
              <a:rPr lang="it-IT" dirty="0" err="1" smtClean="0">
                <a:solidFill>
                  <a:srgbClr val="C00000"/>
                </a:solidFill>
              </a:rPr>
              <a:t>initializers</a:t>
            </a:r>
            <a:endParaRPr lang="it-IT" dirty="0" smtClean="0">
              <a:solidFill>
                <a:srgbClr val="C00000"/>
              </a:solidFill>
            </a:endParaRPr>
          </a:p>
          <a:p>
            <a:pPr lvl="2"/>
            <a:r>
              <a:rPr lang="it-IT" dirty="0" smtClean="0"/>
              <a:t>Permettono di assegnare un valore a proprietà e campi pubblici di una classe al momento della creazione di una sua istanza</a:t>
            </a:r>
          </a:p>
          <a:p>
            <a:pPr lvl="2"/>
            <a:r>
              <a:rPr lang="it-IT" dirty="0" smtClean="0"/>
              <a:t>Senza che vi sia un costruttore che esplicitamente accetta tali parametri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6897" y="2950407"/>
            <a:ext cx="3801459" cy="969496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 bIns="0">
            <a:spAutoFit/>
          </a:bodyPr>
          <a:lstStyle/>
          <a:p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</a:t>
            </a:r>
            <a:endParaRPr lang="it-IT" sz="1200" u="non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 {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Cognome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20746" y="4279391"/>
            <a:ext cx="2822049" cy="1892826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 bIns="0">
            <a:spAutoFit/>
          </a:bodyPr>
          <a:lstStyle/>
          <a:p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p1 = 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{ 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Nome = </a:t>
            </a:r>
            <a:r>
              <a:rPr lang="it-IT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"Pluto"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sz="12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it-IT" sz="1200" u="non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p2 = 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{ 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Nome = </a:t>
            </a:r>
            <a:r>
              <a:rPr lang="it-IT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"Mario"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Cognome=</a:t>
            </a:r>
            <a:r>
              <a:rPr lang="it-IT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"Rossi"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};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88368" y="4097371"/>
            <a:ext cx="2412078" cy="115416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 bIns="0">
            <a:spAutoFit/>
          </a:bodyPr>
          <a:lstStyle/>
          <a:p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p1 = 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p1.Nome = </a:t>
            </a:r>
            <a:r>
              <a:rPr lang="it-IT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"Pluto"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it-IT" sz="1200" u="none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p2 = 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p2.Nome = </a:t>
            </a:r>
            <a:r>
              <a:rPr lang="it-IT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"Mario"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p2.Cognome = </a:t>
            </a:r>
            <a:r>
              <a:rPr lang="it-IT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"Rossi</a:t>
            </a:r>
            <a:r>
              <a:rPr lang="it-IT" sz="1200" u="none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sz="12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it-IT" sz="1200" u="non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784468" y="4453512"/>
            <a:ext cx="3968893" cy="600164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 bIns="0">
            <a:spAutoFit/>
          </a:bodyPr>
          <a:lstStyle/>
          <a:p>
            <a:endParaRPr lang="it-IT" sz="1200" u="none" noProof="1" smtClean="0">
              <a:solidFill>
                <a:srgbClr val="0000FF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r>
              <a:rPr lang="it-IT" sz="1200" u="none" noProof="1" smtClean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200" u="none" noProof="1" smtClean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nums 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&lt;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&gt; { 0,1,2,3 </a:t>
            </a:r>
            <a:r>
              <a:rPr lang="it-IT" sz="1200" u="none" noProof="1" smtClean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};</a:t>
            </a:r>
          </a:p>
          <a:p>
            <a:endParaRPr lang="it-IT" sz="1200" u="none" noProof="1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487767" y="3155268"/>
            <a:ext cx="2770410" cy="969496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 bIns="0">
            <a:spAutoFit/>
          </a:bodyPr>
          <a:lstStyle/>
          <a:p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nums 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&lt;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it-IT" sz="1200" u="none" noProof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&gt;();</a:t>
            </a:r>
          </a:p>
          <a:p>
            <a:r>
              <a:rPr lang="it-IT" sz="1200" u="none" noProof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nums.Add(0);</a:t>
            </a:r>
          </a:p>
          <a:p>
            <a:r>
              <a:rPr lang="it-IT" sz="1200" u="none" noProof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nums.Add(1);</a:t>
            </a:r>
          </a:p>
          <a:p>
            <a:r>
              <a:rPr lang="it-IT" sz="1200" u="none" noProof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nums.Add(2);</a:t>
            </a:r>
          </a:p>
          <a:p>
            <a:r>
              <a:rPr lang="it-IT" sz="1200" u="none" noProof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nums.Add(3);</a:t>
            </a:r>
          </a:p>
        </p:txBody>
      </p:sp>
      <p:sp>
        <p:nvSpPr>
          <p:cNvPr id="16" name="Segnaposto contenuto 2"/>
          <p:cNvSpPr txBox="1">
            <a:spLocks/>
          </p:cNvSpPr>
          <p:nvPr/>
        </p:nvSpPr>
        <p:spPr>
          <a:xfrm>
            <a:off x="6253667" y="1142047"/>
            <a:ext cx="5323655" cy="18027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 fontAlgn="auto">
              <a:buNone/>
            </a:pPr>
            <a:r>
              <a:rPr lang="it-IT" u="none" dirty="0" smtClean="0">
                <a:solidFill>
                  <a:srgbClr val="C00000"/>
                </a:solidFill>
              </a:rPr>
              <a:t>Collection </a:t>
            </a:r>
            <a:r>
              <a:rPr lang="it-IT" u="none" dirty="0" err="1" smtClean="0">
                <a:solidFill>
                  <a:srgbClr val="C00000"/>
                </a:solidFill>
              </a:rPr>
              <a:t>initializers</a:t>
            </a:r>
            <a:endParaRPr lang="it-IT" u="none" dirty="0" smtClean="0">
              <a:solidFill>
                <a:srgbClr val="C00000"/>
              </a:solidFill>
            </a:endParaRPr>
          </a:p>
          <a:p>
            <a:pPr lvl="2" fontAlgn="auto"/>
            <a:r>
              <a:rPr lang="it-IT" u="none" dirty="0" smtClean="0"/>
              <a:t>Permettono di specificare gli elementi iniziali di una struttura dati</a:t>
            </a:r>
          </a:p>
          <a:p>
            <a:pPr lvl="2" fontAlgn="auto"/>
            <a:r>
              <a:rPr lang="it-IT" u="none" dirty="0" smtClean="0"/>
              <a:t>Il compilatore chiama il metodo </a:t>
            </a:r>
            <a:r>
              <a:rPr lang="it-IT" u="none" dirty="0" err="1" smtClean="0"/>
              <a:t>Add</a:t>
            </a:r>
            <a:r>
              <a:rPr lang="it-IT" u="none" dirty="0" smtClean="0"/>
              <a:t>() per ciascun elemento.</a:t>
            </a:r>
          </a:p>
        </p:txBody>
      </p:sp>
      <p:sp>
        <p:nvSpPr>
          <p:cNvPr id="4" name="Freccia angolare in su 3"/>
          <p:cNvSpPr/>
          <p:nvPr/>
        </p:nvSpPr>
        <p:spPr>
          <a:xfrm rot="10800000" flipH="1">
            <a:off x="9389719" y="3640016"/>
            <a:ext cx="1021477" cy="731520"/>
          </a:xfrm>
          <a:prstGeom prst="bentUpArrow">
            <a:avLst>
              <a:gd name="adj1" fmla="val 22423"/>
              <a:gd name="adj2" fmla="val 25000"/>
              <a:gd name="adj3" fmla="val 35309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it-IT" sz="1200" u="none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cxnSp>
        <p:nvCxnSpPr>
          <p:cNvPr id="18" name="Connettore 1 17"/>
          <p:cNvCxnSpPr/>
          <p:nvPr/>
        </p:nvCxnSpPr>
        <p:spPr>
          <a:xfrm>
            <a:off x="6053247" y="1234911"/>
            <a:ext cx="0" cy="4930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reccia angolare in su 18"/>
          <p:cNvSpPr/>
          <p:nvPr/>
        </p:nvSpPr>
        <p:spPr>
          <a:xfrm rot="5400000">
            <a:off x="1987270" y="5145915"/>
            <a:ext cx="680455" cy="1058957"/>
          </a:xfrm>
          <a:prstGeom prst="bentUpArrow">
            <a:avLst>
              <a:gd name="adj1" fmla="val 22423"/>
              <a:gd name="adj2" fmla="val 25000"/>
              <a:gd name="adj3" fmla="val 35309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it-IT" sz="1200" u="none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25" name="Segnaposto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26" name="Segnaposto piè di pagina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330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79561" y="457201"/>
            <a:ext cx="11403943" cy="595313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Indexers</a:t>
            </a:r>
            <a:endParaRPr lang="it-IT" dirty="0"/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9560" y="1142545"/>
            <a:ext cx="11403943" cy="1760911"/>
          </a:xfrm>
        </p:spPr>
        <p:txBody>
          <a:bodyPr>
            <a:normAutofit/>
          </a:bodyPr>
          <a:lstStyle/>
          <a:p>
            <a:pPr lvl="1"/>
            <a:r>
              <a:rPr lang="it-IT" dirty="0"/>
              <a:t>Un </a:t>
            </a:r>
            <a:r>
              <a:rPr lang="it-IT" dirty="0" err="1"/>
              <a:t>indexer</a:t>
            </a:r>
            <a:r>
              <a:rPr lang="it-IT" dirty="0"/>
              <a:t> permette di accedere a istanze di classi </a:t>
            </a:r>
            <a:r>
              <a:rPr lang="it-IT" dirty="0" smtClean="0"/>
              <a:t>come </a:t>
            </a:r>
            <a:r>
              <a:rPr lang="it-IT" dirty="0"/>
              <a:t>se fossero array</a:t>
            </a:r>
          </a:p>
          <a:p>
            <a:pPr lvl="2"/>
            <a:r>
              <a:rPr lang="it-IT" sz="1800" dirty="0"/>
              <a:t>Si utilizza la keyword </a:t>
            </a:r>
            <a:r>
              <a:rPr lang="it-IT" sz="1800" dirty="0" err="1">
                <a:solidFill>
                  <a:srgbClr val="C00000"/>
                </a:solidFill>
              </a:rPr>
              <a:t>this</a:t>
            </a:r>
            <a:r>
              <a:rPr lang="it-IT" sz="1800" dirty="0">
                <a:solidFill>
                  <a:srgbClr val="C00000"/>
                </a:solidFill>
              </a:rPr>
              <a:t> </a:t>
            </a:r>
            <a:r>
              <a:rPr lang="it-IT" sz="1800" dirty="0"/>
              <a:t>nella dichiarazione</a:t>
            </a:r>
          </a:p>
          <a:p>
            <a:pPr lvl="2"/>
            <a:r>
              <a:rPr lang="it-IT" sz="1800" dirty="0"/>
              <a:t>Dichiarazione simile a quella delle proprietà (</a:t>
            </a:r>
            <a:r>
              <a:rPr lang="it-IT" sz="1800" dirty="0" err="1">
                <a:solidFill>
                  <a:srgbClr val="C00000"/>
                </a:solidFill>
              </a:rPr>
              <a:t>get</a:t>
            </a:r>
            <a:r>
              <a:rPr lang="it-IT" sz="1800" dirty="0">
                <a:solidFill>
                  <a:schemeClr val="tx1"/>
                </a:solidFill>
              </a:rPr>
              <a:t>/</a:t>
            </a:r>
            <a:r>
              <a:rPr lang="it-IT" sz="1800" dirty="0">
                <a:solidFill>
                  <a:srgbClr val="C00000"/>
                </a:solidFill>
              </a:rPr>
              <a:t>set</a:t>
            </a:r>
            <a:r>
              <a:rPr lang="it-IT" sz="1800" dirty="0"/>
              <a:t>)</a:t>
            </a:r>
          </a:p>
          <a:p>
            <a:pPr lvl="2"/>
            <a:r>
              <a:rPr lang="it-IT" sz="1800" dirty="0"/>
              <a:t>È possibile utilizzare </a:t>
            </a:r>
            <a:r>
              <a:rPr lang="it-IT" sz="1800" dirty="0" err="1"/>
              <a:t>indexer</a:t>
            </a:r>
            <a:r>
              <a:rPr lang="it-IT" sz="1800" dirty="0"/>
              <a:t> mono- o multi-dimensionali (come per gli array)</a:t>
            </a:r>
          </a:p>
          <a:p>
            <a:pPr lvl="2"/>
            <a:r>
              <a:rPr lang="it-IT" sz="1800" dirty="0"/>
              <a:t>Gli indici non devono necessariamente </a:t>
            </a:r>
            <a:r>
              <a:rPr lang="it-IT" sz="1800" dirty="0" smtClean="0"/>
              <a:t>essere valori </a:t>
            </a:r>
            <a:r>
              <a:rPr lang="it-IT" sz="1800" dirty="0"/>
              <a:t>interi</a:t>
            </a:r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601990" y="2925999"/>
            <a:ext cx="4730440" cy="240065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DomusController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private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IDevice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[] devices;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 ... 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endParaRPr lang="it-IT" sz="1200" u="none" noProof="1" smtClean="0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 smtClean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IDevice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GetDevice(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pos)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{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return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this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.devices[pos];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void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InstallDevice(</a:t>
            </a:r>
            <a:r>
              <a:rPr lang="it-IT" sz="1200" u="none" noProof="1" smtClean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pos,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IDevice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dev)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{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this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.devices[pos] = dev;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} 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722554" y="3024689"/>
            <a:ext cx="3404281" cy="209288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DomusController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private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IDevice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[] devices;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 ... 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endParaRPr lang="it-IT" sz="1200" u="none" noProof="1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IDevice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this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[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pos]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{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get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{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return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devices[pos]; }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set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{ devices[pos] 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value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 }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}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194682" y="5123247"/>
            <a:ext cx="3580135" cy="10156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 smtClean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dc 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DomusController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(10);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endParaRPr lang="it-IT" sz="1200" u="none" noProof="1" smtClean="0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dc.InstallDevice(0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Lamp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dc.InstallDevice(1,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TV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dc.InstallDevice(2,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Radio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dc.GetDevice(1).SwitchOn();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724931" y="4806875"/>
            <a:ext cx="3404281" cy="10156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 smtClean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dc 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DomusController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(10);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dc[0] 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Lamp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dc[1] 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TV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dc[2] 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Radio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dc[1].SwitchOn();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11" name="Freccia a destra 10"/>
          <p:cNvSpPr/>
          <p:nvPr/>
        </p:nvSpPr>
        <p:spPr>
          <a:xfrm>
            <a:off x="5629706" y="3684211"/>
            <a:ext cx="478384" cy="550247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it-IT" sz="1200" u="none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498730" y="5422749"/>
            <a:ext cx="163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dirty="0" smtClean="0"/>
              <a:t>Versione</a:t>
            </a:r>
          </a:p>
          <a:p>
            <a:pPr algn="r"/>
            <a:r>
              <a:rPr lang="it-IT" dirty="0" smtClean="0"/>
              <a:t>senza </a:t>
            </a:r>
            <a:r>
              <a:rPr lang="it-IT" dirty="0" err="1" smtClean="0"/>
              <a:t>Indexer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10126835" y="3037880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Versione</a:t>
            </a:r>
          </a:p>
          <a:p>
            <a:r>
              <a:rPr lang="it-IT" dirty="0"/>
              <a:t>c</a:t>
            </a:r>
            <a:r>
              <a:rPr lang="it-IT" dirty="0" smtClean="0"/>
              <a:t>on </a:t>
            </a:r>
            <a:r>
              <a:rPr lang="it-IT" dirty="0" err="1" smtClean="0"/>
              <a:t>Indexer</a:t>
            </a:r>
            <a:endParaRPr lang="it-IT" dirty="0"/>
          </a:p>
        </p:txBody>
      </p:sp>
      <p:sp>
        <p:nvSpPr>
          <p:cNvPr id="19" name="Segnaposto data 1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21" name="Segnaposto numero diapositiva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391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14069" y="286604"/>
            <a:ext cx="11378240" cy="765244"/>
          </a:xfrm>
        </p:spPr>
        <p:txBody>
          <a:bodyPr/>
          <a:lstStyle/>
          <a:p>
            <a:r>
              <a:rPr lang="it-IT" dirty="0" err="1"/>
              <a:t>Overloading</a:t>
            </a:r>
            <a:r>
              <a:rPr lang="it-IT" dirty="0"/>
              <a:t> degli operatori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14069" y="1196975"/>
            <a:ext cx="5006343" cy="5048228"/>
          </a:xfrm>
        </p:spPr>
        <p:txBody>
          <a:bodyPr>
            <a:normAutofit/>
          </a:bodyPr>
          <a:lstStyle/>
          <a:p>
            <a:pPr lvl="1"/>
            <a:r>
              <a:rPr lang="it-IT" dirty="0" smtClean="0"/>
              <a:t>I nuovi tipi possono ridefinire i principali operatori</a:t>
            </a:r>
          </a:p>
          <a:p>
            <a:pPr lvl="2"/>
            <a:r>
              <a:rPr lang="it-IT" dirty="0" smtClean="0"/>
              <a:t>Esempi di operatori </a:t>
            </a:r>
            <a:r>
              <a:rPr lang="it-IT" dirty="0" err="1" smtClean="0"/>
              <a:t>ridefinibili</a:t>
            </a:r>
            <a:r>
              <a:rPr lang="it-IT" dirty="0"/>
              <a:t>: +, -, !, ~, ++, --, </a:t>
            </a:r>
            <a:r>
              <a:rPr lang="it-IT" dirty="0" smtClean="0"/>
              <a:t>*, </a:t>
            </a:r>
            <a:r>
              <a:rPr lang="it-IT" dirty="0"/>
              <a:t>/, %, &amp;, |, ^, &lt;&lt;, &gt;&gt;, ==, !=, &lt;, &gt;, &lt;=, </a:t>
            </a:r>
            <a:r>
              <a:rPr lang="it-IT" dirty="0" smtClean="0"/>
              <a:t>&gt;=</a:t>
            </a:r>
          </a:p>
          <a:p>
            <a:pPr lvl="2"/>
            <a:endParaRPr lang="it-IT" dirty="0" smtClean="0"/>
          </a:p>
          <a:p>
            <a:pPr lvl="1"/>
            <a:r>
              <a:rPr lang="it-IT" dirty="0" smtClean="0"/>
              <a:t>Gli operatori con assegnamento (es. +=) non possono essere ridefiniti direttamente</a:t>
            </a:r>
          </a:p>
          <a:p>
            <a:pPr lvl="2"/>
            <a:r>
              <a:rPr lang="it-IT" dirty="0" smtClean="0"/>
              <a:t>vengono valutati usando il corrispondente operatore binario (es. +), che può essere ridefinito.</a:t>
            </a:r>
          </a:p>
          <a:p>
            <a:pPr lvl="2"/>
            <a:endParaRPr lang="it-IT" dirty="0" smtClean="0"/>
          </a:p>
          <a:p>
            <a:pPr lvl="1"/>
            <a:r>
              <a:rPr lang="it-IT" dirty="0" smtClean="0"/>
              <a:t>Per ridefinire un operatore è necessario definire un metodo «</a:t>
            </a:r>
            <a:r>
              <a:rPr lang="it-IT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dirty="0" smtClean="0"/>
              <a:t>» il cui nome è la keyword «</a:t>
            </a:r>
            <a:r>
              <a:rPr lang="it-IT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it-IT" dirty="0" smtClean="0"/>
              <a:t>» seguita dal simbolo dell’operatore.</a:t>
            </a:r>
          </a:p>
          <a:p>
            <a:pPr lvl="2"/>
            <a:r>
              <a:rPr lang="it-IT" dirty="0" smtClean="0"/>
              <a:t>Si possono anche definire metodi statici da chiamare per </a:t>
            </a:r>
            <a:r>
              <a:rPr lang="it-IT" dirty="0" err="1" smtClean="0"/>
              <a:t>type</a:t>
            </a:r>
            <a:r>
              <a:rPr lang="it-IT" dirty="0" smtClean="0"/>
              <a:t>-cast impliciti ed espliciti (es. «</a:t>
            </a:r>
            <a:r>
              <a:rPr lang="it-IT" dirty="0" err="1" smtClean="0"/>
              <a:t>explicit</a:t>
            </a:r>
            <a:r>
              <a:rPr lang="it-IT" dirty="0" smtClean="0"/>
              <a:t> operator double(…)» definisce un </a:t>
            </a:r>
            <a:r>
              <a:rPr lang="it-IT" dirty="0" err="1" smtClean="0"/>
              <a:t>type</a:t>
            </a:r>
            <a:r>
              <a:rPr lang="it-IT" dirty="0" smtClean="0"/>
              <a:t> cast esplicito a double).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651633" y="1163461"/>
            <a:ext cx="5513078" cy="42011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 bIns="0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class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Point3D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private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double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x, y, z;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4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endParaRPr lang="it-IT" sz="1200" u="none" noProof="1" smtClean="0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 smtClean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Point3D(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double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x,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double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y,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double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z)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 smtClean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this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.x 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= 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x; </a:t>
            </a:r>
            <a:r>
              <a:rPr lang="it-IT" sz="1200" u="none" noProof="1" smtClean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this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.y 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= 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y; </a:t>
            </a:r>
            <a:r>
              <a:rPr lang="it-IT" sz="1200" u="none" noProof="1" smtClean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this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.z 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= z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}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4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 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static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Point3D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operator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+(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Point3D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p1,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Point3D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p2)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</a:t>
            </a:r>
            <a:r>
              <a:rPr lang="it-IT" sz="1200" u="none" noProof="1" smtClean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</a:t>
            </a: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Esempio di operatore binario ridefinito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return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Point3D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(p1.x+p2.x, p1.y+p2.y, p1.z+p2.z);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}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4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 smtClean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static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Point3D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operator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-(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Point3D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p)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</a:t>
            </a:r>
            <a:r>
              <a:rPr lang="it-IT" sz="1200" u="none" noProof="1" smtClean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</a:t>
            </a: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Esempio di operatore unario ridefinito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return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Point3D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(-p.x, -p.y, -p.z);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}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public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override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string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ToString()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</a:t>
            </a:r>
            <a:r>
              <a:rPr lang="it-IT" sz="1200" u="none" noProof="1" smtClean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return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string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.Format(</a:t>
            </a:r>
            <a:r>
              <a:rPr lang="it-IT" sz="1200" u="none" noProof="1">
                <a:solidFill>
                  <a:srgbClr val="A3151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"[{0}, {1}, {2}]"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x, y, z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}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378222" y="5268832"/>
            <a:ext cx="5664989" cy="969496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 bIns="0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 smtClean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p1 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Point3D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(1, 2, 0);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 smtClean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p2 = -p1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 </a:t>
            </a: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Utilizzo operatore unario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p3 = p1 + p2;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Utilizzo operatore binario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p1 += p3; </a:t>
            </a: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Utilizzo operatore binario con assegnamento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endParaRPr lang="it-IT" sz="1200" u="none" noProof="1" smtClean="0">
              <a:solidFill>
                <a:srgbClr val="2B91AF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 smtClean="0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.WriteLine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it-IT" sz="1200" u="none" noProof="1">
                <a:solidFill>
                  <a:srgbClr val="A3151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"{0} {1}"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p1, p3);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18" name="Segnaposto data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20" name="Segnaposto numero diapositiva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05F1E-2C77-4E75-A5A2-305A6D9B377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653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Metodi di estensione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79563" y="1109713"/>
            <a:ext cx="4756882" cy="3865220"/>
          </a:xfrm>
        </p:spPr>
        <p:txBody>
          <a:bodyPr>
            <a:normAutofit/>
          </a:bodyPr>
          <a:lstStyle/>
          <a:p>
            <a:pPr lvl="1"/>
            <a:r>
              <a:rPr lang="it-IT" dirty="0" smtClean="0"/>
              <a:t>Gli </a:t>
            </a:r>
            <a:r>
              <a:rPr lang="it-IT" dirty="0" err="1" smtClean="0"/>
              <a:t>extension</a:t>
            </a:r>
            <a:r>
              <a:rPr lang="it-IT" dirty="0" smtClean="0"/>
              <a:t> </a:t>
            </a:r>
            <a:r>
              <a:rPr lang="it-IT" dirty="0" err="1" smtClean="0"/>
              <a:t>method</a:t>
            </a:r>
            <a:r>
              <a:rPr lang="it-IT" dirty="0" smtClean="0"/>
              <a:t> consentono di aggiungere metodi ai tipi esistenti, senza creare un nuovo tipo derivato</a:t>
            </a:r>
          </a:p>
          <a:p>
            <a:pPr lvl="2"/>
            <a:r>
              <a:rPr lang="it-IT" dirty="0" smtClean="0"/>
              <a:t>Es. Si vuole aggiungere un metodo personalizzato invocabile su tutti gli oggetti di tipo </a:t>
            </a:r>
            <a:r>
              <a:rPr lang="it-IT" dirty="0" err="1" smtClean="0"/>
              <a:t>string</a:t>
            </a:r>
            <a:r>
              <a:rPr lang="it-IT" dirty="0" smtClean="0"/>
              <a:t> senza creare un oggetto «</a:t>
            </a:r>
            <a:r>
              <a:rPr lang="it-IT" dirty="0" err="1" smtClean="0"/>
              <a:t>MyString</a:t>
            </a:r>
            <a:r>
              <a:rPr lang="it-IT" dirty="0" smtClean="0"/>
              <a:t>» che estenda da </a:t>
            </a:r>
            <a:r>
              <a:rPr lang="it-IT" dirty="0" err="1" smtClean="0"/>
              <a:t>string</a:t>
            </a:r>
            <a:r>
              <a:rPr lang="it-IT" dirty="0" smtClean="0"/>
              <a:t>.</a:t>
            </a:r>
          </a:p>
          <a:p>
            <a:pPr lvl="2"/>
            <a:endParaRPr lang="it-IT" dirty="0" smtClean="0"/>
          </a:p>
          <a:p>
            <a:pPr lvl="1"/>
            <a:r>
              <a:rPr lang="it-IT" dirty="0" smtClean="0"/>
              <a:t>Parola chiave «</a:t>
            </a:r>
            <a:r>
              <a:rPr lang="it-IT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dirty="0" smtClean="0"/>
              <a:t>»:</a:t>
            </a:r>
          </a:p>
          <a:p>
            <a:pPr lvl="2"/>
            <a:r>
              <a:rPr lang="it-IT" dirty="0" smtClean="0"/>
              <a:t>Precede la dichiarazione del primo parametro in un metodo statico.</a:t>
            </a:r>
          </a:p>
          <a:p>
            <a:pPr lvl="2"/>
            <a:r>
              <a:rPr lang="it-IT" dirty="0" smtClean="0"/>
              <a:t>Tale metodo statico può essere chiamato come se fosse un metodo (non statico) del tipo del primo parametro.</a:t>
            </a:r>
            <a:endParaRPr lang="it-IT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238186" y="1222137"/>
            <a:ext cx="6545496" cy="3231654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MyExtensions</a:t>
            </a:r>
            <a:endParaRPr lang="it-IT" sz="1200" u="non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u="none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CountOccurencies</a:t>
            </a:r>
            <a:r>
              <a:rPr lang="en-US" sz="12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u="none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2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text,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element)</a:t>
            </a:r>
            <a:endParaRPr lang="en-US" sz="1200" u="non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occurencies</a:t>
            </a:r>
            <a:r>
              <a:rPr lang="it-IT" sz="12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sv-SE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sv-SE" sz="1200" u="none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sv-SE" sz="1200" u="none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sv-SE" sz="12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sv-SE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sv-SE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sv-SE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sv-SE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2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text)</a:t>
            </a:r>
            <a:endParaRPr lang="sv-SE" sz="1200" u="non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 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it-IT" sz="1200" u="none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endParaRPr lang="it-IT" sz="1200" u="non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  <a:endParaRPr lang="it-IT" sz="1200" u="non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it-IT" sz="1200" u="none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occurencies</a:t>
            </a:r>
            <a:r>
              <a:rPr lang="it-IT" sz="12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endParaRPr lang="it-IT" sz="1200" u="non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2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it-IT" sz="1200" u="non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occurencies</a:t>
            </a:r>
            <a:r>
              <a:rPr lang="it-IT" sz="12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it-IT" sz="1200" u="non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42086" y="4882599"/>
            <a:ext cx="3921078" cy="138499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endParaRPr lang="it-IT" sz="1200" u="none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2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it-IT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it-IT" sz="1200" u="none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2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n1 = </a:t>
            </a:r>
            <a:r>
              <a:rPr lang="it-IT" sz="12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</a:t>
            </a:r>
            <a:r>
              <a:rPr lang="en-US" sz="1200" u="none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CountOccurencies</a:t>
            </a:r>
            <a:r>
              <a:rPr lang="it-IT" sz="12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</a:t>
            </a:r>
            <a:r>
              <a:rPr lang="it-IT" sz="1200" u="none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it-IT" sz="12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it-IT" sz="1200" u="non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200" u="none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2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 = </a:t>
            </a:r>
            <a:r>
              <a:rPr lang="pt-BR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"TESTO</a:t>
            </a:r>
            <a:r>
              <a:rPr lang="pt-BR" sz="1200" u="none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2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CountOccurencies</a:t>
            </a:r>
            <a:r>
              <a:rPr lang="pt-BR" sz="12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pt-BR" sz="1200" u="none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sz="12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pt-BR" sz="1200" u="non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21204" y="5073910"/>
            <a:ext cx="4690052" cy="10156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it-IT" sz="1200" u="none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2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it-IT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sz="1200" u="none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Hello, World!"</a:t>
            </a:r>
            <a:r>
              <a:rPr lang="it-IT" sz="12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it-IT" sz="1200" u="non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1200" u="none" dirty="0" smtClean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2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n1 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it-IT" sz="1200" u="none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MyExtensions</a:t>
            </a:r>
            <a:r>
              <a:rPr lang="it-IT" sz="12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u="none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CountOccurencies</a:t>
            </a:r>
            <a:r>
              <a:rPr lang="it-IT" sz="12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200" u="none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it-IT" sz="1200" u="non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sz="1200" u="none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</a:t>
            </a:r>
            <a:r>
              <a:rPr lang="it-IT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2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n2 = </a:t>
            </a:r>
            <a:r>
              <a:rPr lang="it-IT" sz="1200" u="none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MyExtensions</a:t>
            </a:r>
            <a:r>
              <a:rPr lang="it-IT" sz="12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u="none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CountOccurencies</a:t>
            </a:r>
            <a:r>
              <a:rPr lang="it-IT" sz="12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200" u="none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TESTO"</a:t>
            </a:r>
            <a:r>
              <a:rPr lang="it-IT" sz="12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it-IT" sz="1200" u="none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it-IT" sz="12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7759404" y="4519031"/>
            <a:ext cx="402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Utilizzo dei metodi di estensione</a:t>
            </a: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792475" y="5025194"/>
            <a:ext cx="1128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smtClean="0"/>
              <a:t>Utilizzo</a:t>
            </a:r>
          </a:p>
          <a:p>
            <a:pPr algn="r"/>
            <a:r>
              <a:rPr lang="it-IT" dirty="0" smtClean="0"/>
              <a:t>Classico</a:t>
            </a:r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800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Delegates</a:t>
            </a:r>
            <a:endParaRPr lang="it-IT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79561" y="1142047"/>
            <a:ext cx="6822749" cy="49482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/>
            <a:r>
              <a:rPr lang="it-IT" u="none" dirty="0" smtClean="0"/>
              <a:t>Simili ai puntatori a funzione del C/C++</a:t>
            </a:r>
          </a:p>
          <a:p>
            <a:pPr lvl="2" fontAlgn="auto"/>
            <a:r>
              <a:rPr lang="it-IT" sz="1800" u="none" dirty="0" smtClean="0"/>
              <a:t>Sono Orientati agli oggetti</a:t>
            </a:r>
          </a:p>
          <a:p>
            <a:pPr lvl="2" fontAlgn="auto"/>
            <a:r>
              <a:rPr lang="it-IT" sz="1800" u="none" dirty="0" smtClean="0"/>
              <a:t>Sono Type-</a:t>
            </a:r>
            <a:r>
              <a:rPr lang="it-IT" sz="1800" u="none" dirty="0" err="1" smtClean="0"/>
              <a:t>safe</a:t>
            </a:r>
            <a:endParaRPr lang="it-IT" sz="1800" u="none" dirty="0" smtClean="0"/>
          </a:p>
          <a:p>
            <a:pPr lvl="2" fontAlgn="auto"/>
            <a:endParaRPr lang="it-IT" sz="1800" u="none" dirty="0" smtClean="0"/>
          </a:p>
          <a:p>
            <a:pPr lvl="1" fontAlgn="auto"/>
            <a:r>
              <a:rPr lang="it-IT" u="none" dirty="0" smtClean="0"/>
              <a:t>Caratteristiche principali</a:t>
            </a:r>
          </a:p>
          <a:p>
            <a:pPr lvl="2" fontAlgn="auto"/>
            <a:r>
              <a:rPr lang="it-IT" sz="1800" u="none" dirty="0" smtClean="0"/>
              <a:t>Permettono di passare un metodo come parametro o di assegnarlo a una variabile</a:t>
            </a:r>
          </a:p>
          <a:p>
            <a:pPr lvl="2" fontAlgn="auto"/>
            <a:endParaRPr lang="it-IT" sz="1800" u="none" dirty="0" smtClean="0"/>
          </a:p>
          <a:p>
            <a:pPr lvl="2" fontAlgn="auto"/>
            <a:r>
              <a:rPr lang="it-IT" sz="1800" u="none" dirty="0" smtClean="0"/>
              <a:t>Una volta che ad una variabile di tipo delegate è stato assegnato un metodo, questa si comporta esattamente come tale metodo</a:t>
            </a:r>
          </a:p>
          <a:p>
            <a:pPr lvl="2" fontAlgn="auto"/>
            <a:endParaRPr lang="it-IT" sz="1800" u="none" dirty="0" smtClean="0"/>
          </a:p>
          <a:p>
            <a:pPr lvl="2" fontAlgn="auto"/>
            <a:r>
              <a:rPr lang="it-IT" sz="1800" u="none" dirty="0" smtClean="0"/>
              <a:t>Più metodi possono essere assegnati allo stesso delegate: quando il delegate è chiamato, sono eseguiti in sequenza</a:t>
            </a:r>
          </a:p>
          <a:p>
            <a:pPr lvl="2" fontAlgn="auto"/>
            <a:endParaRPr lang="it-IT" sz="1800" u="none" dirty="0" smtClean="0"/>
          </a:p>
          <a:p>
            <a:pPr lvl="2" fontAlgn="auto"/>
            <a:r>
              <a:rPr lang="it-IT" sz="1800" u="none" dirty="0" smtClean="0"/>
              <a:t>Sono alla base degli eventi C#</a:t>
            </a:r>
            <a:endParaRPr lang="it-IT" sz="1800" u="none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306932" y="1255120"/>
            <a:ext cx="4476750" cy="493058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sz="1200" u="none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class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Program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delegate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200" u="none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Operation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sz="1200" u="none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a, 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b);</a:t>
            </a:r>
          </a:p>
          <a:p>
            <a:pPr>
              <a:spcBef>
                <a:spcPct val="5000"/>
              </a:spcBef>
            </a:pP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static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Add(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x, 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y)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return x + y;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}</a:t>
            </a:r>
          </a:p>
          <a:p>
            <a:pPr>
              <a:spcBef>
                <a:spcPct val="5000"/>
              </a:spcBef>
            </a:pP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static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Sub(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x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, 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y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{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return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x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- 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y;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5000"/>
              </a:spcBef>
            </a:pP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</a:t>
            </a:r>
            <a:r>
              <a:rPr lang="en-US" sz="1200" u="none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static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void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Main()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Operation op = Add;</a:t>
            </a:r>
          </a:p>
          <a:p>
            <a:pPr>
              <a:spcBef>
                <a:spcPct val="5000"/>
              </a:spcBef>
            </a:pP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</a:t>
            </a:r>
            <a:r>
              <a:rPr lang="en-US" sz="1200" u="none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200" u="none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res1 = op(3, 5);</a:t>
            </a:r>
          </a:p>
          <a:p>
            <a:pPr>
              <a:spcBef>
                <a:spcPct val="5000"/>
              </a:spcBef>
            </a:pP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op = Sub;</a:t>
            </a:r>
          </a:p>
          <a:p>
            <a:pPr>
              <a:spcBef>
                <a:spcPct val="5000"/>
              </a:spcBef>
            </a:pP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</a:t>
            </a:r>
            <a:r>
              <a:rPr lang="en-US" sz="1200" u="none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200" u="none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res2 = op(2, 4);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}</a:t>
            </a:r>
          </a:p>
          <a:p>
            <a:pPr>
              <a:spcBef>
                <a:spcPct val="5000"/>
              </a:spcBef>
            </a:pP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}</a:t>
            </a:r>
            <a:endParaRPr lang="en-US" sz="1200" u="none" dirty="0">
              <a:solidFill>
                <a:srgbClr val="0000FF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8" name="Segnaposto piè di pagina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19" name="Segnaposto numero diapositiva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48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Delegates</a:t>
            </a:r>
            <a:r>
              <a:rPr lang="it-IT" dirty="0" smtClean="0"/>
              <a:t> – Altro Esempio</a:t>
            </a:r>
            <a:endParaRPr lang="it-IT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28529" y="1478669"/>
            <a:ext cx="4476750" cy="376718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delegate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void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ProgressUpdate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sz="1200" u="none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perc);</a:t>
            </a:r>
            <a:endParaRPr lang="en-US" sz="1200" u="none" dirty="0">
              <a:solidFill>
                <a:srgbClr val="0000FF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endParaRPr lang="en-US" sz="1200" u="none" dirty="0">
              <a:solidFill>
                <a:srgbClr val="0000FF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class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MyExecutor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5000"/>
              </a:spcBef>
            </a:pP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public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void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Execute(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ProgressUpdate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callBack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for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(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i = 0; i &lt; 1000; i++)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5000"/>
              </a:spcBef>
            </a:pP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it-IT" sz="1200" u="none" noProof="1" smtClean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// do some stuff</a:t>
            </a:r>
          </a:p>
          <a:p>
            <a:pPr>
              <a:spcBef>
                <a:spcPct val="5000"/>
              </a:spcBef>
            </a:pP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if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(I % 100 == 0)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{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callBack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(i / 10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}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}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5000"/>
              </a:spcBef>
            </a:pP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}</a:t>
            </a:r>
            <a:endParaRPr lang="en-US" sz="1200" u="none" dirty="0">
              <a:solidFill>
                <a:srgbClr val="0000FF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201088" y="2989386"/>
            <a:ext cx="4476750" cy="29915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sz="1200" u="none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void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PrintExecutorProgressStatus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sz="1200" u="none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perc)</a:t>
            </a:r>
          </a:p>
          <a:p>
            <a:pPr>
              <a:spcBef>
                <a:spcPct val="5000"/>
              </a:spcBef>
            </a:pP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Console</a:t>
            </a:r>
            <a:r>
              <a:rPr lang="en-US" sz="1200" u="none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.Write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sz="12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"...{0} "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, perc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5000"/>
              </a:spcBef>
            </a:pP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}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endParaRPr lang="en-US" sz="1200" u="none" dirty="0">
              <a:solidFill>
                <a:srgbClr val="0000FF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void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IgnoreProgressStatus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sz="1200" u="none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perc) { }</a:t>
            </a:r>
            <a:endParaRPr lang="en-US" sz="1200" u="none" dirty="0">
              <a:solidFill>
                <a:srgbClr val="0000FF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endParaRPr lang="en-US" sz="1200" u="none" dirty="0">
              <a:solidFill>
                <a:srgbClr val="0000FF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endParaRPr lang="en-US" sz="1200" u="none" dirty="0"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static</a:t>
            </a:r>
            <a:r>
              <a:rPr lang="en-US" sz="1200" u="none" dirty="0" smtClean="0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void</a:t>
            </a:r>
            <a:r>
              <a:rPr lang="en-US" sz="1200" u="none" dirty="0" smtClean="0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Main(){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MyExecutor</a:t>
            </a:r>
            <a:r>
              <a:rPr lang="en-US" sz="1200" u="none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e1 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=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new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MyExecutor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();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e1.Execute(</a:t>
            </a:r>
            <a:r>
              <a:rPr lang="en-US" sz="1200" u="none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PrintExecutorProgressStatus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5000"/>
              </a:spcBef>
            </a:pP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MyExecutor</a:t>
            </a:r>
            <a:r>
              <a:rPr lang="en-US" sz="1200" u="none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e2 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=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new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MyExecutor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ct val="5000"/>
              </a:spcBef>
            </a:pP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e2.Execute(</a:t>
            </a:r>
            <a:r>
              <a:rPr lang="en-US" sz="1200" u="none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IgnoreProgressStatus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);</a:t>
            </a:r>
            <a:endParaRPr lang="en-US" sz="1200" u="none" dirty="0" smtClean="0"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 smtClean="0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}</a:t>
            </a:r>
            <a:endParaRPr lang="en-US" sz="1200" u="none" dirty="0"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8" name="Segnaposto piè di pagina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19" name="Segnaposto numero diapositiva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618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Metodi anonimi (</a:t>
            </a:r>
            <a:r>
              <a:rPr lang="it-IT" dirty="0" err="1" smtClean="0"/>
              <a:t>pre</a:t>
            </a:r>
            <a:r>
              <a:rPr lang="it-IT" dirty="0" smtClean="0"/>
              <a:t> Lambda </a:t>
            </a:r>
            <a:r>
              <a:rPr lang="it-IT" dirty="0" err="1" smtClean="0"/>
              <a:t>Expressions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>
          <a:xfrm>
            <a:off x="5222495" y="1371717"/>
            <a:ext cx="6393771" cy="2940639"/>
          </a:xfrm>
        </p:spPr>
        <p:txBody>
          <a:bodyPr>
            <a:normAutofit/>
          </a:bodyPr>
          <a:lstStyle/>
          <a:p>
            <a:pPr lvl="1"/>
            <a:r>
              <a:rPr lang="it-IT" dirty="0"/>
              <a:t>Permettono di passare direttamente un “blocco di codice” a </a:t>
            </a:r>
            <a:r>
              <a:rPr lang="it-IT" dirty="0" smtClean="0"/>
              <a:t>un </a:t>
            </a:r>
            <a:r>
              <a:rPr lang="it-IT" dirty="0"/>
              <a:t>parametro </a:t>
            </a:r>
            <a:r>
              <a:rPr lang="it-IT" dirty="0" smtClean="0"/>
              <a:t>delegato (</a:t>
            </a:r>
            <a:r>
              <a:rPr lang="it-IT" dirty="0" err="1" smtClean="0">
                <a:solidFill>
                  <a:srgbClr val="C00000"/>
                </a:solidFill>
              </a:rPr>
              <a:t>closure-like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functions</a:t>
            </a:r>
            <a:r>
              <a:rPr lang="it-IT" dirty="0" smtClean="0"/>
              <a:t>)</a:t>
            </a:r>
          </a:p>
          <a:p>
            <a:pPr lvl="1"/>
            <a:endParaRPr lang="it-IT" sz="1200" dirty="0"/>
          </a:p>
          <a:p>
            <a:pPr lvl="1"/>
            <a:r>
              <a:rPr lang="it-IT" dirty="0"/>
              <a:t>Eliminano la necessità di dichiarare un metodo separato per poi poterlo passare al </a:t>
            </a:r>
            <a:r>
              <a:rPr lang="it-IT" dirty="0" smtClean="0"/>
              <a:t>delegate</a:t>
            </a:r>
          </a:p>
          <a:p>
            <a:pPr lvl="1"/>
            <a:endParaRPr lang="it-IT" sz="1200" dirty="0"/>
          </a:p>
          <a:p>
            <a:pPr lvl="1"/>
            <a:r>
              <a:rPr lang="it-IT" dirty="0"/>
              <a:t>La keyword </a:t>
            </a:r>
            <a:r>
              <a:rPr lang="it-IT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it-IT" dirty="0"/>
              <a:t> sostituisce il nome del metodo (che è appunto “anonimo”) ed è seguita dalla dichiarazione degli eventuali parametri del </a:t>
            </a:r>
            <a:r>
              <a:rPr lang="it-IT" dirty="0" smtClean="0"/>
              <a:t>metodo</a:t>
            </a:r>
            <a:endParaRPr lang="it-IT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52796" y="1546402"/>
            <a:ext cx="4476750" cy="376718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delegate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void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ProgressUpdate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sz="1200" u="none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perc);</a:t>
            </a:r>
            <a:endParaRPr lang="en-US" sz="1200" u="none" dirty="0">
              <a:solidFill>
                <a:srgbClr val="0000FF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endParaRPr lang="en-US" sz="1200" u="none" dirty="0">
              <a:solidFill>
                <a:srgbClr val="0000FF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class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MyExecutor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5000"/>
              </a:spcBef>
            </a:pP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public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void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Execute(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ProgressUpdate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callBack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{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for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(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i = 0; i &lt; 1000; i++)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5000"/>
              </a:spcBef>
            </a:pP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it-IT" sz="1200" u="none" noProof="1" smtClean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// do some stuff</a:t>
            </a:r>
          </a:p>
          <a:p>
            <a:pPr>
              <a:spcBef>
                <a:spcPct val="5000"/>
              </a:spcBef>
            </a:pP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if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(I % 100 == 0)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{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callBack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(i / 10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}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}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5000"/>
              </a:spcBef>
            </a:pP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}</a:t>
            </a:r>
            <a:endParaRPr lang="en-US" sz="1200" u="none" dirty="0">
              <a:solidFill>
                <a:srgbClr val="0000FF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527663" y="4141173"/>
            <a:ext cx="4423186" cy="202209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"/>
              </a:spcBef>
            </a:pPr>
            <a:r>
              <a:rPr lang="en-US" sz="1200" u="none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static</a:t>
            </a:r>
            <a:r>
              <a:rPr lang="en-US" sz="1200" u="none" dirty="0" smtClean="0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void</a:t>
            </a:r>
            <a:r>
              <a:rPr lang="en-US" sz="1200" u="none" dirty="0" smtClean="0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Main(){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MyExecutor</a:t>
            </a:r>
            <a:r>
              <a:rPr lang="en-US" sz="1200" u="none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e1 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=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new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MyExecutor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();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e1.Execute(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delegate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p)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     {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       </a:t>
            </a:r>
            <a:r>
              <a:rPr lang="en-US" sz="1200" u="none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Console</a:t>
            </a:r>
            <a:r>
              <a:rPr lang="en-US" sz="1200" u="none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.Write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sz="12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"...{0} "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, perc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);</a:t>
            </a:r>
            <a:endParaRPr lang="it-IT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      });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5000"/>
              </a:spcBef>
            </a:pPr>
            <a:r>
              <a:rPr lang="en-US" sz="1200" u="none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</a:t>
            </a:r>
            <a:r>
              <a:rPr lang="en-US" sz="1200" u="none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MyExecutor</a:t>
            </a:r>
            <a:r>
              <a:rPr lang="en-US" sz="1200" u="none" dirty="0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e2 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=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new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MyExecutor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ct val="5000"/>
              </a:spcBef>
            </a:pP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e2.Execute(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delegate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p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 { });</a:t>
            </a:r>
            <a:endParaRPr lang="en-US" sz="1200" u="none" dirty="0" smtClean="0"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 smtClean="0"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}</a:t>
            </a:r>
            <a:endParaRPr lang="en-US" sz="1200" u="none" dirty="0"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</p:txBody>
      </p:sp>
      <p:sp>
        <p:nvSpPr>
          <p:cNvPr id="16" name="Segnaposto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213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Espressioni Lambda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79562" y="1298010"/>
            <a:ext cx="7590395" cy="4052923"/>
          </a:xfrm>
        </p:spPr>
        <p:txBody>
          <a:bodyPr>
            <a:normAutofit/>
          </a:bodyPr>
          <a:lstStyle/>
          <a:p>
            <a:pPr lvl="1"/>
            <a:r>
              <a:rPr lang="it-IT" dirty="0" smtClean="0"/>
              <a:t>Funzioni anonime che contengono istruzioni C# e possono essere utilizzate per creare delegate anonimi</a:t>
            </a:r>
          </a:p>
          <a:p>
            <a:pPr lvl="1"/>
            <a:endParaRPr lang="it-IT" dirty="0" smtClean="0"/>
          </a:p>
          <a:p>
            <a:pPr lvl="1"/>
            <a:r>
              <a:rPr lang="it-IT" dirty="0" smtClean="0"/>
              <a:t>Contengono l’operatore </a:t>
            </a:r>
            <a:r>
              <a:rPr lang="it-IT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pPr lvl="2"/>
            <a:r>
              <a:rPr lang="it-IT" sz="1800" dirty="0" smtClean="0"/>
              <a:t>La parte a sinistra dell’operatore </a:t>
            </a:r>
            <a:r>
              <a:rPr lang="it-IT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it-IT" sz="1800" dirty="0" smtClean="0"/>
              <a:t> indica i parametri della funzione</a:t>
            </a:r>
          </a:p>
          <a:p>
            <a:pPr lvl="2"/>
            <a:r>
              <a:rPr lang="it-IT" sz="1800" dirty="0" smtClean="0"/>
              <a:t>La parte a destra contiene un’espressione o un insieme di istruzioni racchiuso fra parentesi graffe.</a:t>
            </a:r>
          </a:p>
          <a:p>
            <a:pPr lvl="2"/>
            <a:endParaRPr lang="it-IT" sz="1800" dirty="0"/>
          </a:p>
          <a:p>
            <a:pPr lvl="1"/>
            <a:r>
              <a:rPr lang="it-IT" sz="2200" dirty="0" smtClean="0"/>
              <a:t>Disponibili dalla versione 3.0 del linguaggio</a:t>
            </a:r>
          </a:p>
          <a:p>
            <a:pPr lvl="2"/>
            <a:r>
              <a:rPr lang="it-IT" sz="1800" dirty="0" smtClean="0"/>
              <a:t>Come estensione dei </a:t>
            </a:r>
            <a:r>
              <a:rPr lang="it-IT" sz="1800" dirty="0" err="1" smtClean="0"/>
              <a:t>delegates</a:t>
            </a:r>
            <a:endParaRPr lang="it-IT" sz="1800" dirty="0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7824138" y="2201086"/>
            <a:ext cx="3633352" cy="246221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it-IT" sz="1400" u="none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//with </a:t>
            </a:r>
            <a:r>
              <a:rPr lang="it-IT" sz="1400" u="none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endParaRPr lang="it-IT" sz="1400" u="none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u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=&gt; n == 2</a:t>
            </a:r>
          </a:p>
          <a:p>
            <a:r>
              <a:rPr lang="it-IT" sz="1400" u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 =&gt; a + b</a:t>
            </a:r>
          </a:p>
          <a:p>
            <a:r>
              <a:rPr lang="it-IT" sz="1400" u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 =&gt; {a++; </a:t>
            </a: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u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u="non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it-IT" sz="1400" u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endParaRPr lang="it-IT" sz="1400" u="none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u="none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//With </a:t>
            </a:r>
            <a:r>
              <a:rPr lang="it-IT" sz="1400" u="none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explicitly</a:t>
            </a:r>
            <a:r>
              <a:rPr lang="it-IT" sz="1400" u="none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u="none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</a:t>
            </a:r>
            <a:r>
              <a:rPr lang="it-IT" sz="1400" u="none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u="none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endParaRPr lang="it-IT" sz="1400" u="none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u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u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u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 =&gt; a + b</a:t>
            </a:r>
          </a:p>
          <a:p>
            <a:endParaRPr lang="it-IT" sz="1400" u="none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u="none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//No </a:t>
            </a:r>
            <a:r>
              <a:rPr lang="it-IT" sz="1400" u="none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endParaRPr lang="it-IT" sz="1400" u="none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u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=&gt; </a:t>
            </a: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u="non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8" name="Segnaposto piè di pagina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19" name="Segnaposto numero diapositiva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641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Espressioni Lambda </a:t>
            </a:r>
            <a:r>
              <a:rPr lang="it-IT" dirty="0" smtClean="0"/>
              <a:t>– Esempi</a:t>
            </a:r>
            <a:endParaRPr lang="it-IT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560" y="1248138"/>
            <a:ext cx="4700439" cy="52322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it-IT" sz="14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TipoFunzione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parametro);</a:t>
            </a:r>
          </a:p>
          <a:p>
            <a:r>
              <a:rPr lang="it-IT" sz="14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u="none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TipoFunzione2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p1,</a:t>
            </a:r>
            <a:r>
              <a:rPr lang="it-IT" sz="14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p2);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019908" y="2237095"/>
            <a:ext cx="3633352" cy="138499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TipoFunzione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 = x =&gt; x * x;</a:t>
            </a:r>
          </a:p>
          <a:p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f(5); 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= 25</a:t>
            </a:r>
            <a:endParaRPr lang="it-IT" sz="1400" u="non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1400" u="non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u="none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TipoFunzione2</a:t>
            </a:r>
            <a:r>
              <a:rPr lang="es-ES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f2 = (x, y) =&gt; x + y;</a:t>
            </a:r>
          </a:p>
          <a:p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f2(3, 7); 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 = 10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755864" y="1771358"/>
            <a:ext cx="5027818" cy="28931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TipoFunzione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 = </a:t>
            </a:r>
            <a:r>
              <a:rPr lang="it-IT" sz="14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</a:t>
            </a:r>
          </a:p>
          <a:p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it-IT" sz="14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it-IT" sz="1400" u="none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* x</a:t>
            </a:r>
            <a:r>
              <a:rPr lang="it-IT" sz="14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};</a:t>
            </a:r>
          </a:p>
          <a:p>
            <a:endParaRPr lang="it-IT" sz="1400" u="non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f(5); 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= 25</a:t>
            </a:r>
            <a:endParaRPr lang="it-IT" sz="1400" u="non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sz="1400" u="non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u="none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TipoFunzione2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f2 = </a:t>
            </a:r>
            <a:r>
              <a:rPr lang="it-IT" sz="14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</a:t>
            </a:r>
          </a:p>
          <a:p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it-IT" sz="14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it-IT" sz="1400" u="none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4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+ y</a:t>
            </a:r>
            <a:r>
              <a:rPr lang="it-IT" sz="14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400" u="none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};</a:t>
            </a:r>
          </a:p>
          <a:p>
            <a:endParaRPr lang="it-IT" sz="1400" u="non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400" u="non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f2(3, 7); 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 = 10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755864" y="4938874"/>
            <a:ext cx="4751685" cy="124649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"/>
              </a:spcBef>
            </a:pPr>
            <a:endParaRPr lang="it-IT" sz="1200" u="none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it-IT" sz="1200" u="none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e.Execute</a:t>
            </a:r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it-IT" sz="1200" u="none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delegate</a:t>
            </a:r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it-IT" sz="1200" u="none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int</a:t>
            </a:r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p) </a:t>
            </a:r>
          </a:p>
          <a:p>
            <a:pPr>
              <a:spcBef>
                <a:spcPct val="5000"/>
              </a:spcBef>
            </a:pP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</a:t>
            </a:r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  {</a:t>
            </a:r>
          </a:p>
          <a:p>
            <a:pPr>
              <a:spcBef>
                <a:spcPct val="5000"/>
              </a:spcBef>
            </a:pP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        </a:t>
            </a:r>
            <a:r>
              <a:rPr lang="it-IT" sz="1200" u="none" dirty="0" err="1" smtClean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Console</a:t>
            </a:r>
            <a:r>
              <a:rPr lang="it-IT" sz="1200" u="none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.Write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it-IT" sz="12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"...{0} "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, p</a:t>
            </a:r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5000"/>
              </a:spcBef>
            </a:pP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      });</a:t>
            </a:r>
          </a:p>
          <a:p>
            <a:pPr>
              <a:spcBef>
                <a:spcPct val="5000"/>
              </a:spcBef>
            </a:pPr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endParaRPr lang="it-IT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163784" y="5406952"/>
            <a:ext cx="4489476" cy="66479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"/>
              </a:spcBef>
            </a:pPr>
            <a:endParaRPr lang="it-IT" sz="1200" u="none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it-IT" sz="1200" u="none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e.Execute</a:t>
            </a:r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(p</a:t>
            </a:r>
            <a:r>
              <a:rPr lang="it-IT" sz="1200" u="none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it-IT" sz="1200" u="none" dirty="0">
                <a:solidFill>
                  <a:srgbClr val="1C2358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=&gt;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Console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.Write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it-IT" sz="1200" u="none" dirty="0">
                <a:solidFill>
                  <a:srgbClr val="8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"...{0} "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, p</a:t>
            </a:r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));</a:t>
            </a:r>
          </a:p>
          <a:p>
            <a:pPr>
              <a:spcBef>
                <a:spcPct val="5000"/>
              </a:spcBef>
            </a:pPr>
            <a:endParaRPr lang="it-IT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</p:txBody>
      </p:sp>
      <p:sp>
        <p:nvSpPr>
          <p:cNvPr id="12" name="Uguale 11"/>
          <p:cNvSpPr/>
          <p:nvPr/>
        </p:nvSpPr>
        <p:spPr>
          <a:xfrm>
            <a:off x="5709655" y="5551652"/>
            <a:ext cx="989814" cy="509048"/>
          </a:xfrm>
          <a:prstGeom prst="mathEqual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3" name="Uguale 12"/>
          <p:cNvSpPr/>
          <p:nvPr/>
        </p:nvSpPr>
        <p:spPr>
          <a:xfrm>
            <a:off x="5709655" y="2525526"/>
            <a:ext cx="989814" cy="509048"/>
          </a:xfrm>
          <a:prstGeom prst="mathEqual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2" name="Segnaposto data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120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79562" y="457201"/>
            <a:ext cx="11390906" cy="595313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Tipi valore (</a:t>
            </a:r>
            <a:r>
              <a:rPr lang="it-IT" dirty="0" err="1" smtClean="0"/>
              <a:t>struct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5492" y="1152526"/>
            <a:ext cx="5393441" cy="5365750"/>
          </a:xfrm>
        </p:spPr>
        <p:txBody>
          <a:bodyPr/>
          <a:lstStyle/>
          <a:p>
            <a:pPr lvl="1"/>
            <a:r>
              <a:rPr lang="it-IT" dirty="0" smtClean="0"/>
              <a:t>Simili </a:t>
            </a:r>
            <a:r>
              <a:rPr lang="it-IT" dirty="0"/>
              <a:t>alle classi ma con importanti differenze</a:t>
            </a:r>
          </a:p>
          <a:p>
            <a:pPr marL="531813" lvl="1" indent="-176213"/>
            <a:r>
              <a:rPr lang="it-IT" sz="1800" dirty="0"/>
              <a:t>Sono tipi valore: </a:t>
            </a:r>
            <a:r>
              <a:rPr lang="it-IT" sz="1800" u="sng" dirty="0"/>
              <a:t>le loro variabili non sono riferimenti ma contengono direttamente il loro valore!</a:t>
            </a:r>
          </a:p>
          <a:p>
            <a:pPr marL="531813" lvl="1" indent="-176213"/>
            <a:r>
              <a:rPr lang="it-IT" sz="1800" dirty="0"/>
              <a:t>Non hanno ereditarietà</a:t>
            </a:r>
          </a:p>
          <a:p>
            <a:pPr marL="531813" lvl="1" indent="-176213"/>
            <a:r>
              <a:rPr lang="it-IT" sz="1800" dirty="0"/>
              <a:t>Possono contenere metodi e proprietà</a:t>
            </a:r>
          </a:p>
          <a:p>
            <a:pPr marL="531813" lvl="1" indent="-176213"/>
            <a:r>
              <a:rPr lang="it-IT" sz="1800" dirty="0"/>
              <a:t>Possono avere </a:t>
            </a:r>
            <a:r>
              <a:rPr lang="it-IT" sz="1800" dirty="0" smtClean="0"/>
              <a:t>costruttori</a:t>
            </a:r>
          </a:p>
          <a:p>
            <a:pPr marL="714693" lvl="2" indent="-176213"/>
            <a:r>
              <a:rPr lang="it-IT" sz="1400" dirty="0" smtClean="0"/>
              <a:t>solo </a:t>
            </a:r>
            <a:r>
              <a:rPr lang="it-IT" sz="1400" dirty="0"/>
              <a:t>se con parametri: non si può specificare un costruttore di default senza </a:t>
            </a:r>
            <a:r>
              <a:rPr lang="it-IT" sz="1400" dirty="0" smtClean="0"/>
              <a:t>parametri</a:t>
            </a:r>
            <a:endParaRPr lang="it-IT" sz="1400" dirty="0"/>
          </a:p>
          <a:p>
            <a:pPr marL="531813" lvl="1" indent="-176213"/>
            <a:r>
              <a:rPr lang="it-IT" sz="1800" dirty="0"/>
              <a:t>I campi non possono essere inizializzati al momento della </a:t>
            </a:r>
            <a:r>
              <a:rPr lang="it-IT" sz="1800" dirty="0" smtClean="0"/>
              <a:t>dichiarazione</a:t>
            </a:r>
          </a:p>
          <a:p>
            <a:pPr marL="714693" lvl="2" indent="-176213"/>
            <a:r>
              <a:rPr lang="it-IT" sz="1400" dirty="0" smtClean="0"/>
              <a:t>Ad eccezione di quelli con modificatore </a:t>
            </a:r>
            <a:r>
              <a:rPr lang="it-IT" sz="1400" dirty="0" err="1" smtClean="0"/>
              <a:t>static</a:t>
            </a:r>
            <a:endParaRPr lang="it-IT" sz="1400" dirty="0" smtClean="0"/>
          </a:p>
          <a:p>
            <a:pPr marL="538480" lvl="2" indent="0">
              <a:buNone/>
            </a:pPr>
            <a:endParaRPr lang="it-IT" sz="1400" dirty="0"/>
          </a:p>
          <a:p>
            <a:pPr lvl="1"/>
            <a:r>
              <a:rPr lang="it-IT" dirty="0"/>
              <a:t>Ideali per oggetti “leggeri”</a:t>
            </a:r>
          </a:p>
          <a:p>
            <a:pPr lvl="2"/>
            <a:r>
              <a:rPr lang="it-IT" sz="1800" dirty="0"/>
              <a:t>Sono allocate nello </a:t>
            </a:r>
            <a:r>
              <a:rPr lang="it-IT" sz="1800" dirty="0" err="1">
                <a:solidFill>
                  <a:srgbClr val="C00000"/>
                </a:solidFill>
              </a:rPr>
              <a:t>stack</a:t>
            </a:r>
            <a:r>
              <a:rPr lang="it-IT" sz="1800" dirty="0">
                <a:solidFill>
                  <a:srgbClr val="C00000"/>
                </a:solidFill>
              </a:rPr>
              <a:t> </a:t>
            </a:r>
            <a:r>
              <a:rPr lang="it-IT" sz="1800" dirty="0"/>
              <a:t>(a differenza degli oggetti che sono sempre allocati nello </a:t>
            </a:r>
            <a:r>
              <a:rPr lang="it-IT" sz="1800" dirty="0" err="1"/>
              <a:t>heap</a:t>
            </a:r>
            <a:r>
              <a:rPr lang="it-IT" sz="1800" dirty="0"/>
              <a:t>) e non richiedono </a:t>
            </a:r>
            <a:r>
              <a:rPr lang="it-IT" sz="1800" dirty="0" smtClean="0"/>
              <a:t>GC</a:t>
            </a:r>
            <a:endParaRPr lang="it-IT" sz="1800" dirty="0"/>
          </a:p>
        </p:txBody>
      </p:sp>
      <p:sp>
        <p:nvSpPr>
          <p:cNvPr id="349189" name="Rectangle 5"/>
          <p:cNvSpPr>
            <a:spLocks noChangeArrowheads="1"/>
          </p:cNvSpPr>
          <p:nvPr/>
        </p:nvSpPr>
        <p:spPr bwMode="auto">
          <a:xfrm>
            <a:off x="6158838" y="1152526"/>
            <a:ext cx="5611630" cy="299158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"/>
              </a:spcBef>
            </a:pP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struct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Vector</a:t>
            </a:r>
            <a:endParaRPr lang="en-US" sz="12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private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double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vx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, 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vy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</a:t>
            </a:r>
            <a:endParaRPr lang="en-US" sz="1200" u="none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</a:t>
            </a:r>
            <a:r>
              <a:rPr lang="en-US" sz="1200" u="none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public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Vector(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double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vx,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double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vy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{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 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this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.vx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= 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vx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 </a:t>
            </a:r>
            <a:r>
              <a:rPr lang="en-US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this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.vy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= 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vy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</a:t>
            </a:r>
            <a:endParaRPr lang="en-US" sz="1200" u="none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</a:t>
            </a:r>
            <a:r>
              <a:rPr lang="en-US" sz="1200" u="none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public</a:t>
            </a:r>
            <a:r>
              <a:rPr lang="en-US" sz="12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double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CalculateNorm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{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return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Math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.Sqrt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vx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*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vx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+ 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vy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*</a:t>
            </a:r>
            <a:r>
              <a:rPr lang="en-US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vy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9190" name="Rectangle 6"/>
          <p:cNvSpPr>
            <a:spLocks noChangeArrowheads="1"/>
          </p:cNvSpPr>
          <p:nvPr/>
        </p:nvSpPr>
        <p:spPr bwMode="auto">
          <a:xfrm>
            <a:off x="6158839" y="4552941"/>
            <a:ext cx="5611630" cy="1634294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Vector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P; 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//</a:t>
            </a:r>
            <a:r>
              <a:rPr lang="en-US" sz="12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Alloca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la </a:t>
            </a:r>
            <a:r>
              <a:rPr lang="en-US" sz="12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struttura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senza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new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: i </a:t>
            </a:r>
            <a:r>
              <a:rPr lang="en-US" sz="12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campi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   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  //</a:t>
            </a:r>
            <a:r>
              <a:rPr lang="en-US" sz="1200" u="none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sono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inizializzati</a:t>
            </a:r>
            <a:r>
              <a:rPr lang="en-US" sz="1200" u="none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ai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valori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di 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default</a:t>
            </a:r>
            <a:endParaRPr lang="en-US" sz="1200" u="none" dirty="0">
              <a:solidFill>
                <a:srgbClr val="00808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endParaRPr lang="en-US" sz="1200" u="none" dirty="0">
              <a:solidFill>
                <a:srgbClr val="00808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Vector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P1 = </a:t>
            </a: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new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Vector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(2,10); 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   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// </a:t>
            </a:r>
            <a:r>
              <a:rPr lang="en-US" sz="12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Alloca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la </a:t>
            </a:r>
            <a:r>
              <a:rPr lang="en-US" sz="12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struttura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chiamando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un  </a:t>
            </a: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        //</a:t>
            </a:r>
            <a:r>
              <a:rPr lang="en-US" sz="1200" u="none" dirty="0" err="1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costruttore</a:t>
            </a:r>
            <a:r>
              <a:rPr lang="en-US" sz="1200" u="none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2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con </a:t>
            </a:r>
            <a:r>
              <a:rPr lang="en-US" sz="1200" u="none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parametri</a:t>
            </a:r>
            <a:endParaRPr lang="en-US" sz="1200" u="none" dirty="0">
              <a:solidFill>
                <a:srgbClr val="008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endParaRPr lang="en-US" sz="1200" u="none" dirty="0">
              <a:solidFill>
                <a:srgbClr val="0000FF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2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double</a:t>
            </a:r>
            <a:r>
              <a:rPr lang="en-US" sz="12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n = P1.CalculateNorm();</a:t>
            </a:r>
          </a:p>
        </p:txBody>
      </p:sp>
      <p:sp>
        <p:nvSpPr>
          <p:cNvPr id="13" name="Segnaposto data 1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15" name="Segnaposto numero diapositiva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613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C# e Java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lnSpc>
                <a:spcPct val="260000"/>
              </a:lnSpc>
            </a:pPr>
            <a:r>
              <a:rPr lang="it-IT" dirty="0" smtClean="0"/>
              <a:t>Entrambi sono linguaggi </a:t>
            </a:r>
            <a:r>
              <a:rPr lang="it-IT" dirty="0" err="1" smtClean="0"/>
              <a:t>object-oriented</a:t>
            </a:r>
            <a:r>
              <a:rPr lang="it-IT" dirty="0" smtClean="0"/>
              <a:t>,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 smtClean="0"/>
              <a:t>based</a:t>
            </a:r>
            <a:endParaRPr lang="it-IT" dirty="0" smtClean="0"/>
          </a:p>
          <a:p>
            <a:pPr lvl="1">
              <a:lnSpc>
                <a:spcPct val="260000"/>
              </a:lnSpc>
            </a:pPr>
            <a:r>
              <a:rPr lang="it-IT" dirty="0" smtClean="0"/>
              <a:t>Progettati per essere eseguiti su macchina virtuale (CLR e JVM)</a:t>
            </a:r>
          </a:p>
          <a:p>
            <a:pPr lvl="1">
              <a:lnSpc>
                <a:spcPct val="260000"/>
              </a:lnSpc>
            </a:pPr>
            <a:r>
              <a:rPr lang="it-IT" dirty="0" smtClean="0"/>
              <a:t>Entrambi supportano la Garbage Collection e i meccanismi di </a:t>
            </a:r>
            <a:r>
              <a:rPr lang="it-IT" dirty="0" err="1" smtClean="0"/>
              <a:t>Exception</a:t>
            </a:r>
            <a:r>
              <a:rPr lang="it-IT" dirty="0" smtClean="0"/>
              <a:t> Handling</a:t>
            </a:r>
          </a:p>
          <a:p>
            <a:pPr lvl="1">
              <a:lnSpc>
                <a:spcPct val="260000"/>
              </a:lnSpc>
            </a:pPr>
            <a:r>
              <a:rPr lang="it-IT" dirty="0" smtClean="0"/>
              <a:t>Appartengono alla categoria dei linguaggi </a:t>
            </a:r>
            <a:r>
              <a:rPr lang="it-IT" dirty="0" err="1" smtClean="0"/>
              <a:t>curly</a:t>
            </a:r>
            <a:r>
              <a:rPr lang="it-IT" dirty="0" smtClean="0"/>
              <a:t> brace (come C, C++, …)</a:t>
            </a:r>
          </a:p>
          <a:p>
            <a:pPr lvl="1">
              <a:lnSpc>
                <a:spcPct val="260000"/>
              </a:lnSpc>
            </a:pPr>
            <a:r>
              <a:rPr lang="it-IT" dirty="0" smtClean="0"/>
              <a:t>Sono entrambi linguaggi </a:t>
            </a:r>
            <a:r>
              <a:rPr lang="it-IT" dirty="0" err="1" smtClean="0"/>
              <a:t>statically</a:t>
            </a:r>
            <a:r>
              <a:rPr lang="it-IT" dirty="0" smtClean="0"/>
              <a:t> and </a:t>
            </a:r>
            <a:r>
              <a:rPr lang="it-IT" dirty="0" err="1" smtClean="0"/>
              <a:t>strongly</a:t>
            </a:r>
            <a:r>
              <a:rPr lang="it-IT" dirty="0" smtClean="0"/>
              <a:t> </a:t>
            </a:r>
            <a:r>
              <a:rPr lang="it-IT" dirty="0" err="1" smtClean="0"/>
              <a:t>typed</a:t>
            </a:r>
            <a:endParaRPr lang="it-IT" dirty="0" smtClean="0"/>
          </a:p>
          <a:p>
            <a:pPr lvl="1">
              <a:lnSpc>
                <a:spcPct val="260000"/>
              </a:lnSpc>
            </a:pPr>
            <a:r>
              <a:rPr lang="it-IT" dirty="0" smtClean="0"/>
              <a:t>Entrambi non supportano l’ereditarietà multipla</a:t>
            </a:r>
            <a:endParaRPr lang="it-IT" dirty="0"/>
          </a:p>
        </p:txBody>
      </p:sp>
      <p:sp>
        <p:nvSpPr>
          <p:cNvPr id="16" name="Segnaposto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205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Struct</a:t>
            </a:r>
            <a:r>
              <a:rPr lang="it-IT" dirty="0"/>
              <a:t> </a:t>
            </a:r>
            <a:r>
              <a:rPr lang="it-IT" dirty="0" smtClean="0"/>
              <a:t>vs </a:t>
            </a:r>
            <a:r>
              <a:rPr lang="it-IT" dirty="0"/>
              <a:t>classi</a:t>
            </a:r>
          </a:p>
        </p:txBody>
      </p:sp>
      <p:sp>
        <p:nvSpPr>
          <p:cNvPr id="351249" name="Rectangle 17"/>
          <p:cNvSpPr>
            <a:spLocks noChangeArrowheads="1"/>
          </p:cNvSpPr>
          <p:nvPr/>
        </p:nvSpPr>
        <p:spPr bwMode="auto">
          <a:xfrm>
            <a:off x="1712935" y="1238250"/>
            <a:ext cx="4237038" cy="457356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sz="14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class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4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CVector</a:t>
            </a:r>
            <a:endParaRPr lang="en-US" sz="14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{ </a:t>
            </a:r>
            <a:r>
              <a:rPr lang="en-US" sz="14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public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4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double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vx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, </a:t>
            </a:r>
            <a:r>
              <a:rPr lang="en-US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vy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 ... }</a:t>
            </a:r>
          </a:p>
          <a:p>
            <a:endParaRPr lang="en-US" sz="1400" u="none" dirty="0">
              <a:solidFill>
                <a:srgbClr val="0000FF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r>
              <a:rPr lang="en-US" sz="1400" u="none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struct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4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SVector</a:t>
            </a:r>
            <a:endParaRPr lang="en-US" sz="14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{ </a:t>
            </a:r>
            <a:r>
              <a:rPr lang="en-US" sz="14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public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4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double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vx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, </a:t>
            </a:r>
            <a:r>
              <a:rPr lang="en-US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vy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 ... }</a:t>
            </a:r>
          </a:p>
          <a:p>
            <a:pPr>
              <a:spcBef>
                <a:spcPct val="5000"/>
              </a:spcBef>
            </a:pPr>
            <a:endParaRPr lang="en-US" sz="14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4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CVector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cv = </a:t>
            </a:r>
            <a:r>
              <a:rPr lang="en-US" sz="14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new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4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CVector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(10,20);</a:t>
            </a:r>
            <a:endParaRPr lang="en-US" sz="1400" u="none" dirty="0">
              <a:solidFill>
                <a:srgbClr val="00808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endParaRPr lang="en-US" sz="1400" u="none" dirty="0">
              <a:solidFill>
                <a:srgbClr val="00808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4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SVector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sv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= </a:t>
            </a:r>
            <a:r>
              <a:rPr lang="en-US" sz="1400" u="none" dirty="0">
                <a:solidFill>
                  <a:srgbClr val="0000FF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new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</a:t>
            </a:r>
            <a:r>
              <a:rPr lang="en-US" sz="14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SVector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(10,20);</a:t>
            </a:r>
            <a:endParaRPr lang="en-US" sz="1400" u="none" dirty="0">
              <a:solidFill>
                <a:srgbClr val="00808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endParaRPr lang="en-US" sz="1400" u="none" dirty="0">
              <a:solidFill>
                <a:srgbClr val="00808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4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CVector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cv1 = cv;</a:t>
            </a:r>
            <a:endParaRPr lang="en-US" sz="1400" u="none" dirty="0">
              <a:solidFill>
                <a:srgbClr val="00808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endParaRPr lang="en-US" sz="1400" u="none" dirty="0">
              <a:solidFill>
                <a:srgbClr val="00808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4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SVector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 sv1 = </a:t>
            </a:r>
            <a:r>
              <a:rPr lang="en-US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sv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5000"/>
              </a:spcBef>
            </a:pPr>
            <a:endParaRPr lang="en-US" sz="14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endParaRPr lang="en-US" sz="1400" u="none" dirty="0">
              <a:solidFill>
                <a:srgbClr val="00000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cv1.vx = 5;</a:t>
            </a:r>
          </a:p>
          <a:p>
            <a:pPr>
              <a:spcBef>
                <a:spcPct val="5000"/>
              </a:spcBef>
            </a:pP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sv1.vx = 5;</a:t>
            </a:r>
            <a:endParaRPr lang="en-US" sz="1400" u="none" dirty="0">
              <a:solidFill>
                <a:srgbClr val="00808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endParaRPr lang="en-US" sz="1400" u="none" dirty="0">
              <a:solidFill>
                <a:srgbClr val="00808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4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Console</a:t>
            </a:r>
            <a:r>
              <a:rPr lang="en-US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.WriteLine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sv.vx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); </a:t>
            </a:r>
            <a:r>
              <a:rPr lang="en-US" sz="14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// 10</a:t>
            </a:r>
            <a:endParaRPr lang="en-US" sz="1400" u="none" dirty="0">
              <a:solidFill>
                <a:srgbClr val="008080"/>
              </a:solidFill>
              <a:latin typeface="Courier New" panose="02070309020205020404" pitchFamily="49" charset="0"/>
              <a:ea typeface="Times New Roman" pitchFamily="18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400" u="none" dirty="0" err="1">
                <a:solidFill>
                  <a:srgbClr val="00808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Console</a:t>
            </a:r>
            <a:r>
              <a:rPr lang="en-US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.WriteLine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(</a:t>
            </a:r>
            <a:r>
              <a:rPr lang="en-US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cv.vx</a:t>
            </a:r>
            <a:r>
              <a:rPr lang="en-US" sz="1400" u="none" dirty="0">
                <a:solidFill>
                  <a:srgbClr val="000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); </a:t>
            </a:r>
            <a:r>
              <a:rPr lang="en-US" sz="1400" u="none" dirty="0">
                <a:solidFill>
                  <a:srgbClr val="008000"/>
                </a:solidFill>
                <a:latin typeface="Courier New" panose="02070309020205020404" pitchFamily="49" charset="0"/>
                <a:ea typeface="Times New Roman" pitchFamily="18" charset="0"/>
                <a:cs typeface="Courier New" panose="02070309020205020404" pitchFamily="49" charset="0"/>
              </a:rPr>
              <a:t>// 5!</a:t>
            </a:r>
          </a:p>
        </p:txBody>
      </p:sp>
      <p:sp>
        <p:nvSpPr>
          <p:cNvPr id="351251" name="Text Box 19"/>
          <p:cNvSpPr txBox="1">
            <a:spLocks noChangeArrowheads="1"/>
          </p:cNvSpPr>
          <p:nvPr/>
        </p:nvSpPr>
        <p:spPr bwMode="auto">
          <a:xfrm>
            <a:off x="9148432" y="1189972"/>
            <a:ext cx="263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b="1" u="none" dirty="0"/>
              <a:t>Class: </a:t>
            </a:r>
            <a:r>
              <a:rPr lang="it-IT" b="1" u="none" dirty="0">
                <a:solidFill>
                  <a:srgbClr val="C00000"/>
                </a:solidFill>
              </a:rPr>
              <a:t>Reference </a:t>
            </a:r>
            <a:r>
              <a:rPr lang="it-IT" b="1" u="none" dirty="0" err="1">
                <a:solidFill>
                  <a:srgbClr val="C00000"/>
                </a:solidFill>
              </a:rPr>
              <a:t>Type</a:t>
            </a:r>
            <a:endParaRPr lang="it-IT" b="1" u="none" dirty="0">
              <a:solidFill>
                <a:srgbClr val="C00000"/>
              </a:solidFill>
            </a:endParaRPr>
          </a:p>
        </p:txBody>
      </p:sp>
      <p:sp>
        <p:nvSpPr>
          <p:cNvPr id="351252" name="Text Box 20"/>
          <p:cNvSpPr txBox="1">
            <a:spLocks noChangeArrowheads="1"/>
          </p:cNvSpPr>
          <p:nvPr/>
        </p:nvSpPr>
        <p:spPr bwMode="auto">
          <a:xfrm>
            <a:off x="9664118" y="1554658"/>
            <a:ext cx="219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b="1" u="none" dirty="0" err="1"/>
              <a:t>Struct</a:t>
            </a:r>
            <a:r>
              <a:rPr lang="it-IT" b="1" u="none" dirty="0"/>
              <a:t>: </a:t>
            </a:r>
            <a:r>
              <a:rPr lang="it-IT" b="1" u="none" dirty="0">
                <a:solidFill>
                  <a:srgbClr val="C00000"/>
                </a:solidFill>
              </a:rPr>
              <a:t>Value </a:t>
            </a:r>
            <a:r>
              <a:rPr lang="it-IT" b="1" u="none" dirty="0" err="1">
                <a:solidFill>
                  <a:srgbClr val="C00000"/>
                </a:solidFill>
              </a:rPr>
              <a:t>Type</a:t>
            </a:r>
            <a:endParaRPr lang="it-IT" b="1" u="none" dirty="0">
              <a:solidFill>
                <a:srgbClr val="C00000"/>
              </a:solidFill>
            </a:endParaRPr>
          </a:p>
        </p:txBody>
      </p:sp>
      <p:grpSp>
        <p:nvGrpSpPr>
          <p:cNvPr id="3" name="Gruppo 2"/>
          <p:cNvGrpSpPr/>
          <p:nvPr/>
        </p:nvGrpSpPr>
        <p:grpSpPr>
          <a:xfrm>
            <a:off x="5949973" y="1683373"/>
            <a:ext cx="3297855" cy="3110520"/>
            <a:chOff x="5883298" y="2177112"/>
            <a:chExt cx="3297855" cy="3110520"/>
          </a:xfrm>
        </p:grpSpPr>
        <p:sp>
          <p:nvSpPr>
            <p:cNvPr id="39" name="Rettangolo arrotondato 38"/>
            <p:cNvSpPr/>
            <p:nvPr/>
          </p:nvSpPr>
          <p:spPr bwMode="auto">
            <a:xfrm>
              <a:off x="8308028" y="2195209"/>
              <a:ext cx="873125" cy="133990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u="none" dirty="0" err="1">
                  <a:solidFill>
                    <a:schemeClr val="tx1"/>
                  </a:solidFill>
                  <a:latin typeface="Arial" pitchFamily="34" charset="0"/>
                </a:rPr>
                <a:t>Heap</a:t>
              </a:r>
              <a:endParaRPr lang="it-IT" u="none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" name="Rettangolo arrotondato 1"/>
            <p:cNvSpPr/>
            <p:nvPr/>
          </p:nvSpPr>
          <p:spPr bwMode="auto">
            <a:xfrm>
              <a:off x="6430016" y="2177112"/>
              <a:ext cx="873125" cy="311052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u="none" dirty="0" err="1">
                  <a:solidFill>
                    <a:schemeClr val="tx1"/>
                  </a:solidFill>
                  <a:latin typeface="Arial" pitchFamily="34" charset="0"/>
                </a:rPr>
                <a:t>Stack</a:t>
              </a:r>
              <a:endParaRPr lang="it-IT" u="none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51239" name="Rectangle 7"/>
            <p:cNvSpPr>
              <a:spLocks noChangeArrowheads="1"/>
            </p:cNvSpPr>
            <p:nvPr/>
          </p:nvSpPr>
          <p:spPr bwMode="auto">
            <a:xfrm>
              <a:off x="6510338" y="2781300"/>
              <a:ext cx="685800" cy="323850"/>
            </a:xfrm>
            <a:prstGeom prst="rect">
              <a:avLst/>
            </a:prstGeom>
            <a:gradFill rotWithShape="0">
              <a:gsLst>
                <a:gs pos="0">
                  <a:srgbClr val="3681CC">
                    <a:gamma/>
                    <a:shade val="46275"/>
                    <a:invGamma/>
                  </a:srgbClr>
                </a:gs>
                <a:gs pos="100000">
                  <a:srgbClr val="3681CC"/>
                </a:gs>
              </a:gsLst>
              <a:lin ang="5400000" scaled="1"/>
            </a:gradFill>
            <a:ln w="25400">
              <a:solidFill>
                <a:srgbClr val="3681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it-IT" sz="1600" b="1" u="none">
                <a:effectLst>
                  <a:outerShdw blurRad="38100" dist="38100" dir="2700000" algn="tl">
                    <a:srgbClr val="FFFFFF"/>
                  </a:outerShdw>
                </a:effectLst>
                <a:latin typeface="Lucida Console" pitchFamily="49" charset="0"/>
              </a:endParaRPr>
            </a:p>
          </p:txBody>
        </p:sp>
        <p:sp>
          <p:nvSpPr>
            <p:cNvPr id="351240" name="Text Box 8"/>
            <p:cNvSpPr txBox="1">
              <a:spLocks noChangeArrowheads="1"/>
            </p:cNvSpPr>
            <p:nvPr/>
          </p:nvSpPr>
          <p:spPr bwMode="auto">
            <a:xfrm>
              <a:off x="6026174" y="2743200"/>
              <a:ext cx="4413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 eaLnBrk="0" hangingPunct="0"/>
              <a:r>
                <a:rPr lang="en-US" sz="1600" b="1" u="none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Console" pitchFamily="49" charset="0"/>
                </a:rPr>
                <a:t>cv</a:t>
              </a:r>
            </a:p>
          </p:txBody>
        </p:sp>
        <p:sp>
          <p:nvSpPr>
            <p:cNvPr id="351241" name="Rectangle 9"/>
            <p:cNvSpPr>
              <a:spLocks noChangeArrowheads="1"/>
            </p:cNvSpPr>
            <p:nvPr/>
          </p:nvSpPr>
          <p:spPr bwMode="auto">
            <a:xfrm>
              <a:off x="8415338" y="2781300"/>
              <a:ext cx="685800" cy="323850"/>
            </a:xfrm>
            <a:prstGeom prst="rect">
              <a:avLst/>
            </a:prstGeom>
            <a:gradFill rotWithShape="0">
              <a:gsLst>
                <a:gs pos="0">
                  <a:srgbClr val="3681CC">
                    <a:gamma/>
                    <a:shade val="46275"/>
                    <a:invGamma/>
                  </a:srgbClr>
                </a:gs>
                <a:gs pos="100000">
                  <a:srgbClr val="3681CC"/>
                </a:gs>
              </a:gsLst>
              <a:lin ang="5400000" scaled="1"/>
            </a:gradFill>
            <a:ln w="25400">
              <a:solidFill>
                <a:srgbClr val="3681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sz="1600" b="1" u="none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</a:rPr>
                <a:t>10</a:t>
              </a:r>
            </a:p>
          </p:txBody>
        </p:sp>
        <p:sp>
          <p:nvSpPr>
            <p:cNvPr id="351242" name="Line 10"/>
            <p:cNvSpPr>
              <a:spLocks noChangeShapeType="1"/>
            </p:cNvSpPr>
            <p:nvPr/>
          </p:nvSpPr>
          <p:spPr bwMode="auto">
            <a:xfrm>
              <a:off x="6862764" y="2943225"/>
              <a:ext cx="15525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51243" name="Rectangle 11"/>
            <p:cNvSpPr>
              <a:spLocks noChangeArrowheads="1"/>
            </p:cNvSpPr>
            <p:nvPr/>
          </p:nvSpPr>
          <p:spPr bwMode="auto">
            <a:xfrm>
              <a:off x="8415338" y="3105151"/>
              <a:ext cx="685800" cy="322263"/>
            </a:xfrm>
            <a:prstGeom prst="rect">
              <a:avLst/>
            </a:prstGeom>
            <a:gradFill rotWithShape="0">
              <a:gsLst>
                <a:gs pos="0">
                  <a:srgbClr val="3681CC">
                    <a:gamma/>
                    <a:shade val="46275"/>
                    <a:invGamma/>
                  </a:srgbClr>
                </a:gs>
                <a:gs pos="100000">
                  <a:srgbClr val="3681CC"/>
                </a:gs>
              </a:gsLst>
              <a:lin ang="5400000" scaled="1"/>
            </a:gradFill>
            <a:ln w="25400">
              <a:solidFill>
                <a:srgbClr val="3681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sz="1600" b="1" u="none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</a:rPr>
                <a:t>20</a:t>
              </a:r>
            </a:p>
          </p:txBody>
        </p:sp>
        <p:sp>
          <p:nvSpPr>
            <p:cNvPr id="351253" name="Rectangle 21"/>
            <p:cNvSpPr>
              <a:spLocks noChangeArrowheads="1"/>
            </p:cNvSpPr>
            <p:nvPr/>
          </p:nvSpPr>
          <p:spPr bwMode="auto">
            <a:xfrm>
              <a:off x="6510338" y="3265488"/>
              <a:ext cx="685800" cy="323850"/>
            </a:xfrm>
            <a:prstGeom prst="rect">
              <a:avLst/>
            </a:prstGeom>
            <a:gradFill rotWithShape="0">
              <a:gsLst>
                <a:gs pos="0">
                  <a:srgbClr val="3681CC">
                    <a:gamma/>
                    <a:shade val="46275"/>
                    <a:invGamma/>
                  </a:srgbClr>
                </a:gs>
                <a:gs pos="100000">
                  <a:srgbClr val="3681CC"/>
                </a:gs>
              </a:gsLst>
              <a:lin ang="5400000" scaled="1"/>
            </a:gradFill>
            <a:ln w="25400">
              <a:solidFill>
                <a:srgbClr val="3681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sz="1600" b="1" u="none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</a:rPr>
                <a:t>10</a:t>
              </a:r>
            </a:p>
          </p:txBody>
        </p:sp>
        <p:sp>
          <p:nvSpPr>
            <p:cNvPr id="351254" name="Rectangle 22"/>
            <p:cNvSpPr>
              <a:spLocks noChangeArrowheads="1"/>
            </p:cNvSpPr>
            <p:nvPr/>
          </p:nvSpPr>
          <p:spPr bwMode="auto">
            <a:xfrm>
              <a:off x="6510338" y="3589338"/>
              <a:ext cx="685800" cy="322262"/>
            </a:xfrm>
            <a:prstGeom prst="rect">
              <a:avLst/>
            </a:prstGeom>
            <a:gradFill rotWithShape="0">
              <a:gsLst>
                <a:gs pos="0">
                  <a:srgbClr val="3681CC">
                    <a:gamma/>
                    <a:shade val="46275"/>
                    <a:invGamma/>
                  </a:srgbClr>
                </a:gs>
                <a:gs pos="100000">
                  <a:srgbClr val="3681CC"/>
                </a:gs>
              </a:gsLst>
              <a:lin ang="5400000" scaled="1"/>
            </a:gradFill>
            <a:ln w="25400">
              <a:solidFill>
                <a:srgbClr val="3681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sz="1600" b="1" u="none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</a:rPr>
                <a:t>20</a:t>
              </a:r>
            </a:p>
          </p:txBody>
        </p:sp>
        <p:sp>
          <p:nvSpPr>
            <p:cNvPr id="351255" name="Text Box 23"/>
            <p:cNvSpPr txBox="1">
              <a:spLocks noChangeArrowheads="1"/>
            </p:cNvSpPr>
            <p:nvPr/>
          </p:nvSpPr>
          <p:spPr bwMode="auto">
            <a:xfrm>
              <a:off x="6026174" y="3265488"/>
              <a:ext cx="4413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 eaLnBrk="0" hangingPunct="0"/>
              <a:r>
                <a:rPr lang="en-US" sz="1600" b="1" u="none"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Console" pitchFamily="49" charset="0"/>
                </a:rPr>
                <a:t>sv</a:t>
              </a:r>
            </a:p>
          </p:txBody>
        </p:sp>
        <p:sp>
          <p:nvSpPr>
            <p:cNvPr id="351256" name="Rectangle 24"/>
            <p:cNvSpPr>
              <a:spLocks noChangeArrowheads="1"/>
            </p:cNvSpPr>
            <p:nvPr/>
          </p:nvSpPr>
          <p:spPr bwMode="auto">
            <a:xfrm>
              <a:off x="6510338" y="4430713"/>
              <a:ext cx="685800" cy="32385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5400">
              <a:solidFill>
                <a:srgbClr val="3681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sz="1600" b="1" u="none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</a:rPr>
                <a:t>10</a:t>
              </a:r>
            </a:p>
          </p:txBody>
        </p:sp>
        <p:sp>
          <p:nvSpPr>
            <p:cNvPr id="351257" name="Rectangle 25"/>
            <p:cNvSpPr>
              <a:spLocks noChangeArrowheads="1"/>
            </p:cNvSpPr>
            <p:nvPr/>
          </p:nvSpPr>
          <p:spPr bwMode="auto">
            <a:xfrm>
              <a:off x="6510338" y="4754563"/>
              <a:ext cx="685800" cy="322262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5400">
              <a:solidFill>
                <a:srgbClr val="3681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sz="1600" b="1" u="none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</a:rPr>
                <a:t>20</a:t>
              </a:r>
            </a:p>
          </p:txBody>
        </p:sp>
        <p:sp>
          <p:nvSpPr>
            <p:cNvPr id="351258" name="Text Box 26"/>
            <p:cNvSpPr txBox="1">
              <a:spLocks noChangeArrowheads="1"/>
            </p:cNvSpPr>
            <p:nvPr/>
          </p:nvSpPr>
          <p:spPr bwMode="auto">
            <a:xfrm>
              <a:off x="5883298" y="4430713"/>
              <a:ext cx="584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 eaLnBrk="0" hangingPunct="0"/>
              <a:r>
                <a:rPr lang="en-US" sz="1600" b="1" u="none"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Console" pitchFamily="49" charset="0"/>
                </a:rPr>
                <a:t>sv1</a:t>
              </a:r>
            </a:p>
          </p:txBody>
        </p:sp>
        <p:sp>
          <p:nvSpPr>
            <p:cNvPr id="351259" name="Rectangle 27"/>
            <p:cNvSpPr>
              <a:spLocks noChangeArrowheads="1"/>
            </p:cNvSpPr>
            <p:nvPr/>
          </p:nvSpPr>
          <p:spPr bwMode="auto">
            <a:xfrm>
              <a:off x="6510338" y="4049713"/>
              <a:ext cx="685800" cy="32385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5400">
              <a:solidFill>
                <a:srgbClr val="3681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it-IT" sz="1600" b="1" u="none">
                <a:effectLst>
                  <a:outerShdw blurRad="38100" dist="38100" dir="2700000" algn="tl">
                    <a:srgbClr val="FFFFFF"/>
                  </a:outerShdw>
                </a:effectLst>
                <a:latin typeface="Lucida Console" pitchFamily="49" charset="0"/>
              </a:endParaRPr>
            </a:p>
          </p:txBody>
        </p:sp>
        <p:sp>
          <p:nvSpPr>
            <p:cNvPr id="351260" name="Text Box 28"/>
            <p:cNvSpPr txBox="1">
              <a:spLocks noChangeArrowheads="1"/>
            </p:cNvSpPr>
            <p:nvPr/>
          </p:nvSpPr>
          <p:spPr bwMode="auto">
            <a:xfrm>
              <a:off x="5883298" y="4011613"/>
              <a:ext cx="584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 eaLnBrk="0" hangingPunct="0"/>
              <a:r>
                <a:rPr lang="en-US" sz="1600" b="1" u="none"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Console" pitchFamily="49" charset="0"/>
                </a:rPr>
                <a:t>cv1</a:t>
              </a:r>
            </a:p>
          </p:txBody>
        </p:sp>
        <p:sp>
          <p:nvSpPr>
            <p:cNvPr id="351261" name="Line 29"/>
            <p:cNvSpPr>
              <a:spLocks noChangeShapeType="1"/>
            </p:cNvSpPr>
            <p:nvPr/>
          </p:nvSpPr>
          <p:spPr bwMode="auto">
            <a:xfrm flipV="1">
              <a:off x="6862764" y="3079751"/>
              <a:ext cx="1552575" cy="11271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6" name="Gruppo 5"/>
          <p:cNvGrpSpPr/>
          <p:nvPr/>
        </p:nvGrpSpPr>
        <p:grpSpPr>
          <a:xfrm>
            <a:off x="7736163" y="3341988"/>
            <a:ext cx="3023330" cy="2764532"/>
            <a:chOff x="7546930" y="3760812"/>
            <a:chExt cx="3023330" cy="2764532"/>
          </a:xfrm>
        </p:grpSpPr>
        <p:sp>
          <p:nvSpPr>
            <p:cNvPr id="40" name="Rettangolo arrotondato 39"/>
            <p:cNvSpPr/>
            <p:nvPr/>
          </p:nvSpPr>
          <p:spPr bwMode="auto">
            <a:xfrm>
              <a:off x="9697135" y="3778909"/>
              <a:ext cx="873125" cy="133990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u="none" dirty="0" err="1">
                  <a:solidFill>
                    <a:schemeClr val="tx1"/>
                  </a:solidFill>
                  <a:latin typeface="Arial" pitchFamily="34" charset="0"/>
                </a:rPr>
                <a:t>Heap</a:t>
              </a:r>
              <a:endParaRPr lang="it-IT" u="none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41" name="Rettangolo arrotondato 40"/>
            <p:cNvSpPr/>
            <p:nvPr/>
          </p:nvSpPr>
          <p:spPr bwMode="auto">
            <a:xfrm>
              <a:off x="8105731" y="3760812"/>
              <a:ext cx="873125" cy="2764532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t-IT" u="none" dirty="0" err="1">
                  <a:solidFill>
                    <a:schemeClr val="tx1"/>
                  </a:solidFill>
                  <a:latin typeface="Arial" pitchFamily="34" charset="0"/>
                </a:rPr>
                <a:t>Stack</a:t>
              </a:r>
              <a:endParaRPr lang="it-IT" u="none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51262" name="Rectangle 30"/>
            <p:cNvSpPr>
              <a:spLocks noChangeArrowheads="1"/>
            </p:cNvSpPr>
            <p:nvPr/>
          </p:nvSpPr>
          <p:spPr bwMode="auto">
            <a:xfrm>
              <a:off x="8187618" y="4157332"/>
              <a:ext cx="685800" cy="323850"/>
            </a:xfrm>
            <a:prstGeom prst="rect">
              <a:avLst/>
            </a:prstGeom>
            <a:gradFill rotWithShape="0">
              <a:gsLst>
                <a:gs pos="0">
                  <a:srgbClr val="3681CC">
                    <a:gamma/>
                    <a:shade val="46275"/>
                    <a:invGamma/>
                  </a:srgbClr>
                </a:gs>
                <a:gs pos="100000">
                  <a:srgbClr val="3681CC"/>
                </a:gs>
              </a:gsLst>
              <a:lin ang="5400000" scaled="1"/>
            </a:gradFill>
            <a:ln w="25400">
              <a:solidFill>
                <a:srgbClr val="3681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it-IT" sz="1600" b="1" u="none">
                <a:effectLst>
                  <a:outerShdw blurRad="38100" dist="38100" dir="2700000" algn="tl">
                    <a:srgbClr val="FFFFFF"/>
                  </a:outerShdw>
                </a:effectLst>
                <a:latin typeface="Lucida Console" pitchFamily="49" charset="0"/>
              </a:endParaRPr>
            </a:p>
          </p:txBody>
        </p:sp>
        <p:sp>
          <p:nvSpPr>
            <p:cNvPr id="351263" name="Text Box 31"/>
            <p:cNvSpPr txBox="1">
              <a:spLocks noChangeArrowheads="1"/>
            </p:cNvSpPr>
            <p:nvPr/>
          </p:nvSpPr>
          <p:spPr bwMode="auto">
            <a:xfrm>
              <a:off x="7689806" y="4119232"/>
              <a:ext cx="4413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 eaLnBrk="0" hangingPunct="0"/>
              <a:r>
                <a:rPr lang="en-US" sz="1600" b="1" u="none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Console" pitchFamily="49" charset="0"/>
                </a:rPr>
                <a:t>cv</a:t>
              </a:r>
            </a:p>
          </p:txBody>
        </p:sp>
        <p:sp>
          <p:nvSpPr>
            <p:cNvPr id="351264" name="Rectangle 32"/>
            <p:cNvSpPr>
              <a:spLocks noChangeArrowheads="1"/>
            </p:cNvSpPr>
            <p:nvPr/>
          </p:nvSpPr>
          <p:spPr bwMode="auto">
            <a:xfrm>
              <a:off x="9806010" y="4157332"/>
              <a:ext cx="685800" cy="323850"/>
            </a:xfrm>
            <a:prstGeom prst="rect">
              <a:avLst/>
            </a:prstGeom>
            <a:gradFill rotWithShape="0">
              <a:gsLst>
                <a:gs pos="0">
                  <a:srgbClr val="3681CC">
                    <a:gamma/>
                    <a:shade val="46275"/>
                    <a:invGamma/>
                  </a:srgbClr>
                </a:gs>
                <a:gs pos="100000">
                  <a:srgbClr val="3681CC"/>
                </a:gs>
              </a:gsLst>
              <a:lin ang="5400000" scaled="1"/>
            </a:gradFill>
            <a:ln w="25400">
              <a:solidFill>
                <a:srgbClr val="3681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sz="1600" b="1" u="none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</a:rPr>
                <a:t>5</a:t>
              </a:r>
            </a:p>
          </p:txBody>
        </p:sp>
        <p:sp>
          <p:nvSpPr>
            <p:cNvPr id="351265" name="Line 33"/>
            <p:cNvSpPr>
              <a:spLocks noChangeShapeType="1"/>
            </p:cNvSpPr>
            <p:nvPr/>
          </p:nvSpPr>
          <p:spPr bwMode="auto">
            <a:xfrm>
              <a:off x="8540044" y="4319257"/>
              <a:ext cx="12659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51266" name="Rectangle 34"/>
            <p:cNvSpPr>
              <a:spLocks noChangeArrowheads="1"/>
            </p:cNvSpPr>
            <p:nvPr/>
          </p:nvSpPr>
          <p:spPr bwMode="auto">
            <a:xfrm>
              <a:off x="9806010" y="4481182"/>
              <a:ext cx="685800" cy="322262"/>
            </a:xfrm>
            <a:prstGeom prst="rect">
              <a:avLst/>
            </a:prstGeom>
            <a:gradFill rotWithShape="0">
              <a:gsLst>
                <a:gs pos="0">
                  <a:srgbClr val="3681CC">
                    <a:gamma/>
                    <a:shade val="46275"/>
                    <a:invGamma/>
                  </a:srgbClr>
                </a:gs>
                <a:gs pos="100000">
                  <a:srgbClr val="3681CC"/>
                </a:gs>
              </a:gsLst>
              <a:lin ang="5400000" scaled="1"/>
            </a:gradFill>
            <a:ln w="25400">
              <a:solidFill>
                <a:srgbClr val="3681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sz="1600" b="1" u="none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</a:rPr>
                <a:t>20</a:t>
              </a:r>
            </a:p>
          </p:txBody>
        </p:sp>
        <p:sp>
          <p:nvSpPr>
            <p:cNvPr id="351267" name="Rectangle 35"/>
            <p:cNvSpPr>
              <a:spLocks noChangeArrowheads="1"/>
            </p:cNvSpPr>
            <p:nvPr/>
          </p:nvSpPr>
          <p:spPr bwMode="auto">
            <a:xfrm>
              <a:off x="8187618" y="4641519"/>
              <a:ext cx="685800" cy="323850"/>
            </a:xfrm>
            <a:prstGeom prst="rect">
              <a:avLst/>
            </a:prstGeom>
            <a:gradFill rotWithShape="0">
              <a:gsLst>
                <a:gs pos="0">
                  <a:srgbClr val="3681CC">
                    <a:gamma/>
                    <a:shade val="46275"/>
                    <a:invGamma/>
                  </a:srgbClr>
                </a:gs>
                <a:gs pos="100000">
                  <a:srgbClr val="3681CC"/>
                </a:gs>
              </a:gsLst>
              <a:lin ang="5400000" scaled="1"/>
            </a:gradFill>
            <a:ln w="25400">
              <a:solidFill>
                <a:srgbClr val="3681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sz="1600" b="1" u="none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</a:rPr>
                <a:t>10</a:t>
              </a:r>
            </a:p>
          </p:txBody>
        </p:sp>
        <p:sp>
          <p:nvSpPr>
            <p:cNvPr id="351268" name="Rectangle 36"/>
            <p:cNvSpPr>
              <a:spLocks noChangeArrowheads="1"/>
            </p:cNvSpPr>
            <p:nvPr/>
          </p:nvSpPr>
          <p:spPr bwMode="auto">
            <a:xfrm>
              <a:off x="8187618" y="4965370"/>
              <a:ext cx="685800" cy="322263"/>
            </a:xfrm>
            <a:prstGeom prst="rect">
              <a:avLst/>
            </a:prstGeom>
            <a:gradFill rotWithShape="0">
              <a:gsLst>
                <a:gs pos="0">
                  <a:srgbClr val="3681CC">
                    <a:gamma/>
                    <a:shade val="46275"/>
                    <a:invGamma/>
                  </a:srgbClr>
                </a:gs>
                <a:gs pos="100000">
                  <a:srgbClr val="3681CC"/>
                </a:gs>
              </a:gsLst>
              <a:lin ang="5400000" scaled="1"/>
            </a:gradFill>
            <a:ln w="25400">
              <a:solidFill>
                <a:srgbClr val="3681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sz="1600" b="1" u="none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</a:rPr>
                <a:t>20</a:t>
              </a:r>
            </a:p>
          </p:txBody>
        </p:sp>
        <p:sp>
          <p:nvSpPr>
            <p:cNvPr id="351269" name="Text Box 37"/>
            <p:cNvSpPr txBox="1">
              <a:spLocks noChangeArrowheads="1"/>
            </p:cNvSpPr>
            <p:nvPr/>
          </p:nvSpPr>
          <p:spPr bwMode="auto">
            <a:xfrm>
              <a:off x="7689806" y="4641519"/>
              <a:ext cx="4413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 eaLnBrk="0" hangingPunct="0"/>
              <a:r>
                <a:rPr lang="en-US" sz="1600" b="1" u="none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Console" pitchFamily="49" charset="0"/>
                </a:rPr>
                <a:t>sv</a:t>
              </a:r>
              <a:endParaRPr lang="en-US" sz="1600" b="1" u="none" dirty="0">
                <a:effectLst>
                  <a:outerShdw blurRad="38100" dist="38100" dir="2700000" algn="tl">
                    <a:srgbClr val="C0C0C0"/>
                  </a:outerShdw>
                </a:effectLst>
                <a:latin typeface="Lucida Console" pitchFamily="49" charset="0"/>
              </a:endParaRPr>
            </a:p>
          </p:txBody>
        </p:sp>
        <p:sp>
          <p:nvSpPr>
            <p:cNvPr id="351270" name="Rectangle 38"/>
            <p:cNvSpPr>
              <a:spLocks noChangeArrowheads="1"/>
            </p:cNvSpPr>
            <p:nvPr/>
          </p:nvSpPr>
          <p:spPr bwMode="auto">
            <a:xfrm>
              <a:off x="8187618" y="5806744"/>
              <a:ext cx="685800" cy="32385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5400">
              <a:solidFill>
                <a:srgbClr val="3681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sz="1600" b="1" u="none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</a:rPr>
                <a:t>5</a:t>
              </a:r>
            </a:p>
          </p:txBody>
        </p:sp>
        <p:sp>
          <p:nvSpPr>
            <p:cNvPr id="351271" name="Rectangle 39"/>
            <p:cNvSpPr>
              <a:spLocks noChangeArrowheads="1"/>
            </p:cNvSpPr>
            <p:nvPr/>
          </p:nvSpPr>
          <p:spPr bwMode="auto">
            <a:xfrm>
              <a:off x="8187618" y="6130595"/>
              <a:ext cx="685800" cy="322263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5400">
              <a:solidFill>
                <a:srgbClr val="3681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sz="1600" b="1" u="none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</a:rPr>
                <a:t>20</a:t>
              </a:r>
            </a:p>
          </p:txBody>
        </p:sp>
        <p:sp>
          <p:nvSpPr>
            <p:cNvPr id="351272" name="Text Box 40"/>
            <p:cNvSpPr txBox="1">
              <a:spLocks noChangeArrowheads="1"/>
            </p:cNvSpPr>
            <p:nvPr/>
          </p:nvSpPr>
          <p:spPr bwMode="auto">
            <a:xfrm>
              <a:off x="7546930" y="5806744"/>
              <a:ext cx="584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 eaLnBrk="0" hangingPunct="0"/>
              <a:r>
                <a:rPr lang="en-US" sz="1600" b="1" u="none"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Console" pitchFamily="49" charset="0"/>
                </a:rPr>
                <a:t>sv1</a:t>
              </a:r>
            </a:p>
          </p:txBody>
        </p:sp>
        <p:sp>
          <p:nvSpPr>
            <p:cNvPr id="351273" name="Rectangle 41"/>
            <p:cNvSpPr>
              <a:spLocks noChangeArrowheads="1"/>
            </p:cNvSpPr>
            <p:nvPr/>
          </p:nvSpPr>
          <p:spPr bwMode="auto">
            <a:xfrm>
              <a:off x="8187618" y="5425744"/>
              <a:ext cx="685800" cy="32385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25400">
              <a:solidFill>
                <a:srgbClr val="3681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it-IT" sz="1600" b="1" u="none">
                <a:effectLst>
                  <a:outerShdw blurRad="38100" dist="38100" dir="2700000" algn="tl">
                    <a:srgbClr val="FFFFFF"/>
                  </a:outerShdw>
                </a:effectLst>
                <a:latin typeface="Lucida Console" pitchFamily="49" charset="0"/>
              </a:endParaRPr>
            </a:p>
          </p:txBody>
        </p:sp>
        <p:sp>
          <p:nvSpPr>
            <p:cNvPr id="351274" name="Text Box 42"/>
            <p:cNvSpPr txBox="1">
              <a:spLocks noChangeArrowheads="1"/>
            </p:cNvSpPr>
            <p:nvPr/>
          </p:nvSpPr>
          <p:spPr bwMode="auto">
            <a:xfrm>
              <a:off x="7546930" y="5387644"/>
              <a:ext cx="584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 eaLnBrk="0" hangingPunct="0"/>
              <a:r>
                <a:rPr lang="en-US" sz="1600" b="1" u="none"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Console" pitchFamily="49" charset="0"/>
                </a:rPr>
                <a:t>cv1</a:t>
              </a:r>
            </a:p>
          </p:txBody>
        </p:sp>
        <p:sp>
          <p:nvSpPr>
            <p:cNvPr id="351275" name="Line 43"/>
            <p:cNvSpPr>
              <a:spLocks noChangeShapeType="1"/>
            </p:cNvSpPr>
            <p:nvPr/>
          </p:nvSpPr>
          <p:spPr bwMode="auto">
            <a:xfrm flipV="1">
              <a:off x="8540044" y="4642312"/>
              <a:ext cx="1265967" cy="9405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51276" name="Freeform 44"/>
          <p:cNvSpPr>
            <a:spLocks/>
          </p:cNvSpPr>
          <p:nvPr/>
        </p:nvSpPr>
        <p:spPr bwMode="auto">
          <a:xfrm>
            <a:off x="1599045" y="3038101"/>
            <a:ext cx="8965152" cy="2006589"/>
          </a:xfrm>
          <a:custGeom>
            <a:avLst/>
            <a:gdLst>
              <a:gd name="T0" fmla="*/ 0 w 5682"/>
              <a:gd name="T1" fmla="*/ 1135 h 1444"/>
              <a:gd name="T2" fmla="*/ 2751 w 5682"/>
              <a:gd name="T3" fmla="*/ 1135 h 1444"/>
              <a:gd name="T4" fmla="*/ 3122 w 5682"/>
              <a:gd name="T5" fmla="*/ 1410 h 1444"/>
              <a:gd name="T6" fmla="*/ 3593 w 5682"/>
              <a:gd name="T7" fmla="*/ 1315 h 1444"/>
              <a:gd name="T8" fmla="*/ 3628 w 5682"/>
              <a:gd name="T9" fmla="*/ 567 h 1444"/>
              <a:gd name="T10" fmla="*/ 4006 w 5682"/>
              <a:gd name="T11" fmla="*/ 387 h 1444"/>
              <a:gd name="T12" fmla="*/ 5682 w 5682"/>
              <a:gd name="T13" fmla="*/ 0 h 1444"/>
              <a:gd name="connsiteX0" fmla="*/ 0 w 10000"/>
              <a:gd name="connsiteY0" fmla="*/ 7860 h 10049"/>
              <a:gd name="connsiteX1" fmla="*/ 4842 w 10000"/>
              <a:gd name="connsiteY1" fmla="*/ 7860 h 10049"/>
              <a:gd name="connsiteX2" fmla="*/ 5495 w 10000"/>
              <a:gd name="connsiteY2" fmla="*/ 9765 h 10049"/>
              <a:gd name="connsiteX3" fmla="*/ 6686 w 10000"/>
              <a:gd name="connsiteY3" fmla="*/ 9464 h 10049"/>
              <a:gd name="connsiteX4" fmla="*/ 6385 w 10000"/>
              <a:gd name="connsiteY4" fmla="*/ 3927 h 10049"/>
              <a:gd name="connsiteX5" fmla="*/ 7050 w 10000"/>
              <a:gd name="connsiteY5" fmla="*/ 2680 h 10049"/>
              <a:gd name="connsiteX6" fmla="*/ 10000 w 10000"/>
              <a:gd name="connsiteY6" fmla="*/ 0 h 10049"/>
              <a:gd name="connsiteX0" fmla="*/ 0 w 10000"/>
              <a:gd name="connsiteY0" fmla="*/ 7860 h 10119"/>
              <a:gd name="connsiteX1" fmla="*/ 4842 w 10000"/>
              <a:gd name="connsiteY1" fmla="*/ 7860 h 10119"/>
              <a:gd name="connsiteX2" fmla="*/ 5495 w 10000"/>
              <a:gd name="connsiteY2" fmla="*/ 9765 h 10119"/>
              <a:gd name="connsiteX3" fmla="*/ 6686 w 10000"/>
              <a:gd name="connsiteY3" fmla="*/ 9464 h 10119"/>
              <a:gd name="connsiteX4" fmla="*/ 6672 w 10000"/>
              <a:gd name="connsiteY4" fmla="*/ 3332 h 10119"/>
              <a:gd name="connsiteX5" fmla="*/ 7050 w 10000"/>
              <a:gd name="connsiteY5" fmla="*/ 2680 h 10119"/>
              <a:gd name="connsiteX6" fmla="*/ 10000 w 10000"/>
              <a:gd name="connsiteY6" fmla="*/ 0 h 10119"/>
              <a:gd name="connsiteX0" fmla="*/ 0 w 10000"/>
              <a:gd name="connsiteY0" fmla="*/ 7860 h 10119"/>
              <a:gd name="connsiteX1" fmla="*/ 4842 w 10000"/>
              <a:gd name="connsiteY1" fmla="*/ 7860 h 10119"/>
              <a:gd name="connsiteX2" fmla="*/ 5495 w 10000"/>
              <a:gd name="connsiteY2" fmla="*/ 9765 h 10119"/>
              <a:gd name="connsiteX3" fmla="*/ 6686 w 10000"/>
              <a:gd name="connsiteY3" fmla="*/ 9464 h 10119"/>
              <a:gd name="connsiteX4" fmla="*/ 6672 w 10000"/>
              <a:gd name="connsiteY4" fmla="*/ 3332 h 10119"/>
              <a:gd name="connsiteX5" fmla="*/ 7065 w 10000"/>
              <a:gd name="connsiteY5" fmla="*/ 1727 h 10119"/>
              <a:gd name="connsiteX6" fmla="*/ 10000 w 10000"/>
              <a:gd name="connsiteY6" fmla="*/ 0 h 10119"/>
              <a:gd name="connsiteX0" fmla="*/ 0 w 9939"/>
              <a:gd name="connsiteY0" fmla="*/ 6729 h 8988"/>
              <a:gd name="connsiteX1" fmla="*/ 4842 w 9939"/>
              <a:gd name="connsiteY1" fmla="*/ 6729 h 8988"/>
              <a:gd name="connsiteX2" fmla="*/ 5495 w 9939"/>
              <a:gd name="connsiteY2" fmla="*/ 8634 h 8988"/>
              <a:gd name="connsiteX3" fmla="*/ 6686 w 9939"/>
              <a:gd name="connsiteY3" fmla="*/ 8333 h 8988"/>
              <a:gd name="connsiteX4" fmla="*/ 6672 w 9939"/>
              <a:gd name="connsiteY4" fmla="*/ 2201 h 8988"/>
              <a:gd name="connsiteX5" fmla="*/ 7065 w 9939"/>
              <a:gd name="connsiteY5" fmla="*/ 596 h 8988"/>
              <a:gd name="connsiteX6" fmla="*/ 9939 w 9939"/>
              <a:gd name="connsiteY6" fmla="*/ 0 h 8988"/>
              <a:gd name="connsiteX0" fmla="*/ 0 w 10000"/>
              <a:gd name="connsiteY0" fmla="*/ 7487 h 10000"/>
              <a:gd name="connsiteX1" fmla="*/ 4872 w 10000"/>
              <a:gd name="connsiteY1" fmla="*/ 7487 h 10000"/>
              <a:gd name="connsiteX2" fmla="*/ 5529 w 10000"/>
              <a:gd name="connsiteY2" fmla="*/ 9606 h 10000"/>
              <a:gd name="connsiteX3" fmla="*/ 6727 w 10000"/>
              <a:gd name="connsiteY3" fmla="*/ 9271 h 10000"/>
              <a:gd name="connsiteX4" fmla="*/ 6713 w 10000"/>
              <a:gd name="connsiteY4" fmla="*/ 2449 h 10000"/>
              <a:gd name="connsiteX5" fmla="*/ 7397 w 10000"/>
              <a:gd name="connsiteY5" fmla="*/ 464 h 10000"/>
              <a:gd name="connsiteX6" fmla="*/ 10000 w 10000"/>
              <a:gd name="connsiteY6" fmla="*/ 0 h 10000"/>
              <a:gd name="connsiteX0" fmla="*/ 0 w 10000"/>
              <a:gd name="connsiteY0" fmla="*/ 7487 h 10283"/>
              <a:gd name="connsiteX1" fmla="*/ 4872 w 10000"/>
              <a:gd name="connsiteY1" fmla="*/ 7487 h 10283"/>
              <a:gd name="connsiteX2" fmla="*/ 5499 w 10000"/>
              <a:gd name="connsiteY2" fmla="*/ 10070 h 10283"/>
              <a:gd name="connsiteX3" fmla="*/ 6727 w 10000"/>
              <a:gd name="connsiteY3" fmla="*/ 9271 h 10283"/>
              <a:gd name="connsiteX4" fmla="*/ 6713 w 10000"/>
              <a:gd name="connsiteY4" fmla="*/ 2449 h 10283"/>
              <a:gd name="connsiteX5" fmla="*/ 7397 w 10000"/>
              <a:gd name="connsiteY5" fmla="*/ 464 h 10283"/>
              <a:gd name="connsiteX6" fmla="*/ 10000 w 10000"/>
              <a:gd name="connsiteY6" fmla="*/ 0 h 10283"/>
              <a:gd name="connsiteX0" fmla="*/ 0 w 10000"/>
              <a:gd name="connsiteY0" fmla="*/ 7487 h 10311"/>
              <a:gd name="connsiteX1" fmla="*/ 4857 w 10000"/>
              <a:gd name="connsiteY1" fmla="*/ 7090 h 10311"/>
              <a:gd name="connsiteX2" fmla="*/ 5499 w 10000"/>
              <a:gd name="connsiteY2" fmla="*/ 10070 h 10311"/>
              <a:gd name="connsiteX3" fmla="*/ 6727 w 10000"/>
              <a:gd name="connsiteY3" fmla="*/ 9271 h 10311"/>
              <a:gd name="connsiteX4" fmla="*/ 6713 w 10000"/>
              <a:gd name="connsiteY4" fmla="*/ 2449 h 10311"/>
              <a:gd name="connsiteX5" fmla="*/ 7397 w 10000"/>
              <a:gd name="connsiteY5" fmla="*/ 464 h 10311"/>
              <a:gd name="connsiteX6" fmla="*/ 10000 w 10000"/>
              <a:gd name="connsiteY6" fmla="*/ 0 h 10311"/>
              <a:gd name="connsiteX0" fmla="*/ 0 w 10000"/>
              <a:gd name="connsiteY0" fmla="*/ 7487 h 10311"/>
              <a:gd name="connsiteX1" fmla="*/ 4857 w 10000"/>
              <a:gd name="connsiteY1" fmla="*/ 7090 h 10311"/>
              <a:gd name="connsiteX2" fmla="*/ 5499 w 10000"/>
              <a:gd name="connsiteY2" fmla="*/ 10070 h 10311"/>
              <a:gd name="connsiteX3" fmla="*/ 6727 w 10000"/>
              <a:gd name="connsiteY3" fmla="*/ 9271 h 10311"/>
              <a:gd name="connsiteX4" fmla="*/ 6713 w 10000"/>
              <a:gd name="connsiteY4" fmla="*/ 2449 h 10311"/>
              <a:gd name="connsiteX5" fmla="*/ 7397 w 10000"/>
              <a:gd name="connsiteY5" fmla="*/ 464 h 10311"/>
              <a:gd name="connsiteX6" fmla="*/ 10000 w 10000"/>
              <a:gd name="connsiteY6" fmla="*/ 0 h 10311"/>
              <a:gd name="connsiteX0" fmla="*/ 0 w 10000"/>
              <a:gd name="connsiteY0" fmla="*/ 7487 h 10311"/>
              <a:gd name="connsiteX1" fmla="*/ 4857 w 10000"/>
              <a:gd name="connsiteY1" fmla="*/ 7090 h 10311"/>
              <a:gd name="connsiteX2" fmla="*/ 5499 w 10000"/>
              <a:gd name="connsiteY2" fmla="*/ 10070 h 10311"/>
              <a:gd name="connsiteX3" fmla="*/ 6727 w 10000"/>
              <a:gd name="connsiteY3" fmla="*/ 9271 h 10311"/>
              <a:gd name="connsiteX4" fmla="*/ 6713 w 10000"/>
              <a:gd name="connsiteY4" fmla="*/ 2449 h 10311"/>
              <a:gd name="connsiteX5" fmla="*/ 7397 w 10000"/>
              <a:gd name="connsiteY5" fmla="*/ 464 h 10311"/>
              <a:gd name="connsiteX6" fmla="*/ 10000 w 10000"/>
              <a:gd name="connsiteY6" fmla="*/ 0 h 10311"/>
              <a:gd name="connsiteX0" fmla="*/ 0 w 10000"/>
              <a:gd name="connsiteY0" fmla="*/ 7487 h 10254"/>
              <a:gd name="connsiteX1" fmla="*/ 4857 w 10000"/>
              <a:gd name="connsiteY1" fmla="*/ 7090 h 10254"/>
              <a:gd name="connsiteX2" fmla="*/ 5346 w 10000"/>
              <a:gd name="connsiteY2" fmla="*/ 7880 h 10254"/>
              <a:gd name="connsiteX3" fmla="*/ 5499 w 10000"/>
              <a:gd name="connsiteY3" fmla="*/ 10070 h 10254"/>
              <a:gd name="connsiteX4" fmla="*/ 6727 w 10000"/>
              <a:gd name="connsiteY4" fmla="*/ 9271 h 10254"/>
              <a:gd name="connsiteX5" fmla="*/ 6713 w 10000"/>
              <a:gd name="connsiteY5" fmla="*/ 2449 h 10254"/>
              <a:gd name="connsiteX6" fmla="*/ 7397 w 10000"/>
              <a:gd name="connsiteY6" fmla="*/ 464 h 10254"/>
              <a:gd name="connsiteX7" fmla="*/ 10000 w 10000"/>
              <a:gd name="connsiteY7" fmla="*/ 0 h 10254"/>
              <a:gd name="connsiteX0" fmla="*/ 0 w 10000"/>
              <a:gd name="connsiteY0" fmla="*/ 7487 h 10164"/>
              <a:gd name="connsiteX1" fmla="*/ 4857 w 10000"/>
              <a:gd name="connsiteY1" fmla="*/ 7090 h 10164"/>
              <a:gd name="connsiteX2" fmla="*/ 5087 w 10000"/>
              <a:gd name="connsiteY2" fmla="*/ 9139 h 10164"/>
              <a:gd name="connsiteX3" fmla="*/ 5499 w 10000"/>
              <a:gd name="connsiteY3" fmla="*/ 10070 h 10164"/>
              <a:gd name="connsiteX4" fmla="*/ 6727 w 10000"/>
              <a:gd name="connsiteY4" fmla="*/ 9271 h 10164"/>
              <a:gd name="connsiteX5" fmla="*/ 6713 w 10000"/>
              <a:gd name="connsiteY5" fmla="*/ 2449 h 10164"/>
              <a:gd name="connsiteX6" fmla="*/ 7397 w 10000"/>
              <a:gd name="connsiteY6" fmla="*/ 464 h 10164"/>
              <a:gd name="connsiteX7" fmla="*/ 10000 w 10000"/>
              <a:gd name="connsiteY7" fmla="*/ 0 h 10164"/>
              <a:gd name="connsiteX0" fmla="*/ 0 w 10000"/>
              <a:gd name="connsiteY0" fmla="*/ 7487 h 10164"/>
              <a:gd name="connsiteX1" fmla="*/ 4857 w 10000"/>
              <a:gd name="connsiteY1" fmla="*/ 7090 h 10164"/>
              <a:gd name="connsiteX2" fmla="*/ 5087 w 10000"/>
              <a:gd name="connsiteY2" fmla="*/ 9139 h 10164"/>
              <a:gd name="connsiteX3" fmla="*/ 5499 w 10000"/>
              <a:gd name="connsiteY3" fmla="*/ 10070 h 10164"/>
              <a:gd name="connsiteX4" fmla="*/ 6727 w 10000"/>
              <a:gd name="connsiteY4" fmla="*/ 9271 h 10164"/>
              <a:gd name="connsiteX5" fmla="*/ 6713 w 10000"/>
              <a:gd name="connsiteY5" fmla="*/ 2449 h 10164"/>
              <a:gd name="connsiteX6" fmla="*/ 7397 w 10000"/>
              <a:gd name="connsiteY6" fmla="*/ 464 h 10164"/>
              <a:gd name="connsiteX7" fmla="*/ 10000 w 10000"/>
              <a:gd name="connsiteY7" fmla="*/ 0 h 10164"/>
              <a:gd name="connsiteX0" fmla="*/ 0 w 10000"/>
              <a:gd name="connsiteY0" fmla="*/ 7487 h 10164"/>
              <a:gd name="connsiteX1" fmla="*/ 4857 w 10000"/>
              <a:gd name="connsiteY1" fmla="*/ 7090 h 10164"/>
              <a:gd name="connsiteX2" fmla="*/ 5087 w 10000"/>
              <a:gd name="connsiteY2" fmla="*/ 9139 h 10164"/>
              <a:gd name="connsiteX3" fmla="*/ 5499 w 10000"/>
              <a:gd name="connsiteY3" fmla="*/ 10070 h 10164"/>
              <a:gd name="connsiteX4" fmla="*/ 6727 w 10000"/>
              <a:gd name="connsiteY4" fmla="*/ 9271 h 10164"/>
              <a:gd name="connsiteX5" fmla="*/ 6713 w 10000"/>
              <a:gd name="connsiteY5" fmla="*/ 2449 h 10164"/>
              <a:gd name="connsiteX6" fmla="*/ 7397 w 10000"/>
              <a:gd name="connsiteY6" fmla="*/ 464 h 10164"/>
              <a:gd name="connsiteX7" fmla="*/ 10000 w 10000"/>
              <a:gd name="connsiteY7" fmla="*/ 0 h 10164"/>
              <a:gd name="connsiteX0" fmla="*/ 0 w 10000"/>
              <a:gd name="connsiteY0" fmla="*/ 7487 h 10164"/>
              <a:gd name="connsiteX1" fmla="*/ 4857 w 10000"/>
              <a:gd name="connsiteY1" fmla="*/ 7090 h 10164"/>
              <a:gd name="connsiteX2" fmla="*/ 5087 w 10000"/>
              <a:gd name="connsiteY2" fmla="*/ 9139 h 10164"/>
              <a:gd name="connsiteX3" fmla="*/ 5499 w 10000"/>
              <a:gd name="connsiteY3" fmla="*/ 10070 h 10164"/>
              <a:gd name="connsiteX4" fmla="*/ 6727 w 10000"/>
              <a:gd name="connsiteY4" fmla="*/ 9271 h 10164"/>
              <a:gd name="connsiteX5" fmla="*/ 6713 w 10000"/>
              <a:gd name="connsiteY5" fmla="*/ 2449 h 10164"/>
              <a:gd name="connsiteX6" fmla="*/ 7397 w 10000"/>
              <a:gd name="connsiteY6" fmla="*/ 464 h 10164"/>
              <a:gd name="connsiteX7" fmla="*/ 10000 w 10000"/>
              <a:gd name="connsiteY7" fmla="*/ 0 h 10164"/>
              <a:gd name="connsiteX0" fmla="*/ 0 w 10000"/>
              <a:gd name="connsiteY0" fmla="*/ 7487 h 10164"/>
              <a:gd name="connsiteX1" fmla="*/ 4857 w 10000"/>
              <a:gd name="connsiteY1" fmla="*/ 7090 h 10164"/>
              <a:gd name="connsiteX2" fmla="*/ 5087 w 10000"/>
              <a:gd name="connsiteY2" fmla="*/ 9139 h 10164"/>
              <a:gd name="connsiteX3" fmla="*/ 5499 w 10000"/>
              <a:gd name="connsiteY3" fmla="*/ 10070 h 10164"/>
              <a:gd name="connsiteX4" fmla="*/ 6727 w 10000"/>
              <a:gd name="connsiteY4" fmla="*/ 9271 h 10164"/>
              <a:gd name="connsiteX5" fmla="*/ 6713 w 10000"/>
              <a:gd name="connsiteY5" fmla="*/ 2449 h 10164"/>
              <a:gd name="connsiteX6" fmla="*/ 7397 w 10000"/>
              <a:gd name="connsiteY6" fmla="*/ 464 h 10164"/>
              <a:gd name="connsiteX7" fmla="*/ 10000 w 10000"/>
              <a:gd name="connsiteY7" fmla="*/ 0 h 10164"/>
              <a:gd name="connsiteX0" fmla="*/ 0 w 10000"/>
              <a:gd name="connsiteY0" fmla="*/ 7487 h 10164"/>
              <a:gd name="connsiteX1" fmla="*/ 4857 w 10000"/>
              <a:gd name="connsiteY1" fmla="*/ 7090 h 10164"/>
              <a:gd name="connsiteX2" fmla="*/ 5087 w 10000"/>
              <a:gd name="connsiteY2" fmla="*/ 9139 h 10164"/>
              <a:gd name="connsiteX3" fmla="*/ 5499 w 10000"/>
              <a:gd name="connsiteY3" fmla="*/ 10070 h 10164"/>
              <a:gd name="connsiteX4" fmla="*/ 6727 w 10000"/>
              <a:gd name="connsiteY4" fmla="*/ 9271 h 10164"/>
              <a:gd name="connsiteX5" fmla="*/ 6713 w 10000"/>
              <a:gd name="connsiteY5" fmla="*/ 2449 h 10164"/>
              <a:gd name="connsiteX6" fmla="*/ 7397 w 10000"/>
              <a:gd name="connsiteY6" fmla="*/ 464 h 10164"/>
              <a:gd name="connsiteX7" fmla="*/ 10000 w 10000"/>
              <a:gd name="connsiteY7" fmla="*/ 0 h 10164"/>
              <a:gd name="connsiteX0" fmla="*/ 0 w 10000"/>
              <a:gd name="connsiteY0" fmla="*/ 7487 h 10136"/>
              <a:gd name="connsiteX1" fmla="*/ 4857 w 10000"/>
              <a:gd name="connsiteY1" fmla="*/ 7090 h 10136"/>
              <a:gd name="connsiteX2" fmla="*/ 5087 w 10000"/>
              <a:gd name="connsiteY2" fmla="*/ 9536 h 10136"/>
              <a:gd name="connsiteX3" fmla="*/ 5499 w 10000"/>
              <a:gd name="connsiteY3" fmla="*/ 10070 h 10136"/>
              <a:gd name="connsiteX4" fmla="*/ 6727 w 10000"/>
              <a:gd name="connsiteY4" fmla="*/ 9271 h 10136"/>
              <a:gd name="connsiteX5" fmla="*/ 6713 w 10000"/>
              <a:gd name="connsiteY5" fmla="*/ 2449 h 10136"/>
              <a:gd name="connsiteX6" fmla="*/ 7397 w 10000"/>
              <a:gd name="connsiteY6" fmla="*/ 464 h 10136"/>
              <a:gd name="connsiteX7" fmla="*/ 10000 w 10000"/>
              <a:gd name="connsiteY7" fmla="*/ 0 h 10136"/>
              <a:gd name="connsiteX0" fmla="*/ 0 w 10000"/>
              <a:gd name="connsiteY0" fmla="*/ 7487 h 10386"/>
              <a:gd name="connsiteX1" fmla="*/ 4857 w 10000"/>
              <a:gd name="connsiteY1" fmla="*/ 7090 h 10386"/>
              <a:gd name="connsiteX2" fmla="*/ 5087 w 10000"/>
              <a:gd name="connsiteY2" fmla="*/ 9536 h 10386"/>
              <a:gd name="connsiteX3" fmla="*/ 5499 w 10000"/>
              <a:gd name="connsiteY3" fmla="*/ 10070 h 10386"/>
              <a:gd name="connsiteX4" fmla="*/ 6727 w 10000"/>
              <a:gd name="connsiteY4" fmla="*/ 9271 h 10386"/>
              <a:gd name="connsiteX5" fmla="*/ 6713 w 10000"/>
              <a:gd name="connsiteY5" fmla="*/ 2449 h 10386"/>
              <a:gd name="connsiteX6" fmla="*/ 7397 w 10000"/>
              <a:gd name="connsiteY6" fmla="*/ 464 h 10386"/>
              <a:gd name="connsiteX7" fmla="*/ 10000 w 10000"/>
              <a:gd name="connsiteY7" fmla="*/ 0 h 10386"/>
              <a:gd name="connsiteX0" fmla="*/ 0 w 10000"/>
              <a:gd name="connsiteY0" fmla="*/ 7487 h 10386"/>
              <a:gd name="connsiteX1" fmla="*/ 4857 w 10000"/>
              <a:gd name="connsiteY1" fmla="*/ 7090 h 10386"/>
              <a:gd name="connsiteX2" fmla="*/ 5087 w 10000"/>
              <a:gd name="connsiteY2" fmla="*/ 9536 h 10386"/>
              <a:gd name="connsiteX3" fmla="*/ 5499 w 10000"/>
              <a:gd name="connsiteY3" fmla="*/ 10070 h 10386"/>
              <a:gd name="connsiteX4" fmla="*/ 6727 w 10000"/>
              <a:gd name="connsiteY4" fmla="*/ 9271 h 10386"/>
              <a:gd name="connsiteX5" fmla="*/ 6713 w 10000"/>
              <a:gd name="connsiteY5" fmla="*/ 2449 h 10386"/>
              <a:gd name="connsiteX6" fmla="*/ 7397 w 10000"/>
              <a:gd name="connsiteY6" fmla="*/ 464 h 10386"/>
              <a:gd name="connsiteX7" fmla="*/ 10000 w 10000"/>
              <a:gd name="connsiteY7" fmla="*/ 0 h 10386"/>
              <a:gd name="connsiteX0" fmla="*/ 0 w 10000"/>
              <a:gd name="connsiteY0" fmla="*/ 7487 h 10136"/>
              <a:gd name="connsiteX1" fmla="*/ 4948 w 10000"/>
              <a:gd name="connsiteY1" fmla="*/ 7024 h 10136"/>
              <a:gd name="connsiteX2" fmla="*/ 5087 w 10000"/>
              <a:gd name="connsiteY2" fmla="*/ 9536 h 10136"/>
              <a:gd name="connsiteX3" fmla="*/ 5499 w 10000"/>
              <a:gd name="connsiteY3" fmla="*/ 10070 h 10136"/>
              <a:gd name="connsiteX4" fmla="*/ 6727 w 10000"/>
              <a:gd name="connsiteY4" fmla="*/ 9271 h 10136"/>
              <a:gd name="connsiteX5" fmla="*/ 6713 w 10000"/>
              <a:gd name="connsiteY5" fmla="*/ 2449 h 10136"/>
              <a:gd name="connsiteX6" fmla="*/ 7397 w 10000"/>
              <a:gd name="connsiteY6" fmla="*/ 464 h 10136"/>
              <a:gd name="connsiteX7" fmla="*/ 10000 w 10000"/>
              <a:gd name="connsiteY7" fmla="*/ 0 h 10136"/>
              <a:gd name="connsiteX0" fmla="*/ 0 w 10000"/>
              <a:gd name="connsiteY0" fmla="*/ 7487 h 10136"/>
              <a:gd name="connsiteX1" fmla="*/ 4948 w 10000"/>
              <a:gd name="connsiteY1" fmla="*/ 7024 h 10136"/>
              <a:gd name="connsiteX2" fmla="*/ 5087 w 10000"/>
              <a:gd name="connsiteY2" fmla="*/ 9536 h 10136"/>
              <a:gd name="connsiteX3" fmla="*/ 5499 w 10000"/>
              <a:gd name="connsiteY3" fmla="*/ 10070 h 10136"/>
              <a:gd name="connsiteX4" fmla="*/ 6727 w 10000"/>
              <a:gd name="connsiteY4" fmla="*/ 9271 h 10136"/>
              <a:gd name="connsiteX5" fmla="*/ 6713 w 10000"/>
              <a:gd name="connsiteY5" fmla="*/ 2449 h 10136"/>
              <a:gd name="connsiteX6" fmla="*/ 7397 w 10000"/>
              <a:gd name="connsiteY6" fmla="*/ 928 h 10136"/>
              <a:gd name="connsiteX7" fmla="*/ 10000 w 10000"/>
              <a:gd name="connsiteY7" fmla="*/ 0 h 10136"/>
              <a:gd name="connsiteX0" fmla="*/ 0 w 10000"/>
              <a:gd name="connsiteY0" fmla="*/ 7090 h 9739"/>
              <a:gd name="connsiteX1" fmla="*/ 4948 w 10000"/>
              <a:gd name="connsiteY1" fmla="*/ 6627 h 9739"/>
              <a:gd name="connsiteX2" fmla="*/ 5087 w 10000"/>
              <a:gd name="connsiteY2" fmla="*/ 9139 h 9739"/>
              <a:gd name="connsiteX3" fmla="*/ 5499 w 10000"/>
              <a:gd name="connsiteY3" fmla="*/ 9673 h 9739"/>
              <a:gd name="connsiteX4" fmla="*/ 6727 w 10000"/>
              <a:gd name="connsiteY4" fmla="*/ 8874 h 9739"/>
              <a:gd name="connsiteX5" fmla="*/ 6713 w 10000"/>
              <a:gd name="connsiteY5" fmla="*/ 2052 h 9739"/>
              <a:gd name="connsiteX6" fmla="*/ 7397 w 10000"/>
              <a:gd name="connsiteY6" fmla="*/ 531 h 9739"/>
              <a:gd name="connsiteX7" fmla="*/ 10000 w 10000"/>
              <a:gd name="connsiteY7" fmla="*/ 0 h 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9739">
                <a:moveTo>
                  <a:pt x="0" y="7090"/>
                </a:moveTo>
                <a:cubicBezTo>
                  <a:pt x="811" y="7090"/>
                  <a:pt x="4848" y="5718"/>
                  <a:pt x="4948" y="6627"/>
                </a:cubicBezTo>
                <a:cubicBezTo>
                  <a:pt x="5233" y="9221"/>
                  <a:pt x="4995" y="8631"/>
                  <a:pt x="5087" y="9139"/>
                </a:cubicBezTo>
                <a:cubicBezTo>
                  <a:pt x="5179" y="9647"/>
                  <a:pt x="5226" y="9717"/>
                  <a:pt x="5499" y="9673"/>
                </a:cubicBezTo>
                <a:cubicBezTo>
                  <a:pt x="5772" y="9629"/>
                  <a:pt x="6525" y="10144"/>
                  <a:pt x="6727" y="8874"/>
                </a:cubicBezTo>
                <a:cubicBezTo>
                  <a:pt x="6929" y="7604"/>
                  <a:pt x="6601" y="3442"/>
                  <a:pt x="6713" y="2052"/>
                </a:cubicBezTo>
                <a:cubicBezTo>
                  <a:pt x="6825" y="662"/>
                  <a:pt x="6792" y="1255"/>
                  <a:pt x="7397" y="531"/>
                </a:cubicBezTo>
                <a:cubicBezTo>
                  <a:pt x="8003" y="-193"/>
                  <a:pt x="9382" y="624"/>
                  <a:pt x="10000" y="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6" name="Segnaposto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FFD69-7822-4EE1-A590-7E1285E4F95D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65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Nullable</a:t>
            </a:r>
            <a:r>
              <a:rPr lang="it-IT" dirty="0" smtClean="0"/>
              <a:t> </a:t>
            </a:r>
            <a:r>
              <a:rPr lang="it-IT" dirty="0" err="1" smtClean="0"/>
              <a:t>types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79562" y="1196975"/>
            <a:ext cx="11404120" cy="2883706"/>
          </a:xfrm>
        </p:spPr>
        <p:txBody>
          <a:bodyPr>
            <a:normAutofit lnSpcReduction="10000"/>
          </a:bodyPr>
          <a:lstStyle/>
          <a:p>
            <a:r>
              <a:rPr lang="it-IT" sz="2000" dirty="0" err="1"/>
              <a:t>Struct</a:t>
            </a:r>
            <a:r>
              <a:rPr lang="it-IT" sz="2000" dirty="0"/>
              <a:t> generica </a:t>
            </a:r>
            <a:r>
              <a:rPr lang="it-IT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it-IT" sz="1800" dirty="0"/>
              <a:t>Una variabile di tipo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it-IT" sz="1800" dirty="0"/>
              <a:t> può assumere tutti i valori di T oppure il valore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dirty="0"/>
              <a:t>(es.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it-IT" sz="1800" dirty="0"/>
              <a:t> può assumere tre valori: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it-IT" sz="1800" dirty="0"/>
              <a:t>, 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it-IT" sz="1800" dirty="0"/>
              <a:t>,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it-IT" sz="1800" dirty="0"/>
              <a:t>).</a:t>
            </a:r>
          </a:p>
          <a:p>
            <a:pPr lvl="1"/>
            <a:r>
              <a:rPr lang="it-IT" sz="1800" dirty="0"/>
              <a:t>T deve essere un </a:t>
            </a:r>
            <a:r>
              <a:rPr lang="it-IT" sz="1800" dirty="0" err="1"/>
              <a:t>value</a:t>
            </a:r>
            <a:r>
              <a:rPr lang="it-IT" sz="1800" dirty="0"/>
              <a:t> </a:t>
            </a:r>
            <a:r>
              <a:rPr lang="it-IT" sz="1800" dirty="0" err="1"/>
              <a:t>type</a:t>
            </a:r>
            <a:r>
              <a:rPr lang="it-IT" sz="1800" dirty="0"/>
              <a:t> </a:t>
            </a:r>
          </a:p>
          <a:p>
            <a:pPr lvl="1"/>
            <a:r>
              <a:rPr lang="it-IT" sz="1800" dirty="0"/>
              <a:t>La sintassi 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T?</a:t>
            </a:r>
            <a:r>
              <a:rPr lang="it-IT" sz="1800" dirty="0"/>
              <a:t> (es.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it-IT" sz="1800" dirty="0"/>
              <a:t>,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it-IT" sz="1800" dirty="0"/>
              <a:t>, …) equivale a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it-IT" sz="1800" dirty="0"/>
              <a:t> ed è preferibile perché più intuitiva e leggibile.</a:t>
            </a:r>
          </a:p>
          <a:p>
            <a:pPr lvl="1"/>
            <a:r>
              <a:rPr lang="it-IT" sz="1800" dirty="0"/>
              <a:t>Utili in tutti i casi in cui un </a:t>
            </a:r>
            <a:r>
              <a:rPr lang="it-IT" sz="1800" dirty="0" err="1"/>
              <a:t>value</a:t>
            </a:r>
            <a:r>
              <a:rPr lang="it-IT" sz="1800" dirty="0"/>
              <a:t> </a:t>
            </a:r>
            <a:r>
              <a:rPr lang="it-IT" sz="1800" dirty="0" err="1"/>
              <a:t>type</a:t>
            </a:r>
            <a:r>
              <a:rPr lang="it-IT" sz="1800" dirty="0"/>
              <a:t> può avere valore non-definito (caso tipico: quando si interagisce con un database).</a:t>
            </a:r>
          </a:p>
          <a:p>
            <a:pPr lvl="1"/>
            <a:r>
              <a:rPr lang="it-IT" sz="1800" dirty="0"/>
              <a:t>Metodi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GetValueOrDefault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sz="1800" dirty="0"/>
              <a:t>, proprietà 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HasValue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sz="1800" dirty="0"/>
              <a:t> e 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Value (T)</a:t>
            </a:r>
            <a:r>
              <a:rPr lang="it-IT" sz="1800" dirty="0"/>
              <a:t>.</a:t>
            </a:r>
          </a:p>
          <a:p>
            <a:pPr lvl="1"/>
            <a:r>
              <a:rPr lang="it-IT" sz="1800" dirty="0"/>
              <a:t>L’operatore </a:t>
            </a:r>
            <a:r>
              <a:rPr lang="it-IT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  <a:r>
              <a:rPr lang="it-IT" sz="1800" dirty="0"/>
              <a:t> (</a:t>
            </a:r>
            <a:r>
              <a:rPr lang="it-IT" sz="1800" dirty="0" err="1"/>
              <a:t>null-coalescing</a:t>
            </a:r>
            <a:r>
              <a:rPr lang="it-IT" sz="1800" dirty="0"/>
              <a:t>) consente di specificare un valore di default da restituire nel caso in cui la variabile sia </a:t>
            </a:r>
            <a:r>
              <a:rPr lang="it-IT" sz="1800" dirty="0" err="1"/>
              <a:t>null</a:t>
            </a:r>
            <a:r>
              <a:rPr lang="it-IT" sz="1800" dirty="0"/>
              <a:t>.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67175" y="4069680"/>
            <a:ext cx="11228891" cy="217905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 bIns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? v1 = </a:t>
            </a: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null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 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equivale a </a:t>
            </a:r>
            <a:r>
              <a:rPr lang="it-IT" sz="1400" u="none" dirty="0" err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Nullable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&lt;</a:t>
            </a:r>
            <a:r>
              <a:rPr lang="it-IT" sz="1400" u="none" dirty="0" err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&gt; v1 = </a:t>
            </a:r>
            <a:r>
              <a:rPr lang="it-IT" sz="1400" u="none" dirty="0" err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null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</a:t>
            </a:r>
            <a:endParaRPr lang="it-IT" sz="14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? v2 = 42;   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equivale a </a:t>
            </a:r>
            <a:r>
              <a:rPr lang="it-IT" sz="1400" u="none" dirty="0" err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Nullable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&lt;</a:t>
            </a:r>
            <a:r>
              <a:rPr lang="it-IT" sz="1400" u="none" dirty="0" err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&gt; v2 = 42</a:t>
            </a:r>
            <a:r>
              <a:rPr lang="it-IT" sz="1400" u="none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endParaRPr lang="it-IT" sz="14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.WriteLine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it-IT" sz="1400" u="none" dirty="0">
                <a:solidFill>
                  <a:srgbClr val="A3151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"V1: {0}"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v1!=</a:t>
            </a: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null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? v1.ToString() : </a:t>
            </a:r>
            <a:r>
              <a:rPr lang="it-IT" sz="1400" u="none" dirty="0">
                <a:solidFill>
                  <a:srgbClr val="A3151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"Sconosciuto"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 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oppure ..., v1.HasValue ? </a:t>
            </a:r>
            <a:r>
              <a:rPr lang="it-IT" sz="1400" u="none" dirty="0" err="1" smtClean="0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</a:t>
            </a:r>
            <a:r>
              <a:rPr lang="it-IT" sz="1400" u="none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.WriteLine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it-IT" sz="1400" u="none" dirty="0">
                <a:solidFill>
                  <a:srgbClr val="A3151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"V2: {0}"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v2!=</a:t>
            </a: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null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? v2.ToString() : </a:t>
            </a:r>
            <a:r>
              <a:rPr lang="it-IT" sz="1400" u="none" dirty="0">
                <a:solidFill>
                  <a:srgbClr val="A3151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"Sconosciuto"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it-IT" sz="14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.WriteLine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(v1.GetValueOrDefault()); 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0 (default di </a:t>
            </a:r>
            <a:r>
              <a:rPr lang="it-IT" sz="1400" u="none" dirty="0" err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</a:t>
            </a:r>
            <a:endParaRPr lang="it-IT" sz="14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.WriteLine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(v2.GetValueOrDefault()); 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42</a:t>
            </a:r>
            <a:endParaRPr lang="it-IT" sz="14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.WriteLine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(v1 ?? 3);  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3</a:t>
            </a:r>
            <a:endParaRPr lang="it-IT" sz="14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.WriteLine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(v2 ?? 3);  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42</a:t>
            </a:r>
            <a:endParaRPr lang="it-IT" sz="14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.WriteLine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((v1 + 3) == </a:t>
            </a: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null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  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True (</a:t>
            </a:r>
            <a:r>
              <a:rPr lang="it-IT" sz="1400" u="none" dirty="0" err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null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+ 3 = </a:t>
            </a:r>
            <a:r>
              <a:rPr lang="it-IT" sz="1400" u="none" dirty="0" err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null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</a:t>
            </a:r>
            <a:endParaRPr lang="it-IT" sz="14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.WriteLine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((v2 + 58) == </a:t>
            </a: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null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  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False (42 + 58 = 100)</a:t>
            </a:r>
            <a:endParaRPr lang="it-IT" sz="14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8" name="Segnaposto piè di pagina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19" name="Segnaposto numero diapositiva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891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Tipi anonimi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79562" y="1142047"/>
            <a:ext cx="5703998" cy="4948202"/>
          </a:xfrm>
        </p:spPr>
        <p:txBody>
          <a:bodyPr anchor="ctr">
            <a:normAutofit/>
          </a:bodyPr>
          <a:lstStyle/>
          <a:p>
            <a:pPr lvl="1"/>
            <a:r>
              <a:rPr lang="it-IT" dirty="0" smtClean="0"/>
              <a:t>Creazione di oggetti con proprietà </a:t>
            </a:r>
            <a:r>
              <a:rPr lang="it-IT" dirty="0" err="1" smtClean="0"/>
              <a:t>read-only</a:t>
            </a:r>
            <a:r>
              <a:rPr lang="it-IT" dirty="0" smtClean="0"/>
              <a:t> senza dover esplicitamente definirne il tipo.</a:t>
            </a:r>
          </a:p>
          <a:p>
            <a:pPr lvl="2"/>
            <a:r>
              <a:rPr lang="it-IT" sz="1800" dirty="0" smtClean="0"/>
              <a:t>Si utilizza «new» con un «</a:t>
            </a:r>
            <a:r>
              <a:rPr lang="it-IT" sz="1800" dirty="0" err="1" smtClean="0"/>
              <a:t>object</a:t>
            </a:r>
            <a:r>
              <a:rPr lang="it-IT" sz="1800" dirty="0" smtClean="0"/>
              <a:t> </a:t>
            </a:r>
            <a:r>
              <a:rPr lang="it-IT" sz="1800" dirty="0" err="1" smtClean="0"/>
              <a:t>initializer</a:t>
            </a:r>
            <a:r>
              <a:rPr lang="it-IT" sz="1800" dirty="0" smtClean="0"/>
              <a:t>»</a:t>
            </a:r>
          </a:p>
          <a:p>
            <a:pPr lvl="2"/>
            <a:endParaRPr lang="it-IT" sz="1800" dirty="0" smtClean="0"/>
          </a:p>
          <a:p>
            <a:pPr lvl="1"/>
            <a:r>
              <a:rPr lang="it-IT" dirty="0" smtClean="0"/>
              <a:t>Possono contenere solo proprietà </a:t>
            </a:r>
            <a:r>
              <a:rPr lang="it-IT" dirty="0" err="1" smtClean="0"/>
              <a:t>read-only</a:t>
            </a:r>
            <a:r>
              <a:rPr lang="it-IT" dirty="0" smtClean="0"/>
              <a:t>, non altri membri</a:t>
            </a:r>
          </a:p>
          <a:p>
            <a:pPr lvl="1"/>
            <a:endParaRPr lang="it-IT" dirty="0" smtClean="0"/>
          </a:p>
          <a:p>
            <a:pPr lvl="1"/>
            <a:r>
              <a:rPr lang="it-IT" dirty="0" smtClean="0"/>
              <a:t>Di solito in abbinamento con la keyword «</a:t>
            </a:r>
            <a:r>
              <a:rPr lang="it-IT" dirty="0" err="1" smtClean="0"/>
              <a:t>var</a:t>
            </a:r>
            <a:r>
              <a:rPr lang="it-IT" dirty="0" smtClean="0"/>
              <a:t>» (il nome del tipo non è noto al programmatore: è deciso internamente dal compilatore)</a:t>
            </a:r>
          </a:p>
          <a:p>
            <a:pPr lvl="1"/>
            <a:endParaRPr lang="it-IT" dirty="0" smtClean="0"/>
          </a:p>
          <a:p>
            <a:pPr lvl="1"/>
            <a:r>
              <a:rPr lang="it-IT" dirty="0" smtClean="0"/>
              <a:t>Tipicamente utilizzati nella clausola «</a:t>
            </a:r>
            <a:r>
              <a:rPr lang="it-IT" dirty="0" err="1" smtClean="0"/>
              <a:t>select</a:t>
            </a:r>
            <a:r>
              <a:rPr lang="it-IT" dirty="0" smtClean="0"/>
              <a:t>» di un </a:t>
            </a:r>
            <a:r>
              <a:rPr lang="it-IT" dirty="0" err="1" smtClean="0"/>
              <a:t>query</a:t>
            </a:r>
            <a:r>
              <a:rPr lang="it-IT" dirty="0" smtClean="0"/>
              <a:t> LINQ (vedi prossimo lucido)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410848" y="2349854"/>
            <a:ext cx="5285484" cy="270048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 bIns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endParaRPr lang="it-IT" sz="1400" u="none" dirty="0" smtClean="0">
              <a:solidFill>
                <a:srgbClr val="0000FF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400" u="none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4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 = </a:t>
            </a:r>
            <a:r>
              <a:rPr lang="it-IT" sz="1400" u="none" dirty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{ Nome = </a:t>
            </a:r>
            <a:r>
              <a:rPr lang="it-IT" sz="1400" u="none" dirty="0">
                <a:solidFill>
                  <a:srgbClr val="A3151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"Rossi"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Anno = 1980 };</a:t>
            </a:r>
            <a:endParaRPr lang="it-IT" sz="14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.WriteLine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a.Nome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it-IT" sz="14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.WriteLine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a.Anno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it-IT" sz="14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 </a:t>
            </a:r>
            <a:endParaRPr lang="it-IT" sz="14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data = </a:t>
            </a:r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DateTime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.Today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</a:t>
            </a:r>
            <a:endParaRPr lang="it-IT" sz="14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Se il nome di una proprietà del nuovo tipo</a:t>
            </a:r>
            <a:endParaRPr lang="it-IT" sz="14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è omesso, il compilatore usa il nome della</a:t>
            </a:r>
            <a:endParaRPr lang="it-IT" sz="14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proprietà che lo inizializza.</a:t>
            </a:r>
            <a:endParaRPr lang="it-IT" sz="14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b = </a:t>
            </a:r>
            <a:r>
              <a:rPr lang="it-IT" sz="1400" u="none" dirty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{ Anno = 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data.Year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data.Month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};</a:t>
            </a:r>
            <a:endParaRPr lang="it-IT" sz="14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.WriteLine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b.Anno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it-IT" sz="14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.WriteLine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b.Month</a:t>
            </a:r>
            <a:r>
              <a:rPr lang="it-IT" sz="14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it-IT" sz="14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8" name="Segnaposto piè di pagina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19" name="Segnaposto numero diapositiva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251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Dynamic</a:t>
            </a:r>
            <a:r>
              <a:rPr lang="it-IT" dirty="0"/>
              <a:t> late </a:t>
            </a:r>
            <a:r>
              <a:rPr lang="it-IT" dirty="0" err="1"/>
              <a:t>binding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79561" y="1142047"/>
            <a:ext cx="11404121" cy="3010075"/>
          </a:xfrm>
        </p:spPr>
        <p:txBody>
          <a:bodyPr/>
          <a:lstStyle/>
          <a:p>
            <a:r>
              <a:rPr lang="it-IT" dirty="0" smtClean="0"/>
              <a:t>Tipo «</a:t>
            </a:r>
            <a:r>
              <a:rPr lang="it-IT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dynamic</a:t>
            </a:r>
            <a:r>
              <a:rPr lang="it-IT" dirty="0" smtClean="0"/>
              <a:t>»</a:t>
            </a:r>
          </a:p>
          <a:p>
            <a:pPr lvl="1"/>
            <a:r>
              <a:rPr lang="it-IT" dirty="0" smtClean="0"/>
              <a:t>Il compilatore assume che variabili di tale tipo supportino qualsiasi operazione (metodo, proprietà, operatore, …)</a:t>
            </a:r>
          </a:p>
          <a:p>
            <a:pPr lvl="1"/>
            <a:r>
              <a:rPr lang="it-IT" dirty="0" smtClean="0"/>
              <a:t>A compile-time viene codificata opportunamente l’operazione che deve essere eseguita sull’oggetto e i relativi argomenti; a </a:t>
            </a:r>
            <a:r>
              <a:rPr lang="it-IT" dirty="0" err="1" smtClean="0"/>
              <a:t>runtime</a:t>
            </a:r>
            <a:r>
              <a:rPr lang="it-IT" dirty="0" smtClean="0"/>
              <a:t> se l’operazione non è possibile viene generata un’eccezione.</a:t>
            </a:r>
          </a:p>
          <a:p>
            <a:pPr lvl="1"/>
            <a:r>
              <a:rPr lang="it-IT" dirty="0" smtClean="0"/>
              <a:t>Un apposito componente del .NET (</a:t>
            </a:r>
            <a:r>
              <a:rPr lang="it-IT" dirty="0" smtClean="0">
                <a:solidFill>
                  <a:srgbClr val="C00000"/>
                </a:solidFill>
              </a:rPr>
              <a:t>DLR</a:t>
            </a:r>
            <a:r>
              <a:rPr lang="it-IT" dirty="0" smtClean="0"/>
              <a:t> – </a:t>
            </a:r>
            <a:r>
              <a:rPr lang="it-IT" dirty="0" err="1" smtClean="0"/>
              <a:t>dynamic</a:t>
            </a:r>
            <a:r>
              <a:rPr lang="it-IT" dirty="0" smtClean="0"/>
              <a:t> </a:t>
            </a:r>
            <a:r>
              <a:rPr lang="it-IT" dirty="0" err="1" smtClean="0"/>
              <a:t>language</a:t>
            </a:r>
            <a:r>
              <a:rPr lang="it-IT" dirty="0" smtClean="0"/>
              <a:t> </a:t>
            </a:r>
            <a:r>
              <a:rPr lang="it-IT" dirty="0" err="1" smtClean="0"/>
              <a:t>runtime</a:t>
            </a:r>
            <a:r>
              <a:rPr lang="it-IT" dirty="0" smtClean="0"/>
              <a:t>) si occupa di gestire i tipi dinamici a </a:t>
            </a:r>
            <a:r>
              <a:rPr lang="it-IT" dirty="0" err="1" smtClean="0"/>
              <a:t>runtime</a:t>
            </a:r>
            <a:r>
              <a:rPr lang="it-IT" dirty="0" smtClean="0"/>
              <a:t>.</a:t>
            </a:r>
          </a:p>
          <a:p>
            <a:pPr lvl="1"/>
            <a:r>
              <a:rPr lang="it-IT" dirty="0" smtClean="0"/>
              <a:t>Consente di semplificare l’utilizzo di oggetti di tipo sconosciuto come quelli ottenuti da linguaggi dinamici o mediante </a:t>
            </a:r>
            <a:r>
              <a:rPr lang="it-IT" dirty="0" err="1" smtClean="0"/>
              <a:t>reflection</a:t>
            </a:r>
            <a:r>
              <a:rPr lang="it-IT" dirty="0" smtClean="0"/>
              <a:t>.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97044" y="4152122"/>
            <a:ext cx="10369153" cy="179126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 bIns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endParaRPr lang="it-IT" sz="1400" u="none" dirty="0" smtClean="0">
              <a:solidFill>
                <a:srgbClr val="0000FF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400" u="none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string</a:t>
            </a:r>
            <a:r>
              <a:rPr lang="it-IT" sz="14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= </a:t>
            </a:r>
            <a:r>
              <a:rPr lang="it-IT" sz="1400" u="none" dirty="0">
                <a:solidFill>
                  <a:srgbClr val="A3151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"Prova </a:t>
            </a:r>
            <a:r>
              <a:rPr lang="it-IT" sz="1400" u="none" dirty="0" err="1">
                <a:solidFill>
                  <a:srgbClr val="A3151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dynamic</a:t>
            </a:r>
            <a:r>
              <a:rPr lang="it-IT" sz="1400" u="none" dirty="0">
                <a:solidFill>
                  <a:srgbClr val="A3151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 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</a:t>
            </a:r>
            <a:r>
              <a:rPr lang="it-IT" sz="1400" u="none" dirty="0" err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string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è un normale tipo non </a:t>
            </a:r>
            <a:r>
              <a:rPr lang="it-IT" sz="1400" u="none" dirty="0" err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dynamic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endParaRPr lang="it-IT" sz="14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.WriteLine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str.ToUpper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()); 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il compilatore conosce questo </a:t>
            </a:r>
            <a:r>
              <a:rPr lang="it-IT" sz="1400" u="none" dirty="0" err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medoto</a:t>
            </a:r>
            <a:endParaRPr lang="it-IT" sz="14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</a:t>
            </a:r>
            <a:r>
              <a:rPr lang="it-IT" sz="1400" u="none" dirty="0" err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Console.WriteLine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it-IT" sz="1400" u="none" dirty="0" err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str.MetodoInesistente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()); // il compilatore qui darebbe errore</a:t>
            </a:r>
            <a:endParaRPr lang="it-IT" sz="14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endParaRPr lang="it-IT" sz="1400" u="none" dirty="0">
              <a:solidFill>
                <a:srgbClr val="0000FF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400" u="none" dirty="0" err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dynamic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dyn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= 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; 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</a:t>
            </a:r>
            <a:r>
              <a:rPr lang="it-IT" sz="1400" u="none" dirty="0" err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dyn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è una variabile di tipo </a:t>
            </a:r>
            <a:r>
              <a:rPr lang="it-IT" sz="1400" u="none" dirty="0" err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dynamic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endParaRPr lang="it-IT" sz="14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.WriteLine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dyn.ToUpper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()); 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compilabile e a </a:t>
            </a:r>
            <a:r>
              <a:rPr lang="it-IT" sz="1400" u="none" dirty="0" err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runtime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chiamerà </a:t>
            </a:r>
            <a:r>
              <a:rPr lang="it-IT" sz="1400" u="none" dirty="0" err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string.ToUpper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</a:t>
            </a:r>
            <a:endParaRPr lang="it-IT" sz="14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it-IT" sz="1400" u="none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.WriteLine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it-IT" sz="14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dyn.MetodoInesistente</a:t>
            </a:r>
            <a:r>
              <a:rPr lang="it-IT" sz="14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()); 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compilabile, ma a </a:t>
            </a:r>
            <a:r>
              <a:rPr lang="it-IT" sz="1400" u="none" dirty="0" err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runtime</a:t>
            </a:r>
            <a:r>
              <a:rPr lang="it-IT" sz="1400" u="none" dirty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darà </a:t>
            </a:r>
            <a:r>
              <a:rPr lang="it-IT" sz="1400" u="none" dirty="0" smtClean="0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eccezione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endParaRPr lang="it-IT" sz="14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8" name="Segnaposto piè di pagina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19" name="Segnaposto numero diapositiva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53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Language-</a:t>
            </a:r>
            <a:r>
              <a:rPr lang="it-IT" dirty="0" err="1" smtClean="0"/>
              <a:t>Integrated</a:t>
            </a:r>
            <a:r>
              <a:rPr lang="it-IT" dirty="0" smtClean="0"/>
              <a:t> Query – LINQ (1/2)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79561" y="1138202"/>
            <a:ext cx="6151867" cy="4719987"/>
          </a:xfrm>
        </p:spPr>
        <p:txBody>
          <a:bodyPr>
            <a:normAutofit/>
          </a:bodyPr>
          <a:lstStyle/>
          <a:p>
            <a:pPr lvl="1"/>
            <a:r>
              <a:rPr lang="it-IT" dirty="0" smtClean="0"/>
              <a:t>Integrazione all’interno del C# di un linguaggio di interrogazione simile a SQL</a:t>
            </a:r>
          </a:p>
          <a:p>
            <a:pPr lvl="2"/>
            <a:r>
              <a:rPr lang="it-IT" dirty="0" smtClean="0"/>
              <a:t>Introdotto per semplificare la gestione delle collezioni di dati</a:t>
            </a:r>
          </a:p>
          <a:p>
            <a:pPr lvl="2"/>
            <a:endParaRPr lang="it-IT" dirty="0" smtClean="0"/>
          </a:p>
          <a:p>
            <a:pPr lvl="1"/>
            <a:r>
              <a:rPr lang="it-IT" dirty="0" smtClean="0"/>
              <a:t>Basato su</a:t>
            </a:r>
            <a:r>
              <a:rPr lang="it-IT" dirty="0"/>
              <a:t>:</a:t>
            </a:r>
            <a:endParaRPr lang="it-IT" dirty="0" smtClean="0"/>
          </a:p>
          <a:p>
            <a:pPr lvl="2"/>
            <a:r>
              <a:rPr lang="it-IT" dirty="0"/>
              <a:t>Variabili implicitamente tipizzate </a:t>
            </a:r>
            <a:r>
              <a:rPr lang="it-IT" dirty="0" smtClean="0"/>
              <a:t>e </a:t>
            </a:r>
            <a:r>
              <a:rPr lang="it-IT" dirty="0" err="1" smtClean="0"/>
              <a:t>inizializzatori</a:t>
            </a:r>
            <a:r>
              <a:rPr lang="it-IT" dirty="0" smtClean="0"/>
              <a:t> di oggetti</a:t>
            </a:r>
          </a:p>
          <a:p>
            <a:pPr lvl="2"/>
            <a:r>
              <a:rPr lang="it-IT" dirty="0" smtClean="0"/>
              <a:t>Tipi generici, metodi di estensione e tipi anonimi</a:t>
            </a:r>
          </a:p>
          <a:p>
            <a:pPr lvl="2"/>
            <a:r>
              <a:rPr lang="it-IT" dirty="0" smtClean="0"/>
              <a:t>Espressioni lambda</a:t>
            </a:r>
          </a:p>
          <a:p>
            <a:pPr lvl="2"/>
            <a:r>
              <a:rPr lang="it-IT" dirty="0" smtClean="0"/>
              <a:t>Apposite keyword e sintassi per scrivere le </a:t>
            </a:r>
            <a:r>
              <a:rPr lang="it-IT" dirty="0" err="1" smtClean="0"/>
              <a:t>query</a:t>
            </a:r>
            <a:endParaRPr lang="it-IT" dirty="0" smtClean="0"/>
          </a:p>
          <a:p>
            <a:pPr lvl="2"/>
            <a:endParaRPr lang="it-IT" dirty="0" smtClean="0"/>
          </a:p>
          <a:p>
            <a:pPr lvl="1"/>
            <a:r>
              <a:rPr lang="it-IT" dirty="0" smtClean="0"/>
              <a:t>Cosa si può interrogare?</a:t>
            </a:r>
          </a:p>
          <a:p>
            <a:pPr lvl="2"/>
            <a:r>
              <a:rPr lang="it-IT" dirty="0" smtClean="0"/>
              <a:t>Database</a:t>
            </a:r>
          </a:p>
          <a:p>
            <a:pPr lvl="2"/>
            <a:r>
              <a:rPr lang="it-IT" dirty="0" smtClean="0"/>
              <a:t>Strutture dati in memoria, </a:t>
            </a:r>
            <a:r>
              <a:rPr lang="it-IT" dirty="0" err="1" smtClean="0"/>
              <a:t>collections</a:t>
            </a:r>
            <a:r>
              <a:rPr lang="it-IT" dirty="0" smtClean="0"/>
              <a:t>, array, …</a:t>
            </a:r>
          </a:p>
          <a:p>
            <a:pPr lvl="2"/>
            <a:r>
              <a:rPr lang="it-IT" dirty="0" smtClean="0"/>
              <a:t>Documenti XML</a:t>
            </a:r>
          </a:p>
          <a:p>
            <a:pPr lvl="2"/>
            <a:r>
              <a:rPr lang="it-IT" dirty="0" smtClean="0"/>
              <a:t>Ogni altra fonte dati che implementi un «provider LINQ»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764596" y="1083798"/>
            <a:ext cx="4242335" cy="220060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 bIns="0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 1. Fonte dati: array in memoria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[] numbers 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[7] {0,1,2,3,4,5,6};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endParaRPr lang="it-IT" sz="1200" u="none" noProof="1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2. Creazione della query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numQuery 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from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num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numbers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 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where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(num % 2) == 0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 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orderby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num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descending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 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select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num;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endParaRPr lang="it-IT" sz="1200" u="none" noProof="1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3. Esecuzione della query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foreach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(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num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numQuery)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.WriteLine(num);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985927" y="3341654"/>
            <a:ext cx="5799674" cy="2970044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 bIns="0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1. Fonte dati: file xml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xml =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XElement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.Load(</a:t>
            </a:r>
            <a:r>
              <a:rPr lang="it-IT" sz="1200" u="none" noProof="1">
                <a:solidFill>
                  <a:srgbClr val="A3151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@"C:\Temp\CD.xml"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endParaRPr lang="it-IT" sz="1200" u="none" noProof="1">
              <a:solidFill>
                <a:srgbClr val="008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2. Creazione della query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xmlQuery = </a:t>
            </a:r>
            <a:r>
              <a:rPr lang="it-IT" sz="1200" u="none" noProof="1" smtClean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from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cd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xml.Elements()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 </a:t>
            </a:r>
            <a:r>
              <a:rPr lang="it-IT" sz="1200" u="none" noProof="1" smtClean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where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cd.Element(</a:t>
            </a:r>
            <a:r>
              <a:rPr lang="it-IT" sz="1200" u="none" noProof="1">
                <a:solidFill>
                  <a:srgbClr val="A3151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"COUNTRY"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).Value == </a:t>
            </a:r>
            <a:r>
              <a:rPr lang="it-IT" sz="1200" u="none" noProof="1">
                <a:solidFill>
                  <a:srgbClr val="A3151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"UK"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 </a:t>
            </a:r>
            <a:r>
              <a:rPr lang="it-IT" sz="1200" u="none" noProof="1" smtClean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group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cd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by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cd.Element(</a:t>
            </a:r>
            <a:r>
              <a:rPr lang="it-IT" sz="1200" u="none" noProof="1">
                <a:solidFill>
                  <a:srgbClr val="A3151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"YEAR"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).Value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into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g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 </a:t>
            </a:r>
            <a:r>
              <a:rPr lang="it-IT" sz="1200" u="none" noProof="1" smtClean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orderby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g.Key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 </a:t>
            </a:r>
            <a:r>
              <a:rPr lang="it-IT" sz="1200" u="none" noProof="1" smtClean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select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 {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  Anno 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= g.Key,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  Numero 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= g.Count(),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 };</a:t>
            </a:r>
            <a:endParaRPr lang="it-IT" sz="1200" u="none" noProof="1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3. Esecuzione della query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foreach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(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r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xmlQuery)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Console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.WriteLine(</a:t>
            </a:r>
            <a:r>
              <a:rPr lang="it-IT" sz="1200" u="none" noProof="1">
                <a:solidFill>
                  <a:srgbClr val="A3151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"{0}: {2} CD</a:t>
            </a:r>
            <a:r>
              <a:rPr lang="it-IT" sz="1200" u="none" noProof="1" smtClean="0">
                <a:solidFill>
                  <a:srgbClr val="A3151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"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r.Anno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r.Numero);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100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18" name="Segnaposto data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20" name="Segnaposto numero diapositiva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123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Language-</a:t>
            </a:r>
            <a:r>
              <a:rPr lang="it-IT" dirty="0" err="1"/>
              <a:t>Integrated</a:t>
            </a:r>
            <a:r>
              <a:rPr lang="it-IT" dirty="0"/>
              <a:t> Query </a:t>
            </a:r>
            <a:r>
              <a:rPr lang="it-IT" dirty="0" smtClean="0"/>
              <a:t>– LINQ (2/2)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02220" y="1172094"/>
            <a:ext cx="7014579" cy="5265467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C00000"/>
                </a:solidFill>
              </a:rPr>
              <a:t>Query </a:t>
            </a:r>
            <a:r>
              <a:rPr lang="it-IT" dirty="0" err="1" smtClean="0">
                <a:solidFill>
                  <a:srgbClr val="C00000"/>
                </a:solidFill>
              </a:rPr>
              <a:t>operators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</a:p>
          <a:p>
            <a:pPr lvl="1"/>
            <a:r>
              <a:rPr lang="it-IT" dirty="0" smtClean="0"/>
              <a:t>Metodi che forniscono le funzionalità del LINQ (es. selezione, raggruppamento, …)</a:t>
            </a:r>
          </a:p>
          <a:p>
            <a:pPr lvl="1"/>
            <a:endParaRPr lang="it-IT" dirty="0" smtClean="0"/>
          </a:p>
          <a:p>
            <a:pPr lvl="1"/>
            <a:r>
              <a:rPr lang="it-IT" dirty="0" smtClean="0"/>
              <a:t>Implementati come metodi di estensione generici che agiscono su interfacce (</a:t>
            </a:r>
            <a:r>
              <a:rPr lang="it-IT" dirty="0" err="1" smtClean="0"/>
              <a:t>IEnumerable</a:t>
            </a:r>
            <a:r>
              <a:rPr lang="it-IT" dirty="0" smtClean="0"/>
              <a:t>&lt;T&gt; </a:t>
            </a:r>
            <a:r>
              <a:rPr lang="it-IT" dirty="0"/>
              <a:t>e  </a:t>
            </a:r>
            <a:r>
              <a:rPr lang="it-IT" dirty="0" err="1"/>
              <a:t>IQueryable</a:t>
            </a:r>
            <a:r>
              <a:rPr lang="it-IT" dirty="0"/>
              <a:t>&lt;T</a:t>
            </a:r>
            <a:r>
              <a:rPr lang="it-IT" dirty="0" smtClean="0"/>
              <a:t>&gt;)</a:t>
            </a:r>
          </a:p>
          <a:p>
            <a:pPr lvl="1"/>
            <a:endParaRPr lang="it-IT" dirty="0" smtClean="0"/>
          </a:p>
          <a:p>
            <a:pPr lvl="1"/>
            <a:r>
              <a:rPr lang="it-IT" dirty="0" smtClean="0"/>
              <a:t>La sintassi «from … </a:t>
            </a:r>
            <a:r>
              <a:rPr lang="it-IT" dirty="0" err="1" smtClean="0"/>
              <a:t>where</a:t>
            </a:r>
            <a:r>
              <a:rPr lang="it-IT" dirty="0" smtClean="0"/>
              <a:t> … </a:t>
            </a:r>
            <a:r>
              <a:rPr lang="it-IT" dirty="0" err="1" smtClean="0"/>
              <a:t>select</a:t>
            </a:r>
            <a:r>
              <a:rPr lang="it-IT" dirty="0" smtClean="0"/>
              <a:t>» viene trasformata dal compilatore in chiamate a tali metodi</a:t>
            </a:r>
          </a:p>
          <a:p>
            <a:pPr lvl="2"/>
            <a:r>
              <a:rPr lang="it-IT" dirty="0" smtClean="0"/>
              <a:t>il programmatore può anche utilizzarli direttamente</a:t>
            </a:r>
          </a:p>
          <a:p>
            <a:pPr lvl="1"/>
            <a:endParaRPr lang="it-IT" dirty="0" smtClean="0"/>
          </a:p>
          <a:p>
            <a:pPr lvl="1"/>
            <a:r>
              <a:rPr lang="it-IT" dirty="0" smtClean="0"/>
              <a:t>N.B. L’esecuzione delle operazioni che restituiscono una sequenza di elementi non avviene al momento della chiamata del metodo, ma è posticipata al momento in cui si enumera il risultato.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660330" y="2299542"/>
            <a:ext cx="4053360" cy="81560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 bIns="0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sintassi «query expression»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numQuery 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from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num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numbers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 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where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(num % 2) == 0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 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orderby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num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descending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       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select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num;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660330" y="3783341"/>
            <a:ext cx="4067010" cy="81560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 bIns="0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sintassi «method-based»</a:t>
            </a:r>
            <a:endParaRPr lang="it-IT" sz="1200" u="none" dirty="0">
              <a:solidFill>
                <a:srgbClr val="0000FF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numQuery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= 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numbers</a:t>
            </a:r>
            <a:endParaRPr lang="it-IT" sz="12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.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Where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num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=&gt; (num%2)==0)</a:t>
            </a:r>
            <a:endParaRPr lang="it-IT" sz="12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.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OrderByDescending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num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=&gt; 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num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</a:t>
            </a:r>
            <a:endParaRPr lang="it-IT" sz="12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.Select(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num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=&gt; 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num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it-IT" sz="12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4" name="Freccia in giù 3"/>
          <p:cNvSpPr/>
          <p:nvPr/>
        </p:nvSpPr>
        <p:spPr>
          <a:xfrm>
            <a:off x="9415826" y="3265204"/>
            <a:ext cx="484632" cy="368082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it-IT" sz="1200" u="none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19" name="Segnaposto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21" name="Segnaposto numero diapositiva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949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LINQ – Altro Esempio</a:t>
            </a:r>
            <a:endParaRPr lang="it-IT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562" y="1256613"/>
            <a:ext cx="6829837" cy="359790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79F92"/>
              </a:buClr>
              <a:buSzPct val="75000"/>
            </a:pPr>
            <a:r>
              <a:rPr lang="it-IT" sz="16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nums = </a:t>
            </a:r>
            <a:r>
              <a:rPr lang="it-IT" sz="16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6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List</a:t>
            </a: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&lt;</a:t>
            </a:r>
            <a:r>
              <a:rPr lang="it-IT" sz="16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&gt; {0,1,2,3,4,5,6,7,8,9};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79F92"/>
              </a:buClr>
              <a:buSzPct val="75000"/>
            </a:pPr>
            <a:endParaRPr lang="it-IT" sz="1600" u="none" noProof="1" smtClean="0">
              <a:solidFill>
                <a:srgbClr val="0000FF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79F92"/>
              </a:buClr>
              <a:buSzPct val="75000"/>
            </a:pPr>
            <a:r>
              <a:rPr lang="it-IT" sz="1600" u="none" noProof="1" smtClean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for</a:t>
            </a:r>
            <a:r>
              <a:rPr lang="it-IT" sz="16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it-IT" sz="16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i = nums.Count - 1; i &gt;= 0; i--)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79F92"/>
              </a:buClr>
              <a:buSzPct val="75000"/>
            </a:pP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79F92"/>
              </a:buClr>
              <a:buSzPct val="75000"/>
            </a:pP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6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if</a:t>
            </a: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(nums[i] % 2 == 1)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79F92"/>
              </a:buClr>
              <a:buSzPct val="75000"/>
            </a:pP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79F92"/>
              </a:buClr>
              <a:buSzPct val="75000"/>
            </a:pP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nums.RemoveAt(i);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79F92"/>
              </a:buClr>
              <a:buSzPct val="75000"/>
            </a:pP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79F92"/>
              </a:buClr>
              <a:buSzPct val="75000"/>
            </a:pP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  </a:t>
            </a:r>
            <a:endParaRPr lang="it-IT" sz="1600" u="none" noProof="1" smtClean="0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79F92"/>
              </a:buClr>
              <a:buSzPct val="75000"/>
            </a:pPr>
            <a:endParaRPr lang="it-IT" sz="1600" u="none" noProof="1">
              <a:solidFill>
                <a:srgbClr val="0000FF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79F92"/>
              </a:buClr>
              <a:buSzPct val="75000"/>
            </a:pPr>
            <a:r>
              <a:rPr lang="it-IT" sz="16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map = </a:t>
            </a:r>
            <a:r>
              <a:rPr lang="it-IT" sz="16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6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Dictionary</a:t>
            </a: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&lt;</a:t>
            </a:r>
            <a:r>
              <a:rPr lang="it-IT" sz="16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</a:t>
            </a:r>
            <a:r>
              <a:rPr lang="it-IT" sz="16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string</a:t>
            </a: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&gt;();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79F92"/>
              </a:buClr>
              <a:buSzPct val="75000"/>
            </a:pPr>
            <a:endParaRPr lang="it-IT" sz="1600" u="none" noProof="1" smtClean="0">
              <a:solidFill>
                <a:srgbClr val="0000FF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79F92"/>
              </a:buClr>
              <a:buSzPct val="75000"/>
            </a:pPr>
            <a:r>
              <a:rPr lang="it-IT" sz="1600" u="none" noProof="1" smtClean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foreach</a:t>
            </a:r>
            <a:r>
              <a:rPr lang="it-IT" sz="16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it-IT" sz="16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n </a:t>
            </a:r>
            <a:r>
              <a:rPr lang="it-IT" sz="16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</a:t>
            </a: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nums)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79F92"/>
              </a:buClr>
              <a:buSzPct val="75000"/>
            </a:pP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 </a:t>
            </a:r>
            <a:r>
              <a:rPr lang="it-IT" sz="16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Associa n^3 (come testo) ad ogni numero n</a:t>
            </a:r>
            <a:endParaRPr lang="it-IT" sz="1600" u="none" noProof="1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79F92"/>
              </a:buClr>
              <a:buSzPct val="75000"/>
            </a:pP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map.Add(n, (n*n*n).ToString());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79F92"/>
              </a:buClr>
              <a:buSzPct val="75000"/>
            </a:pPr>
            <a:r>
              <a:rPr lang="it-IT" sz="16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663862" y="5007453"/>
            <a:ext cx="7974982" cy="114646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 bIns="0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endParaRPr lang="it-IT" sz="1600" u="none" dirty="0" smtClean="0">
              <a:solidFill>
                <a:srgbClr val="0000FF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600" u="none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6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6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nums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= </a:t>
            </a:r>
            <a:r>
              <a:rPr lang="it-IT" sz="1600" u="none" dirty="0" err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Enumerable</a:t>
            </a:r>
            <a:r>
              <a:rPr lang="it-IT" sz="16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.Range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(0, 10);</a:t>
            </a:r>
            <a:endParaRPr lang="it-IT" sz="16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endParaRPr lang="it-IT" sz="1600" u="none" dirty="0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6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nums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= </a:t>
            </a:r>
            <a:r>
              <a:rPr lang="it-IT" sz="16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nums.Where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(n =&gt; n % 2 == 0);</a:t>
            </a:r>
            <a:endParaRPr lang="it-IT" sz="16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endParaRPr lang="it-IT" sz="1600" u="none" dirty="0">
              <a:solidFill>
                <a:srgbClr val="0000FF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600" u="none" dirty="0" err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6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map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= </a:t>
            </a:r>
            <a:r>
              <a:rPr lang="it-IT" sz="1600" u="none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nums.ToDictionary</a:t>
            </a:r>
            <a:r>
              <a:rPr lang="it-IT" sz="16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(n =&gt; n, n =&gt; (</a:t>
            </a:r>
            <a:r>
              <a:rPr lang="it-IT" sz="1600" u="none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n*n*n).</a:t>
            </a:r>
            <a:r>
              <a:rPr lang="it-IT" sz="1600" u="none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ToString</a:t>
            </a:r>
            <a:r>
              <a:rPr lang="it-IT" sz="1600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());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endParaRPr lang="it-IT" sz="1600" u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9" name="Freccia angolare in su 8"/>
          <p:cNvSpPr/>
          <p:nvPr/>
        </p:nvSpPr>
        <p:spPr>
          <a:xfrm rot="10800000" flipH="1">
            <a:off x="7361739" y="3734462"/>
            <a:ext cx="1520186" cy="1196525"/>
          </a:xfrm>
          <a:prstGeom prst="bentUpArrow">
            <a:avLst>
              <a:gd name="adj1" fmla="val 22423"/>
              <a:gd name="adj2" fmla="val 25000"/>
              <a:gd name="adj3" fmla="val 35309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it-IT" sz="1200" u="none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18" name="Segnaposto data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20" name="Segnaposto numero diapositiva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194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5300" dirty="0"/>
              <a:t>Task </a:t>
            </a:r>
            <a:r>
              <a:rPr lang="it-IT" sz="5300" dirty="0" err="1"/>
              <a:t>Parallel</a:t>
            </a:r>
            <a:r>
              <a:rPr lang="it-IT" sz="5300" dirty="0"/>
              <a:t> Library e metodi </a:t>
            </a:r>
            <a:r>
              <a:rPr lang="it-IT" sz="5300" dirty="0" smtClean="0"/>
              <a:t>asincroni</a:t>
            </a:r>
            <a:endParaRPr lang="it-IT" sz="3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79560" y="1196975"/>
            <a:ext cx="11404122" cy="4867923"/>
          </a:xfrm>
        </p:spPr>
        <p:txBody>
          <a:bodyPr>
            <a:normAutofit/>
          </a:bodyPr>
          <a:lstStyle/>
          <a:p>
            <a:r>
              <a:rPr lang="it-IT" dirty="0" smtClean="0"/>
              <a:t>Task&lt;T&gt;</a:t>
            </a:r>
          </a:p>
          <a:p>
            <a:pPr lvl="1"/>
            <a:r>
              <a:rPr lang="it-IT" dirty="0" smtClean="0"/>
              <a:t>Rappresenta un’operazione asincrona che restituirà un risultato di tipo T: contiene informazioni sullo stato dell’operazione e il suo risultato quando è completata</a:t>
            </a:r>
          </a:p>
          <a:p>
            <a:pPr lvl="1"/>
            <a:endParaRPr lang="it-IT" dirty="0" smtClean="0"/>
          </a:p>
          <a:p>
            <a:pPr lvl="1"/>
            <a:r>
              <a:rPr lang="it-IT" dirty="0" smtClean="0"/>
              <a:t>Il parallelismo basato su «Task» è simile a quello basato su </a:t>
            </a:r>
            <a:r>
              <a:rPr lang="it-IT" dirty="0" err="1" smtClean="0"/>
              <a:t>thread</a:t>
            </a:r>
            <a:r>
              <a:rPr lang="it-IT" dirty="0" smtClean="0"/>
              <a:t> ma più efficiente e scalabile</a:t>
            </a:r>
          </a:p>
          <a:p>
            <a:pPr lvl="1"/>
            <a:endParaRPr lang="it-IT" dirty="0" smtClean="0"/>
          </a:p>
          <a:p>
            <a:pPr lvl="1"/>
            <a:r>
              <a:rPr lang="it-IT" dirty="0" smtClean="0">
                <a:solidFill>
                  <a:srgbClr val="C00000"/>
                </a:solidFill>
              </a:rPr>
              <a:t>TPL</a:t>
            </a:r>
            <a:r>
              <a:rPr lang="it-IT" dirty="0" smtClean="0"/>
              <a:t> (Task </a:t>
            </a:r>
            <a:r>
              <a:rPr lang="it-IT" dirty="0" err="1" smtClean="0"/>
              <a:t>Parallel</a:t>
            </a:r>
            <a:r>
              <a:rPr lang="it-IT" dirty="0" smtClean="0"/>
              <a:t> Library)</a:t>
            </a:r>
          </a:p>
          <a:p>
            <a:pPr lvl="2"/>
            <a:r>
              <a:rPr lang="it-IT" sz="1800" dirty="0" smtClean="0"/>
              <a:t>libreria di classi .NET per semplificare lo sviluppo di applicazioni concorrenti</a:t>
            </a:r>
          </a:p>
          <a:p>
            <a:pPr lvl="2"/>
            <a:endParaRPr lang="it-IT" dirty="0"/>
          </a:p>
          <a:p>
            <a:pPr lvl="0">
              <a:buClr>
                <a:srgbClr val="D34817"/>
              </a:buClr>
            </a:pP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Metodi asincroni: keyword «</a:t>
            </a:r>
            <a:r>
              <a:rPr lang="it-IT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» e «</a:t>
            </a:r>
            <a:r>
              <a:rPr lang="it-IT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»</a:t>
            </a:r>
          </a:p>
          <a:p>
            <a:pPr lvl="1"/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Un metodo che restituisce un Task può essere marcato come asincrono con «</a:t>
            </a:r>
            <a:r>
              <a:rPr lang="it-IT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».</a:t>
            </a:r>
          </a:p>
          <a:p>
            <a:pPr lvl="1"/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Ogni volta che un metodo asincrono si mette in attesa del completamento di un (sub) task (con la keyword «</a:t>
            </a:r>
            <a:r>
              <a:rPr lang="it-IT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it-IT" dirty="0">
                <a:solidFill>
                  <a:prstClr val="black">
                    <a:lumMod val="75000"/>
                    <a:lumOff val="25000"/>
                  </a:prstClr>
                </a:solidFill>
              </a:rPr>
              <a:t>»), il controllo torna al chiamante fino a quanto il (sub) task non è completato.</a:t>
            </a:r>
          </a:p>
          <a:p>
            <a:pPr lvl="2"/>
            <a:endParaRPr lang="it-IT" dirty="0" smtClean="0"/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53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Task </a:t>
            </a:r>
            <a:r>
              <a:rPr lang="it-IT" dirty="0" err="1"/>
              <a:t>Parallel</a:t>
            </a:r>
            <a:r>
              <a:rPr lang="it-IT" dirty="0"/>
              <a:t> Library e metodi asincroni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583151" y="3592491"/>
            <a:ext cx="5121625" cy="263149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 bIns="0">
            <a:spAutoFit/>
          </a:bodyPr>
          <a:lstStyle/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endParaRPr lang="it-IT" sz="1200" u="non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it-IT" sz="1200" u="non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200" u="none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client = 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nb-NO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b-NO" sz="1200" u="none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nb-NO" sz="12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nb-NO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s1 = </a:t>
            </a:r>
            <a:r>
              <a:rPr lang="nb-NO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"http://www.google.com"</a:t>
            </a:r>
            <a:r>
              <a:rPr lang="nb-NO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nb-NO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b-NO" sz="1200" u="none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nb-NO" sz="12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nb-NO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s2 = </a:t>
            </a:r>
            <a:r>
              <a:rPr lang="nb-NO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"http://www.unibo.it"</a:t>
            </a:r>
            <a:r>
              <a:rPr lang="nb-NO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it-IT" sz="1200" u="non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200" u="none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Work()</a:t>
            </a: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it-IT" sz="1200" u="non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str1 =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client.GetStringAsync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(s1);</a:t>
            </a: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200" u="none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it-IT" sz="1200" u="none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"T1: {0}"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str1.Length);</a:t>
            </a: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200" u="none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 =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client.GetStringAsync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(s2);</a:t>
            </a: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200" u="none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it-IT" sz="1200" u="none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"T2: {0}"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str2.Length);</a:t>
            </a: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200" u="non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it-IT" sz="1200" u="non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79562" y="1168751"/>
            <a:ext cx="4930560" cy="373948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 bIns="0">
            <a:spAutoFit/>
          </a:bodyPr>
          <a:lstStyle/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endParaRPr lang="it-IT" sz="1200" u="non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it-IT" sz="1200" u="non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200" u="none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client = 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nb-NO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b-NO" sz="1200" u="none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nb-NO" sz="12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nb-NO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s1 = </a:t>
            </a:r>
            <a:r>
              <a:rPr lang="nb-NO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"http://www.google.com"</a:t>
            </a:r>
            <a:r>
              <a:rPr lang="nb-NO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nb-NO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b-NO" sz="1200" u="none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nb-NO" sz="12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b-NO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nb-NO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s2 = </a:t>
            </a:r>
            <a:r>
              <a:rPr lang="nb-NO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"http://www.unibo.it"</a:t>
            </a:r>
            <a:r>
              <a:rPr lang="nb-NO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it-IT" sz="1200" u="non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200" u="none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Work()</a:t>
            </a: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it-IT" sz="1200" u="none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 task, continuazione e torna subito </a:t>
            </a:r>
            <a:endParaRPr lang="it-IT" sz="1200" u="non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200" u="none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t1 = 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client.GetStringAsync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(s1);</a:t>
            </a: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t1.ContinueWith(Work2);</a:t>
            </a: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it-IT" sz="1200" u="non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Work2(</a:t>
            </a:r>
            <a:r>
              <a:rPr lang="it-IT" sz="1200" u="none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t1)</a:t>
            </a: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2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"T1:{0</a:t>
            </a:r>
            <a:r>
              <a:rPr lang="it-IT" sz="1200" u="none" dirty="0" smtClean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t1.Result.Length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200" u="none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it-IT" sz="1200" u="none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 un secondo task e attende che termini</a:t>
            </a:r>
            <a:endParaRPr lang="it-IT" sz="1200" u="non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200" u="none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200" u="none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t2 = 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client.GetStringAsync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(s2);</a:t>
            </a: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200" u="none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it-IT" sz="1200" u="none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"T2:{0}"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t2.Result.Length);</a:t>
            </a: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200" u="non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200" u="non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143964" y="1165324"/>
            <a:ext cx="3175076" cy="263149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 bIns="0">
            <a:spAutoFit/>
          </a:bodyPr>
          <a:lstStyle/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endParaRPr lang="it-IT" sz="1200" u="non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it-IT" sz="1200" u="non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200" u="none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it-IT" sz="1200" u="non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200" u="none" dirty="0" err="1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it-IT" sz="1200" u="none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p.Work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it-IT" sz="1200" u="non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200" u="none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2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.Write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200" u="none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1200" u="none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it-IT" sz="1200" u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.Sleep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(30);</a:t>
            </a:r>
          </a:p>
          <a:p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sz="1200" u="none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u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12" name="Freccia angolare bidirezionale 11"/>
          <p:cNvSpPr/>
          <p:nvPr/>
        </p:nvSpPr>
        <p:spPr>
          <a:xfrm rot="5400000">
            <a:off x="4203800" y="4574874"/>
            <a:ext cx="839755" cy="1645920"/>
          </a:xfrm>
          <a:prstGeom prst="leftUpArrow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endParaRPr lang="it-IT" sz="1200" u="none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22" name="Segnaposto data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7220"/>
      </p:ext>
    </p:extLst>
  </p:cSld>
  <p:clrMapOvr>
    <a:masterClrMapping/>
  </p:clrMapOvr>
  <p:transition spd="slow">
    <p:push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Codice </a:t>
            </a:r>
            <a:r>
              <a:rPr lang="it-IT" dirty="0" err="1" smtClean="0"/>
              <a:t>unsafe</a:t>
            </a:r>
            <a:r>
              <a:rPr lang="it-IT" dirty="0" smtClean="0"/>
              <a:t> (cenni)</a:t>
            </a:r>
            <a:endParaRPr lang="it-IT" dirty="0"/>
          </a:p>
        </p:txBody>
      </p:sp>
      <p:sp>
        <p:nvSpPr>
          <p:cNvPr id="354307" name="Rectangle 3"/>
          <p:cNvSpPr>
            <a:spLocks noGrp="1" noChangeArrowheads="1"/>
          </p:cNvSpPr>
          <p:nvPr>
            <p:ph idx="1"/>
          </p:nvPr>
        </p:nvSpPr>
        <p:spPr>
          <a:xfrm>
            <a:off x="379561" y="1346479"/>
            <a:ext cx="6687283" cy="4692579"/>
          </a:xfrm>
        </p:spPr>
        <p:txBody>
          <a:bodyPr anchor="ctr">
            <a:normAutofit/>
          </a:bodyPr>
          <a:lstStyle/>
          <a:p>
            <a:pPr lvl="1"/>
            <a:r>
              <a:rPr lang="it-IT" dirty="0"/>
              <a:t>Normalmente il C# non prevede l’utilizzo di puntatori</a:t>
            </a:r>
          </a:p>
          <a:p>
            <a:pPr lvl="2"/>
            <a:r>
              <a:rPr lang="it-IT" sz="1800" dirty="0"/>
              <a:t>Memoria gestita </a:t>
            </a:r>
            <a:r>
              <a:rPr lang="it-IT" sz="1800" dirty="0" smtClean="0"/>
              <a:t>automaticamente: il </a:t>
            </a:r>
            <a:r>
              <a:rPr lang="it-IT" sz="1800" dirty="0" err="1"/>
              <a:t>garbage</a:t>
            </a:r>
            <a:r>
              <a:rPr lang="it-IT" sz="1800" dirty="0"/>
              <a:t> </a:t>
            </a:r>
            <a:r>
              <a:rPr lang="it-IT" sz="1800" dirty="0" err="1"/>
              <a:t>collector</a:t>
            </a:r>
            <a:r>
              <a:rPr lang="it-IT" sz="1800" dirty="0"/>
              <a:t> provvede a liberare quella non più in uso</a:t>
            </a:r>
          </a:p>
          <a:p>
            <a:pPr lvl="2"/>
            <a:r>
              <a:rPr lang="it-IT" sz="1800" dirty="0"/>
              <a:t>Riduce la probabilità di introdurre errori e potenziali problemi di </a:t>
            </a:r>
            <a:r>
              <a:rPr lang="it-IT" sz="1800" dirty="0" smtClean="0"/>
              <a:t>sicurezza</a:t>
            </a:r>
          </a:p>
          <a:p>
            <a:pPr lvl="2"/>
            <a:endParaRPr lang="it-IT" sz="1800" dirty="0" smtClean="0"/>
          </a:p>
          <a:p>
            <a:pPr lvl="2"/>
            <a:endParaRPr lang="it-IT" sz="1800" dirty="0"/>
          </a:p>
          <a:p>
            <a:pPr lvl="1"/>
            <a:r>
              <a:rPr lang="it-IT" dirty="0"/>
              <a:t>Mediante la keyword </a:t>
            </a:r>
            <a:r>
              <a:rPr lang="it-IT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unsafe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/>
              <a:t>è possibile definire un contesto (blocco di codice, metodo o tipo) in cui:</a:t>
            </a:r>
          </a:p>
          <a:p>
            <a:pPr lvl="2"/>
            <a:r>
              <a:rPr lang="it-IT" sz="1800" dirty="0"/>
              <a:t>Poter dichiarare e utilizzare variabili di tipo puntatore (sintassi analoga al C)</a:t>
            </a:r>
          </a:p>
          <a:p>
            <a:pPr lvl="2"/>
            <a:r>
              <a:rPr lang="it-IT" sz="1800" dirty="0"/>
              <a:t>Chiamare funzioni che richiedono </a:t>
            </a:r>
            <a:r>
              <a:rPr lang="it-IT" sz="1800" dirty="0" smtClean="0"/>
              <a:t>l’utilizzo </a:t>
            </a:r>
            <a:r>
              <a:rPr lang="it-IT" sz="1800" dirty="0"/>
              <a:t>di puntatori</a:t>
            </a:r>
          </a:p>
          <a:p>
            <a:pPr lvl="2"/>
            <a:r>
              <a:rPr lang="it-IT" sz="1800" dirty="0"/>
              <a:t>Eseguire operazioni aritmetiche sui </a:t>
            </a:r>
            <a:r>
              <a:rPr lang="it-IT" sz="1800" dirty="0" smtClean="0"/>
              <a:t>puntatori</a:t>
            </a:r>
            <a:endParaRPr lang="it-IT" sz="1800" dirty="0"/>
          </a:p>
          <a:p>
            <a:pPr lvl="2"/>
            <a:r>
              <a:rPr lang="it-IT" sz="1800" dirty="0"/>
              <a:t>In pratica è “</a:t>
            </a:r>
            <a:r>
              <a:rPr lang="it-IT" sz="1800" dirty="0" err="1"/>
              <a:t>inline</a:t>
            </a:r>
            <a:r>
              <a:rPr lang="it-IT" sz="1800" dirty="0"/>
              <a:t> C</a:t>
            </a:r>
            <a:r>
              <a:rPr lang="it-IT" sz="1800" dirty="0" smtClean="0"/>
              <a:t>”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334803" y="2361634"/>
            <a:ext cx="4448879" cy="266226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/>
        </p:spPr>
        <p:txBody>
          <a:bodyPr wrap="square" bIns="0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endParaRPr lang="it-IT" sz="1200" u="none" noProof="1" smtClean="0">
              <a:solidFill>
                <a:srgbClr val="0000FF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 smtClean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v1 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byte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[] { 1, 2, 3, 4, 5 };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v2 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byte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[5];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endParaRPr lang="it-IT" sz="1200" u="none" noProof="1" smtClean="0">
              <a:solidFill>
                <a:srgbClr val="0000FF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 smtClean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unsafe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Copia da v1 a v2 con puntatori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fixed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(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byte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* pSrc = v1, pDst = v2)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{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byte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* pS = pSrc, pD = pDst;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endParaRPr lang="it-IT" sz="1200" u="none" noProof="1" smtClean="0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 smtClean="0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for</a:t>
            </a: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int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i = 0; i &lt; v1.Length; i++)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{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*pD++ = *pS++;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}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}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 smtClean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1200"/>
              </a:lnSpc>
              <a:spcAft>
                <a:spcPts val="0"/>
              </a:spcAft>
            </a:pP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15" name="Segnaposto data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6" name="Segnaposto piè di pagina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17" name="Segnaposto numero diapositiva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302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C# vs. Java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 smtClean="0"/>
              <a:t>«</a:t>
            </a:r>
            <a:r>
              <a:rPr lang="it-IT" i="1" dirty="0" smtClean="0"/>
              <a:t>C# </a:t>
            </a:r>
            <a:r>
              <a:rPr lang="it-IT" i="1" dirty="0" err="1" smtClean="0"/>
              <a:t>is</a:t>
            </a:r>
            <a:r>
              <a:rPr lang="it-IT" i="1" dirty="0" smtClean="0"/>
              <a:t> an </a:t>
            </a:r>
            <a:r>
              <a:rPr lang="it-IT" i="1" dirty="0" err="1" smtClean="0"/>
              <a:t>imitation</a:t>
            </a:r>
            <a:r>
              <a:rPr lang="it-IT" i="1" dirty="0" smtClean="0"/>
              <a:t> of Java with reliability, </a:t>
            </a:r>
            <a:r>
              <a:rPr lang="it-IT" i="1" dirty="0" err="1" smtClean="0"/>
              <a:t>productivity</a:t>
            </a:r>
            <a:r>
              <a:rPr lang="it-IT" i="1" dirty="0" smtClean="0"/>
              <a:t> and security </a:t>
            </a:r>
            <a:r>
              <a:rPr lang="it-IT" i="1" dirty="0" err="1" smtClean="0"/>
              <a:t>deleted</a:t>
            </a:r>
            <a:r>
              <a:rPr lang="it-IT" dirty="0" smtClean="0"/>
              <a:t>»</a:t>
            </a:r>
          </a:p>
          <a:p>
            <a:pPr algn="ctr"/>
            <a:r>
              <a:rPr lang="it-IT" dirty="0" smtClean="0"/>
              <a:t>- </a:t>
            </a:r>
            <a:r>
              <a:rPr lang="it-IT" b="1" dirty="0" smtClean="0"/>
              <a:t>James </a:t>
            </a:r>
            <a:r>
              <a:rPr lang="it-IT" b="1" dirty="0" err="1" smtClean="0"/>
              <a:t>Goslin</a:t>
            </a:r>
            <a:r>
              <a:rPr lang="it-IT" dirty="0" smtClean="0"/>
              <a:t>, ideatore del linguaggio Java</a:t>
            </a:r>
          </a:p>
          <a:p>
            <a:pPr algn="ctr"/>
            <a:endParaRPr lang="it-IT" dirty="0" smtClean="0"/>
          </a:p>
          <a:p>
            <a:pPr algn="ctr"/>
            <a:r>
              <a:rPr lang="it-IT" dirty="0" smtClean="0"/>
              <a:t>«</a:t>
            </a:r>
            <a:r>
              <a:rPr lang="en-US" i="1" dirty="0" smtClean="0"/>
              <a:t>Java </a:t>
            </a:r>
            <a:r>
              <a:rPr lang="en-US" i="1" dirty="0"/>
              <a:t>and C# are almost identical programming </a:t>
            </a:r>
            <a:r>
              <a:rPr lang="en-US" i="1" dirty="0" smtClean="0"/>
              <a:t>languages. Boring </a:t>
            </a:r>
            <a:r>
              <a:rPr lang="en-US" i="1" dirty="0"/>
              <a:t>repetition that lacks </a:t>
            </a:r>
            <a:r>
              <a:rPr lang="en-US" i="1" dirty="0" smtClean="0"/>
              <a:t>innovation</a:t>
            </a:r>
            <a:r>
              <a:rPr lang="it-IT" dirty="0" smtClean="0"/>
              <a:t>»</a:t>
            </a:r>
            <a:endParaRPr lang="en-US" dirty="0" smtClean="0"/>
          </a:p>
          <a:p>
            <a:pPr algn="ctr"/>
            <a:r>
              <a:rPr lang="it-IT" dirty="0" smtClean="0"/>
              <a:t>«</a:t>
            </a:r>
            <a:r>
              <a:rPr lang="en-US" i="1" dirty="0" smtClean="0"/>
              <a:t>C</a:t>
            </a:r>
            <a:r>
              <a:rPr lang="en-US" i="1" dirty="0"/>
              <a:t># borrowed a lot from </a:t>
            </a:r>
            <a:r>
              <a:rPr lang="en-US" i="1" dirty="0" smtClean="0"/>
              <a:t>Java, and </a:t>
            </a:r>
            <a:r>
              <a:rPr lang="en-US" i="1" dirty="0"/>
              <a:t>vice </a:t>
            </a:r>
            <a:r>
              <a:rPr lang="en-US" i="1" dirty="0" smtClean="0"/>
              <a:t>versa</a:t>
            </a:r>
            <a:r>
              <a:rPr lang="it-IT" dirty="0" smtClean="0"/>
              <a:t>»</a:t>
            </a:r>
            <a:endParaRPr lang="en-US" dirty="0" smtClean="0"/>
          </a:p>
          <a:p>
            <a:pPr algn="ctr"/>
            <a:r>
              <a:rPr lang="en-US" dirty="0" smtClean="0"/>
              <a:t>- </a:t>
            </a:r>
            <a:r>
              <a:rPr lang="it-IT" b="1" dirty="0"/>
              <a:t>Klaus </a:t>
            </a:r>
            <a:r>
              <a:rPr lang="it-IT" b="1" dirty="0" err="1" smtClean="0"/>
              <a:t>Kreft</a:t>
            </a:r>
            <a:r>
              <a:rPr lang="it-IT" b="1" dirty="0"/>
              <a:t> </a:t>
            </a:r>
            <a:r>
              <a:rPr lang="it-IT" dirty="0" smtClean="0"/>
              <a:t>e </a:t>
            </a:r>
            <a:r>
              <a:rPr lang="it-IT" b="1" dirty="0" smtClean="0"/>
              <a:t>Angelika Langer</a:t>
            </a:r>
            <a:r>
              <a:rPr lang="it-IT" dirty="0" smtClean="0"/>
              <a:t>, autori di molti libri sul linguaggio C++</a:t>
            </a:r>
          </a:p>
          <a:p>
            <a:pPr algn="ctr"/>
            <a:endParaRPr lang="it-IT" dirty="0"/>
          </a:p>
          <a:p>
            <a:pPr algn="ctr"/>
            <a:r>
              <a:rPr lang="it-IT" dirty="0" smtClean="0"/>
              <a:t>«</a:t>
            </a:r>
            <a:r>
              <a:rPr lang="en-US" i="1" dirty="0" smtClean="0"/>
              <a:t>C</a:t>
            </a:r>
            <a:r>
              <a:rPr lang="en-US" i="1" dirty="0"/>
              <a:t># is </a:t>
            </a:r>
            <a:r>
              <a:rPr lang="en-US" i="1" dirty="0" smtClean="0"/>
              <a:t>not </a:t>
            </a:r>
            <a:r>
              <a:rPr lang="en-US" i="1" dirty="0"/>
              <a:t>a Java </a:t>
            </a:r>
            <a:r>
              <a:rPr lang="en-US" i="1" dirty="0" smtClean="0"/>
              <a:t>clone </a:t>
            </a:r>
            <a:r>
              <a:rPr lang="en-US" i="1" dirty="0"/>
              <a:t>and is </a:t>
            </a:r>
            <a:r>
              <a:rPr lang="en-US" i="1" dirty="0" smtClean="0"/>
              <a:t>much </a:t>
            </a:r>
            <a:r>
              <a:rPr lang="en-US" i="1" dirty="0"/>
              <a:t>closer to C</a:t>
            </a:r>
            <a:r>
              <a:rPr lang="en-US" i="1" dirty="0" smtClean="0"/>
              <a:t>++ </a:t>
            </a:r>
            <a:r>
              <a:rPr lang="en-US" i="1" dirty="0"/>
              <a:t>in its </a:t>
            </a:r>
            <a:r>
              <a:rPr lang="en-US" i="1" dirty="0" smtClean="0"/>
              <a:t>design</a:t>
            </a:r>
            <a:r>
              <a:rPr lang="it-IT" dirty="0" smtClean="0"/>
              <a:t>»</a:t>
            </a:r>
          </a:p>
          <a:p>
            <a:pPr algn="ctr"/>
            <a:r>
              <a:rPr lang="it-IT" dirty="0"/>
              <a:t>-  </a:t>
            </a:r>
            <a:r>
              <a:rPr lang="it-IT" b="1" dirty="0" err="1"/>
              <a:t>Anders</a:t>
            </a:r>
            <a:r>
              <a:rPr lang="it-IT" b="1" dirty="0"/>
              <a:t> </a:t>
            </a:r>
            <a:r>
              <a:rPr lang="it-IT" b="1" dirty="0" err="1" smtClean="0"/>
              <a:t>Hejlsberg</a:t>
            </a:r>
            <a:r>
              <a:rPr lang="it-IT" dirty="0" smtClean="0"/>
              <a:t>, team leader del progetto C#</a:t>
            </a:r>
            <a:endParaRPr lang="it-IT" dirty="0"/>
          </a:p>
        </p:txBody>
      </p:sp>
      <p:sp>
        <p:nvSpPr>
          <p:cNvPr id="16" name="Segnaposto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2150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MSDN - Visual </a:t>
            </a:r>
            <a:r>
              <a:rPr lang="it-IT" dirty="0"/>
              <a:t>C</a:t>
            </a:r>
            <a:r>
              <a:rPr lang="it-IT" dirty="0" smtClean="0"/>
              <a:t>#</a:t>
            </a:r>
          </a:p>
          <a:p>
            <a:pPr lvl="1"/>
            <a:r>
              <a:rPr lang="it-IT" dirty="0">
                <a:sym typeface="Wingdings" panose="05000000000000000000" pitchFamily="2" charset="2"/>
                <a:hlinkClick r:id="rId2"/>
              </a:rPr>
              <a:t>https://</a:t>
            </a:r>
            <a:r>
              <a:rPr lang="it-IT" dirty="0" smtClean="0">
                <a:sym typeface="Wingdings" panose="05000000000000000000" pitchFamily="2" charset="2"/>
                <a:hlinkClick r:id="rId2"/>
              </a:rPr>
              <a:t>msdn.microsoft.com/en-us/library/67ef8sbd.aspx</a:t>
            </a:r>
            <a:endParaRPr lang="it-IT" dirty="0">
              <a:sym typeface="Wingdings" panose="05000000000000000000" pitchFamily="2" charset="2"/>
            </a:endParaRPr>
          </a:p>
          <a:p>
            <a:pPr lvl="1"/>
            <a:r>
              <a:rPr lang="it-IT" dirty="0">
                <a:hlinkClick r:id="rId3"/>
              </a:rPr>
              <a:t>https://</a:t>
            </a:r>
            <a:r>
              <a:rPr lang="it-IT" dirty="0" smtClean="0">
                <a:hlinkClick r:id="rId3"/>
              </a:rPr>
              <a:t>msdn.microsoft.com/en-us/library/618ayhy6.aspx</a:t>
            </a:r>
            <a:endParaRPr lang="it-IT" dirty="0" smtClean="0"/>
          </a:p>
          <a:p>
            <a:pPr marL="201168" lvl="1" indent="0">
              <a:buNone/>
            </a:pPr>
            <a:endParaRPr lang="it-IT" dirty="0" smtClean="0"/>
          </a:p>
        </p:txBody>
      </p:sp>
      <p:sp>
        <p:nvSpPr>
          <p:cNvPr id="2" name="Segnaposto testo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 smtClean="0"/>
              <a:t>Riferimenti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461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LINQ e TPL: un esempio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2"/>
          </p:nvPr>
        </p:nvSpPr>
        <p:spPr>
          <a:xfrm>
            <a:off x="379561" y="1226174"/>
            <a:ext cx="5836162" cy="52200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class</a:t>
            </a:r>
            <a:r>
              <a:rPr lang="it-IT" b="0" noProof="1">
                <a:ea typeface="Calibri"/>
              </a:rPr>
              <a:t>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Worker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private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from, count;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>
                <a:ea typeface="Calibri"/>
              </a:rPr>
              <a:t> Worker(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from,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count)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{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this</a:t>
            </a:r>
            <a:r>
              <a:rPr lang="it-IT" b="0" noProof="1">
                <a:ea typeface="Calibri"/>
              </a:rPr>
              <a:t>.from = from;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this</a:t>
            </a:r>
            <a:r>
              <a:rPr lang="it-IT" b="0" noProof="1">
                <a:ea typeface="Calibri"/>
              </a:rPr>
              <a:t>.count = count; }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public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void</a:t>
            </a:r>
            <a:r>
              <a:rPr lang="it-IT" b="0" noProof="1">
                <a:ea typeface="Calibri"/>
              </a:rPr>
              <a:t> Run() 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for</a:t>
            </a:r>
            <a:r>
              <a:rPr lang="it-IT" b="0" noProof="1">
                <a:ea typeface="Calibri"/>
              </a:rPr>
              <a:t> (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i = from; i &lt; from+count; i++) 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if</a:t>
            </a:r>
            <a:r>
              <a:rPr lang="it-IT" b="0" noProof="1">
                <a:ea typeface="Calibri"/>
              </a:rPr>
              <a:t> (IsPrime(i)) 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   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noProof="1">
                <a:ea typeface="Calibri"/>
              </a:rPr>
              <a:t>.Write(</a:t>
            </a:r>
            <a:r>
              <a:rPr lang="it-IT" b="0" noProof="1">
                <a:solidFill>
                  <a:srgbClr val="A31515"/>
                </a:solidFill>
                <a:ea typeface="Calibri"/>
              </a:rPr>
              <a:t>"{0}\n"</a:t>
            </a:r>
            <a:r>
              <a:rPr lang="it-IT" b="0" noProof="1">
                <a:ea typeface="Calibri"/>
              </a:rPr>
              <a:t>, i);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  }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private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static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bool</a:t>
            </a:r>
            <a:r>
              <a:rPr lang="it-IT" b="0" noProof="1">
                <a:ea typeface="Calibri"/>
              </a:rPr>
              <a:t> IsPrime(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num) 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sq = (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)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Math</a:t>
            </a:r>
            <a:r>
              <a:rPr lang="it-IT" b="0" noProof="1">
                <a:ea typeface="Calibri"/>
              </a:rPr>
              <a:t>.Sqrt(num);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for</a:t>
            </a:r>
            <a:r>
              <a:rPr lang="it-IT" b="0" noProof="1">
                <a:ea typeface="Calibri"/>
              </a:rPr>
              <a:t> (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i = 2; i &lt;= sq; i++) 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if</a:t>
            </a:r>
            <a:r>
              <a:rPr lang="it-IT" b="0" noProof="1">
                <a:ea typeface="Calibri"/>
              </a:rPr>
              <a:t> ((num % i) == 0) {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  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return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false</a:t>
            </a:r>
            <a:r>
              <a:rPr lang="it-IT" b="0" noProof="1">
                <a:ea typeface="Calibri"/>
              </a:rPr>
              <a:t>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  }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 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return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true</a:t>
            </a:r>
            <a:r>
              <a:rPr lang="it-IT" b="0" noProof="1">
                <a:ea typeface="Calibri"/>
              </a:rPr>
              <a:t>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}</a:t>
            </a:r>
          </a:p>
          <a:p>
            <a:pPr>
              <a:spcAft>
                <a:spcPts val="0"/>
              </a:spcAft>
            </a:pPr>
            <a:endParaRPr lang="it-IT" b="0" noProof="1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...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const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n = 1000;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const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t = 4;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from = 2;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count = (n - from) / t;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for</a:t>
            </a:r>
            <a:r>
              <a:rPr lang="it-IT" b="0" noProof="1">
                <a:ea typeface="Calibri"/>
              </a:rPr>
              <a:t> (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>
                <a:ea typeface="Calibri"/>
              </a:rPr>
              <a:t> i = 0; i &lt; t-1; i++) {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  new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Thread</a:t>
            </a:r>
            <a:r>
              <a:rPr lang="it-IT" b="0" noProof="1">
                <a:ea typeface="Calibri"/>
              </a:rPr>
              <a:t>(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Worker</a:t>
            </a:r>
            <a:r>
              <a:rPr lang="it-IT" b="0" noProof="1">
                <a:ea typeface="Calibri"/>
              </a:rPr>
              <a:t>(from, count).Run).Start();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  from += count;</a:t>
            </a:r>
          </a:p>
          <a:p>
            <a:pPr>
              <a:spcAft>
                <a:spcPts val="0"/>
              </a:spcAft>
            </a:pPr>
            <a:r>
              <a:rPr lang="it-IT" b="0" noProof="1">
                <a:ea typeface="Calibri"/>
              </a:rPr>
              <a:t>}</a:t>
            </a:r>
          </a:p>
          <a:p>
            <a:pPr>
              <a:spcAft>
                <a:spcPts val="0"/>
              </a:spcAft>
            </a:pPr>
            <a:r>
              <a:rPr lang="it-IT" b="0" noProof="1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Thread</a:t>
            </a:r>
            <a:r>
              <a:rPr lang="it-IT" b="0" noProof="1">
                <a:ea typeface="Calibri"/>
              </a:rPr>
              <a:t>(</a:t>
            </a:r>
            <a:r>
              <a:rPr lang="it-IT" b="0" noProof="1">
                <a:solidFill>
                  <a:srgbClr val="0000FF"/>
                </a:solidFill>
                <a:ea typeface="Calibri"/>
              </a:rPr>
              <a:t>new</a:t>
            </a:r>
            <a:r>
              <a:rPr lang="it-IT" b="0" noProof="1">
                <a:ea typeface="Calibri"/>
              </a:rPr>
              <a:t> </a:t>
            </a:r>
            <a:r>
              <a:rPr lang="it-IT" b="0" noProof="1">
                <a:solidFill>
                  <a:srgbClr val="2B91AF"/>
                </a:solidFill>
                <a:ea typeface="Calibri"/>
              </a:rPr>
              <a:t>Worker</a:t>
            </a:r>
            <a:r>
              <a:rPr lang="it-IT" b="0" noProof="1">
                <a:ea typeface="Calibri"/>
              </a:rPr>
              <a:t>(from, n-from).Run).Start();</a:t>
            </a:r>
          </a:p>
          <a:p>
            <a:endParaRPr lang="it-IT" b="0" dirty="0"/>
          </a:p>
        </p:txBody>
      </p:sp>
      <p:sp>
        <p:nvSpPr>
          <p:cNvPr id="7" name="Segnaposto testo 7"/>
          <p:cNvSpPr>
            <a:spLocks noGrp="1"/>
          </p:cNvSpPr>
          <p:nvPr>
            <p:ph type="body" sz="quarter" idx="13"/>
          </p:nvPr>
        </p:nvSpPr>
        <p:spPr>
          <a:xfrm>
            <a:off x="6571632" y="3506870"/>
            <a:ext cx="5620368" cy="35683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private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static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bool</a:t>
            </a:r>
            <a:r>
              <a:rPr lang="it-IT" b="0" noProof="1" smtClean="0">
                <a:ea typeface="Calibri"/>
              </a:rPr>
              <a:t> IsPrime(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 smtClean="0">
                <a:ea typeface="Calibri"/>
              </a:rPr>
              <a:t> num)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{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  return</a:t>
            </a:r>
            <a:r>
              <a:rPr lang="it-IT" b="0" noProof="1" smtClean="0">
                <a:ea typeface="Calibri"/>
              </a:rPr>
              <a:t>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Enumerable</a:t>
            </a:r>
            <a:r>
              <a:rPr lang="it-IT" b="0" noProof="1" smtClean="0">
                <a:ea typeface="Calibri"/>
              </a:rPr>
              <a:t>.Range(2, (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 smtClean="0">
                <a:ea typeface="Calibri"/>
              </a:rPr>
              <a:t>)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Math</a:t>
            </a:r>
            <a:r>
              <a:rPr lang="it-IT" b="0" noProof="1" smtClean="0">
                <a:ea typeface="Calibri"/>
              </a:rPr>
              <a:t>.Sqrt(num))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           .All(i =&gt; num % i != 0);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}</a:t>
            </a:r>
          </a:p>
          <a:p>
            <a:pPr>
              <a:spcAft>
                <a:spcPts val="0"/>
              </a:spcAft>
            </a:pPr>
            <a:endParaRPr lang="it-IT" b="0" noProof="1" smtClean="0">
              <a:ea typeface="Calibri"/>
            </a:endParaRP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... 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0000FF"/>
                </a:solidFill>
                <a:ea typeface="Calibri"/>
              </a:rPr>
              <a:t>var</a:t>
            </a:r>
            <a:r>
              <a:rPr lang="it-IT" b="0" noProof="1" smtClean="0">
                <a:ea typeface="Calibri"/>
              </a:rPr>
              <a:t> part =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Partitioner</a:t>
            </a:r>
            <a:r>
              <a:rPr lang="it-IT" b="0" noProof="1" smtClean="0">
                <a:ea typeface="Calibri"/>
              </a:rPr>
              <a:t>.Create(2, 1000);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solidFill>
                  <a:srgbClr val="2B91AF"/>
                </a:solidFill>
                <a:ea typeface="Calibri"/>
              </a:rPr>
              <a:t>Parallel</a:t>
            </a:r>
            <a:r>
              <a:rPr lang="it-IT" b="0" noProof="1" smtClean="0">
                <a:ea typeface="Calibri"/>
              </a:rPr>
              <a:t>.ForEach(part, p=&gt;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for</a:t>
            </a:r>
            <a:r>
              <a:rPr lang="it-IT" b="0" noProof="1" smtClean="0">
                <a:ea typeface="Calibri"/>
              </a:rPr>
              <a:t> (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int</a:t>
            </a:r>
            <a:r>
              <a:rPr lang="it-IT" b="0" noProof="1" smtClean="0">
                <a:ea typeface="Calibri"/>
              </a:rPr>
              <a:t> i = p.Item1; i &lt; p.Item2; i++)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  </a:t>
            </a:r>
            <a:r>
              <a:rPr lang="it-IT" b="0" noProof="1" smtClean="0">
                <a:solidFill>
                  <a:srgbClr val="0000FF"/>
                </a:solidFill>
                <a:ea typeface="Calibri"/>
              </a:rPr>
              <a:t>if</a:t>
            </a:r>
            <a:r>
              <a:rPr lang="it-IT" b="0" noProof="1" smtClean="0">
                <a:ea typeface="Calibri"/>
              </a:rPr>
              <a:t> (IsPrime(i))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  {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    </a:t>
            </a:r>
            <a:r>
              <a:rPr lang="it-IT" b="0" noProof="1" smtClean="0">
                <a:solidFill>
                  <a:srgbClr val="2B91AF"/>
                </a:solidFill>
                <a:ea typeface="Calibri"/>
              </a:rPr>
              <a:t>Console</a:t>
            </a:r>
            <a:r>
              <a:rPr lang="it-IT" b="0" noProof="1" smtClean="0">
                <a:ea typeface="Calibri"/>
              </a:rPr>
              <a:t>.Write(</a:t>
            </a:r>
            <a:r>
              <a:rPr lang="it-IT" b="0" noProof="1" smtClean="0">
                <a:solidFill>
                  <a:srgbClr val="A31515"/>
                </a:solidFill>
                <a:ea typeface="Calibri"/>
              </a:rPr>
              <a:t>"{0}\n"</a:t>
            </a:r>
            <a:r>
              <a:rPr lang="it-IT" b="0" noProof="1" smtClean="0">
                <a:ea typeface="Calibri"/>
              </a:rPr>
              <a:t>, j);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  }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it-IT" b="0" noProof="1" smtClean="0">
                <a:ea typeface="Calibri"/>
              </a:rPr>
              <a:t>);</a:t>
            </a:r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5581826" y="1073181"/>
            <a:ext cx="5050678" cy="252982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hlink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it-IT" u="none" kern="0" dirty="0"/>
              <a:t>Qui sotto un’implementazione con LINQ e TPL dell’esempio a sinistra: </a:t>
            </a:r>
          </a:p>
          <a:p>
            <a:pPr lvl="2"/>
            <a:r>
              <a:rPr lang="it-IT" u="none" kern="0" dirty="0" smtClean="0"/>
              <a:t>In </a:t>
            </a:r>
            <a:r>
              <a:rPr lang="it-IT" u="none" kern="0" dirty="0" err="1" smtClean="0"/>
              <a:t>IsPrime</a:t>
            </a:r>
            <a:r>
              <a:rPr lang="it-IT" u="none" kern="0" dirty="0" smtClean="0"/>
              <a:t>, il metodo di estensione LINQ </a:t>
            </a:r>
            <a:r>
              <a:rPr lang="it-IT" u="none" kern="0" dirty="0" err="1" smtClean="0"/>
              <a:t>All</a:t>
            </a:r>
            <a:r>
              <a:rPr lang="it-IT" u="none" kern="0" dirty="0" smtClean="0"/>
              <a:t>(), applicato a una sequenza di </a:t>
            </a:r>
            <a:r>
              <a:rPr lang="it-IT" u="none" kern="0" dirty="0" err="1" smtClean="0"/>
              <a:t>int</a:t>
            </a:r>
            <a:r>
              <a:rPr lang="it-IT" u="none" kern="0" dirty="0" smtClean="0"/>
              <a:t>, restituisce </a:t>
            </a:r>
            <a:r>
              <a:rPr lang="it-IT" u="none" kern="0" dirty="0" err="1" smtClean="0"/>
              <a:t>true</a:t>
            </a:r>
            <a:r>
              <a:rPr lang="it-IT" u="none" kern="0" dirty="0" smtClean="0"/>
              <a:t> se tutti gli elementi soddisfano il predicato.</a:t>
            </a:r>
          </a:p>
          <a:p>
            <a:pPr lvl="2"/>
            <a:r>
              <a:rPr lang="it-IT" u="none" kern="0" dirty="0" err="1" smtClean="0"/>
              <a:t>Partitioner.Create</a:t>
            </a:r>
            <a:r>
              <a:rPr lang="it-IT" u="none" kern="0" dirty="0" smtClean="0"/>
              <a:t> suddivide i numeri in sequenze affidate a task diversi da </a:t>
            </a:r>
            <a:r>
              <a:rPr lang="it-IT" u="none" kern="0" dirty="0" err="1" smtClean="0"/>
              <a:t>Parallel.ForEach</a:t>
            </a:r>
            <a:r>
              <a:rPr lang="it-IT" u="none" kern="0" dirty="0" smtClean="0"/>
              <a:t>.</a:t>
            </a:r>
          </a:p>
        </p:txBody>
      </p:sp>
      <p:sp>
        <p:nvSpPr>
          <p:cNvPr id="18" name="Segnaposto data 1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20" name="Segnaposto numero diapositiva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8F5FEA-7287-4103-B694-2A34154BFA34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5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Rilascio deterministico delle risorse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74826" y="1196976"/>
            <a:ext cx="4681215" cy="5299358"/>
          </a:xfrm>
        </p:spPr>
        <p:txBody>
          <a:bodyPr/>
          <a:lstStyle/>
          <a:p>
            <a:r>
              <a:rPr lang="it-IT" sz="2000" dirty="0"/>
              <a:t>Interfaccia «</a:t>
            </a:r>
            <a:r>
              <a:rPr lang="it-IT" sz="2000" dirty="0" err="1"/>
              <a:t>IDisposable</a:t>
            </a:r>
            <a:r>
              <a:rPr lang="it-IT" sz="2000" dirty="0"/>
              <a:t>»</a:t>
            </a:r>
          </a:p>
          <a:p>
            <a:pPr lvl="1"/>
            <a:r>
              <a:rPr lang="it-IT" sz="1800" dirty="0"/>
              <a:t>Contiene il metodo Dispose().</a:t>
            </a:r>
          </a:p>
          <a:p>
            <a:pPr lvl="1"/>
            <a:r>
              <a:rPr lang="it-IT" sz="1800" dirty="0"/>
              <a:t>Il metodo può essere chiamato per chiedere all’oggetto di rilasciare tutte le risorse che ha allocato (altri oggetti allocati, file aperti, connessioni di rete, etc.) senza dover aspettare l’intervento del GC</a:t>
            </a:r>
          </a:p>
          <a:p>
            <a:pPr lvl="1"/>
            <a:r>
              <a:rPr lang="it-IT" sz="1800" dirty="0"/>
              <a:t>Classi che implementano questa interfaccia forniscono un modo deterministico di rilasciare le proprie risorse.</a:t>
            </a:r>
          </a:p>
          <a:p>
            <a:pPr lvl="1"/>
            <a:r>
              <a:rPr lang="it-IT" sz="1800" dirty="0"/>
              <a:t>Il linguaggio fornisce un’apposita sintassi per utilizzare l’interfaccia </a:t>
            </a:r>
            <a:r>
              <a:rPr lang="it-IT" sz="1800" dirty="0" err="1"/>
              <a:t>IDisposable</a:t>
            </a:r>
            <a:r>
              <a:rPr lang="it-IT" sz="1800" dirty="0"/>
              <a:t> al meglio (keyword «</a:t>
            </a:r>
            <a:r>
              <a:rPr lang="it-IT" sz="1800" dirty="0" err="1"/>
              <a:t>using</a:t>
            </a:r>
            <a:r>
              <a:rPr lang="it-IT" sz="1800" dirty="0"/>
              <a:t>»).</a:t>
            </a:r>
          </a:p>
          <a:p>
            <a:pPr lvl="1"/>
            <a:endParaRPr lang="it-IT" sz="1800" dirty="0"/>
          </a:p>
          <a:p>
            <a:pPr lvl="1"/>
            <a:endParaRPr lang="it-IT" sz="1800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576630" y="1319190"/>
            <a:ext cx="4971903" cy="969496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C4D6D0"/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f 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FileStream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(P,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FileMode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.Create);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ds 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BinaryWriter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(f);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ds.Write(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true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ds.Write(10000); </a:t>
            </a: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se c’è un’eccezione qui,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ds.Write(5.2);   </a:t>
            </a: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quando verrà chiuso f?</a:t>
            </a:r>
            <a:endParaRPr lang="it-IT" sz="1200" u="none" noProof="1">
              <a:solidFill>
                <a:srgbClr val="000000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f.Close();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76630" y="2489351"/>
            <a:ext cx="4971903" cy="235449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C4D6D0"/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 </a:t>
            </a: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//N.B. graffa per restringere lo scope di f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f 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FileStream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(P,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FileMode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.Create);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try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{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ds 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BinaryWriter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(f);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ds.Write(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true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ds.Write(10000);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ds.Write(5.2);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}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finally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{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if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(f !=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null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    ((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IDisposable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)f).Dispose();</a:t>
            </a: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//chiude f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}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100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 </a:t>
            </a: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fine dello scope di f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240016" y="5054396"/>
            <a:ext cx="5387746" cy="127727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C4D6D0"/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0" bIns="0">
            <a:spAutoFit/>
          </a:bodyPr>
          <a:lstStyle/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 Identico alla versione try...finally qui sopra</a:t>
            </a:r>
            <a:endParaRPr lang="it-IT" sz="1200" u="none" noProof="1">
              <a:solidFill>
                <a:srgbClr val="0000FF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using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(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f 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FileStream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(P,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FileMode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.Create))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{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var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ds = 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new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</a:t>
            </a:r>
            <a:r>
              <a:rPr lang="it-IT" sz="1200" u="none" noProof="1">
                <a:solidFill>
                  <a:srgbClr val="2B91A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BinaryWriter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(f);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ds.Write(</a:t>
            </a:r>
            <a:r>
              <a:rPr lang="it-IT" sz="1200" u="none" noProof="1">
                <a:solidFill>
                  <a:srgbClr val="0000FF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true</a:t>
            </a: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ds.Write(10000);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 ds.Write(5.2);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  <a:p>
            <a:pPr>
              <a:lnSpc>
                <a:spcPts val="1200"/>
              </a:lnSpc>
              <a:spcAft>
                <a:spcPts val="1000"/>
              </a:spcAft>
            </a:pPr>
            <a:r>
              <a:rPr lang="it-IT" sz="1200" u="none" noProof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} </a:t>
            </a:r>
            <a:r>
              <a:rPr lang="it-IT" sz="1200" u="none" noProof="1">
                <a:solidFill>
                  <a:srgbClr val="008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//f.Dispose() chiamato in uscita: chiude il file</a:t>
            </a:r>
            <a:endParaRPr lang="it-IT" sz="1200" u="none" noProof="1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  <p:sp>
        <p:nvSpPr>
          <p:cNvPr id="19" name="Segnaposto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21" name="Segnaposto numero diapositiva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Boxing </a:t>
            </a:r>
            <a:r>
              <a:rPr lang="it-IT" dirty="0"/>
              <a:t>e </a:t>
            </a:r>
            <a:r>
              <a:rPr lang="it-IT" dirty="0" err="1" smtClean="0"/>
              <a:t>unboxing</a:t>
            </a:r>
            <a:endParaRPr lang="it-IT" dirty="0"/>
          </a:p>
        </p:txBody>
      </p:sp>
      <p:sp>
        <p:nvSpPr>
          <p:cNvPr id="399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Sistema dei tipi unificato</a:t>
            </a:r>
          </a:p>
          <a:p>
            <a:pPr lvl="1"/>
            <a:r>
              <a:rPr lang="it-IT" dirty="0"/>
              <a:t>Tutti i tipi derivano implicitamente da </a:t>
            </a:r>
            <a:r>
              <a:rPr lang="it-IT" dirty="0" err="1">
                <a:solidFill>
                  <a:schemeClr val="accent1"/>
                </a:solidFill>
              </a:rPr>
              <a:t>object</a:t>
            </a:r>
            <a:endParaRPr lang="it-IT" dirty="0">
              <a:solidFill>
                <a:schemeClr val="accent1"/>
              </a:solidFill>
            </a:endParaRPr>
          </a:p>
          <a:p>
            <a:pPr lvl="1"/>
            <a:r>
              <a:rPr lang="it-IT" dirty="0"/>
              <a:t>Ma come è possibile convertire un Value </a:t>
            </a:r>
            <a:r>
              <a:rPr lang="it-IT" dirty="0" err="1"/>
              <a:t>Type</a:t>
            </a:r>
            <a:r>
              <a:rPr lang="it-IT" dirty="0"/>
              <a:t> in un </a:t>
            </a:r>
            <a:r>
              <a:rPr lang="it-IT" dirty="0" err="1"/>
              <a:t>object</a:t>
            </a:r>
            <a:r>
              <a:rPr lang="it-IT" dirty="0"/>
              <a:t> (Reference </a:t>
            </a:r>
            <a:r>
              <a:rPr lang="it-IT" dirty="0" err="1"/>
              <a:t>Type</a:t>
            </a:r>
            <a:r>
              <a:rPr lang="it-IT" dirty="0"/>
              <a:t>)?</a:t>
            </a:r>
          </a:p>
          <a:p>
            <a:r>
              <a:rPr lang="it-IT" dirty="0"/>
              <a:t>Conversione </a:t>
            </a:r>
            <a:r>
              <a:rPr lang="it-IT" dirty="0">
                <a:solidFill>
                  <a:schemeClr val="accent1"/>
                </a:solidFill>
              </a:rPr>
              <a:t>Boxing</a:t>
            </a:r>
            <a:r>
              <a:rPr lang="it-IT" dirty="0"/>
              <a:t>: Value </a:t>
            </a:r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 err="1">
                <a:sym typeface="Wingdings" pitchFamily="2" charset="2"/>
              </a:rPr>
              <a:t>object</a:t>
            </a:r>
            <a:endParaRPr lang="it-IT" dirty="0"/>
          </a:p>
          <a:p>
            <a:pPr lvl="1"/>
            <a:r>
              <a:rPr lang="it-IT" dirty="0"/>
              <a:t>Alloca un apposito oggetto </a:t>
            </a:r>
            <a:r>
              <a:rPr lang="it-IT" dirty="0" smtClean="0"/>
              <a:t>e </a:t>
            </a:r>
            <a:r>
              <a:rPr lang="it-IT" dirty="0"/>
              <a:t>vi copia il valore </a:t>
            </a:r>
            <a:r>
              <a:rPr lang="it-IT" dirty="0" smtClean="0"/>
              <a:t>dentro</a:t>
            </a:r>
            <a:endParaRPr lang="it-IT" dirty="0"/>
          </a:p>
          <a:p>
            <a:r>
              <a:rPr lang="it-IT" dirty="0"/>
              <a:t>Conversione </a:t>
            </a:r>
            <a:r>
              <a:rPr lang="it-IT" dirty="0" err="1">
                <a:solidFill>
                  <a:schemeClr val="accent1"/>
                </a:solidFill>
              </a:rPr>
              <a:t>Unboxing</a:t>
            </a:r>
            <a:r>
              <a:rPr lang="it-IT" dirty="0"/>
              <a:t>: </a:t>
            </a:r>
            <a:r>
              <a:rPr lang="it-IT" dirty="0" err="1">
                <a:sym typeface="Wingdings" pitchFamily="2" charset="2"/>
              </a:rPr>
              <a:t>object</a:t>
            </a:r>
            <a:r>
              <a:rPr lang="it-IT" dirty="0"/>
              <a:t> 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/>
              <a:t>Value </a:t>
            </a:r>
            <a:r>
              <a:rPr lang="it-IT" dirty="0" err="1"/>
              <a:t>Type</a:t>
            </a:r>
            <a:endParaRPr lang="it-IT" dirty="0">
              <a:solidFill>
                <a:schemeClr val="accent1"/>
              </a:solidFill>
            </a:endParaRPr>
          </a:p>
          <a:p>
            <a:pPr lvl="1"/>
            <a:r>
              <a:rPr lang="it-IT" dirty="0"/>
              <a:t>Controlla il tipo del valore contenuto e, se possibile, copia il valore dall’oggetto nella variabile Value </a:t>
            </a:r>
            <a:r>
              <a:rPr lang="it-IT" dirty="0" err="1"/>
              <a:t>Type</a:t>
            </a:r>
            <a:endParaRPr lang="it-IT" dirty="0"/>
          </a:p>
        </p:txBody>
      </p:sp>
      <p:sp>
        <p:nvSpPr>
          <p:cNvPr id="399364" name="Rectangle 4"/>
          <p:cNvSpPr>
            <a:spLocks noChangeArrowheads="1"/>
          </p:cNvSpPr>
          <p:nvPr/>
        </p:nvSpPr>
        <p:spPr bwMode="auto">
          <a:xfrm>
            <a:off x="2084389" y="4903834"/>
            <a:ext cx="3570287" cy="13747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C4D6D0"/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sz="1600" u="none" dirty="0" err="1">
                <a:solidFill>
                  <a:srgbClr val="0000FF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u="none" dirty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i = 123;</a:t>
            </a:r>
            <a:endParaRPr lang="en-US" sz="1600" u="none" dirty="0">
              <a:solidFill>
                <a:srgbClr val="0000FF"/>
              </a:solidFill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ct val="5000"/>
              </a:spcBef>
            </a:pPr>
            <a:endParaRPr lang="en-US" sz="1600" u="none" dirty="0">
              <a:solidFill>
                <a:srgbClr val="0000FF"/>
              </a:solidFill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600" u="none" dirty="0">
                <a:solidFill>
                  <a:srgbClr val="0000FF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object</a:t>
            </a:r>
            <a:r>
              <a:rPr lang="en-US" sz="1600" u="none" dirty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o = </a:t>
            </a:r>
            <a:r>
              <a:rPr lang="en-US" sz="1600" u="none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i;   </a:t>
            </a:r>
            <a:r>
              <a:rPr lang="en-US" sz="1600" u="none" dirty="0">
                <a:solidFill>
                  <a:srgbClr val="008000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// Boxing</a:t>
            </a:r>
            <a:endParaRPr lang="en-US" sz="1600" u="none" dirty="0">
              <a:solidFill>
                <a:srgbClr val="0000FF"/>
              </a:solidFill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ct val="5000"/>
              </a:spcBef>
            </a:pPr>
            <a:endParaRPr lang="en-US" sz="1600" u="none" dirty="0">
              <a:solidFill>
                <a:srgbClr val="0000FF"/>
              </a:solidFill>
              <a:latin typeface="Lucida Console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ct val="5000"/>
              </a:spcBef>
            </a:pPr>
            <a:r>
              <a:rPr lang="en-US" sz="1600" u="none" dirty="0" err="1">
                <a:solidFill>
                  <a:srgbClr val="0000FF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u="none" dirty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 j = (</a:t>
            </a:r>
            <a:r>
              <a:rPr lang="en-US" sz="1600" u="none" dirty="0" err="1">
                <a:solidFill>
                  <a:srgbClr val="0000FF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600" u="none" dirty="0">
                <a:solidFill>
                  <a:srgbClr val="000000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)o; </a:t>
            </a:r>
            <a:r>
              <a:rPr lang="en-US" sz="1600" u="none" dirty="0">
                <a:solidFill>
                  <a:srgbClr val="008000"/>
                </a:solidFill>
                <a:latin typeface="Lucida Console" pitchFamily="49" charset="0"/>
                <a:ea typeface="Times New Roman" pitchFamily="18" charset="0"/>
                <a:cs typeface="Courier New" pitchFamily="49" charset="0"/>
              </a:rPr>
              <a:t>// Unboxing</a:t>
            </a:r>
          </a:p>
        </p:txBody>
      </p:sp>
      <p:grpSp>
        <p:nvGrpSpPr>
          <p:cNvPr id="399380" name="Group 20"/>
          <p:cNvGrpSpPr>
            <a:grpSpLocks/>
          </p:cNvGrpSpPr>
          <p:nvPr/>
        </p:nvGrpSpPr>
        <p:grpSpPr bwMode="auto">
          <a:xfrm>
            <a:off x="5988051" y="4913358"/>
            <a:ext cx="1101725" cy="361950"/>
            <a:chOff x="2812" y="3190"/>
            <a:chExt cx="694" cy="228"/>
          </a:xfrm>
        </p:grpSpPr>
        <p:sp>
          <p:nvSpPr>
            <p:cNvPr id="399366" name="Text Box 6"/>
            <p:cNvSpPr txBox="1">
              <a:spLocks noChangeArrowheads="1"/>
            </p:cNvSpPr>
            <p:nvPr/>
          </p:nvSpPr>
          <p:spPr bwMode="auto">
            <a:xfrm>
              <a:off x="2812" y="3190"/>
              <a:ext cx="2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 eaLnBrk="0" hangingPunct="0"/>
              <a:r>
                <a:rPr lang="en-US" sz="1600" b="1" u="none"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Console" pitchFamily="49" charset="0"/>
                </a:rPr>
                <a:t>i</a:t>
              </a:r>
            </a:p>
          </p:txBody>
        </p:sp>
        <p:sp>
          <p:nvSpPr>
            <p:cNvPr id="399367" name="Rectangle 7"/>
            <p:cNvSpPr>
              <a:spLocks noChangeArrowheads="1"/>
            </p:cNvSpPr>
            <p:nvPr/>
          </p:nvSpPr>
          <p:spPr bwMode="auto">
            <a:xfrm>
              <a:off x="3074" y="3214"/>
              <a:ext cx="432" cy="204"/>
            </a:xfrm>
            <a:prstGeom prst="rect">
              <a:avLst/>
            </a:prstGeom>
            <a:gradFill rotWithShape="0">
              <a:gsLst>
                <a:gs pos="0">
                  <a:srgbClr val="3681CC">
                    <a:gamma/>
                    <a:shade val="46275"/>
                    <a:invGamma/>
                  </a:srgbClr>
                </a:gs>
                <a:gs pos="100000">
                  <a:srgbClr val="3681CC"/>
                </a:gs>
              </a:gsLst>
              <a:lin ang="5400000" scaled="1"/>
            </a:gradFill>
            <a:ln w="25400">
              <a:solidFill>
                <a:srgbClr val="3681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sz="1600" b="1" u="none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</a:rPr>
                <a:t>123</a:t>
              </a:r>
            </a:p>
          </p:txBody>
        </p:sp>
      </p:grpSp>
      <p:grpSp>
        <p:nvGrpSpPr>
          <p:cNvPr id="399379" name="Group 19"/>
          <p:cNvGrpSpPr>
            <a:grpSpLocks/>
          </p:cNvGrpSpPr>
          <p:nvPr/>
        </p:nvGrpSpPr>
        <p:grpSpPr bwMode="auto">
          <a:xfrm>
            <a:off x="5988051" y="5443583"/>
            <a:ext cx="3006725" cy="703262"/>
            <a:chOff x="2812" y="3551"/>
            <a:chExt cx="1894" cy="443"/>
          </a:xfrm>
        </p:grpSpPr>
        <p:sp>
          <p:nvSpPr>
            <p:cNvPr id="399372" name="Rectangle 12"/>
            <p:cNvSpPr>
              <a:spLocks noChangeArrowheads="1"/>
            </p:cNvSpPr>
            <p:nvPr/>
          </p:nvSpPr>
          <p:spPr bwMode="auto">
            <a:xfrm>
              <a:off x="3074" y="3575"/>
              <a:ext cx="432" cy="204"/>
            </a:xfrm>
            <a:prstGeom prst="rect">
              <a:avLst/>
            </a:prstGeom>
            <a:gradFill rotWithShape="0">
              <a:gsLst>
                <a:gs pos="0">
                  <a:srgbClr val="3681CC">
                    <a:gamma/>
                    <a:shade val="46275"/>
                    <a:invGamma/>
                  </a:srgbClr>
                </a:gs>
                <a:gs pos="100000">
                  <a:srgbClr val="3681CC"/>
                </a:gs>
              </a:gsLst>
              <a:lin ang="5400000" scaled="1"/>
            </a:gradFill>
            <a:ln w="25400">
              <a:solidFill>
                <a:srgbClr val="3681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it-IT" sz="1600" b="1" u="none">
                <a:effectLst>
                  <a:outerShdw blurRad="38100" dist="38100" dir="2700000" algn="tl">
                    <a:srgbClr val="FFFFFF"/>
                  </a:outerShdw>
                </a:effectLst>
                <a:latin typeface="Lucida Console" pitchFamily="49" charset="0"/>
              </a:endParaRPr>
            </a:p>
          </p:txBody>
        </p:sp>
        <p:sp>
          <p:nvSpPr>
            <p:cNvPr id="399373" name="Text Box 13"/>
            <p:cNvSpPr txBox="1">
              <a:spLocks noChangeArrowheads="1"/>
            </p:cNvSpPr>
            <p:nvPr/>
          </p:nvSpPr>
          <p:spPr bwMode="auto">
            <a:xfrm>
              <a:off x="2812" y="3551"/>
              <a:ext cx="2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 eaLnBrk="0" hangingPunct="0"/>
              <a:r>
                <a:rPr lang="en-US" sz="1600" b="1" u="none"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Console" pitchFamily="49" charset="0"/>
                </a:rPr>
                <a:t>o</a:t>
              </a:r>
            </a:p>
          </p:txBody>
        </p:sp>
        <p:sp>
          <p:nvSpPr>
            <p:cNvPr id="399374" name="Rectangle 14"/>
            <p:cNvSpPr>
              <a:spLocks noChangeArrowheads="1"/>
            </p:cNvSpPr>
            <p:nvPr/>
          </p:nvSpPr>
          <p:spPr bwMode="auto">
            <a:xfrm>
              <a:off x="4274" y="3575"/>
              <a:ext cx="432" cy="204"/>
            </a:xfrm>
            <a:prstGeom prst="rect">
              <a:avLst/>
            </a:prstGeom>
            <a:gradFill rotWithShape="0">
              <a:gsLst>
                <a:gs pos="0">
                  <a:srgbClr val="97BEE5">
                    <a:gamma/>
                    <a:shade val="46275"/>
                    <a:invGamma/>
                  </a:srgbClr>
                </a:gs>
                <a:gs pos="100000">
                  <a:srgbClr val="97BEE5"/>
                </a:gs>
              </a:gsLst>
              <a:lin ang="5400000" scaled="1"/>
            </a:gradFill>
            <a:ln w="25400">
              <a:solidFill>
                <a:srgbClr val="3681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sz="1600" b="1" u="none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</a:rPr>
                <a:t>int</a:t>
              </a:r>
            </a:p>
          </p:txBody>
        </p:sp>
        <p:sp>
          <p:nvSpPr>
            <p:cNvPr id="399375" name="Line 15"/>
            <p:cNvSpPr>
              <a:spLocks noChangeShapeType="1"/>
            </p:cNvSpPr>
            <p:nvPr/>
          </p:nvSpPr>
          <p:spPr bwMode="auto">
            <a:xfrm>
              <a:off x="3296" y="3677"/>
              <a:ext cx="9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99376" name="Rectangle 16"/>
            <p:cNvSpPr>
              <a:spLocks noChangeArrowheads="1"/>
            </p:cNvSpPr>
            <p:nvPr/>
          </p:nvSpPr>
          <p:spPr bwMode="auto">
            <a:xfrm>
              <a:off x="4274" y="3790"/>
              <a:ext cx="432" cy="204"/>
            </a:xfrm>
            <a:prstGeom prst="rect">
              <a:avLst/>
            </a:prstGeom>
            <a:gradFill rotWithShape="0">
              <a:gsLst>
                <a:gs pos="0">
                  <a:srgbClr val="3681CC">
                    <a:gamma/>
                    <a:shade val="46275"/>
                    <a:invGamma/>
                  </a:srgbClr>
                </a:gs>
                <a:gs pos="100000">
                  <a:srgbClr val="3681CC"/>
                </a:gs>
              </a:gsLst>
              <a:lin ang="5400000" scaled="1"/>
            </a:gradFill>
            <a:ln w="25400">
              <a:solidFill>
                <a:srgbClr val="3681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sz="1600" b="1" u="none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</a:rPr>
                <a:t>123</a:t>
              </a:r>
            </a:p>
          </p:txBody>
        </p:sp>
      </p:grpSp>
      <p:grpSp>
        <p:nvGrpSpPr>
          <p:cNvPr id="399381" name="Group 21"/>
          <p:cNvGrpSpPr>
            <a:grpSpLocks/>
          </p:cNvGrpSpPr>
          <p:nvPr/>
        </p:nvGrpSpPr>
        <p:grpSpPr bwMode="auto">
          <a:xfrm>
            <a:off x="5988051" y="5962695"/>
            <a:ext cx="1101725" cy="361950"/>
            <a:chOff x="2812" y="3860"/>
            <a:chExt cx="694" cy="228"/>
          </a:xfrm>
        </p:grpSpPr>
        <p:sp>
          <p:nvSpPr>
            <p:cNvPr id="399377" name="Text Box 17"/>
            <p:cNvSpPr txBox="1">
              <a:spLocks noChangeArrowheads="1"/>
            </p:cNvSpPr>
            <p:nvPr/>
          </p:nvSpPr>
          <p:spPr bwMode="auto">
            <a:xfrm>
              <a:off x="2812" y="3860"/>
              <a:ext cx="2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BE7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r" eaLnBrk="0" hangingPunct="0"/>
              <a:r>
                <a:rPr lang="en-US" sz="1600" b="1" u="none">
                  <a:effectLst>
                    <a:outerShdw blurRad="38100" dist="38100" dir="2700000" algn="tl">
                      <a:srgbClr val="C0C0C0"/>
                    </a:outerShdw>
                  </a:effectLst>
                  <a:latin typeface="Lucida Console" pitchFamily="49" charset="0"/>
                </a:rPr>
                <a:t>j</a:t>
              </a:r>
            </a:p>
          </p:txBody>
        </p:sp>
        <p:sp>
          <p:nvSpPr>
            <p:cNvPr id="399378" name="Rectangle 18"/>
            <p:cNvSpPr>
              <a:spLocks noChangeArrowheads="1"/>
            </p:cNvSpPr>
            <p:nvPr/>
          </p:nvSpPr>
          <p:spPr bwMode="auto">
            <a:xfrm>
              <a:off x="3074" y="3884"/>
              <a:ext cx="432" cy="204"/>
            </a:xfrm>
            <a:prstGeom prst="rect">
              <a:avLst/>
            </a:prstGeom>
            <a:gradFill rotWithShape="0">
              <a:gsLst>
                <a:gs pos="0">
                  <a:srgbClr val="3681CC">
                    <a:gamma/>
                    <a:shade val="46275"/>
                    <a:invGamma/>
                  </a:srgbClr>
                </a:gs>
                <a:gs pos="100000">
                  <a:srgbClr val="3681CC"/>
                </a:gs>
              </a:gsLst>
              <a:lin ang="5400000" scaled="1"/>
            </a:gradFill>
            <a:ln w="25400">
              <a:solidFill>
                <a:srgbClr val="3681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sz="1600" b="1" u="none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ucida Console" pitchFamily="49" charset="0"/>
                </a:rPr>
                <a:t>123</a:t>
              </a:r>
            </a:p>
          </p:txBody>
        </p:sp>
      </p:grpSp>
      <p:sp>
        <p:nvSpPr>
          <p:cNvPr id="13" name="Segnaposto data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A. Croatti (UNIBO)</a:t>
            </a:r>
            <a:endParaRPr lang="en-US" dirty="0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Il Linguaggio C# - Tutorial per Programmatori Java</a:t>
            </a:r>
            <a:endParaRPr lang="en-US" dirty="0"/>
          </a:p>
        </p:txBody>
      </p:sp>
      <p:sp>
        <p:nvSpPr>
          <p:cNvPr id="15" name="Segnaposto numero diapositiva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F2B6-41CF-4D5F-9FE2-5F0491093ECC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1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PARTE 1</a:t>
            </a:r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4433278" y="186612"/>
            <a:ext cx="3842976" cy="6671388"/>
          </a:xfrm>
        </p:spPr>
        <p:txBody>
          <a:bodyPr vert="horz" lIns="0" tIns="45720" rIns="0" bIns="45720" rtlCol="0" anchor="t">
            <a:noAutofit/>
          </a:bodyPr>
          <a:lstStyle/>
          <a:p>
            <a:pPr marL="0" indent="0">
              <a:buNone/>
            </a:pPr>
            <a:r>
              <a:rPr lang="it-IT" dirty="0" smtClean="0"/>
              <a:t>1.1	</a:t>
            </a:r>
          </a:p>
          <a:p>
            <a:pPr lvl="1"/>
            <a:r>
              <a:rPr lang="it-IT" dirty="0" smtClean="0"/>
              <a:t>Convenzioni </a:t>
            </a:r>
            <a:r>
              <a:rPr lang="it-IT" dirty="0"/>
              <a:t>di scrittura del </a:t>
            </a:r>
            <a:r>
              <a:rPr lang="it-IT" dirty="0" smtClean="0"/>
              <a:t>codice</a:t>
            </a:r>
          </a:p>
          <a:p>
            <a:pPr lvl="1"/>
            <a:r>
              <a:rPr lang="it-IT" dirty="0" smtClean="0"/>
              <a:t>Struttura dei programmi</a:t>
            </a:r>
            <a:endParaRPr lang="it-IT" dirty="0"/>
          </a:p>
          <a:p>
            <a:pPr lvl="1"/>
            <a:r>
              <a:rPr lang="it-IT" dirty="0"/>
              <a:t>Console </a:t>
            </a:r>
            <a:r>
              <a:rPr lang="it-IT" dirty="0" smtClean="0"/>
              <a:t>I/O</a:t>
            </a:r>
          </a:p>
          <a:p>
            <a:pPr marL="0">
              <a:buNone/>
            </a:pPr>
            <a:r>
              <a:rPr lang="it-IT" dirty="0" smtClean="0"/>
              <a:t>1.2</a:t>
            </a:r>
            <a:endParaRPr lang="it-IT" dirty="0"/>
          </a:p>
          <a:p>
            <a:pPr lvl="1"/>
            <a:r>
              <a:rPr lang="it-IT" dirty="0"/>
              <a:t>Tipi di dati</a:t>
            </a:r>
          </a:p>
          <a:p>
            <a:pPr lvl="1"/>
            <a:r>
              <a:rPr lang="it-IT" dirty="0"/>
              <a:t>Istruzioni: controllo di flusso e cicli</a:t>
            </a:r>
          </a:p>
          <a:p>
            <a:pPr lvl="1"/>
            <a:r>
              <a:rPr lang="it-IT" dirty="0"/>
              <a:t>Caratteri e stringhe</a:t>
            </a:r>
          </a:p>
          <a:p>
            <a:pPr lvl="1"/>
            <a:r>
              <a:rPr lang="it-IT" dirty="0"/>
              <a:t>Array</a:t>
            </a:r>
          </a:p>
          <a:p>
            <a:pPr lvl="1"/>
            <a:r>
              <a:rPr lang="it-IT" dirty="0" smtClean="0"/>
              <a:t>Operatori</a:t>
            </a:r>
          </a:p>
          <a:p>
            <a:pPr marL="0">
              <a:buNone/>
            </a:pPr>
            <a:r>
              <a:rPr lang="it-IT" dirty="0" smtClean="0"/>
              <a:t>1.3</a:t>
            </a:r>
          </a:p>
          <a:p>
            <a:pPr lvl="1"/>
            <a:r>
              <a:rPr lang="it-IT" dirty="0" smtClean="0"/>
              <a:t>Classi</a:t>
            </a:r>
            <a:endParaRPr lang="it-IT" dirty="0"/>
          </a:p>
          <a:p>
            <a:pPr lvl="1"/>
            <a:r>
              <a:rPr lang="it-IT" dirty="0" smtClean="0"/>
              <a:t>Ereditarietà</a:t>
            </a:r>
          </a:p>
          <a:p>
            <a:pPr lvl="1"/>
            <a:r>
              <a:rPr lang="it-IT" dirty="0" smtClean="0"/>
              <a:t>Polimorfismo</a:t>
            </a:r>
            <a:endParaRPr lang="it-IT" dirty="0"/>
          </a:p>
          <a:p>
            <a:pPr lvl="1"/>
            <a:r>
              <a:rPr lang="it-IT" dirty="0"/>
              <a:t>Interfacce</a:t>
            </a:r>
          </a:p>
          <a:p>
            <a:pPr lvl="1"/>
            <a:r>
              <a:rPr lang="it-IT" dirty="0" smtClean="0"/>
              <a:t>Eccezioni</a:t>
            </a:r>
          </a:p>
          <a:p>
            <a:pPr marL="201168" lvl="1" indent="0">
              <a:buNone/>
            </a:pPr>
            <a:endParaRPr lang="it-IT" sz="160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smtClean="0"/>
              <a:t>Analogie e differenze tra C# e Java</a:t>
            </a:r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8565503" y="171570"/>
            <a:ext cx="3349690" cy="6133633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pPr marL="0" lvl="1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it-IT" sz="2400" u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1.4</a:t>
            </a:r>
            <a:endParaRPr lang="it-IT" sz="2400" u="none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it-IT" sz="2000" u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Passaggio </a:t>
            </a:r>
            <a:r>
              <a:rPr lang="it-IT" sz="20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dei parametri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it-IT" sz="20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Tipi generici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it-IT" sz="20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Collezioni e </a:t>
            </a:r>
            <a:r>
              <a:rPr lang="it-IT" sz="2000" u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iteratori</a:t>
            </a:r>
          </a:p>
          <a:p>
            <a:pPr marL="0" lvl="1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it-IT" sz="2400" u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1.5</a:t>
            </a:r>
            <a:endParaRPr lang="it-IT" sz="2000" u="none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it-IT" sz="2000" u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Metadati/annotazioni</a:t>
            </a:r>
            <a:endParaRPr lang="it-IT" sz="2000" u="none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it-IT" sz="2000" u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Reflection</a:t>
            </a:r>
            <a:endParaRPr lang="it-IT" sz="2000" u="none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it-IT" sz="20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File I/O e serializzazione oggetti</a:t>
            </a: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it-IT" sz="2000" u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Thread</a:t>
            </a:r>
            <a:r>
              <a:rPr lang="it-IT" sz="20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e </a:t>
            </a:r>
            <a:r>
              <a:rPr lang="it-IT" sz="2000" u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concorrenza</a:t>
            </a:r>
            <a:endParaRPr lang="it-IT" sz="2000" u="none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0" lvl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it-IT" sz="2400" u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1.6</a:t>
            </a:r>
            <a:endParaRPr lang="it-IT" sz="2400" u="none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84048" lvl="1" indent="-18288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it-IT" sz="20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Generazione </a:t>
            </a:r>
            <a:r>
              <a:rPr lang="it-IT" sz="2000" u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della documentazione </a:t>
            </a:r>
            <a:r>
              <a:rPr lang="it-IT" sz="2000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dai commenti</a:t>
            </a:r>
          </a:p>
        </p:txBody>
      </p:sp>
    </p:spTree>
    <p:extLst>
      <p:ext uri="{BB962C8B-B14F-4D97-AF65-F5344CB8AC3E}">
        <p14:creationId xmlns:p14="http://schemas.microsoft.com/office/powerpoint/2010/main" val="40621653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28126</TotalTime>
  <Words>14309</Words>
  <Application>Microsoft Office PowerPoint</Application>
  <PresentationFormat>Widescreen</PresentationFormat>
  <Paragraphs>2971</Paragraphs>
  <Slides>83</Slides>
  <Notes>33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83</vt:i4>
      </vt:variant>
    </vt:vector>
  </HeadingPairs>
  <TitlesOfParts>
    <vt:vector size="92" baseType="lpstr">
      <vt:lpstr>Arial</vt:lpstr>
      <vt:lpstr>Calibri</vt:lpstr>
      <vt:lpstr>Calibri Light</vt:lpstr>
      <vt:lpstr>Consolas</vt:lpstr>
      <vt:lpstr>Courier New</vt:lpstr>
      <vt:lpstr>Lucida Console</vt:lpstr>
      <vt:lpstr>Times New Roman</vt:lpstr>
      <vt:lpstr>Wingdings</vt:lpstr>
      <vt:lpstr>Retrospettivo</vt:lpstr>
      <vt:lpstr>Il Linguaggio C# TUTORIAL PER PROGRAMMATORI JAVA</vt:lpstr>
      <vt:lpstr>Ringraziamenti</vt:lpstr>
      <vt:lpstr>Presentazione standard di PowerPoint</vt:lpstr>
      <vt:lpstr>Microsoft .NET Framework</vt:lpstr>
      <vt:lpstr>Linguaggio C# - Caratteristiche generali</vt:lpstr>
      <vt:lpstr>Un esempio: C# &gt; CIL &gt; ASM</vt:lpstr>
      <vt:lpstr>C# e Java</vt:lpstr>
      <vt:lpstr>C# vs. Java</vt:lpstr>
      <vt:lpstr>PARTE 1</vt:lpstr>
      <vt:lpstr>Convenzioni di scrittura del codice</vt:lpstr>
      <vt:lpstr>Struttura dei programmi</vt:lpstr>
      <vt:lpstr>Struttura dei programmi – Esempi</vt:lpstr>
      <vt:lpstr>Console I/O</vt:lpstr>
      <vt:lpstr>Console I/O – Esempio</vt:lpstr>
      <vt:lpstr>Tipi di dati</vt:lpstr>
      <vt:lpstr>Tipi di dati – Esempi</vt:lpstr>
      <vt:lpstr>Istruzioni: controllo di flusso e cicli</vt:lpstr>
      <vt:lpstr>Istruzioni: controllo di flusso e cicli – Esempi</vt:lpstr>
      <vt:lpstr>Caratteri e stringhe</vt:lpstr>
      <vt:lpstr>Caratteri e stringhe – Esempi</vt:lpstr>
      <vt:lpstr>Array</vt:lpstr>
      <vt:lpstr>Array – Esempi</vt:lpstr>
      <vt:lpstr>Operatori</vt:lpstr>
      <vt:lpstr>Classi</vt:lpstr>
      <vt:lpstr>Classi – Esempio</vt:lpstr>
      <vt:lpstr>Passaggio dei parametri</vt:lpstr>
      <vt:lpstr>Passaggio dei parametri – Alcuni Esempi</vt:lpstr>
      <vt:lpstr>Ereditarietà</vt:lpstr>
      <vt:lpstr>Ereditarietà – Esempio</vt:lpstr>
      <vt:lpstr>Polimorfismo e metodi virtuali – Esempi</vt:lpstr>
      <vt:lpstr>Polimorfismo (approfondimento)</vt:lpstr>
      <vt:lpstr>Classi Astratte</vt:lpstr>
      <vt:lpstr>Interfacce</vt:lpstr>
      <vt:lpstr>Interfacce (2)</vt:lpstr>
      <vt:lpstr>Eccezioni</vt:lpstr>
      <vt:lpstr>Eccezioni – Esempio</vt:lpstr>
      <vt:lpstr>Tipi generici</vt:lpstr>
      <vt:lpstr>Tipi generici – Esempi</vt:lpstr>
      <vt:lpstr>Collezioni e iteratori</vt:lpstr>
      <vt:lpstr>Collezioni e iteratori – Esempio 1</vt:lpstr>
      <vt:lpstr>Collezioni e iteratori – Esempio 2</vt:lpstr>
      <vt:lpstr>Metadati/annotazioni</vt:lpstr>
      <vt:lpstr>Metadati/annotazioni – Esempio</vt:lpstr>
      <vt:lpstr>Metadati/annotazioni per Unit Testing</vt:lpstr>
      <vt:lpstr>Reflection</vt:lpstr>
      <vt:lpstr>Reflection – Esempio</vt:lpstr>
      <vt:lpstr>File I/O e serializzazione oggetti</vt:lpstr>
      <vt:lpstr>File I/O – Esempio</vt:lpstr>
      <vt:lpstr>Serializzazione oggetti – Esempio</vt:lpstr>
      <vt:lpstr>Thread e concorrenza</vt:lpstr>
      <vt:lpstr>Thread e concorrenza – Esempio 1</vt:lpstr>
      <vt:lpstr>Thread e concorrenza – Esempio 2</vt:lpstr>
      <vt:lpstr>Generazione di documentazione dai commenti</vt:lpstr>
      <vt:lpstr>Generazione di documentazione dai commenti</vt:lpstr>
      <vt:lpstr>PARTE 2</vt:lpstr>
      <vt:lpstr>Variabili locali e array implicitamente tipizzati</vt:lpstr>
      <vt:lpstr>Proprietà</vt:lpstr>
      <vt:lpstr>Proprietà - Esempio con Dato Derivato</vt:lpstr>
      <vt:lpstr>Proprietà automatiche</vt:lpstr>
      <vt:lpstr>Inizializzatori di oggetti e collezioni</vt:lpstr>
      <vt:lpstr>Indexers</vt:lpstr>
      <vt:lpstr>Overloading degli operatori</vt:lpstr>
      <vt:lpstr>Metodi di estensione</vt:lpstr>
      <vt:lpstr>Delegates</vt:lpstr>
      <vt:lpstr>Delegates – Altro Esempio</vt:lpstr>
      <vt:lpstr>Metodi anonimi (pre Lambda Expressions)</vt:lpstr>
      <vt:lpstr>Espressioni Lambda</vt:lpstr>
      <vt:lpstr>Espressioni Lambda – Esempi</vt:lpstr>
      <vt:lpstr>Tipi valore (struct)</vt:lpstr>
      <vt:lpstr>Struct vs classi</vt:lpstr>
      <vt:lpstr>Nullable types</vt:lpstr>
      <vt:lpstr>Tipi anonimi</vt:lpstr>
      <vt:lpstr>Dynamic late binding</vt:lpstr>
      <vt:lpstr>Language-Integrated Query – LINQ (1/2)</vt:lpstr>
      <vt:lpstr>Language-Integrated Query – LINQ (2/2)</vt:lpstr>
      <vt:lpstr>LINQ – Altro Esempio</vt:lpstr>
      <vt:lpstr>Task Parallel Library e metodi asincroni</vt:lpstr>
      <vt:lpstr>Task Parallel Library e metodi asincroni</vt:lpstr>
      <vt:lpstr>Codice unsafe (cenni)</vt:lpstr>
      <vt:lpstr>Presentazione standard di PowerPoint</vt:lpstr>
      <vt:lpstr>LINQ e TPL: un esempio</vt:lpstr>
      <vt:lpstr>Rilascio deterministico delle risorse</vt:lpstr>
      <vt:lpstr>Boxing e unboxing</vt:lpstr>
    </vt:vector>
  </TitlesOfParts>
  <Company>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x</dc:creator>
  <cp:lastModifiedBy>Angelo Croatti</cp:lastModifiedBy>
  <cp:revision>1034</cp:revision>
  <dcterms:created xsi:type="dcterms:W3CDTF">2006-06-15T09:06:28Z</dcterms:created>
  <dcterms:modified xsi:type="dcterms:W3CDTF">2016-12-06T22:16:38Z</dcterms:modified>
</cp:coreProperties>
</file>