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3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84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693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258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06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52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08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13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55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78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86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76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94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05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53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28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C132A6-DC4D-4110-B96E-F6CBD6FEE922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ABA2-CDFF-406F-9D91-8781A811B3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701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6F84-1508-4C8E-9B69-B23D1C71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250" y="1219200"/>
            <a:ext cx="9817949" cy="3102583"/>
          </a:xfrm>
        </p:spPr>
        <p:txBody>
          <a:bodyPr/>
          <a:lstStyle/>
          <a:p>
            <a:r>
              <a:rPr lang="en-CA" dirty="0"/>
              <a:t>Angelo Gaerlan – RF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A9CC7-A666-4DA6-9C13-3D19BA6ED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215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70B3-A1CF-431B-9C5D-1890EB84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3: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14751-CF8D-4F28-892A-8EE4043F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3" y="1520791"/>
            <a:ext cx="9404722" cy="4727607"/>
          </a:xfrm>
        </p:spPr>
        <p:txBody>
          <a:bodyPr>
            <a:normAutofit/>
          </a:bodyPr>
          <a:lstStyle/>
          <a:p>
            <a:r>
              <a:rPr lang="en-CA" sz="2800" dirty="0"/>
              <a:t>Split the dataset into training and test sets.</a:t>
            </a:r>
          </a:p>
          <a:p>
            <a:pPr lvl="1"/>
            <a:r>
              <a:rPr lang="en-CA" sz="2600" dirty="0"/>
              <a:t>75% Training</a:t>
            </a:r>
          </a:p>
          <a:p>
            <a:pPr lvl="1"/>
            <a:r>
              <a:rPr lang="en-CA" sz="2600" dirty="0"/>
              <a:t>25% Testing</a:t>
            </a:r>
          </a:p>
          <a:p>
            <a:r>
              <a:rPr lang="en-CA" sz="2800" dirty="0"/>
              <a:t>One-hot encoded categorical features</a:t>
            </a:r>
          </a:p>
          <a:p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637DC-75C8-42F9-88EE-EFE70996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58" y="3797967"/>
            <a:ext cx="7313746" cy="275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7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3A6C-84FF-4870-BBCA-B75A9339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4: </a:t>
            </a:r>
            <a:r>
              <a:rPr lang="en-CA" dirty="0" err="1"/>
              <a:t>Hyperpameter</a:t>
            </a:r>
            <a:r>
              <a:rPr lang="en-CA" dirty="0"/>
              <a:t>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AFEC-0623-4965-AC8B-297F0E09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Utilized </a:t>
            </a:r>
            <a:r>
              <a:rPr lang="en-CA" sz="2800" dirty="0" err="1"/>
              <a:t>GridSearchCV</a:t>
            </a:r>
            <a:r>
              <a:rPr lang="en-CA" sz="2800" dirty="0"/>
              <a:t> on the training set to tune hyperparameters.</a:t>
            </a:r>
          </a:p>
          <a:p>
            <a:r>
              <a:rPr lang="en-CA" sz="2800" dirty="0"/>
              <a:t>This is done to maximize the performance of the model.</a:t>
            </a:r>
          </a:p>
          <a:p>
            <a:pPr marL="0" indent="0">
              <a:buNone/>
            </a:pPr>
            <a:endParaRPr lang="en-CA" sz="2800" dirty="0"/>
          </a:p>
          <a:p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A513C-471E-435C-9577-AFB68CE3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2121"/>
            <a:ext cx="12192000" cy="197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7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4C85-B223-46E0-AFC3-2345A4C4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5: Training the model and predicting the testing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D393A-C09B-499B-BE10-192F58ED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94" y="1853248"/>
            <a:ext cx="12118206" cy="1400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0C75D-9393-4603-BF00-54FF790E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952"/>
            <a:ext cx="6455344" cy="197167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67B1A6B-7D0E-4729-B7DC-B1638899B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44" y="1853248"/>
            <a:ext cx="573665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6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6265-19A3-4106-A141-97312A4E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AFF7-2A4A-4779-A7E6-F000E315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chose Random Forest due to the high number of outliers in the dataset.</a:t>
            </a:r>
          </a:p>
          <a:p>
            <a:r>
              <a:rPr lang="en-CA" dirty="0"/>
              <a:t>The model is able to predict almost perfectly the training and testing set.</a:t>
            </a:r>
          </a:p>
        </p:txBody>
      </p:sp>
    </p:spTree>
    <p:extLst>
      <p:ext uri="{BB962C8B-B14F-4D97-AF65-F5344CB8AC3E}">
        <p14:creationId xmlns:p14="http://schemas.microsoft.com/office/powerpoint/2010/main" val="1900992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D671-894B-48B4-9DF5-D0DCF5A1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225" y="2728735"/>
            <a:ext cx="9404723" cy="1400530"/>
          </a:xfrm>
        </p:spPr>
        <p:txBody>
          <a:bodyPr/>
          <a:lstStyle/>
          <a:p>
            <a:r>
              <a:rPr lang="en-CA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84EE-5F83-4967-9B21-918EEC43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4897718"/>
            <a:ext cx="8946541" cy="419548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253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B79-AA29-48AD-9A02-BEAFCC02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CF46-0881-4255-8F95-943566C7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sz="3600" dirty="0"/>
              <a:t>The Dataset was created by IBM data scientists to examine  Employee Attrition.</a:t>
            </a:r>
          </a:p>
          <a:p>
            <a:r>
              <a:rPr lang="en-CA" sz="3600" dirty="0"/>
              <a:t>Attrition is the permanent removal of a position within a company.</a:t>
            </a:r>
          </a:p>
          <a:p>
            <a:r>
              <a:rPr lang="en-CA" sz="3600" dirty="0"/>
              <a:t>Contains information about employees such as Income, Job Level, Age, and Attrition Status.</a:t>
            </a:r>
          </a:p>
          <a:p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7006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911D-96F8-4018-A347-0B38F7B3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286D-B449-4FAC-BA05-7FF5F43EC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3179074"/>
            <a:ext cx="8946541" cy="1017541"/>
          </a:xfrm>
        </p:spPr>
        <p:txBody>
          <a:bodyPr>
            <a:normAutofit/>
          </a:bodyPr>
          <a:lstStyle/>
          <a:p>
            <a:r>
              <a:rPr lang="en-CA" sz="2800" dirty="0"/>
              <a:t>PURPOSE: Develop a regression model to predict monthly income.</a:t>
            </a:r>
          </a:p>
          <a:p>
            <a:pPr marL="0" indent="0">
              <a:buNone/>
            </a:pPr>
            <a:endParaRPr lang="en-CA" sz="2800" dirty="0"/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8624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1C26-2CBF-48A2-B64A-6619363C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1: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A9AE-0CAD-47EB-80D5-2A6CA9819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CA" sz="2800" dirty="0"/>
              <a:t>The first step is to clean the data.</a:t>
            </a:r>
          </a:p>
          <a:p>
            <a:pPr lvl="1"/>
            <a:r>
              <a:rPr lang="en-CA" sz="2600" dirty="0"/>
              <a:t>Missing Values</a:t>
            </a:r>
          </a:p>
          <a:p>
            <a:pPr lvl="2"/>
            <a:r>
              <a:rPr lang="en-CA" sz="2400" dirty="0"/>
              <a:t>No missing values in the dataset</a:t>
            </a:r>
          </a:p>
          <a:p>
            <a:pPr lvl="1"/>
            <a:r>
              <a:rPr lang="en-CA" sz="2600" dirty="0"/>
              <a:t>Dropped constant columns</a:t>
            </a:r>
          </a:p>
          <a:p>
            <a:pPr lvl="2"/>
            <a:r>
              <a:rPr lang="en-CA" sz="2400" dirty="0"/>
              <a:t>These columns do not provide extra information about the target variable.</a:t>
            </a:r>
          </a:p>
          <a:p>
            <a:pPr lvl="1"/>
            <a:r>
              <a:rPr lang="en-CA" sz="2600" dirty="0"/>
              <a:t>Converting text to all lower case.</a:t>
            </a:r>
          </a:p>
        </p:txBody>
      </p:sp>
    </p:spTree>
    <p:extLst>
      <p:ext uri="{BB962C8B-B14F-4D97-AF65-F5344CB8AC3E}">
        <p14:creationId xmlns:p14="http://schemas.microsoft.com/office/powerpoint/2010/main" val="52207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0853-1FDE-4F0F-86FA-F30C966F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1: DATA CLEANING –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90D9-4A02-4CE3-BB2B-C01F045D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Outliers can skew regression models. </a:t>
            </a:r>
          </a:p>
          <a:p>
            <a:r>
              <a:rPr lang="en-CA" sz="2800" dirty="0"/>
              <a:t>However, we decided not to drop any outliers for the following reasons:</a:t>
            </a:r>
          </a:p>
          <a:p>
            <a:pPr lvl="1"/>
            <a:r>
              <a:rPr lang="en-CA" sz="2600" dirty="0"/>
              <a:t>1. Dropping outliers would mean dropping 47% of rows in the dataset. </a:t>
            </a:r>
          </a:p>
          <a:p>
            <a:pPr lvl="1"/>
            <a:r>
              <a:rPr lang="en-CA" sz="2600" dirty="0"/>
              <a:t>2. The model we are using, Random Forest, is not sensitive to outliers.</a:t>
            </a:r>
          </a:p>
        </p:txBody>
      </p:sp>
    </p:spTree>
    <p:extLst>
      <p:ext uri="{BB962C8B-B14F-4D97-AF65-F5344CB8AC3E}">
        <p14:creationId xmlns:p14="http://schemas.microsoft.com/office/powerpoint/2010/main" val="268493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AAB6-842E-4525-B9D7-9F197EAA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2: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84A0-EDA0-4890-913E-3E38C2F8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58240"/>
            <a:ext cx="9645968" cy="5090159"/>
          </a:xfrm>
        </p:spPr>
        <p:txBody>
          <a:bodyPr>
            <a:normAutofit/>
          </a:bodyPr>
          <a:lstStyle/>
          <a:p>
            <a:r>
              <a:rPr lang="en-CA" sz="2400" dirty="0"/>
              <a:t>Feature Selection is the process of choosing independent variables.</a:t>
            </a:r>
          </a:p>
          <a:p>
            <a:r>
              <a:rPr lang="en-CA" sz="2400" dirty="0"/>
              <a:t>For Continuous Variables, we selected based on:</a:t>
            </a:r>
          </a:p>
          <a:p>
            <a:pPr lvl="1"/>
            <a:r>
              <a:rPr lang="en-CA" sz="2200" dirty="0"/>
              <a:t>Pearson’s and Spearman Correlation</a:t>
            </a:r>
          </a:p>
          <a:p>
            <a:pPr lvl="1"/>
            <a:r>
              <a:rPr lang="en-CA" sz="2200" dirty="0"/>
              <a:t>Visual inspection of scatter plots</a:t>
            </a:r>
          </a:p>
          <a:p>
            <a:r>
              <a:rPr lang="en-CA" sz="2400" dirty="0"/>
              <a:t>For Categorical Variables we selected based on:</a:t>
            </a:r>
          </a:p>
          <a:p>
            <a:pPr lvl="1"/>
            <a:r>
              <a:rPr lang="en-CA" sz="2200" dirty="0"/>
              <a:t>Boxplots – choose independent variables that have different income distributions for each category</a:t>
            </a:r>
          </a:p>
          <a:p>
            <a:pPr lvl="1"/>
            <a:r>
              <a:rPr lang="en-CA" sz="2200" dirty="0"/>
              <a:t>Average income for class in a category.</a:t>
            </a:r>
          </a:p>
          <a:p>
            <a:pPr lvl="1"/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5624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FEE5-44B2-4AB7-8C29-50E0F7C8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7918"/>
            <a:ext cx="9404723" cy="1400530"/>
          </a:xfrm>
        </p:spPr>
        <p:txBody>
          <a:bodyPr/>
          <a:lstStyle/>
          <a:p>
            <a:r>
              <a:rPr lang="en-CA" dirty="0"/>
              <a:t>Choosing Continuous Features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2E9A28-3128-4CA6-8562-600DDB716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619" y="2032395"/>
            <a:ext cx="4943504" cy="301935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D240B-335F-4DC0-8E4E-C42F6915A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81" y="1980831"/>
            <a:ext cx="5819919" cy="3440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666F82-6D31-41A5-BF3B-D08707FDE28E}"/>
              </a:ext>
            </a:extLst>
          </p:cNvPr>
          <p:cNvSpPr txBox="1"/>
          <p:nvPr/>
        </p:nvSpPr>
        <p:spPr>
          <a:xfrm>
            <a:off x="885524" y="1436921"/>
            <a:ext cx="403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Visual Inspection of Scatter Plots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17437-8FEF-4BA5-B20F-E57C3DBE0C17}"/>
              </a:ext>
            </a:extLst>
          </p:cNvPr>
          <p:cNvSpPr txBox="1"/>
          <p:nvPr/>
        </p:nvSpPr>
        <p:spPr>
          <a:xfrm>
            <a:off x="6640294" y="1436921"/>
            <a:ext cx="466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Pearson’s and Spearman Correlation</a:t>
            </a:r>
          </a:p>
        </p:txBody>
      </p:sp>
    </p:spTree>
    <p:extLst>
      <p:ext uri="{BB962C8B-B14F-4D97-AF65-F5344CB8AC3E}">
        <p14:creationId xmlns:p14="http://schemas.microsoft.com/office/powerpoint/2010/main" val="223612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78DF-868E-4906-8545-44D8D62C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Choosing Categorical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F30F0-4C36-4FF2-9677-EF593BCF7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86" y="1514158"/>
            <a:ext cx="5191643" cy="4195762"/>
          </a:xfrm>
        </p:spPr>
      </p:pic>
      <p:sp>
        <p:nvSpPr>
          <p:cNvPr id="6" name="Teardrop 5">
            <a:extLst>
              <a:ext uri="{FF2B5EF4-FFF2-40B4-BE49-F238E27FC236}">
                <a16:creationId xmlns:a16="http://schemas.microsoft.com/office/drawing/2014/main" id="{DA9D285C-9ED8-4626-9604-0AF498422AC3}"/>
              </a:ext>
            </a:extLst>
          </p:cNvPr>
          <p:cNvSpPr/>
          <p:nvPr/>
        </p:nvSpPr>
        <p:spPr>
          <a:xfrm>
            <a:off x="3037840" y="2011680"/>
            <a:ext cx="45719" cy="45719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7903E1-2293-4F3B-B202-D291D95E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4158"/>
            <a:ext cx="5720080" cy="4195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921350-66A4-413F-9B3F-65AB190064CE}"/>
              </a:ext>
            </a:extLst>
          </p:cNvPr>
          <p:cNvSpPr txBox="1"/>
          <p:nvPr/>
        </p:nvSpPr>
        <p:spPr>
          <a:xfrm>
            <a:off x="2884130" y="1642348"/>
            <a:ext cx="261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FEATURE DISCARDED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3EA96-A3B4-4073-B3E1-0213391886D2}"/>
              </a:ext>
            </a:extLst>
          </p:cNvPr>
          <p:cNvSpPr txBox="1"/>
          <p:nvPr/>
        </p:nvSpPr>
        <p:spPr>
          <a:xfrm>
            <a:off x="9581499" y="1688067"/>
            <a:ext cx="182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FEATURE USED</a:t>
            </a:r>
          </a:p>
        </p:txBody>
      </p:sp>
    </p:spTree>
    <p:extLst>
      <p:ext uri="{BB962C8B-B14F-4D97-AF65-F5344CB8AC3E}">
        <p14:creationId xmlns:p14="http://schemas.microsoft.com/office/powerpoint/2010/main" val="255469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12FA-4BB8-4542-9E2D-A87870F6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Selected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10210-5851-4668-B85D-390293483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232" y="1427788"/>
            <a:ext cx="3682444" cy="4977494"/>
          </a:xfrm>
        </p:spPr>
      </p:pic>
    </p:spTree>
    <p:extLst>
      <p:ext uri="{BB962C8B-B14F-4D97-AF65-F5344CB8AC3E}">
        <p14:creationId xmlns:p14="http://schemas.microsoft.com/office/powerpoint/2010/main" val="1887301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1335</TotalTime>
  <Words>346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Angelo Gaerlan – RF Regression Model</vt:lpstr>
      <vt:lpstr>About the Dataset</vt:lpstr>
      <vt:lpstr>Purpose of the Project</vt:lpstr>
      <vt:lpstr>Step 1: DATA CLEANING</vt:lpstr>
      <vt:lpstr>Step 1: DATA CLEANING – OUTLIERS</vt:lpstr>
      <vt:lpstr>Step 2: Feature Selection</vt:lpstr>
      <vt:lpstr>Choosing Continuous Features </vt:lpstr>
      <vt:lpstr>Choosing Categorical variables</vt:lpstr>
      <vt:lpstr>Selected Features</vt:lpstr>
      <vt:lpstr>Step 3: Data Preparation</vt:lpstr>
      <vt:lpstr>Step 4: Hyperpameter Tuning</vt:lpstr>
      <vt:lpstr>Step 5: Training the model and predicting the testing set</vt:lpstr>
      <vt:lpstr>Conclusion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– Regression Model</dc:title>
  <dc:creator>Angelo Gaerlan</dc:creator>
  <cp:lastModifiedBy>Angelo Gaerlan</cp:lastModifiedBy>
  <cp:revision>22</cp:revision>
  <dcterms:created xsi:type="dcterms:W3CDTF">2021-12-20T22:30:27Z</dcterms:created>
  <dcterms:modified xsi:type="dcterms:W3CDTF">2022-01-19T03:12:42Z</dcterms:modified>
</cp:coreProperties>
</file>