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508" r:id="rId2"/>
    <p:sldId id="452" r:id="rId3"/>
    <p:sldId id="451" r:id="rId4"/>
    <p:sldId id="453" r:id="rId5"/>
    <p:sldId id="454" r:id="rId6"/>
    <p:sldId id="455" r:id="rId7"/>
    <p:sldId id="489" r:id="rId8"/>
    <p:sldId id="478" r:id="rId9"/>
    <p:sldId id="493" r:id="rId10"/>
    <p:sldId id="494" r:id="rId11"/>
    <p:sldId id="492" r:id="rId12"/>
    <p:sldId id="491" r:id="rId13"/>
    <p:sldId id="496" r:id="rId14"/>
    <p:sldId id="495" r:id="rId15"/>
    <p:sldId id="490" r:id="rId16"/>
    <p:sldId id="497" r:id="rId17"/>
    <p:sldId id="498" r:id="rId18"/>
    <p:sldId id="500" r:id="rId19"/>
    <p:sldId id="501" r:id="rId20"/>
    <p:sldId id="502" r:id="rId21"/>
    <p:sldId id="503" r:id="rId22"/>
    <p:sldId id="504" r:id="rId23"/>
    <p:sldId id="505" r:id="rId24"/>
    <p:sldId id="506" r:id="rId25"/>
    <p:sldId id="507" r:id="rId26"/>
  </p:sldIdLst>
  <p:sldSz cx="9144000" cy="6858000" type="screen4x3"/>
  <p:notesSz cx="6807200" cy="9939338"/>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2" autoAdjust="0"/>
    <p:restoredTop sz="94660"/>
  </p:normalViewPr>
  <p:slideViewPr>
    <p:cSldViewPr>
      <p:cViewPr varScale="1">
        <p:scale>
          <a:sx n="115" d="100"/>
          <a:sy n="115" d="100"/>
        </p:scale>
        <p:origin x="1284" y="108"/>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DCBB721F-10B6-48D8-B5E9-69EC16365786}" type="datetimeFigureOut">
              <a:rPr lang="es-PE" smtClean="0"/>
              <a:pPr/>
              <a:t>23/03/2018</a:t>
            </a:fld>
            <a:endParaRPr lang="es-PE"/>
          </a:p>
        </p:txBody>
      </p:sp>
      <p:sp>
        <p:nvSpPr>
          <p:cNvPr id="4" name="3 Marcador de pie de página"/>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7CC00A44-E4A3-4B8B-BE07-C828063876EC}" type="slidenum">
              <a:rPr lang="es-PE" smtClean="0"/>
              <a:pPr/>
              <a:t>‹Nº›</a:t>
            </a:fld>
            <a:endParaRPr lang="es-PE"/>
          </a:p>
        </p:txBody>
      </p:sp>
    </p:spTree>
    <p:extLst>
      <p:ext uri="{BB962C8B-B14F-4D97-AF65-F5344CB8AC3E}">
        <p14:creationId xmlns:p14="http://schemas.microsoft.com/office/powerpoint/2010/main" val="4207442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A58C996E-FB25-4453-8B67-C195B763E3D8}" type="datetimeFigureOut">
              <a:rPr lang="es-PE" smtClean="0"/>
              <a:pPr/>
              <a:t>23/03/2018</a:t>
            </a:fld>
            <a:endParaRPr lang="es-PE"/>
          </a:p>
        </p:txBody>
      </p:sp>
      <p:sp>
        <p:nvSpPr>
          <p:cNvPr id="4" name="3 Marcador de imagen de diapositiva"/>
          <p:cNvSpPr>
            <a:spLocks noGrp="1" noRot="1" noChangeAspect="1"/>
          </p:cNvSpPr>
          <p:nvPr>
            <p:ph type="sldImg" idx="2"/>
          </p:nvPr>
        </p:nvSpPr>
        <p:spPr>
          <a:xfrm>
            <a:off x="919163" y="744538"/>
            <a:ext cx="4968875" cy="372745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AE5847E-645F-472C-9140-05E5E3794D57}" type="slidenum">
              <a:rPr lang="es-PE" smtClean="0"/>
              <a:pPr/>
              <a:t>‹Nº›</a:t>
            </a:fld>
            <a:endParaRPr lang="es-PE"/>
          </a:p>
        </p:txBody>
      </p:sp>
    </p:spTree>
    <p:extLst>
      <p:ext uri="{BB962C8B-B14F-4D97-AF65-F5344CB8AC3E}">
        <p14:creationId xmlns:p14="http://schemas.microsoft.com/office/powerpoint/2010/main" val="47062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469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33245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95949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401629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5" name="4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260716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Tree>
    <p:extLst>
      <p:ext uri="{BB962C8B-B14F-4D97-AF65-F5344CB8AC3E}">
        <p14:creationId xmlns:p14="http://schemas.microsoft.com/office/powerpoint/2010/main" val="421511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8" name="7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9" name="8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31463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4" name="3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5" name="4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1045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3" name="2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4" name="3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61152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9249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a:xfrm>
            <a:off x="457200" y="6356350"/>
            <a:ext cx="2133600" cy="365125"/>
          </a:xfrm>
          <a:prstGeom prst="rect">
            <a:avLst/>
          </a:prstGeom>
        </p:spPr>
        <p:txBody>
          <a:bodyPr/>
          <a:lstStyle/>
          <a:p>
            <a:fld id="{5E7DC3C5-C09F-4CE1-A37E-33C14F8129EF}" type="datetimeFigureOut">
              <a:rPr lang="es-PE" smtClean="0"/>
              <a:pPr/>
              <a:t>23/03/2018</a:t>
            </a:fld>
            <a:endParaRPr lang="es-PE"/>
          </a:p>
        </p:txBody>
      </p:sp>
      <p:sp>
        <p:nvSpPr>
          <p:cNvPr id="6" name="5 Marcador de pie de página"/>
          <p:cNvSpPr>
            <a:spLocks noGrp="1"/>
          </p:cNvSpPr>
          <p:nvPr>
            <p:ph type="ftr" sz="quarter" idx="11"/>
          </p:nvPr>
        </p:nvSpPr>
        <p:spPr>
          <a:xfrm>
            <a:off x="3124200" y="6356350"/>
            <a:ext cx="2895600" cy="365125"/>
          </a:xfrm>
          <a:prstGeom prst="rect">
            <a:avLst/>
          </a:prstGeom>
        </p:spPr>
        <p:txBody>
          <a:bodyPr/>
          <a:lstStyle/>
          <a:p>
            <a:endParaRPr lang="es-PE"/>
          </a:p>
        </p:txBody>
      </p:sp>
      <p:sp>
        <p:nvSpPr>
          <p:cNvPr id="7" name="6 Marcador de número de diapositiva"/>
          <p:cNvSpPr>
            <a:spLocks noGrp="1"/>
          </p:cNvSpPr>
          <p:nvPr>
            <p:ph type="sldNum" sz="quarter" idx="12"/>
          </p:nvPr>
        </p:nvSpPr>
        <p:spPr>
          <a:xfrm>
            <a:off x="6553200" y="6356350"/>
            <a:ext cx="2133600" cy="365125"/>
          </a:xfrm>
          <a:prstGeom prst="rect">
            <a:avLst/>
          </a:prstGeom>
        </p:spPr>
        <p:txBody>
          <a:bodyPr/>
          <a:lstStyle/>
          <a:p>
            <a:fld id="{3E00F24F-5495-4B09-A049-95491192650F}" type="slidenum">
              <a:rPr lang="es-PE" smtClean="0"/>
              <a:pPr/>
              <a:t>‹Nº›</a:t>
            </a:fld>
            <a:endParaRPr lang="es-PE"/>
          </a:p>
        </p:txBody>
      </p:sp>
    </p:spTree>
    <p:extLst>
      <p:ext uri="{BB962C8B-B14F-4D97-AF65-F5344CB8AC3E}">
        <p14:creationId xmlns:p14="http://schemas.microsoft.com/office/powerpoint/2010/main" val="1791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0" descr="logo_uni"/>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6693" y="58774"/>
            <a:ext cx="635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inictel-d"/>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29625" y="113543"/>
            <a:ext cx="50006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userDrawn="1"/>
        </p:nvSpPr>
        <p:spPr bwMode="auto">
          <a:xfrm>
            <a:off x="71438" y="260648"/>
            <a:ext cx="8858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b="1" dirty="0" smtClean="0">
                <a:solidFill>
                  <a:schemeClr val="tx1"/>
                </a:solidFill>
                <a:latin typeface="Times New Roman" pitchFamily="18" charset="0"/>
                <a:ea typeface="ＭＳ Ｐゴシック" pitchFamily="34" charset="-128"/>
                <a:cs typeface="Times New Roman" pitchFamily="18" charset="0"/>
              </a:rPr>
              <a:t>Instituto Nacional de Investigación y Capacitación de Telecomunicaciones</a:t>
            </a:r>
          </a:p>
        </p:txBody>
      </p:sp>
      <p:sp>
        <p:nvSpPr>
          <p:cNvPr id="10" name="Text Box 11"/>
          <p:cNvSpPr txBox="1">
            <a:spLocks noChangeArrowheads="1"/>
          </p:cNvSpPr>
          <p:nvPr userDrawn="1"/>
        </p:nvSpPr>
        <p:spPr bwMode="auto">
          <a:xfrm>
            <a:off x="36513" y="41944"/>
            <a:ext cx="89281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s-ES" altLang="es-PE" sz="1400" dirty="0" smtClean="0">
                <a:solidFill>
                  <a:srgbClr val="792D2B"/>
                </a:solidFill>
                <a:latin typeface="Arial Black" pitchFamily="34" charset="0"/>
                <a:ea typeface="ＭＳ Ｐゴシック" pitchFamily="34" charset="-128"/>
              </a:rPr>
              <a:t>UNIVERSIDAD NACIONAL DE INGENIERIA</a:t>
            </a:r>
          </a:p>
        </p:txBody>
      </p:sp>
      <p:cxnSp>
        <p:nvCxnSpPr>
          <p:cNvPr id="11" name="10 Conector recto"/>
          <p:cNvCxnSpPr/>
          <p:nvPr userDrawn="1"/>
        </p:nvCxnSpPr>
        <p:spPr>
          <a:xfrm>
            <a:off x="1382985" y="585282"/>
            <a:ext cx="6429375" cy="21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userDrawn="1"/>
        </p:nvCxnSpPr>
        <p:spPr>
          <a:xfrm>
            <a:off x="2339752" y="6669360"/>
            <a:ext cx="446449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12 CuadroTexto"/>
          <p:cNvSpPr txBox="1"/>
          <p:nvPr userDrawn="1"/>
        </p:nvSpPr>
        <p:spPr>
          <a:xfrm>
            <a:off x="2517879" y="6623774"/>
            <a:ext cx="4070345" cy="246221"/>
          </a:xfrm>
          <a:prstGeom prst="rect">
            <a:avLst/>
          </a:prstGeom>
          <a:noFill/>
        </p:spPr>
        <p:txBody>
          <a:bodyPr wrap="none" rtlCol="0">
            <a:spAutoFit/>
          </a:bodyPr>
          <a:lstStyle/>
          <a:p>
            <a:r>
              <a:rPr lang="es-PE" sz="1000" dirty="0" smtClean="0">
                <a:solidFill>
                  <a:srgbClr val="0070C0"/>
                </a:solidFill>
                <a:latin typeface="Times New Roman" pitchFamily="18" charset="0"/>
                <a:cs typeface="Times New Roman" pitchFamily="18" charset="0"/>
              </a:rPr>
              <a:t>DIRECCIÓN DE INVESTIGACIÓN Y DESARROLLO TECNOLÓGICO</a:t>
            </a:r>
            <a:endParaRPr lang="es-PE" sz="10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04523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21 CuadroTexto"/>
          <p:cNvSpPr txBox="1"/>
          <p:nvPr/>
        </p:nvSpPr>
        <p:spPr>
          <a:xfrm>
            <a:off x="251520" y="980728"/>
            <a:ext cx="8592196" cy="5693866"/>
          </a:xfrm>
          <a:prstGeom prst="rect">
            <a:avLst/>
          </a:prstGeom>
          <a:noFill/>
        </p:spPr>
        <p:txBody>
          <a:bodyPr wrap="square" rtlCol="0">
            <a:spAutoFit/>
          </a:bodyPr>
          <a:lstStyle/>
          <a:p>
            <a:pPr algn="ctr"/>
            <a:r>
              <a:rPr lang="es-PE" sz="3600" b="1" dirty="0">
                <a:latin typeface="Times New Roman" panose="02020603050405020304" pitchFamily="18" charset="0"/>
                <a:cs typeface="Times New Roman" panose="02020603050405020304" pitchFamily="18" charset="0"/>
              </a:rPr>
              <a:t>Introducción a la Programación en Python Orientado al Procesamiento Digital de Imágenes</a:t>
            </a: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endParaRPr lang="es-PE" sz="3200" b="1" dirty="0">
              <a:latin typeface="Times New Roman" panose="02020603050405020304" pitchFamily="18" charset="0"/>
              <a:cs typeface="Times New Roman" panose="02020603050405020304" pitchFamily="18" charset="0"/>
            </a:endParaRPr>
          </a:p>
          <a:p>
            <a:pPr algn="ctr"/>
            <a:endParaRPr lang="es-PE" sz="3200" b="1" dirty="0" smtClean="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COORDINACIÓN II de I+D+i</a:t>
            </a:r>
          </a:p>
          <a:p>
            <a:pPr algn="ctr"/>
            <a:endParaRPr lang="es-PE" sz="3200" b="1" i="1" dirty="0">
              <a:latin typeface="Times New Roman" panose="02020603050405020304" pitchFamily="18" charset="0"/>
              <a:cs typeface="Times New Roman" panose="02020603050405020304" pitchFamily="18" charset="0"/>
            </a:endParaRPr>
          </a:p>
          <a:p>
            <a:pPr algn="ctr"/>
            <a:r>
              <a:rPr lang="es-PE" sz="3200" b="1" i="1" dirty="0" smtClean="0">
                <a:latin typeface="Times New Roman" panose="02020603050405020304" pitchFamily="18" charset="0"/>
                <a:cs typeface="Times New Roman" panose="02020603050405020304" pitchFamily="18" charset="0"/>
              </a:rPr>
              <a:t>Inv. Ivan Fernando Ortega Ampuero</a:t>
            </a:r>
          </a:p>
          <a:p>
            <a:pPr algn="ctr"/>
            <a:r>
              <a:rPr lang="es-PE" sz="3200" b="1" i="1" dirty="0" smtClean="0">
                <a:latin typeface="Times New Roman" panose="02020603050405020304" pitchFamily="18" charset="0"/>
                <a:cs typeface="Times New Roman" panose="02020603050405020304" pitchFamily="18" charset="0"/>
              </a:rPr>
              <a:t>Marzo 2018</a:t>
            </a:r>
          </a:p>
        </p:txBody>
      </p:sp>
      <p:pic>
        <p:nvPicPr>
          <p:cNvPr id="2050"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699" y="2937521"/>
            <a:ext cx="1287837" cy="12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36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8640960" cy="4189784"/>
          </a:xfrm>
        </p:spPr>
        <p:txBody>
          <a:bodyPr/>
          <a:lstStyle/>
          <a:p>
            <a:pPr marL="0" indent="0">
              <a:buNone/>
            </a:pPr>
            <a:r>
              <a:rPr lang="es-PE" sz="2400" b="1" dirty="0" smtClean="0"/>
              <a:t>Método constructor:</a:t>
            </a:r>
            <a:endParaRPr lang="es-PE" sz="2400" b="1" dirty="0"/>
          </a:p>
          <a:p>
            <a:pPr marL="0" indent="0" algn="just">
              <a:buNone/>
            </a:pPr>
            <a:r>
              <a:rPr lang="es-PE" sz="2000" dirty="0" smtClean="0"/>
              <a:t>Hay un método especial llamado </a:t>
            </a:r>
            <a:r>
              <a:rPr lang="es-PE" sz="2000" b="1" dirty="0" smtClean="0"/>
              <a:t>Método constructor</a:t>
            </a:r>
            <a:r>
              <a:rPr lang="es-PE" sz="2000" dirty="0"/>
              <a:t> </a:t>
            </a:r>
            <a:r>
              <a:rPr lang="es-PE" sz="2000" dirty="0" smtClean="0"/>
              <a:t>o un inicializador de método; porque se ejecuta automáticamente cuando se invoca una instancia de una clase, es el primer método definido por clase.</a:t>
            </a:r>
          </a:p>
          <a:p>
            <a:pPr marL="0" indent="0" algn="just">
              <a:buNone/>
            </a:pPr>
            <a:endParaRPr lang="es-PE" sz="2000" dirty="0"/>
          </a:p>
          <a:p>
            <a:pPr marL="0" indent="0" algn="just">
              <a:buNone/>
            </a:pPr>
            <a:endParaRPr lang="es-PE" sz="2000" dirty="0" smtClean="0"/>
          </a:p>
          <a:p>
            <a:pPr marL="0" indent="0" algn="just">
              <a:buNone/>
            </a:pPr>
            <a:r>
              <a:rPr lang="es-PE" sz="2000" dirty="0" smtClean="0"/>
              <a:t>Este método es usado para inicializar los atributos de un objeto. Por 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10" name="Rectángulo 9"/>
          <p:cNvSpPr/>
          <p:nvPr/>
        </p:nvSpPr>
        <p:spPr>
          <a:xfrm>
            <a:off x="619672" y="3429000"/>
            <a:ext cx="8020508" cy="338554"/>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def</a:t>
            </a:r>
            <a:r>
              <a:rPr lang="en-US" sz="1600" b="1" dirty="0" smtClean="0">
                <a:latin typeface="Courier New" panose="02070309020205020404" pitchFamily="49" charset="0"/>
                <a:cs typeface="Courier New" panose="02070309020205020404" pitchFamily="49" charset="0"/>
              </a:rPr>
              <a:t> __</a:t>
            </a:r>
            <a:r>
              <a:rPr lang="en-US" sz="1600" b="1" dirty="0" err="1" smtClean="0">
                <a:latin typeface="Courier New" panose="02070309020205020404" pitchFamily="49" charset="0"/>
                <a:cs typeface="Courier New" panose="02070309020205020404" pitchFamily="49" charset="0"/>
              </a:rPr>
              <a:t>init</a:t>
            </a:r>
            <a:r>
              <a:rPr lang="en-US" sz="1600" b="1" dirty="0" smtClean="0">
                <a:latin typeface="Courier New" panose="02070309020205020404" pitchFamily="49" charset="0"/>
                <a:cs typeface="Courier New" panose="02070309020205020404" pitchFamily="49" charset="0"/>
              </a:rPr>
              <a:t>__()</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8232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23528" y="908720"/>
            <a:ext cx="5544616" cy="5262979"/>
          </a:xfrm>
          <a:prstGeom prst="rect">
            <a:avLst/>
          </a:prstGeom>
          <a:ln>
            <a:solidFill>
              <a:schemeClr val="tx1"/>
            </a:solidFill>
          </a:ln>
        </p:spPr>
        <p:txBody>
          <a:bodyPr wrap="square">
            <a:spAutoFit/>
          </a:bodyPr>
          <a:lstStyle/>
          <a:p>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MyInfo</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__</a:t>
            </a:r>
            <a:r>
              <a:rPr lang="en-US" sz="1600" b="1" dirty="0" err="1">
                <a:latin typeface="Courier New" panose="02070309020205020404" pitchFamily="49" charset="0"/>
                <a:cs typeface="Courier New" panose="02070309020205020404" pitchFamily="49" charset="0"/>
              </a:rPr>
              <a:t>init</a:t>
            </a:r>
            <a:r>
              <a:rPr lang="en-US" sz="1600" b="1" dirty="0">
                <a:latin typeface="Courier New" panose="02070309020205020404" pitchFamily="49" charset="0"/>
                <a:cs typeface="Courier New" panose="02070309020205020404" pitchFamily="49" charset="0"/>
              </a:rPr>
              <a:t>__(</a:t>
            </a:r>
            <a:r>
              <a:rPr lang="en-US" sz="1600" b="1" dirty="0" err="1">
                <a:latin typeface="Courier New" panose="02070309020205020404" pitchFamily="49" charset="0"/>
                <a:cs typeface="Courier New" panose="02070309020205020404" pitchFamily="49" charset="0"/>
              </a:rPr>
              <a:t>self,name,age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self.name=name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self.age</a:t>
            </a:r>
            <a:r>
              <a:rPr lang="en-US" sz="1600" b="1" dirty="0">
                <a:latin typeface="Courier New" panose="02070309020205020404" pitchFamily="49" charset="0"/>
                <a:cs typeface="Courier New" panose="02070309020205020404" pitchFamily="49" charset="0"/>
              </a:rPr>
              <a:t>=age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print(self.name,"is",</a:t>
            </a:r>
            <a:r>
              <a:rPr lang="en-US" sz="1600" b="1" dirty="0" err="1">
                <a:latin typeface="Courier New" panose="02070309020205020404" pitchFamily="49" charset="0"/>
                <a:cs typeface="Courier New" panose="02070309020205020404" pitchFamily="49" charset="0"/>
              </a:rPr>
              <a:t>self.age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"years old.")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getStatus</a:t>
            </a:r>
            <a:r>
              <a:rPr lang="en-US" sz="1600" b="1" dirty="0">
                <a:latin typeface="Courier New" panose="02070309020205020404" pitchFamily="49" charset="0"/>
                <a:cs typeface="Courier New" panose="02070309020205020404" pitchFamily="49" charset="0"/>
              </a:rPr>
              <a:t>(self):</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self.status</a:t>
            </a:r>
            <a:r>
              <a:rPr lang="en-US" sz="1600" b="1" dirty="0">
                <a:latin typeface="Courier New" panose="02070309020205020404" pitchFamily="49" charset="0"/>
                <a:cs typeface="Courier New" panose="02070309020205020404" pitchFamily="49" charset="0"/>
              </a:rPr>
              <a:t>="Single"</a:t>
            </a:r>
          </a:p>
          <a:p>
            <a:r>
              <a:rPr lang="en-US" sz="1600" b="1" dirty="0">
                <a:latin typeface="Courier New" panose="02070309020205020404" pitchFamily="49" charset="0"/>
                <a:cs typeface="Courier New" panose="02070309020205020404" pitchFamily="49" charset="0"/>
              </a:rPr>
              <a:t>        print(self.name,"is",</a:t>
            </a:r>
            <a:r>
              <a:rPr lang="en-US" sz="1600" b="1" dirty="0" err="1">
                <a:latin typeface="Courier New" panose="02070309020205020404" pitchFamily="49" charset="0"/>
                <a:cs typeface="Courier New" panose="02070309020205020404" pitchFamily="49" charset="0"/>
              </a:rPr>
              <a:t>self.status</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main():</a:t>
            </a:r>
          </a:p>
          <a:p>
            <a:r>
              <a:rPr lang="en-US" sz="1600" b="1" dirty="0">
                <a:latin typeface="Courier New" panose="02070309020205020404" pitchFamily="49" charset="0"/>
                <a:cs typeface="Courier New" panose="02070309020205020404" pitchFamily="49" charset="0"/>
              </a:rPr>
              <a:t>    data1=</a:t>
            </a:r>
            <a:r>
              <a:rPr lang="en-US" sz="1600" b="1" dirty="0" err="1">
                <a:latin typeface="Courier New" panose="02070309020205020404" pitchFamily="49" charset="0"/>
                <a:cs typeface="Courier New" panose="02070309020205020404" pitchFamily="49" charset="0"/>
              </a:rPr>
              <a:t>MyInfo</a:t>
            </a:r>
            <a:r>
              <a:rPr lang="en-US" sz="1600" b="1" dirty="0" smtClean="0">
                <a:latin typeface="Courier New" panose="02070309020205020404" pitchFamily="49" charset="0"/>
                <a:cs typeface="Courier New" panose="02070309020205020404" pitchFamily="49" charset="0"/>
              </a:rPr>
              <a:t>(“Ivan",27)</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data1.getStatus()</a:t>
            </a:r>
          </a:p>
          <a:p>
            <a:r>
              <a:rPr lang="en-US" sz="1600" b="1" dirty="0">
                <a:latin typeface="Courier New" panose="02070309020205020404" pitchFamily="49" charset="0"/>
                <a:cs typeface="Courier New" panose="02070309020205020404" pitchFamily="49" charset="0"/>
              </a:rPr>
              <a:t>    print(data1.__dict__)</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main()</a:t>
            </a:r>
          </a:p>
        </p:txBody>
      </p:sp>
      <p:sp>
        <p:nvSpPr>
          <p:cNvPr id="5" name="Rectángulo 4"/>
          <p:cNvSpPr/>
          <p:nvPr/>
        </p:nvSpPr>
        <p:spPr>
          <a:xfrm>
            <a:off x="5148064" y="4797152"/>
            <a:ext cx="3744416" cy="1569660"/>
          </a:xfrm>
          <a:prstGeom prst="rect">
            <a:avLst/>
          </a:prstGeom>
          <a:solidFill>
            <a:schemeClr val="bg1"/>
          </a:solidFill>
          <a:ln>
            <a:solidFill>
              <a:schemeClr val="tx1"/>
            </a:solidFill>
          </a:ln>
        </p:spPr>
        <p:txBody>
          <a:bodyPr wrap="square">
            <a:spAutoFit/>
          </a:bodyPr>
          <a:lstStyle/>
          <a:p>
            <a:r>
              <a:rPr lang="es-PE" sz="1600" b="1" dirty="0" smtClean="0">
                <a:latin typeface="Courier New" panose="02070309020205020404" pitchFamily="49" charset="0"/>
                <a:cs typeface="Courier New" panose="02070309020205020404" pitchFamily="49" charset="0"/>
              </a:rPr>
              <a:t>Ivan </a:t>
            </a:r>
            <a:r>
              <a:rPr lang="es-PE" sz="1600" b="1" dirty="0" err="1">
                <a:latin typeface="Courier New" panose="02070309020205020404" pitchFamily="49" charset="0"/>
                <a:cs typeface="Courier New" panose="02070309020205020404" pitchFamily="49" charset="0"/>
              </a:rPr>
              <a:t>is</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27 </a:t>
            </a:r>
            <a:r>
              <a:rPr lang="es-PE" sz="1600" b="1" dirty="0" err="1">
                <a:latin typeface="Courier New" panose="02070309020205020404" pitchFamily="49" charset="0"/>
                <a:cs typeface="Courier New" panose="02070309020205020404" pitchFamily="49" charset="0"/>
              </a:rPr>
              <a:t>years</a:t>
            </a:r>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old</a:t>
            </a:r>
            <a:r>
              <a:rPr lang="es-PE" sz="1600" b="1" dirty="0">
                <a:latin typeface="Courier New" panose="02070309020205020404" pitchFamily="49" charset="0"/>
                <a:cs typeface="Courier New" panose="02070309020205020404" pitchFamily="49" charset="0"/>
              </a:rPr>
              <a:t>.</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Ivan</a:t>
            </a:r>
            <a:r>
              <a:rPr lang="es-PE" sz="1600" b="1" dirty="0" smtClean="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is</a:t>
            </a:r>
            <a:r>
              <a:rPr lang="es-PE" sz="1600" b="1" dirty="0">
                <a:latin typeface="Courier New" panose="02070309020205020404" pitchFamily="49" charset="0"/>
                <a:cs typeface="Courier New" panose="02070309020205020404" pitchFamily="49" charset="0"/>
              </a:rPr>
              <a:t> Single</a:t>
            </a:r>
          </a:p>
          <a:p>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name</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a:t>
            </a:r>
            <a:r>
              <a:rPr lang="es-PE" sz="1600" b="1" dirty="0">
                <a:latin typeface="Courier New" panose="02070309020205020404" pitchFamily="49" charset="0"/>
                <a:cs typeface="Courier New" panose="02070309020205020404" pitchFamily="49" charset="0"/>
              </a:rPr>
              <a:t> Ivan </a:t>
            </a:r>
            <a:r>
              <a:rPr lang="es-PE" sz="1600" b="1" dirty="0" smtClean="0">
                <a:latin typeface="Courier New" panose="02070309020205020404" pitchFamily="49" charset="0"/>
                <a:cs typeface="Courier New" panose="02070309020205020404" pitchFamily="49" charset="0"/>
              </a:rPr>
              <a:t>', </a:t>
            </a:r>
            <a:r>
              <a:rPr lang="es-PE" sz="1600" b="1" dirty="0">
                <a:latin typeface="Courier New" panose="02070309020205020404" pitchFamily="49" charset="0"/>
                <a:cs typeface="Courier New" panose="02070309020205020404" pitchFamily="49" charset="0"/>
              </a:rPr>
              <a:t>'</a:t>
            </a:r>
            <a:r>
              <a:rPr lang="es-PE" sz="1600" b="1" dirty="0" err="1">
                <a:latin typeface="Courier New" panose="02070309020205020404" pitchFamily="49" charset="0"/>
                <a:cs typeface="Courier New" panose="02070309020205020404" pitchFamily="49" charset="0"/>
              </a:rPr>
              <a:t>age</a:t>
            </a:r>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27, </a:t>
            </a:r>
            <a:r>
              <a:rPr lang="es-PE" sz="1600" b="1" dirty="0">
                <a:latin typeface="Courier New" panose="02070309020205020404" pitchFamily="49" charset="0"/>
                <a:cs typeface="Courier New" panose="02070309020205020404" pitchFamily="49" charset="0"/>
              </a:rPr>
              <a:t>'status': 'Single'}</a:t>
            </a:r>
          </a:p>
        </p:txBody>
      </p:sp>
    </p:spTree>
    <p:extLst>
      <p:ext uri="{BB962C8B-B14F-4D97-AF65-F5344CB8AC3E}">
        <p14:creationId xmlns:p14="http://schemas.microsoft.com/office/powerpoint/2010/main" val="2620975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3795352" cy="4189784"/>
          </a:xfrm>
        </p:spPr>
        <p:txBody>
          <a:bodyPr/>
          <a:lstStyle/>
          <a:p>
            <a:pPr marL="0" indent="0">
              <a:buNone/>
            </a:pPr>
            <a:r>
              <a:rPr lang="es-PE" sz="2400" b="1" dirty="0" smtClean="0"/>
              <a:t>Métodos:</a:t>
            </a:r>
            <a:endParaRPr lang="es-PE" sz="2400" b="1" dirty="0"/>
          </a:p>
          <a:p>
            <a:pPr marL="0" indent="0" algn="just">
              <a:buNone/>
            </a:pPr>
            <a:r>
              <a:rPr lang="es-PE" sz="2000" dirty="0" smtClean="0"/>
              <a:t>Los métodos son funciones definidas en el cuerpo de una clase. Son usadas para realizar operaciones con los atributos de nuestros objetos. Los métodos son uno de los pilares de OOP.</a:t>
            </a:r>
          </a:p>
          <a:p>
            <a:pPr marL="0" indent="0" algn="just">
              <a:buNone/>
            </a:pPr>
            <a:endParaRPr lang="es-PE" sz="2000" dirty="0"/>
          </a:p>
          <a:p>
            <a:pPr marL="0" indent="0" algn="just">
              <a:buNone/>
            </a:pPr>
            <a:r>
              <a:rPr lang="es-PE" sz="2000" dirty="0" smtClean="0"/>
              <a:t>Se puede pensar que los métodos son funciones actuando sobre un objeto que toma al objeto asimismo a través del argumento </a:t>
            </a:r>
            <a:r>
              <a:rPr lang="es-PE" sz="2000" i="1" dirty="0" err="1" smtClean="0"/>
              <a:t>self</a:t>
            </a:r>
            <a:r>
              <a:rPr lang="es-PE" sz="2000" dirty="0" smtClean="0"/>
              <a:t>.</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10" name="Rectángulo 9"/>
          <p:cNvSpPr/>
          <p:nvPr/>
        </p:nvSpPr>
        <p:spPr>
          <a:xfrm>
            <a:off x="3963888" y="2134287"/>
            <a:ext cx="5004556" cy="3754874"/>
          </a:xfrm>
          <a:prstGeom prst="rect">
            <a:avLst/>
          </a:prstGeom>
          <a:solidFill>
            <a:schemeClr val="bg1"/>
          </a:solidFill>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err="1">
                <a:latin typeface="Courier New" panose="02070309020205020404" pitchFamily="49" charset="0"/>
                <a:cs typeface="Courier New" panose="02070309020205020404" pitchFamily="49" charset="0"/>
              </a:rPr>
              <a:t>Employee_details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a:t>
            </a:r>
            <a:r>
              <a:rPr lang="en-US" sz="1400" b="1" dirty="0" err="1">
                <a:latin typeface="Courier New" panose="02070309020205020404" pitchFamily="49" charset="0"/>
                <a:cs typeface="Courier New" panose="02070309020205020404" pitchFamily="49" charset="0"/>
              </a:rPr>
              <a:t>self,name,position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self.employee_name</a:t>
            </a:r>
            <a:r>
              <a:rPr lang="en-US" sz="1400" b="1" dirty="0">
                <a:latin typeface="Courier New" panose="02070309020205020404" pitchFamily="49" charset="0"/>
                <a:cs typeface="Courier New" panose="02070309020205020404" pitchFamily="49" charset="0"/>
              </a:rPr>
              <a:t> = name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self.employee_position</a:t>
            </a:r>
            <a:r>
              <a:rPr lang="en-US" sz="1400" b="1" dirty="0">
                <a:latin typeface="Courier New" panose="02070309020205020404" pitchFamily="49" charset="0"/>
                <a:cs typeface="Courier New" panose="02070309020205020404" pitchFamily="49" charset="0"/>
              </a:rPr>
              <a:t> = position</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set_employee_name</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self,name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self.employee_name</a:t>
            </a:r>
            <a:r>
              <a:rPr lang="en-US" sz="1400" b="1" dirty="0">
                <a:latin typeface="Courier New" panose="02070309020205020404" pitchFamily="49" charset="0"/>
                <a:cs typeface="Courier New" panose="02070309020205020404" pitchFamily="49" charset="0"/>
              </a:rPr>
              <a:t> = name</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set_employee_position</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self,position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self.employee_position</a:t>
            </a:r>
            <a:r>
              <a:rPr lang="en-US" sz="1400" b="1" dirty="0">
                <a:latin typeface="Courier New" panose="02070309020205020404" pitchFamily="49" charset="0"/>
                <a:cs typeface="Courier New" panose="02070309020205020404" pitchFamily="49" charset="0"/>
              </a:rPr>
              <a:t> = position</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get_employee_name</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self.employee_name</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get_employee_position</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self.employee_position</a:t>
            </a:r>
            <a:endParaRPr lang="en-US" sz="1600" dirty="0">
              <a:latin typeface="Courier New" panose="02070309020205020404" pitchFamily="49" charset="0"/>
              <a:cs typeface="Courier New" panose="02070309020205020404" pitchFamily="49" charset="0"/>
            </a:endParaRPr>
          </a:p>
        </p:txBody>
      </p:sp>
      <p:sp>
        <p:nvSpPr>
          <p:cNvPr id="2" name="Rectángulo 1"/>
          <p:cNvSpPr/>
          <p:nvPr/>
        </p:nvSpPr>
        <p:spPr>
          <a:xfrm>
            <a:off x="4426016" y="5914146"/>
            <a:ext cx="4295444" cy="646331"/>
          </a:xfrm>
          <a:prstGeom prst="rect">
            <a:avLst/>
          </a:prstGeom>
          <a:ln w="28575">
            <a:solidFill>
              <a:srgbClr val="FF0000"/>
            </a:solidFill>
          </a:ln>
        </p:spPr>
        <p:txBody>
          <a:bodyPr wrap="square">
            <a:spAutoFit/>
          </a:bodyPr>
          <a:lstStyle/>
          <a:p>
            <a:r>
              <a:rPr lang="en-US" b="1" dirty="0" err="1" smtClean="0">
                <a:latin typeface="Courier New" panose="02070309020205020404" pitchFamily="49" charset="0"/>
                <a:cs typeface="Courier New" panose="02070309020205020404" pitchFamily="49" charset="0"/>
              </a:rPr>
              <a:t>Agregar</a:t>
            </a:r>
            <a:r>
              <a:rPr lang="en-US" b="1" dirty="0" smtClean="0">
                <a:latin typeface="Courier New" panose="02070309020205020404" pitchFamily="49" charset="0"/>
                <a:cs typeface="Courier New" panose="02070309020205020404" pitchFamily="49" charset="0"/>
              </a:rPr>
              <a:t> 3 </a:t>
            </a:r>
            <a:r>
              <a:rPr lang="en-US" b="1" dirty="0" err="1" smtClean="0">
                <a:latin typeface="Courier New" panose="02070309020205020404" pitchFamily="49" charset="0"/>
                <a:cs typeface="Courier New" panose="02070309020205020404" pitchFamily="49" charset="0"/>
              </a:rPr>
              <a:t>empleados</a:t>
            </a:r>
            <a:r>
              <a:rPr lang="en-US" b="1" dirty="0" smtClean="0">
                <a:latin typeface="Courier New" panose="02070309020205020404" pitchFamily="49" charset="0"/>
                <a:cs typeface="Courier New" panose="02070309020205020404" pitchFamily="49" charset="0"/>
              </a:rPr>
              <a:t> con </a:t>
            </a:r>
            <a:r>
              <a:rPr lang="en-US" b="1" dirty="0" err="1" smtClean="0">
                <a:latin typeface="Courier New" panose="02070309020205020404" pitchFamily="49" charset="0"/>
                <a:cs typeface="Courier New" panose="02070309020205020404" pitchFamily="49" charset="0"/>
              </a:rPr>
              <a:t>puesto</a:t>
            </a:r>
            <a:r>
              <a:rPr lang="en-US" b="1" dirty="0" smtClean="0">
                <a:latin typeface="Courier New" panose="02070309020205020404" pitchFamily="49" charset="0"/>
                <a:cs typeface="Courier New" panose="02070309020205020404" pitchFamily="49" charset="0"/>
              </a:rPr>
              <a:t> y </a:t>
            </a:r>
            <a:r>
              <a:rPr lang="en-US" b="1" dirty="0" err="1" smtClean="0">
                <a:latin typeface="Courier New" panose="02070309020205020404" pitchFamily="49" charset="0"/>
                <a:cs typeface="Courier New" panose="02070309020205020404" pitchFamily="49" charset="0"/>
              </a:rPr>
              <a:t>cambiarles</a:t>
            </a:r>
            <a:r>
              <a:rPr lang="en-US" b="1" dirty="0" smtClean="0">
                <a:latin typeface="Courier New" panose="02070309020205020404" pitchFamily="49" charset="0"/>
                <a:cs typeface="Courier New" panose="02070309020205020404" pitchFamily="49" charset="0"/>
              </a:rPr>
              <a:t> el </a:t>
            </a:r>
            <a:r>
              <a:rPr lang="en-US" b="1" dirty="0" err="1" smtClean="0">
                <a:latin typeface="Courier New" panose="02070309020205020404" pitchFamily="49" charset="0"/>
                <a:cs typeface="Courier New" panose="02070309020205020404" pitchFamily="49" charset="0"/>
              </a:rPr>
              <a:t>puesto</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978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p:cNvSpPr/>
          <p:nvPr/>
        </p:nvSpPr>
        <p:spPr>
          <a:xfrm>
            <a:off x="249275" y="969359"/>
            <a:ext cx="8555604" cy="5570756"/>
          </a:xfrm>
          <a:prstGeom prst="rect">
            <a:avLst/>
          </a:prstGeom>
          <a:solidFill>
            <a:schemeClr val="bg1"/>
          </a:solidFill>
        </p:spPr>
        <p:txBody>
          <a:bodyPr wrap="square">
            <a:spAutoFit/>
          </a:bodyPr>
          <a:lstStyle/>
          <a:p>
            <a:r>
              <a:rPr lang="en-US" sz="1400" b="1" dirty="0">
                <a:latin typeface="Courier New" panose="02070309020205020404" pitchFamily="49" charset="0"/>
                <a:cs typeface="Courier New" panose="02070309020205020404" pitchFamily="49" charset="0"/>
              </a:rPr>
              <a:t>class Circle:</a:t>
            </a:r>
          </a:p>
          <a:p>
            <a:r>
              <a:rPr lang="en-US" sz="1400" b="1" dirty="0">
                <a:latin typeface="Courier New" panose="02070309020205020404" pitchFamily="49" charset="0"/>
                <a:cs typeface="Courier New" panose="02070309020205020404" pitchFamily="49" charset="0"/>
              </a:rPr>
              <a:t>    pi = 3.14</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Circle gets instantiated with a radius (default is 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 radius=1):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self.radius</a:t>
            </a:r>
            <a:r>
              <a:rPr lang="en-US" sz="1400" b="1" dirty="0">
                <a:latin typeface="Courier New" panose="02070309020205020404" pitchFamily="49" charset="0"/>
                <a:cs typeface="Courier New" panose="02070309020205020404" pitchFamily="49" charset="0"/>
              </a:rPr>
              <a:t> = radius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self.area</a:t>
            </a:r>
            <a:r>
              <a:rPr lang="en-US" sz="1400" b="1" dirty="0">
                <a:latin typeface="Courier New" panose="02070309020205020404" pitchFamily="49" charset="0"/>
                <a:cs typeface="Courier New" panose="02070309020205020404" pitchFamily="49" charset="0"/>
              </a:rPr>
              <a:t> = radius * radius * </a:t>
            </a:r>
            <a:r>
              <a:rPr lang="en-US" sz="1400" b="1" dirty="0" err="1">
                <a:latin typeface="Courier New" panose="02070309020205020404" pitchFamily="49" charset="0"/>
                <a:cs typeface="Courier New" panose="02070309020205020404" pitchFamily="49" charset="0"/>
              </a:rPr>
              <a:t>Circle.pi</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Method for resetting Radius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setRadius</a:t>
            </a:r>
            <a:r>
              <a:rPr lang="en-US" sz="1400" b="1" dirty="0">
                <a:latin typeface="Courier New" panose="02070309020205020404" pitchFamily="49" charset="0"/>
                <a:cs typeface="Courier New" panose="02070309020205020404" pitchFamily="49" charset="0"/>
              </a:rPr>
              <a:t>(self, </a:t>
            </a:r>
            <a:r>
              <a:rPr lang="en-US" sz="1400" b="1" dirty="0" err="1">
                <a:latin typeface="Courier New" panose="02070309020205020404" pitchFamily="49" charset="0"/>
                <a:cs typeface="Courier New" panose="02070309020205020404" pitchFamily="49" charset="0"/>
              </a:rPr>
              <a:t>new_radius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new_radius</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self.area</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new_radius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new_radius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self.pi</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 Method for getting Circumference</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getCircumference</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a:t>
            </a:r>
            <a:r>
              <a:rPr lang="en-US" sz="1400" b="1" dirty="0" err="1">
                <a:latin typeface="Courier New" panose="02070309020205020404" pitchFamily="49" charset="0"/>
                <a:cs typeface="Courier New" panose="02070309020205020404" pitchFamily="49" charset="0"/>
              </a:rPr>
              <a:t>self.radius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self.pi</a:t>
            </a:r>
            <a:r>
              <a:rPr lang="en-US" sz="1400" b="1" dirty="0">
                <a:latin typeface="Courier New" panose="02070309020205020404" pitchFamily="49" charset="0"/>
                <a:cs typeface="Courier New" panose="02070309020205020404" pitchFamily="49" charset="0"/>
              </a:rPr>
              <a:t> * </a:t>
            </a:r>
            <a:r>
              <a:rPr lang="en-US" sz="1400" b="1" dirty="0" smtClean="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c = Circle()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print('Radius is: ',</a:t>
            </a:r>
            <a:r>
              <a:rPr lang="en-US" sz="1400" b="1" dirty="0" err="1">
                <a:latin typeface="Courier New" panose="02070309020205020404" pitchFamily="49" charset="0"/>
                <a:cs typeface="Courier New" panose="02070309020205020404" pitchFamily="49" charset="0"/>
              </a:rPr>
              <a:t>c.radius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print('Area is: ',</a:t>
            </a:r>
            <a:r>
              <a:rPr lang="en-US" sz="1400" b="1" dirty="0" err="1">
                <a:latin typeface="Courier New" panose="02070309020205020404" pitchFamily="49" charset="0"/>
                <a:cs typeface="Courier New" panose="02070309020205020404" pitchFamily="49" charset="0"/>
              </a:rPr>
              <a:t>c.area</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print('Circumference is: ',</a:t>
            </a:r>
            <a:r>
              <a:rPr lang="en-US" sz="1400" b="1" dirty="0" err="1">
                <a:latin typeface="Courier New" panose="02070309020205020404" pitchFamily="49" charset="0"/>
                <a:cs typeface="Courier New" panose="02070309020205020404" pitchFamily="49" charset="0"/>
              </a:rPr>
              <a:t>c.getCircumference</a:t>
            </a:r>
            <a:r>
              <a:rPr lang="en-US" sz="1400" b="1" dirty="0" smtClean="0">
                <a:latin typeface="Courier New" panose="02070309020205020404" pitchFamily="49" charset="0"/>
                <a:cs typeface="Courier New" panose="02070309020205020404" pitchFamily="49" charset="0"/>
              </a:rPr>
              <a:t>())</a:t>
            </a:r>
          </a:p>
          <a:p>
            <a:endParaRPr lang="en-US" sz="1400" b="1"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Radius is:  1</a:t>
            </a:r>
          </a:p>
          <a:p>
            <a:r>
              <a:rPr lang="en-US" sz="1600" dirty="0">
                <a:latin typeface="Courier New" panose="02070309020205020404" pitchFamily="49" charset="0"/>
                <a:cs typeface="Courier New" panose="02070309020205020404" pitchFamily="49" charset="0"/>
              </a:rPr>
              <a:t>Area is:  3.14</a:t>
            </a:r>
          </a:p>
          <a:p>
            <a:r>
              <a:rPr lang="en-US" sz="1600" dirty="0">
                <a:latin typeface="Courier New" panose="02070309020205020404" pitchFamily="49" charset="0"/>
                <a:cs typeface="Courier New" panose="02070309020205020404" pitchFamily="49" charset="0"/>
              </a:rPr>
              <a:t>Circumference is:  6.28</a:t>
            </a:r>
          </a:p>
        </p:txBody>
      </p:sp>
      <p:sp>
        <p:nvSpPr>
          <p:cNvPr id="2" name="Rectángulo 1"/>
          <p:cNvSpPr/>
          <p:nvPr/>
        </p:nvSpPr>
        <p:spPr>
          <a:xfrm>
            <a:off x="6300192" y="5290462"/>
            <a:ext cx="1904581" cy="923330"/>
          </a:xfrm>
          <a:prstGeom prst="rect">
            <a:avLst/>
          </a:prstGeom>
          <a:ln w="28575">
            <a:solidFill>
              <a:srgbClr val="FF0000"/>
            </a:solidFill>
          </a:ln>
        </p:spPr>
        <p:txBody>
          <a:bodyPr wrap="square">
            <a:spAutoFit/>
          </a:bodyPr>
          <a:lstStyle/>
          <a:p>
            <a:r>
              <a:rPr lang="en-US" b="1" dirty="0" err="1" smtClean="0">
                <a:latin typeface="Courier New" panose="02070309020205020404" pitchFamily="49" charset="0"/>
                <a:cs typeface="Courier New" panose="02070309020205020404" pitchFamily="49" charset="0"/>
              </a:rPr>
              <a:t>Cambiar</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los</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valores</a:t>
            </a:r>
            <a:r>
              <a:rPr lang="en-US" b="1" dirty="0" smtClean="0">
                <a:latin typeface="Courier New" panose="02070309020205020404" pitchFamily="49" charset="0"/>
                <a:cs typeface="Courier New" panose="02070309020205020404" pitchFamily="49" charset="0"/>
              </a:rPr>
              <a:t> para</a:t>
            </a:r>
          </a:p>
          <a:p>
            <a:r>
              <a:rPr lang="en-US" b="1" dirty="0" smtClean="0">
                <a:latin typeface="Courier New" panose="02070309020205020404" pitchFamily="49" charset="0"/>
                <a:cs typeface="Courier New" panose="02070309020205020404" pitchFamily="49" charset="0"/>
              </a:rPr>
              <a:t>Radio = 2</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834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8640960" cy="4189784"/>
          </a:xfrm>
        </p:spPr>
        <p:txBody>
          <a:bodyPr/>
          <a:lstStyle/>
          <a:p>
            <a:pPr marL="0" indent="0">
              <a:buNone/>
            </a:pPr>
            <a:r>
              <a:rPr lang="es-PE" sz="2400" b="1" dirty="0" smtClean="0"/>
              <a:t>Almacenar objetos en un lista utilizando clases</a:t>
            </a:r>
            <a:endParaRPr lang="es-PE" sz="2400" b="1"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10" name="Rectángulo 9"/>
          <p:cNvSpPr/>
          <p:nvPr/>
        </p:nvSpPr>
        <p:spPr>
          <a:xfrm>
            <a:off x="277472" y="2386312"/>
            <a:ext cx="4981168" cy="3785652"/>
          </a:xfrm>
          <a:prstGeom prst="rect">
            <a:avLst/>
          </a:prstGeom>
          <a:ln>
            <a:solidFill>
              <a:schemeClr val="tx1"/>
            </a:solidFill>
          </a:ln>
        </p:spPr>
        <p:txBody>
          <a:bodyPr wrap="square">
            <a:spAutoFit/>
          </a:bodyPr>
          <a:lstStyle/>
          <a:p>
            <a:r>
              <a:rPr lang="en-US" sz="1200" b="1" dirty="0">
                <a:latin typeface="Courier New" panose="02070309020205020404" pitchFamily="49" charset="0"/>
                <a:cs typeface="Courier New" panose="02070309020205020404" pitchFamily="49" charset="0"/>
              </a:rPr>
              <a:t>class Courses():</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set_course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self,course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self.course</a:t>
            </a:r>
            <a:r>
              <a:rPr lang="en-US" sz="1200" b="1" dirty="0">
                <a:latin typeface="Courier New" panose="02070309020205020404" pitchFamily="49" charset="0"/>
                <a:cs typeface="Courier New" panose="02070309020205020404" pitchFamily="49" charset="0"/>
              </a:rPr>
              <a:t> = course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get_course</a:t>
            </a:r>
            <a:r>
              <a:rPr lang="en-US" sz="1200" b="1" dirty="0">
                <a:latin typeface="Courier New" panose="02070309020205020404" pitchFamily="49" charset="0"/>
                <a:cs typeface="Courier New" panose="02070309020205020404" pitchFamily="49" charset="0"/>
              </a:rPr>
              <a:t>(self):</a:t>
            </a:r>
          </a:p>
          <a:p>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self.course</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p>
          <a:p>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create_list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course_list</a:t>
            </a:r>
            <a:r>
              <a:rPr lang="en-US" sz="1200" b="1" dirty="0">
                <a:latin typeface="Courier New" panose="02070309020205020404" pitchFamily="49" charset="0"/>
                <a:cs typeface="Courier New" panose="02070309020205020404" pitchFamily="49" charset="0"/>
              </a:rPr>
              <a:t> = []</a:t>
            </a:r>
          </a:p>
          <a:p>
            <a:r>
              <a:rPr lang="en-US" sz="1200" b="1" dirty="0">
                <a:latin typeface="Courier New" panose="02070309020205020404" pitchFamily="49" charset="0"/>
                <a:cs typeface="Courier New" panose="02070309020205020404" pitchFamily="49" charset="0"/>
              </a:rPr>
              <a:t>    print ("Enter nothing to quit")</a:t>
            </a:r>
          </a:p>
          <a:p>
            <a:r>
              <a:rPr lang="en-US" sz="1200" b="1" dirty="0">
                <a:latin typeface="Courier New" panose="02070309020205020404" pitchFamily="49" charset="0"/>
                <a:cs typeface="Courier New" panose="02070309020205020404" pitchFamily="49" charset="0"/>
              </a:rPr>
              <a:t>    while True:</a:t>
            </a:r>
          </a:p>
          <a:p>
            <a:r>
              <a:rPr lang="en-US" sz="1200" b="1" dirty="0">
                <a:latin typeface="Courier New" panose="02070309020205020404" pitchFamily="49" charset="0"/>
                <a:cs typeface="Courier New" panose="02070309020205020404" pitchFamily="49" charset="0"/>
              </a:rPr>
              <a:t>        courses = input("Enter the course you did:")</a:t>
            </a:r>
          </a:p>
          <a:p>
            <a:r>
              <a:rPr lang="en-US" sz="1200" b="1" dirty="0">
                <a:latin typeface="Courier New" panose="02070309020205020404" pitchFamily="49" charset="0"/>
                <a:cs typeface="Courier New" panose="02070309020205020404" pitchFamily="49" charset="0"/>
              </a:rPr>
              <a:t>        if courses == "":</a:t>
            </a:r>
          </a:p>
          <a:p>
            <a:r>
              <a:rPr lang="en-US" sz="1200" b="1" dirty="0">
                <a:latin typeface="Courier New" panose="02070309020205020404" pitchFamily="49" charset="0"/>
                <a:cs typeface="Courier New" panose="02070309020205020404" pitchFamily="49" charset="0"/>
              </a:rPr>
              <a:t>            break</a:t>
            </a:r>
          </a:p>
          <a:p>
            <a:r>
              <a:rPr lang="en-US" sz="1200" b="1" dirty="0">
                <a:latin typeface="Courier New" panose="02070309020205020404" pitchFamily="49" charset="0"/>
                <a:cs typeface="Courier New" panose="02070309020205020404" pitchFamily="49" charset="0"/>
              </a:rPr>
              <a:t>        year_4_courses = Courses()</a:t>
            </a:r>
          </a:p>
          <a:p>
            <a:r>
              <a:rPr lang="en-US" sz="1200" b="1" dirty="0">
                <a:latin typeface="Courier New" panose="02070309020205020404" pitchFamily="49" charset="0"/>
                <a:cs typeface="Courier New" panose="02070309020205020404" pitchFamily="49" charset="0"/>
              </a:rPr>
              <a:t>        year_4_courses.set_course(courses)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course_list.append</a:t>
            </a:r>
            <a:r>
              <a:rPr lang="en-US" sz="1200" b="1" dirty="0">
                <a:latin typeface="Courier New" panose="02070309020205020404" pitchFamily="49" charset="0"/>
                <a:cs typeface="Courier New" panose="02070309020205020404" pitchFamily="49" charset="0"/>
              </a:rPr>
              <a:t>(year_4_courses)</a:t>
            </a:r>
          </a:p>
          <a:p>
            <a:r>
              <a:rPr lang="en-US" sz="1200" b="1" dirty="0">
                <a:latin typeface="Courier New" panose="02070309020205020404" pitchFamily="49" charset="0"/>
                <a:cs typeface="Courier New" panose="02070309020205020404" pitchFamily="49" charset="0"/>
              </a:rPr>
              <a:t>    return </a:t>
            </a:r>
            <a:r>
              <a:rPr lang="en-US" sz="1200" b="1" dirty="0" err="1">
                <a:latin typeface="Courier New" panose="02070309020205020404" pitchFamily="49" charset="0"/>
                <a:cs typeface="Courier New" panose="02070309020205020404" pitchFamily="49" charset="0"/>
              </a:rPr>
              <a:t>course_list</a:t>
            </a:r>
            <a:endParaRPr lang="en-US" sz="1200" b="1" dirty="0">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p:txBody>
      </p:sp>
      <p:sp>
        <p:nvSpPr>
          <p:cNvPr id="2" name="Rectángulo 1"/>
          <p:cNvSpPr/>
          <p:nvPr/>
        </p:nvSpPr>
        <p:spPr>
          <a:xfrm>
            <a:off x="5330304" y="2386312"/>
            <a:ext cx="3744416" cy="2308324"/>
          </a:xfrm>
          <a:prstGeom prst="rect">
            <a:avLst/>
          </a:prstGeom>
          <a:ln>
            <a:solidFill>
              <a:schemeClr val="tx1"/>
            </a:solidFill>
          </a:ln>
        </p:spPr>
        <p:txBody>
          <a:bodyPr wrap="square">
            <a:spAutoFit/>
          </a:bodyPr>
          <a:lstStyle/>
          <a:p>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display_list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course_list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for </a:t>
            </a:r>
            <a:r>
              <a:rPr lang="en-US" sz="1200" b="1" dirty="0" err="1">
                <a:latin typeface="Courier New" panose="02070309020205020404" pitchFamily="49" charset="0"/>
                <a:cs typeface="Courier New" panose="02070309020205020404" pitchFamily="49" charset="0"/>
              </a:rPr>
              <a:t>my_course</a:t>
            </a:r>
            <a:r>
              <a:rPr lang="en-US" sz="1200" b="1" dirty="0">
                <a:latin typeface="Courier New" panose="02070309020205020404" pitchFamily="49" charset="0"/>
                <a:cs typeface="Courier New" panose="02070309020205020404" pitchFamily="49" charset="0"/>
              </a:rPr>
              <a:t> in </a:t>
            </a:r>
            <a:r>
              <a:rPr lang="en-US" sz="1200" b="1" dirty="0" err="1">
                <a:latin typeface="Courier New" panose="02070309020205020404" pitchFamily="49" charset="0"/>
                <a:cs typeface="Courier New" panose="02070309020205020404" pitchFamily="49" charset="0"/>
              </a:rPr>
              <a:t>course_list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print(</a:t>
            </a:r>
            <a:r>
              <a:rPr lang="en-US" sz="1200" b="1" dirty="0" err="1">
                <a:latin typeface="Courier New" panose="02070309020205020404" pitchFamily="49" charset="0"/>
                <a:cs typeface="Courier New" panose="02070309020205020404" pitchFamily="49" charset="0"/>
              </a:rPr>
              <a:t>my_course.get_course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err="1">
                <a:latin typeface="Courier New" panose="02070309020205020404" pitchFamily="49" charset="0"/>
                <a:cs typeface="Courier New" panose="02070309020205020404" pitchFamily="49" charset="0"/>
              </a:rPr>
              <a:t>def</a:t>
            </a:r>
            <a:r>
              <a:rPr lang="en-US" sz="1200" b="1" dirty="0">
                <a:latin typeface="Courier New" panose="02070309020205020404" pitchFamily="49" charset="0"/>
                <a:cs typeface="Courier New" panose="02070309020205020404" pitchFamily="49" charset="0"/>
              </a:rPr>
              <a:t> main():</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chemical_courses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create_list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print("Here is your course list")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display_list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chemical_courses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if __name__ == "__main__":</a:t>
            </a:r>
          </a:p>
          <a:p>
            <a:r>
              <a:rPr lang="en-US" sz="1200" b="1" dirty="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1175159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4011376" cy="4189784"/>
          </a:xfrm>
        </p:spPr>
        <p:txBody>
          <a:bodyPr/>
          <a:lstStyle/>
          <a:p>
            <a:pPr marL="0" indent="0">
              <a:buNone/>
            </a:pPr>
            <a:r>
              <a:rPr lang="es-PE" sz="2400" b="1" dirty="0" smtClean="0"/>
              <a:t>Herencias:</a:t>
            </a:r>
            <a:endParaRPr lang="es-PE" sz="2400" b="1" dirty="0"/>
          </a:p>
          <a:p>
            <a:pPr marL="0" indent="0" algn="just">
              <a:buNone/>
            </a:pPr>
            <a:r>
              <a:rPr lang="es-PE" sz="2000" dirty="0" smtClean="0"/>
              <a:t>Las herencias son una forma de crear nuevas clases usando clases previamente creadas. Las nuevas clases creadas son llamadas </a:t>
            </a:r>
            <a:r>
              <a:rPr lang="es-PE" sz="2000" i="1" dirty="0" smtClean="0"/>
              <a:t>clases derivadas</a:t>
            </a:r>
            <a:r>
              <a:rPr lang="es-PE" sz="2000" dirty="0" smtClean="0"/>
              <a:t>, entonces las clases principales son llamadas </a:t>
            </a:r>
            <a:r>
              <a:rPr lang="es-PE" sz="2000" i="1" dirty="0" smtClean="0"/>
              <a:t>clases bases</a:t>
            </a:r>
            <a:r>
              <a:rPr lang="es-PE" sz="2000" dirty="0" smtClean="0"/>
              <a:t>. El beneficio importante de la herencia es la reutilización de código y reducción de la complejidad del programa.</a:t>
            </a:r>
          </a:p>
          <a:p>
            <a:pPr marL="0" indent="0" algn="just">
              <a:buNone/>
            </a:pPr>
            <a:r>
              <a:rPr lang="es-PE" sz="2000" dirty="0" smtClean="0"/>
              <a:t>También son llamados comúnmente clases padres e hijos.</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4667867" y="1915840"/>
            <a:ext cx="4445144" cy="461664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Animal:</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print("Animal </a:t>
            </a:r>
            <a:r>
              <a:rPr lang="en-US" sz="1400" b="1" dirty="0" err="1" smtClean="0">
                <a:latin typeface="Courier New" panose="02070309020205020404" pitchFamily="49" charset="0"/>
                <a:cs typeface="Courier New" panose="02070309020205020404" pitchFamily="49" charset="0"/>
              </a:rPr>
              <a:t>creado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quiensoy</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print("Animal")</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come(self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print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Comiendo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(Animal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Animal.__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a:t>
            </a:r>
          </a:p>
          <a:p>
            <a:r>
              <a:rPr lang="en-US" sz="1400" b="1" dirty="0">
                <a:latin typeface="Courier New" panose="02070309020205020404" pitchFamily="49" charset="0"/>
                <a:cs typeface="Courier New" panose="02070309020205020404" pitchFamily="49" charset="0"/>
              </a:rPr>
              <a:t>        print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creado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quiensoy</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print</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ladrido</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print("Woof!")</a:t>
            </a: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1444269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1906588"/>
            <a:ext cx="3600400" cy="586308"/>
          </a:xfrm>
        </p:spPr>
        <p:txBody>
          <a:bodyPr/>
          <a:lstStyle/>
          <a:p>
            <a:pPr marL="0" indent="0">
              <a:buNone/>
            </a:pPr>
            <a:r>
              <a:rPr lang="es-PE" sz="2400" b="1" dirty="0" smtClean="0"/>
              <a:t>Herencias:</a:t>
            </a:r>
            <a:endParaRPr lang="es-PE" sz="2400" b="1"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326484" y="2308790"/>
            <a:ext cx="3726144" cy="397031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ojos</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“cafe"</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talla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bajo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estudios</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medicina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color_pelo</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castanho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yo</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tiene</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ojos</a:t>
            </a:r>
            <a:r>
              <a:rPr lang="en-US" sz="1400" b="1" dirty="0" smtClean="0">
                <a:latin typeface="Courier New" panose="02070309020205020404" pitchFamily="49" charset="0"/>
                <a:cs typeface="Courier New" panose="02070309020205020404" pitchFamily="49" charset="0"/>
              </a:rPr>
              <a:t> color",</a:t>
            </a:r>
            <a:r>
              <a:rPr lang="en-US" sz="1400" b="1" dirty="0" err="1" smtClean="0">
                <a:latin typeface="Courier New" panose="02070309020205020404" pitchFamily="49" charset="0"/>
                <a:cs typeface="Courier New" panose="02070309020205020404" pitchFamily="49" charset="0"/>
              </a:rPr>
              <a:t>yo.ojos</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9" name="Rectángulo 8"/>
          <p:cNvSpPr/>
          <p:nvPr/>
        </p:nvSpPr>
        <p:spPr>
          <a:xfrm>
            <a:off x="4841436" y="1906588"/>
            <a:ext cx="3726144" cy="4616648"/>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smtClean="0">
                <a:latin typeface="Courier New" panose="02070309020205020404" pitchFamily="49" charset="0"/>
                <a:cs typeface="Courier New" panose="02070309020205020404" pitchFamily="49" charset="0"/>
              </a:rPr>
              <a:t>Papa():</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ojos</a:t>
            </a:r>
            <a:r>
              <a:rPr lang="en-US" sz="1400" b="1" dirty="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return “cafe"</a:t>
            </a:r>
          </a:p>
          <a:p>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talla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bajo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estudios</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medicina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p>
          <a:p>
            <a:r>
              <a:rPr lang="en-US" sz="1400" b="1" dirty="0" smtClean="0">
                <a:latin typeface="Courier New" panose="02070309020205020404" pitchFamily="49" charset="0"/>
                <a:cs typeface="Courier New" panose="02070309020205020404" pitchFamily="49" charset="0"/>
              </a:rPr>
              <a:t>class </a:t>
            </a:r>
            <a:r>
              <a:rPr lang="en-US" sz="1400" b="1" dirty="0" smtClean="0">
                <a:latin typeface="Courier New" panose="02070309020205020404" pitchFamily="49" charset="0"/>
                <a:cs typeface="Courier New" panose="02070309020205020404" pitchFamily="49" charset="0"/>
              </a:rPr>
              <a:t>Mama():</a:t>
            </a:r>
          </a:p>
          <a:p>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def.ocupacion</a:t>
            </a:r>
            <a:r>
              <a:rPr lang="en-US" sz="1400" b="1" dirty="0" smtClean="0">
                <a:latin typeface="Courier New" panose="02070309020205020404" pitchFamily="49" charset="0"/>
                <a:cs typeface="Courier New" panose="02070309020205020404" pitchFamily="49" charset="0"/>
              </a:rPr>
              <a:t>(self):</a:t>
            </a:r>
          </a:p>
          <a:p>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return “</a:t>
            </a:r>
            <a:r>
              <a:rPr lang="en-US" sz="1400" b="1" dirty="0" err="1" smtClean="0">
                <a:latin typeface="Courier New" panose="02070309020205020404" pitchFamily="49" charset="0"/>
                <a:cs typeface="Courier New" panose="02070309020205020404" pitchFamily="49" charset="0"/>
              </a:rPr>
              <a:t>Profesora</a:t>
            </a:r>
            <a:r>
              <a:rPr lang="en-US" sz="1400" b="1" dirty="0" smtClean="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Papa,Mama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color_pelo</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castanho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endParaRPr lang="en-US" sz="1400" b="1" dirty="0">
              <a:latin typeface="Courier New" panose="02070309020205020404" pitchFamily="49" charset="0"/>
              <a:cs typeface="Courier New" panose="02070309020205020404" pitchFamily="49" charset="0"/>
            </a:endParaRPr>
          </a:p>
          <a:p>
            <a:r>
              <a:rPr lang="en-US" sz="1400" b="1" dirty="0" err="1" smtClean="0">
                <a:latin typeface="Courier New" panose="02070309020205020404" pitchFamily="49" charset="0"/>
                <a:cs typeface="Courier New" panose="02070309020205020404" pitchFamily="49" charset="0"/>
              </a:rPr>
              <a:t>yo</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print( </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Hijo</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tiene</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una</a:t>
            </a:r>
            <a:r>
              <a:rPr lang="en-US" sz="1400" b="1"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ocupacion</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yo.ocupacion</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51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00584" y="1916832"/>
            <a:ext cx="4011376" cy="4189784"/>
          </a:xfrm>
        </p:spPr>
        <p:txBody>
          <a:bodyPr/>
          <a:lstStyle/>
          <a:p>
            <a:pPr marL="0" indent="0">
              <a:buNone/>
            </a:pPr>
            <a:r>
              <a:rPr lang="es-PE" sz="2400" b="1" dirty="0" smtClean="0"/>
              <a:t>Polimorfismo:</a:t>
            </a:r>
            <a:endParaRPr lang="es-PE" sz="2400" b="1" dirty="0"/>
          </a:p>
          <a:p>
            <a:pPr marL="0" indent="0" algn="just">
              <a:buNone/>
            </a:pPr>
            <a:r>
              <a:rPr lang="es-PE" sz="2000" dirty="0" smtClean="0"/>
              <a:t>Hemos visto que mientras las funciones pueden tomar diferentes argumentos, los métodos pertenecen a los objetos sobre los que actúan. En Python, el polimorfismo se refiere a la forma en que las diferentes clases de objetos pueden compartir el mismo nombre de método, y esos métodos pueden ser llamados del mismo lugar, aunque se pasen una variedad de objetos diferentes. Por 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4667867" y="1915840"/>
            <a:ext cx="4445144" cy="4185761"/>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 name):</a:t>
            </a:r>
          </a:p>
          <a:p>
            <a:r>
              <a:rPr lang="en-US" sz="1400" b="1" dirty="0">
                <a:latin typeface="Courier New" panose="02070309020205020404" pitchFamily="49" charset="0"/>
                <a:cs typeface="Courier New" panose="02070309020205020404" pitchFamily="49" charset="0"/>
              </a:rPr>
              <a:t>        self.name = name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habla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self.name+' </a:t>
            </a:r>
            <a:r>
              <a:rPr lang="en-US" sz="1400" b="1" dirty="0" smtClean="0">
                <a:latin typeface="Courier New" panose="02070309020205020404" pitchFamily="49" charset="0"/>
                <a:cs typeface="Courier New" panose="02070309020205020404" pitchFamily="49" charset="0"/>
              </a:rPr>
              <a:t>dice </a:t>
            </a:r>
            <a:r>
              <a:rPr lang="en-US" sz="1400" b="1" dirty="0">
                <a:latin typeface="Courier New" panose="02070309020205020404" pitchFamily="49" charset="0"/>
                <a:cs typeface="Courier New" panose="02070309020205020404" pitchFamily="49" charset="0"/>
              </a:rPr>
              <a:t>Woof!'</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class </a:t>
            </a:r>
            <a:r>
              <a:rPr lang="en-US" sz="1400" b="1" dirty="0" err="1" smtClean="0">
                <a:latin typeface="Courier New" panose="02070309020205020404" pitchFamily="49" charset="0"/>
                <a:cs typeface="Courier New" panose="02070309020205020404" pitchFamily="49" charset="0"/>
              </a:rPr>
              <a:t>Gato</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init</a:t>
            </a:r>
            <a:r>
              <a:rPr lang="en-US" sz="1400" b="1" dirty="0">
                <a:latin typeface="Courier New" panose="02070309020205020404" pitchFamily="49" charset="0"/>
                <a:cs typeface="Courier New" panose="02070309020205020404" pitchFamily="49" charset="0"/>
              </a:rPr>
              <a:t>__(self, name):</a:t>
            </a:r>
          </a:p>
          <a:p>
            <a:r>
              <a:rPr lang="en-US" sz="1400" b="1" dirty="0">
                <a:latin typeface="Courier New" panose="02070309020205020404" pitchFamily="49" charset="0"/>
                <a:cs typeface="Courier New" panose="02070309020205020404" pitchFamily="49" charset="0"/>
              </a:rPr>
              <a:t>        self.name = name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def</a:t>
            </a:r>
            <a:r>
              <a:rPr lang="en-US" sz="1400" b="1"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habla</a:t>
            </a:r>
            <a:r>
              <a:rPr lang="en-US" sz="1400" b="1" dirty="0" smtClean="0">
                <a:latin typeface="Courier New" panose="02070309020205020404" pitchFamily="49" charset="0"/>
                <a:cs typeface="Courier New" panose="02070309020205020404" pitchFamily="49" charset="0"/>
              </a:rPr>
              <a:t>(self</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self.name+' </a:t>
            </a:r>
            <a:r>
              <a:rPr lang="en-US" sz="1400" b="1" dirty="0" smtClean="0">
                <a:latin typeface="Courier New" panose="02070309020205020404" pitchFamily="49" charset="0"/>
                <a:cs typeface="Courier New" panose="02070309020205020404" pitchFamily="49" charset="0"/>
              </a:rPr>
              <a:t>dice </a:t>
            </a:r>
            <a:r>
              <a:rPr lang="en-US" sz="1400" b="1" dirty="0">
                <a:latin typeface="Courier New" panose="02070309020205020404" pitchFamily="49" charset="0"/>
                <a:cs typeface="Courier New" panose="02070309020205020404" pitchFamily="49" charset="0"/>
              </a:rPr>
              <a:t>Meow!' </a:t>
            </a:r>
          </a:p>
          <a:p>
            <a:r>
              <a:rPr lang="en-US" sz="1400" b="1" dirty="0">
                <a:latin typeface="Courier New" panose="02070309020205020404" pitchFamily="49" charset="0"/>
                <a:cs typeface="Courier New" panose="02070309020205020404" pitchFamily="49" charset="0"/>
              </a:rPr>
              <a:t>    </a:t>
            </a:r>
          </a:p>
          <a:p>
            <a:r>
              <a:rPr lang="en-US" sz="1400" b="1" dirty="0" err="1">
                <a:latin typeface="Courier New" panose="02070309020205020404" pitchFamily="49" charset="0"/>
                <a:cs typeface="Courier New" panose="02070309020205020404" pitchFamily="49" charset="0"/>
              </a:rPr>
              <a:t>niko</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Perro</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'Niko')</a:t>
            </a:r>
          </a:p>
          <a:p>
            <a:r>
              <a:rPr lang="en-US" sz="1400" b="1" dirty="0" err="1">
                <a:latin typeface="Courier New" panose="02070309020205020404" pitchFamily="49" charset="0"/>
                <a:cs typeface="Courier New" panose="02070309020205020404" pitchFamily="49" charset="0"/>
              </a:rPr>
              <a:t>felix</a:t>
            </a:r>
            <a:r>
              <a:rPr lang="en-US" sz="1400" b="1" dirty="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Gato</a:t>
            </a:r>
            <a:r>
              <a:rPr lang="en-US" sz="1400" b="1" dirty="0" smtClean="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'Felix')</a:t>
            </a:r>
          </a:p>
          <a:p>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print(</a:t>
            </a:r>
            <a:r>
              <a:rPr lang="en-US" sz="1400" b="1" dirty="0" err="1" smtClean="0">
                <a:latin typeface="Courier New" panose="02070309020205020404" pitchFamily="49" charset="0"/>
                <a:cs typeface="Courier New" panose="02070309020205020404" pitchFamily="49" charset="0"/>
              </a:rPr>
              <a:t>niko.habla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print(</a:t>
            </a:r>
            <a:r>
              <a:rPr lang="en-US" sz="1400" b="1" dirty="0" err="1" smtClean="0">
                <a:latin typeface="Courier New" panose="02070309020205020404" pitchFamily="49" charset="0"/>
                <a:cs typeface="Courier New" panose="02070309020205020404" pitchFamily="49" charset="0"/>
              </a:rPr>
              <a:t>felix.habla</a:t>
            </a:r>
            <a:r>
              <a:rPr lang="en-US" sz="1400" b="1" dirty="0" smtClean="0">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594267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595" y="1131295"/>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246984" y="1792181"/>
            <a:ext cx="8640960" cy="4189784"/>
          </a:xfrm>
        </p:spPr>
        <p:txBody>
          <a:bodyPr/>
          <a:lstStyle/>
          <a:p>
            <a:pPr marL="0" indent="0" algn="just">
              <a:buNone/>
            </a:pPr>
            <a:r>
              <a:rPr lang="es-PE" sz="2000" dirty="0" smtClean="0"/>
              <a:t>En este capitulo aprenderemos el manejo de errores y excepciones, ya nos habremos dado cuenta de los errores mientras hemos estado programando. Por ejemplo:</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r>
              <a:rPr lang="es-PE" sz="2000" dirty="0" smtClean="0"/>
              <a:t>Acá obtenemos un </a:t>
            </a:r>
            <a:r>
              <a:rPr lang="es-PE" sz="2000" dirty="0" err="1" smtClean="0"/>
              <a:t>SyntaxError</a:t>
            </a:r>
            <a:r>
              <a:rPr lang="es-PE" sz="2000" dirty="0" smtClean="0"/>
              <a:t>, con una breve descripción del problema que se encontraba en EOL (</a:t>
            </a:r>
            <a:r>
              <a:rPr lang="es-PE" sz="2000" dirty="0" err="1" smtClean="0"/>
              <a:t>End</a:t>
            </a:r>
            <a:r>
              <a:rPr lang="es-PE" sz="2000" dirty="0" smtClean="0"/>
              <a:t> Of Line) mientras escaneaba la cadena de texto. Este error es suficiente para darnos cuenta de donde esta el problema, también nos indica el numero de línea donde ocurre, entonces sabemos que nos falto una comilla simple al final de la línea. Aprendiendo a identificar los erros ayudara para saber </a:t>
            </a:r>
            <a:r>
              <a:rPr lang="es-PE" sz="2000" dirty="0" err="1" smtClean="0"/>
              <a:t>debugear</a:t>
            </a:r>
            <a:r>
              <a:rPr lang="es-PE" sz="2000" dirty="0" smtClean="0"/>
              <a:t> el código mas rápido.</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s-PE" dirty="0"/>
          </a:p>
        </p:txBody>
      </p:sp>
      <p:sp>
        <p:nvSpPr>
          <p:cNvPr id="7" name="Rectángulo 6"/>
          <p:cNvSpPr/>
          <p:nvPr/>
        </p:nvSpPr>
        <p:spPr>
          <a:xfrm>
            <a:off x="258940" y="2937477"/>
            <a:ext cx="8640960" cy="830997"/>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print('Hello</a:t>
            </a:r>
            <a:r>
              <a:rPr lang="en-US" sz="1600" b="1" dirty="0" smtClean="0">
                <a:latin typeface="Courier New" panose="02070309020205020404" pitchFamily="49" charset="0"/>
                <a:cs typeface="Courier New" panose="02070309020205020404" pitchFamily="49" charset="0"/>
              </a:rPr>
              <a:t>)</a:t>
            </a:r>
          </a:p>
          <a:p>
            <a:pPr lvl="0"/>
            <a:r>
              <a:rPr lang="es-PE" altLang="es-PE" sz="1600" b="1" dirty="0" smtClean="0">
                <a:solidFill>
                  <a:srgbClr val="258F8F"/>
                </a:solidFill>
                <a:latin typeface="Courier New" panose="02070309020205020404" pitchFamily="49" charset="0"/>
                <a:cs typeface="Courier New" panose="02070309020205020404" pitchFamily="49" charset="0"/>
              </a:rPr>
              <a:t>File </a:t>
            </a:r>
            <a:r>
              <a:rPr lang="es-PE" altLang="es-PE" sz="1600" b="1" dirty="0">
                <a:solidFill>
                  <a:srgbClr val="007427"/>
                </a:solidFill>
                <a:latin typeface="Courier New" panose="02070309020205020404" pitchFamily="49" charset="0"/>
                <a:cs typeface="Courier New" panose="02070309020205020404" pitchFamily="49" charset="0"/>
              </a:rPr>
              <a:t>"&lt;ipython-input-1-db8c9988558c&gt;"</a:t>
            </a:r>
            <a:r>
              <a:rPr lang="es-PE" altLang="es-PE" sz="1600" b="1" dirty="0">
                <a:solidFill>
                  <a:srgbClr val="258F8F"/>
                </a:solidFill>
                <a:latin typeface="Courier New" panose="02070309020205020404" pitchFamily="49" charset="0"/>
                <a:cs typeface="Courier New" panose="02070309020205020404" pitchFamily="49" charset="0"/>
              </a:rPr>
              <a:t>, line </a:t>
            </a:r>
            <a:r>
              <a:rPr lang="es-PE" altLang="es-PE" sz="1600" b="1" dirty="0">
                <a:solidFill>
                  <a:srgbClr val="007427"/>
                </a:solidFill>
                <a:latin typeface="Courier New" panose="02070309020205020404" pitchFamily="49" charset="0"/>
                <a:cs typeface="Courier New" panose="02070309020205020404" pitchFamily="49" charset="0"/>
              </a:rPr>
              <a:t>1</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7D12"/>
                </a:solidFill>
                <a:latin typeface="Courier New" panose="02070309020205020404" pitchFamily="49" charset="0"/>
                <a:cs typeface="Courier New" panose="02070309020205020404" pitchFamily="49" charset="0"/>
              </a:rPr>
              <a:t>print</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b="1" dirty="0" err="1">
                <a:solidFill>
                  <a:srgbClr val="B27D12"/>
                </a:solidFill>
                <a:latin typeface="Courier New" panose="02070309020205020404" pitchFamily="49" charset="0"/>
                <a:cs typeface="Courier New" panose="02070309020205020404" pitchFamily="49" charset="0"/>
              </a:rPr>
              <a:t>Hello</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a:solidFill>
                  <a:srgbClr val="A1A6B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2B31"/>
                </a:solidFill>
                <a:latin typeface="Courier New" panose="02070309020205020404" pitchFamily="49" charset="0"/>
                <a:cs typeface="Courier New" panose="02070309020205020404" pitchFamily="49" charset="0"/>
              </a:rPr>
              <a:t>SyntaxError</a:t>
            </a:r>
            <a:r>
              <a:rPr lang="es-PE" altLang="es-PE" sz="1600" b="1" dirty="0">
                <a:solidFill>
                  <a:srgbClr val="B22B31"/>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EOL </a:t>
            </a:r>
            <a:r>
              <a:rPr lang="es-PE" altLang="es-PE" sz="1600" dirty="0" err="1">
                <a:solidFill>
                  <a:srgbClr val="000000"/>
                </a:solidFill>
                <a:latin typeface="Courier New" panose="02070309020205020404" pitchFamily="49" charset="0"/>
                <a:cs typeface="Courier New" panose="02070309020205020404" pitchFamily="49" charset="0"/>
              </a:rPr>
              <a:t>while</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scanning</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string</a:t>
            </a:r>
            <a:r>
              <a:rPr lang="es-PE" altLang="es-PE" sz="1600" dirty="0">
                <a:solidFill>
                  <a:srgbClr val="000000"/>
                </a:solidFill>
                <a:latin typeface="Courier New" panose="02070309020205020404" pitchFamily="49" charset="0"/>
                <a:cs typeface="Courier New" panose="02070309020205020404" pitchFamily="49" charset="0"/>
              </a:rPr>
              <a:t> literal</a:t>
            </a:r>
            <a:r>
              <a:rPr lang="es-PE" altLang="es-PE" sz="800" dirty="0"/>
              <a:t> </a:t>
            </a:r>
            <a:endParaRPr lang="en-US" sz="1600" dirty="0">
              <a:latin typeface="Courier New" panose="02070309020205020404" pitchFamily="49" charset="0"/>
              <a:cs typeface="Courier New" panose="02070309020205020404" pitchFamily="49" charset="0"/>
            </a:endParaRPr>
          </a:p>
        </p:txBody>
      </p:sp>
      <p:sp>
        <p:nvSpPr>
          <p:cNvPr id="9" name="Título 1"/>
          <p:cNvSpPr txBox="1">
            <a:spLocks/>
          </p:cNvSpPr>
          <p:nvPr/>
        </p:nvSpPr>
        <p:spPr>
          <a:xfrm>
            <a:off x="558531" y="574596"/>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VI</a:t>
            </a:r>
            <a:endParaRPr lang="es-PE" dirty="0"/>
          </a:p>
        </p:txBody>
      </p:sp>
    </p:spTree>
    <p:extLst>
      <p:ext uri="{BB962C8B-B14F-4D97-AF65-F5344CB8AC3E}">
        <p14:creationId xmlns:p14="http://schemas.microsoft.com/office/powerpoint/2010/main" val="5526067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7227" y="1254770"/>
            <a:ext cx="8640960" cy="4189784"/>
          </a:xfrm>
        </p:spPr>
        <p:txBody>
          <a:bodyPr/>
          <a:lstStyle/>
          <a:p>
            <a:pPr marL="0" indent="0" algn="just">
              <a:buNone/>
            </a:pPr>
            <a:r>
              <a:rPr lang="es-PE" sz="2000" dirty="0" smtClean="0"/>
              <a:t>Este tipo de error se le denomina </a:t>
            </a:r>
            <a:r>
              <a:rPr lang="es-PE" sz="2000" dirty="0" err="1" smtClean="0"/>
              <a:t>Excepcion</a:t>
            </a:r>
            <a:r>
              <a:rPr lang="es-PE" sz="2000" dirty="0" smtClean="0"/>
              <a:t>. Aunque una sentencia o expresión este correcta su sintaxis, puede causar un error cuando se intente ejecutarla. Errores detectados durante su ejecución no son de consecuencia fatal.</a:t>
            </a:r>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a:p>
          <a:p>
            <a:pPr marL="0" indent="0" algn="just">
              <a:buNone/>
            </a:pPr>
            <a:r>
              <a:rPr lang="es-PE" sz="2000" dirty="0" smtClean="0"/>
              <a:t>Veamos ahora como manejar estos errores y excepciones.</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230887" y="2420888"/>
            <a:ext cx="8640960" cy="830997"/>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print('Hello</a:t>
            </a:r>
            <a:r>
              <a:rPr lang="en-US" sz="1600" b="1" dirty="0" smtClean="0">
                <a:latin typeface="Courier New" panose="02070309020205020404" pitchFamily="49" charset="0"/>
                <a:cs typeface="Courier New" panose="02070309020205020404" pitchFamily="49" charset="0"/>
              </a:rPr>
              <a:t>)</a:t>
            </a:r>
          </a:p>
          <a:p>
            <a:pPr lvl="0"/>
            <a:r>
              <a:rPr lang="es-PE" altLang="es-PE" sz="1600" b="1" dirty="0" smtClean="0">
                <a:solidFill>
                  <a:srgbClr val="258F8F"/>
                </a:solidFill>
                <a:latin typeface="Courier New" panose="02070309020205020404" pitchFamily="49" charset="0"/>
                <a:cs typeface="Courier New" panose="02070309020205020404" pitchFamily="49" charset="0"/>
              </a:rPr>
              <a:t>File </a:t>
            </a:r>
            <a:r>
              <a:rPr lang="es-PE" altLang="es-PE" sz="1600" b="1" dirty="0">
                <a:solidFill>
                  <a:srgbClr val="007427"/>
                </a:solidFill>
                <a:latin typeface="Courier New" panose="02070309020205020404" pitchFamily="49" charset="0"/>
                <a:cs typeface="Courier New" panose="02070309020205020404" pitchFamily="49" charset="0"/>
              </a:rPr>
              <a:t>"&lt;ipython-input-1-db8c9988558c&gt;"</a:t>
            </a:r>
            <a:r>
              <a:rPr lang="es-PE" altLang="es-PE" sz="1600" b="1" dirty="0">
                <a:solidFill>
                  <a:srgbClr val="258F8F"/>
                </a:solidFill>
                <a:latin typeface="Courier New" panose="02070309020205020404" pitchFamily="49" charset="0"/>
                <a:cs typeface="Courier New" panose="02070309020205020404" pitchFamily="49" charset="0"/>
              </a:rPr>
              <a:t>, line </a:t>
            </a:r>
            <a:r>
              <a:rPr lang="es-PE" altLang="es-PE" sz="1600" b="1" dirty="0">
                <a:solidFill>
                  <a:srgbClr val="007427"/>
                </a:solidFill>
                <a:latin typeface="Courier New" panose="02070309020205020404" pitchFamily="49" charset="0"/>
                <a:cs typeface="Courier New" panose="02070309020205020404" pitchFamily="49" charset="0"/>
              </a:rPr>
              <a:t>1</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7D12"/>
                </a:solidFill>
                <a:latin typeface="Courier New" panose="02070309020205020404" pitchFamily="49" charset="0"/>
                <a:cs typeface="Courier New" panose="02070309020205020404" pitchFamily="49" charset="0"/>
              </a:rPr>
              <a:t>print</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b="1" dirty="0" err="1">
                <a:solidFill>
                  <a:srgbClr val="B27D12"/>
                </a:solidFill>
                <a:latin typeface="Courier New" panose="02070309020205020404" pitchFamily="49" charset="0"/>
                <a:cs typeface="Courier New" panose="02070309020205020404" pitchFamily="49" charset="0"/>
              </a:rPr>
              <a:t>Hello</a:t>
            </a:r>
            <a:r>
              <a:rPr lang="es-PE" altLang="es-PE" sz="1600" b="1" dirty="0">
                <a:solidFill>
                  <a:srgbClr val="B27D1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a:solidFill>
                  <a:srgbClr val="A1A6B2"/>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b="1" dirty="0" err="1">
                <a:solidFill>
                  <a:srgbClr val="B22B31"/>
                </a:solidFill>
                <a:latin typeface="Courier New" panose="02070309020205020404" pitchFamily="49" charset="0"/>
                <a:cs typeface="Courier New" panose="02070309020205020404" pitchFamily="49" charset="0"/>
              </a:rPr>
              <a:t>SyntaxError</a:t>
            </a:r>
            <a:r>
              <a:rPr lang="es-PE" altLang="es-PE" sz="1600" b="1" dirty="0">
                <a:solidFill>
                  <a:srgbClr val="B22B31"/>
                </a:solidFill>
                <a:latin typeface="Courier New" panose="02070309020205020404" pitchFamily="49" charset="0"/>
                <a:cs typeface="Courier New" panose="02070309020205020404" pitchFamily="49" charset="0"/>
              </a:rPr>
              <a:t>:</a:t>
            </a:r>
            <a:r>
              <a:rPr lang="es-PE" altLang="es-PE" sz="1600" dirty="0">
                <a:solidFill>
                  <a:srgbClr val="000000"/>
                </a:solidFill>
                <a:latin typeface="Courier New" panose="02070309020205020404" pitchFamily="49" charset="0"/>
                <a:cs typeface="Courier New" panose="02070309020205020404" pitchFamily="49" charset="0"/>
              </a:rPr>
              <a:t> EOL </a:t>
            </a:r>
            <a:r>
              <a:rPr lang="es-PE" altLang="es-PE" sz="1600" dirty="0" err="1">
                <a:solidFill>
                  <a:srgbClr val="000000"/>
                </a:solidFill>
                <a:latin typeface="Courier New" panose="02070309020205020404" pitchFamily="49" charset="0"/>
                <a:cs typeface="Courier New" panose="02070309020205020404" pitchFamily="49" charset="0"/>
              </a:rPr>
              <a:t>while</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scanning</a:t>
            </a:r>
            <a:r>
              <a:rPr lang="es-PE" altLang="es-PE" sz="1600" dirty="0">
                <a:solidFill>
                  <a:srgbClr val="000000"/>
                </a:solidFill>
                <a:latin typeface="Courier New" panose="02070309020205020404" pitchFamily="49" charset="0"/>
                <a:cs typeface="Courier New" panose="02070309020205020404" pitchFamily="49" charset="0"/>
              </a:rPr>
              <a:t> </a:t>
            </a:r>
            <a:r>
              <a:rPr lang="es-PE" altLang="es-PE" sz="1600" dirty="0" err="1">
                <a:solidFill>
                  <a:srgbClr val="000000"/>
                </a:solidFill>
                <a:latin typeface="Courier New" panose="02070309020205020404" pitchFamily="49" charset="0"/>
                <a:cs typeface="Courier New" panose="02070309020205020404" pitchFamily="49" charset="0"/>
              </a:rPr>
              <a:t>string</a:t>
            </a:r>
            <a:r>
              <a:rPr lang="es-PE" altLang="es-PE" sz="1600" dirty="0">
                <a:solidFill>
                  <a:srgbClr val="000000"/>
                </a:solidFill>
                <a:latin typeface="Courier New" panose="02070309020205020404" pitchFamily="49" charset="0"/>
                <a:cs typeface="Courier New" panose="02070309020205020404" pitchFamily="49" charset="0"/>
              </a:rPr>
              <a:t> literal</a:t>
            </a:r>
            <a:r>
              <a:rPr lang="es-PE" altLang="es-PE" sz="800" dirty="0"/>
              <a:t>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0189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92696"/>
            <a:ext cx="8229600" cy="744116"/>
          </a:xfrm>
        </p:spPr>
        <p:txBody>
          <a:bodyPr/>
          <a:lstStyle/>
          <a:p>
            <a:r>
              <a:rPr lang="es-PE" dirty="0" smtClean="0"/>
              <a:t>Temario</a:t>
            </a:r>
            <a:endParaRPr lang="es-PE" dirty="0"/>
          </a:p>
        </p:txBody>
      </p:sp>
      <p:sp>
        <p:nvSpPr>
          <p:cNvPr id="3" name="Marcador de contenido 2"/>
          <p:cNvSpPr>
            <a:spLocks noGrp="1"/>
          </p:cNvSpPr>
          <p:nvPr>
            <p:ph idx="1"/>
          </p:nvPr>
        </p:nvSpPr>
        <p:spPr>
          <a:xfrm>
            <a:off x="457200" y="1628800"/>
            <a:ext cx="8229600" cy="4525963"/>
          </a:xfrm>
        </p:spPr>
        <p:txBody>
          <a:bodyPr/>
          <a:lstStyle/>
          <a:p>
            <a:r>
              <a:rPr lang="es-PE" sz="2400" b="1" dirty="0"/>
              <a:t>CAPÍTULO I</a:t>
            </a:r>
            <a:r>
              <a:rPr lang="es-PE" sz="2400" dirty="0"/>
              <a:t>	</a:t>
            </a:r>
            <a:r>
              <a:rPr lang="es-PE" sz="2400" dirty="0" smtClean="0"/>
              <a:t>	Introducción </a:t>
            </a:r>
            <a:r>
              <a:rPr lang="es-PE" sz="2400" dirty="0"/>
              <a:t>a Python</a:t>
            </a:r>
          </a:p>
          <a:p>
            <a:r>
              <a:rPr lang="es-PE" sz="2400" b="1" dirty="0"/>
              <a:t>CAPÍTULO II</a:t>
            </a:r>
            <a:r>
              <a:rPr lang="es-PE" sz="2400" dirty="0"/>
              <a:t> 	Objetos y Estructuras Básicas</a:t>
            </a:r>
          </a:p>
          <a:p>
            <a:r>
              <a:rPr lang="es-PE" sz="2400" b="1" dirty="0"/>
              <a:t>CAPÍTULO III</a:t>
            </a:r>
            <a:r>
              <a:rPr lang="es-PE" sz="2400" dirty="0"/>
              <a:t> 	Comparadores y Estructuras de control</a:t>
            </a:r>
          </a:p>
          <a:p>
            <a:r>
              <a:rPr lang="es-PE" sz="2400" b="1" dirty="0"/>
              <a:t>CAPÍTULO IV</a:t>
            </a:r>
            <a:r>
              <a:rPr lang="es-PE" sz="2400" dirty="0"/>
              <a:t>	Métodos y Funciones</a:t>
            </a:r>
          </a:p>
          <a:p>
            <a:r>
              <a:rPr lang="es-PE" sz="2400" b="1" dirty="0">
                <a:solidFill>
                  <a:srgbClr val="FF0000"/>
                </a:solidFill>
              </a:rPr>
              <a:t>CAPÍTULO V</a:t>
            </a:r>
            <a:r>
              <a:rPr lang="es-PE" sz="2400" dirty="0">
                <a:solidFill>
                  <a:srgbClr val="FF0000"/>
                </a:solidFill>
              </a:rPr>
              <a:t>	Programación Orientada a Objetos</a:t>
            </a:r>
          </a:p>
          <a:p>
            <a:r>
              <a:rPr lang="es-PE" sz="2400" b="1" dirty="0">
                <a:solidFill>
                  <a:srgbClr val="FF0000"/>
                </a:solidFill>
              </a:rPr>
              <a:t>CAPÍTULO VI</a:t>
            </a:r>
            <a:r>
              <a:rPr lang="es-PE" sz="2400" dirty="0">
                <a:solidFill>
                  <a:srgbClr val="FF0000"/>
                </a:solidFill>
              </a:rPr>
              <a:t>	</a:t>
            </a:r>
            <a:r>
              <a:rPr lang="es-PE" sz="2400" dirty="0" smtClean="0">
                <a:solidFill>
                  <a:srgbClr val="FF0000"/>
                </a:solidFill>
              </a:rPr>
              <a:t>Errores y Excepciones</a:t>
            </a:r>
          </a:p>
          <a:p>
            <a:r>
              <a:rPr lang="es-PE" sz="2400" b="1" dirty="0"/>
              <a:t>CAPÍTULO VII </a:t>
            </a:r>
            <a:r>
              <a:rPr lang="es-PE" sz="2400" b="1" dirty="0" smtClean="0"/>
              <a:t>	</a:t>
            </a:r>
            <a:r>
              <a:rPr lang="es-PE" sz="2400" dirty="0" err="1" smtClean="0"/>
              <a:t>Numpy</a:t>
            </a:r>
            <a:endParaRPr lang="es-PE" sz="2400" dirty="0"/>
          </a:p>
          <a:p>
            <a:r>
              <a:rPr lang="es-PE" sz="2400" b="1" dirty="0"/>
              <a:t>CAPÍTULO </a:t>
            </a:r>
            <a:r>
              <a:rPr lang="es-PE" sz="2400" b="1" dirty="0" smtClean="0"/>
              <a:t>VIII</a:t>
            </a:r>
            <a:r>
              <a:rPr lang="es-PE" sz="2400" dirty="0"/>
              <a:t>	</a:t>
            </a:r>
            <a:r>
              <a:rPr lang="es-PE" sz="2400" dirty="0" err="1"/>
              <a:t>Matplotlib</a:t>
            </a:r>
            <a:endParaRPr lang="es-PE" sz="2400" dirty="0"/>
          </a:p>
          <a:p>
            <a:r>
              <a:rPr lang="es-PE" sz="2400" b="1" dirty="0"/>
              <a:t>CAPÍTULO </a:t>
            </a:r>
            <a:r>
              <a:rPr lang="es-PE" sz="2400" b="1" dirty="0" smtClean="0"/>
              <a:t>IX</a:t>
            </a:r>
            <a:r>
              <a:rPr lang="es-PE" sz="2400" dirty="0"/>
              <a:t>	Interfaz Grafica (GUI)</a:t>
            </a:r>
          </a:p>
          <a:p>
            <a:r>
              <a:rPr lang="es-PE" sz="2400" b="1" dirty="0" smtClean="0"/>
              <a:t>CAPÍTULO X</a:t>
            </a:r>
            <a:r>
              <a:rPr lang="es-PE" sz="2400" dirty="0"/>
              <a:t>	</a:t>
            </a:r>
            <a:r>
              <a:rPr lang="es-PE" sz="2400" dirty="0" err="1"/>
              <a:t>OpenCV</a:t>
            </a:r>
            <a:endParaRPr lang="es-PE" sz="2400" dirty="0"/>
          </a:p>
          <a:p>
            <a:endParaRPr lang="es-PE" sz="24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876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7227" y="1254770"/>
            <a:ext cx="8640960" cy="4189784"/>
          </a:xfrm>
        </p:spPr>
        <p:txBody>
          <a:bodyPr/>
          <a:lstStyle/>
          <a:p>
            <a:pPr marL="0" indent="0" algn="just">
              <a:buNone/>
            </a:pPr>
            <a:r>
              <a:rPr lang="es-PE" sz="2000" b="1" dirty="0" smtClean="0"/>
              <a:t>try y </a:t>
            </a:r>
            <a:r>
              <a:rPr lang="es-PE" sz="2000" b="1" dirty="0" err="1" smtClean="0"/>
              <a:t>except</a:t>
            </a:r>
            <a:endParaRPr lang="es-PE" sz="2000" b="1" dirty="0"/>
          </a:p>
          <a:p>
            <a:pPr marL="0" indent="0" algn="just">
              <a:buNone/>
            </a:pPr>
            <a:r>
              <a:rPr lang="es-PE" sz="2000" dirty="0" smtClean="0"/>
              <a:t>Este es el termino básico y la sintaxis usada para manejar los errores.</a:t>
            </a:r>
          </a:p>
          <a:p>
            <a:pPr marL="0" indent="0" algn="just">
              <a:buNone/>
            </a:pPr>
            <a:r>
              <a:rPr lang="es-PE" sz="2000" dirty="0" smtClean="0"/>
              <a:t>El código que puede causar una excepción es encapsulado en el bloque de </a:t>
            </a:r>
            <a:r>
              <a:rPr lang="es-PE" sz="2000" b="1" i="1" dirty="0" smtClean="0"/>
              <a:t>try</a:t>
            </a:r>
            <a:r>
              <a:rPr lang="es-PE" sz="2000" dirty="0" smtClean="0"/>
              <a:t> y la forma en que manejamos la excepción se encapsula en </a:t>
            </a:r>
            <a:r>
              <a:rPr lang="es-PE" sz="2000" b="1" i="1" dirty="0" err="1" smtClean="0"/>
              <a:t>except</a:t>
            </a:r>
            <a:r>
              <a:rPr lang="es-PE" sz="2000" b="1" i="1" dirty="0" smtClean="0"/>
              <a:t>.</a:t>
            </a:r>
          </a:p>
          <a:p>
            <a:pPr marL="0" indent="0" algn="just">
              <a:buNone/>
            </a:pPr>
            <a:r>
              <a:rPr lang="es-PE" sz="2000" dirty="0" smtClean="0"/>
              <a:t>Por ejemplo:</a:t>
            </a:r>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827584" y="3068960"/>
            <a:ext cx="8640960" cy="2554545"/>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try:</a:t>
            </a:r>
          </a:p>
          <a:p>
            <a:r>
              <a:rPr lang="en-US" sz="1600" b="1" dirty="0">
                <a:latin typeface="Courier New" panose="02070309020205020404" pitchFamily="49" charset="0"/>
                <a:cs typeface="Courier New" panose="02070309020205020404" pitchFamily="49" charset="0"/>
              </a:rPr>
              <a:t>   You do your operations here...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except </a:t>
            </a:r>
            <a:r>
              <a:rPr lang="en-US" sz="1600" b="1" dirty="0" err="1">
                <a:latin typeface="Courier New" panose="02070309020205020404" pitchFamily="49" charset="0"/>
                <a:cs typeface="Courier New" panose="02070309020205020404" pitchFamily="49" charset="0"/>
              </a:rPr>
              <a:t>ExceptionI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there is </a:t>
            </a:r>
            <a:r>
              <a:rPr lang="en-US" sz="1600" b="1" dirty="0" err="1">
                <a:latin typeface="Courier New" panose="02070309020205020404" pitchFamily="49" charset="0"/>
                <a:cs typeface="Courier New" panose="02070309020205020404" pitchFamily="49" charset="0"/>
              </a:rPr>
              <a:t>ExceptionI</a:t>
            </a:r>
            <a:r>
              <a:rPr lang="en-US" sz="1600" b="1" dirty="0">
                <a:latin typeface="Courier New" panose="02070309020205020404" pitchFamily="49" charset="0"/>
                <a:cs typeface="Courier New" panose="02070309020205020404" pitchFamily="49" charset="0"/>
              </a:rPr>
              <a:t>, then execute this block.</a:t>
            </a:r>
          </a:p>
          <a:p>
            <a:r>
              <a:rPr lang="en-US" sz="1600" b="1" dirty="0">
                <a:latin typeface="Courier New" panose="02070309020205020404" pitchFamily="49" charset="0"/>
                <a:cs typeface="Courier New" panose="02070309020205020404" pitchFamily="49" charset="0"/>
              </a:rPr>
              <a:t>except </a:t>
            </a:r>
            <a:r>
              <a:rPr lang="en-US" sz="1600" b="1" dirty="0" err="1">
                <a:latin typeface="Courier New" panose="02070309020205020404" pitchFamily="49" charset="0"/>
                <a:cs typeface="Courier New" panose="02070309020205020404" pitchFamily="49" charset="0"/>
              </a:rPr>
              <a:t>ExceptionII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there is </a:t>
            </a:r>
            <a:r>
              <a:rPr lang="en-US" sz="1600" b="1" dirty="0" err="1">
                <a:latin typeface="Courier New" panose="02070309020205020404" pitchFamily="49" charset="0"/>
                <a:cs typeface="Courier New" panose="02070309020205020404" pitchFamily="49" charset="0"/>
              </a:rPr>
              <a:t>ExceptionII</a:t>
            </a:r>
            <a:r>
              <a:rPr lang="en-US" sz="1600" b="1" dirty="0">
                <a:latin typeface="Courier New" panose="02070309020205020404" pitchFamily="49" charset="0"/>
                <a:cs typeface="Courier New" panose="02070309020205020404" pitchFamily="49" charset="0"/>
              </a:rPr>
              <a:t>, then execute this block.</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If there is no exception then execute this block. </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0821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smtClean="0"/>
              <a:t>try y </a:t>
            </a:r>
            <a:r>
              <a:rPr lang="es-PE" sz="2000" b="1" dirty="0" err="1" smtClean="0"/>
              <a:t>except</a:t>
            </a:r>
            <a:endParaRPr lang="es-PE" sz="2000" b="1"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70563" y="1492579"/>
            <a:ext cx="8640960" cy="5047536"/>
          </a:xfrm>
          <a:prstGeom prst="rect">
            <a:avLst/>
          </a:prstGeom>
        </p:spPr>
        <p:txBody>
          <a:bodyPr wrap="square">
            <a:spAutoFit/>
          </a:bodyPr>
          <a:lstStyle/>
          <a:p>
            <a:r>
              <a:rPr lang="en-US" sz="1400" b="1" dirty="0">
                <a:latin typeface="Courier New" panose="02070309020205020404" pitchFamily="49" charset="0"/>
                <a:cs typeface="Courier New" panose="02070309020205020404" pitchFamily="49" charset="0"/>
              </a:rPr>
              <a:t>try:</a:t>
            </a:r>
          </a:p>
          <a:p>
            <a:r>
              <a:rPr lang="en-US" sz="1400" b="1" dirty="0">
                <a:latin typeface="Courier New" panose="02070309020205020404" pitchFamily="49" charset="0"/>
                <a:cs typeface="Courier New" panose="02070309020205020404" pitchFamily="49" charset="0"/>
              </a:rPr>
              <a:t>    f = open('</a:t>
            </a:r>
            <a:r>
              <a:rPr lang="en-US" sz="1400" b="1" dirty="0" err="1">
                <a:latin typeface="Courier New" panose="02070309020205020404" pitchFamily="49" charset="0"/>
                <a:cs typeface="Courier New" panose="02070309020205020404" pitchFamily="49" charset="0"/>
              </a:rPr>
              <a:t>testfile</a:t>
            </a:r>
            <a:r>
              <a:rPr lang="en-US" sz="1400" b="1" dirty="0">
                <a:latin typeface="Courier New" panose="02070309020205020404" pitchFamily="49" charset="0"/>
                <a:cs typeface="Courier New" panose="02070309020205020404" pitchFamily="49" charset="0"/>
              </a:rPr>
              <a:t>','w')</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('Test write this')</a:t>
            </a:r>
          </a:p>
          <a:p>
            <a:r>
              <a:rPr lang="en-US" sz="1400" b="1" dirty="0">
                <a:latin typeface="Courier New" panose="02070309020205020404" pitchFamily="49" charset="0"/>
                <a:cs typeface="Courier New" panose="02070309020205020404" pitchFamily="49" charset="0"/>
              </a:rPr>
              <a:t>except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This will only check for an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 exception and then execute this print statement</a:t>
            </a:r>
          </a:p>
          <a:p>
            <a:r>
              <a:rPr lang="en-US" sz="1400" b="1" dirty="0">
                <a:latin typeface="Courier New" panose="02070309020205020404" pitchFamily="49" charset="0"/>
                <a:cs typeface="Courier New" panose="02070309020205020404" pitchFamily="49" charset="0"/>
              </a:rPr>
              <a:t>    print("Error: Could not find file or read data")</a:t>
            </a:r>
          </a:p>
          <a:p>
            <a:r>
              <a:rPr lang="en-US" sz="1400" b="1" dirty="0">
                <a:latin typeface="Courier New" panose="02070309020205020404" pitchFamily="49" charset="0"/>
                <a:cs typeface="Courier New" panose="02070309020205020404" pitchFamily="49" charset="0"/>
              </a:rPr>
              <a:t>else:</a:t>
            </a:r>
          </a:p>
          <a:p>
            <a:r>
              <a:rPr lang="en-US" sz="1400" b="1" dirty="0">
                <a:latin typeface="Courier New" panose="02070309020205020404" pitchFamily="49" charset="0"/>
                <a:cs typeface="Courier New" panose="02070309020205020404" pitchFamily="49" charset="0"/>
              </a:rPr>
              <a:t>    print("Content written successfully")</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f.close</a:t>
            </a:r>
            <a:r>
              <a:rPr lang="en-US" sz="1400" b="1" dirty="0">
                <a:latin typeface="Courier New" panose="02070309020205020404" pitchFamily="49" charset="0"/>
                <a:cs typeface="Courier New" panose="02070309020205020404" pitchFamily="49" charset="0"/>
              </a:rPr>
              <a:t>() </a:t>
            </a:r>
            <a:endParaRPr lang="en-US" sz="1400" b="1"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Content </a:t>
            </a:r>
            <a:r>
              <a:rPr lang="en-US" sz="1400" dirty="0">
                <a:latin typeface="Courier New" panose="02070309020205020404" pitchFamily="49" charset="0"/>
                <a:cs typeface="Courier New" panose="02070309020205020404" pitchFamily="49" charset="0"/>
              </a:rPr>
              <a:t>written </a:t>
            </a:r>
            <a:r>
              <a:rPr lang="en-US" sz="1400" dirty="0" smtClean="0">
                <a:latin typeface="Courier New" panose="02070309020205020404" pitchFamily="49" charset="0"/>
                <a:cs typeface="Courier New" panose="02070309020205020404" pitchFamily="49" charset="0"/>
              </a:rPr>
              <a:t>successfully</a:t>
            </a:r>
          </a:p>
          <a:p>
            <a:endParaRPr lang="en-US" sz="1400" dirty="0">
              <a:latin typeface="Courier New" panose="02070309020205020404" pitchFamily="49" charset="0"/>
              <a:cs typeface="Courier New" panose="02070309020205020404" pitchFamily="49" charset="0"/>
            </a:endParaRPr>
          </a:p>
          <a:p>
            <a:r>
              <a:rPr lang="en-US" sz="1400" b="1" dirty="0" smtClean="0">
                <a:latin typeface="Courier New" panose="02070309020205020404" pitchFamily="49" charset="0"/>
                <a:cs typeface="Courier New" panose="02070309020205020404" pitchFamily="49" charset="0"/>
              </a:rPr>
              <a:t>try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f = open('</a:t>
            </a:r>
            <a:r>
              <a:rPr lang="en-US" sz="1400" b="1" dirty="0" err="1">
                <a:latin typeface="Courier New" panose="02070309020205020404" pitchFamily="49" charset="0"/>
                <a:cs typeface="Courier New" panose="02070309020205020404" pitchFamily="49" charset="0"/>
              </a:rPr>
              <a:t>testfile</a:t>
            </a:r>
            <a:r>
              <a:rPr lang="en-US" sz="1400" b="1" dirty="0">
                <a:latin typeface="Courier New" panose="02070309020205020404" pitchFamily="49" charset="0"/>
                <a:cs typeface="Courier New" panose="02070309020205020404" pitchFamily="49" charset="0"/>
              </a:rPr>
              <a:t>','r')</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('Test write this')</a:t>
            </a:r>
          </a:p>
          <a:p>
            <a:r>
              <a:rPr lang="en-US" sz="1400" b="1" dirty="0">
                <a:latin typeface="Courier New" panose="02070309020205020404" pitchFamily="49" charset="0"/>
                <a:cs typeface="Courier New" panose="02070309020205020404" pitchFamily="49" charset="0"/>
              </a:rPr>
              <a:t>except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 This will only check for an </a:t>
            </a:r>
            <a:r>
              <a:rPr lang="en-US" sz="1400" b="1" dirty="0" err="1">
                <a:latin typeface="Courier New" panose="02070309020205020404" pitchFamily="49" charset="0"/>
                <a:cs typeface="Courier New" panose="02070309020205020404" pitchFamily="49" charset="0"/>
              </a:rPr>
              <a:t>IOError</a:t>
            </a:r>
            <a:r>
              <a:rPr lang="en-US" sz="1400" b="1" dirty="0">
                <a:latin typeface="Courier New" panose="02070309020205020404" pitchFamily="49" charset="0"/>
                <a:cs typeface="Courier New" panose="02070309020205020404" pitchFamily="49" charset="0"/>
              </a:rPr>
              <a:t> exception and then execute this print statement</a:t>
            </a:r>
          </a:p>
          <a:p>
            <a:r>
              <a:rPr lang="en-US" sz="1400" b="1" dirty="0">
                <a:latin typeface="Courier New" panose="02070309020205020404" pitchFamily="49" charset="0"/>
                <a:cs typeface="Courier New" panose="02070309020205020404" pitchFamily="49" charset="0"/>
              </a:rPr>
              <a:t>    print("Error: Could not find file or read data")</a:t>
            </a:r>
          </a:p>
          <a:p>
            <a:r>
              <a:rPr lang="en-US" sz="1400" b="1" dirty="0">
                <a:latin typeface="Courier New" panose="02070309020205020404" pitchFamily="49" charset="0"/>
                <a:cs typeface="Courier New" panose="02070309020205020404" pitchFamily="49" charset="0"/>
              </a:rPr>
              <a:t>else:</a:t>
            </a:r>
          </a:p>
          <a:p>
            <a:r>
              <a:rPr lang="en-US" sz="1400" b="1" dirty="0">
                <a:latin typeface="Courier New" panose="02070309020205020404" pitchFamily="49" charset="0"/>
                <a:cs typeface="Courier New" panose="02070309020205020404" pitchFamily="49" charset="0"/>
              </a:rPr>
              <a:t>    print("Content written successfully")</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f.close</a:t>
            </a:r>
            <a:r>
              <a:rPr lang="en-US" sz="1400" b="1"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Error: Could not find file or read data</a:t>
            </a:r>
          </a:p>
        </p:txBody>
      </p:sp>
    </p:spTree>
    <p:extLst>
      <p:ext uri="{BB962C8B-B14F-4D97-AF65-F5344CB8AC3E}">
        <p14:creationId xmlns:p14="http://schemas.microsoft.com/office/powerpoint/2010/main" val="1641432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smtClean="0"/>
              <a:t>try y </a:t>
            </a:r>
            <a:r>
              <a:rPr lang="es-PE" sz="2000" b="1" dirty="0" err="1" smtClean="0"/>
              <a:t>except</a:t>
            </a:r>
            <a:endParaRPr lang="es-PE" sz="2000" b="1"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340895" y="1620664"/>
            <a:ext cx="8640960" cy="5201424"/>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def</a:t>
            </a:r>
            <a:r>
              <a:rPr lang="en-US" sz="1600" b="1" dirty="0" smtClean="0">
                <a:latin typeface="Courier New" panose="02070309020205020404" pitchFamily="49" charset="0"/>
                <a:cs typeface="Courier New" panose="02070309020205020404" pitchFamily="49" charset="0"/>
              </a:rPr>
              <a:t> add(n1,n2):</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print(n1+n2)</a:t>
            </a: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add(10,20)</a:t>
            </a:r>
          </a:p>
          <a:p>
            <a:r>
              <a:rPr lang="en-US" sz="1600" dirty="0" smtClean="0">
                <a:latin typeface="Courier New" panose="02070309020205020404" pitchFamily="49" charset="0"/>
                <a:cs typeface="Courier New" panose="02070309020205020404" pitchFamily="49" charset="0"/>
              </a:rPr>
              <a:t>30</a:t>
            </a:r>
            <a:endParaRPr lang="en-US" sz="1600" b="1" dirty="0" smtClean="0">
              <a:latin typeface="Courier New" panose="02070309020205020404" pitchFamily="49" charset="0"/>
              <a:cs typeface="Courier New" panose="02070309020205020404" pitchFamily="49" charset="0"/>
            </a:endParaRPr>
          </a:p>
          <a:p>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number1=10</a:t>
            </a:r>
          </a:p>
          <a:p>
            <a:r>
              <a:rPr lang="en-US" sz="1600" b="1" dirty="0" smtClean="0">
                <a:latin typeface="Courier New" panose="02070309020205020404" pitchFamily="49" charset="0"/>
                <a:cs typeface="Courier New" panose="02070309020205020404" pitchFamily="49" charset="0"/>
              </a:rPr>
              <a:t>number2= input( “</a:t>
            </a:r>
            <a:r>
              <a:rPr lang="en-US" sz="1600" b="1" dirty="0" err="1" smtClean="0">
                <a:latin typeface="Courier New" panose="02070309020205020404" pitchFamily="49" charset="0"/>
                <a:cs typeface="Courier New" panose="02070309020205020404" pitchFamily="49" charset="0"/>
              </a:rPr>
              <a:t>Ingrese</a:t>
            </a:r>
            <a:r>
              <a:rPr lang="en-US" sz="1600" b="1" dirty="0" smtClean="0">
                <a:latin typeface="Courier New" panose="02070309020205020404" pitchFamily="49" charset="0"/>
                <a:cs typeface="Courier New" panose="02070309020205020404" pitchFamily="49" charset="0"/>
              </a:rPr>
              <a:t> un </a:t>
            </a:r>
            <a:r>
              <a:rPr lang="en-US" sz="1600" b="1" dirty="0" err="1" smtClean="0">
                <a:latin typeface="Courier New" panose="02070309020205020404" pitchFamily="49" charset="0"/>
                <a:cs typeface="Courier New" panose="02070309020205020404" pitchFamily="49" charset="0"/>
              </a:rPr>
              <a:t>numero</a:t>
            </a:r>
            <a:r>
              <a:rPr lang="en-US" sz="1600" b="1" dirty="0" smtClean="0">
                <a:latin typeface="Courier New" panose="02070309020205020404" pitchFamily="49" charset="0"/>
                <a:cs typeface="Courier New" panose="02070309020205020404" pitchFamily="49" charset="0"/>
              </a:rPr>
              <a:t>: ”)</a:t>
            </a:r>
          </a:p>
          <a:p>
            <a:r>
              <a:rPr lang="en-US" sz="1600" dirty="0" smtClean="0">
                <a:latin typeface="Courier New" panose="02070309020205020404" pitchFamily="49" charset="0"/>
                <a:cs typeface="Courier New" panose="02070309020205020404" pitchFamily="49" charset="0"/>
              </a:rPr>
              <a:t>20</a:t>
            </a:r>
          </a:p>
          <a:p>
            <a:endParaRPr lang="en-US" sz="1600"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add(number1, number2)</a:t>
            </a:r>
          </a:p>
          <a:p>
            <a:endParaRPr lang="en-US" sz="1600" b="1" dirty="0" smtClean="0">
              <a:latin typeface="Courier New" panose="02070309020205020404" pitchFamily="49" charset="0"/>
              <a:cs typeface="Courier New" panose="02070309020205020404" pitchFamily="49" charset="0"/>
            </a:endParaRPr>
          </a:p>
          <a:p>
            <a:pPr lvl="0"/>
            <a:r>
              <a:rPr lang="es-PE" altLang="es-PE" sz="1600" b="1" dirty="0" err="1" smtClean="0">
                <a:solidFill>
                  <a:srgbClr val="B22B31"/>
                </a:solidFill>
                <a:latin typeface="Courier New" panose="02070309020205020404" pitchFamily="49" charset="0"/>
                <a:cs typeface="Courier New" panose="02070309020205020404" pitchFamily="49" charset="0"/>
              </a:rPr>
              <a:t>TypeError</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Traceback</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most</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recent</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call</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last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7427"/>
                </a:solidFill>
                <a:latin typeface="Courier New" panose="02070309020205020404" pitchFamily="49" charset="0"/>
                <a:cs typeface="Courier New" panose="02070309020205020404" pitchFamily="49" charset="0"/>
              </a:rPr>
              <a:t>&lt;ipython-input-7-7a5d3b9b48c0&gt;</a:t>
            </a:r>
            <a:r>
              <a:rPr lang="es-PE" altLang="es-PE" sz="1600" dirty="0" smtClean="0">
                <a:solidFill>
                  <a:srgbClr val="000000"/>
                </a:solidFill>
                <a:latin typeface="Courier New" panose="02070309020205020404" pitchFamily="49" charset="0"/>
                <a:cs typeface="Courier New" panose="02070309020205020404" pitchFamily="49" charset="0"/>
              </a:rPr>
              <a:t> in </a:t>
            </a:r>
            <a:r>
              <a:rPr lang="es-PE" altLang="es-PE" sz="1600" dirty="0" smtClean="0">
                <a:solidFill>
                  <a:srgbClr val="60C6C8"/>
                </a:solidFill>
                <a:latin typeface="Courier New" panose="02070309020205020404" pitchFamily="49" charset="0"/>
                <a:cs typeface="Courier New" panose="02070309020205020404" pitchFamily="49" charset="0"/>
              </a:rPr>
              <a:t>&lt;module&gt;</a:t>
            </a:r>
            <a:r>
              <a:rPr lang="es-PE" altLang="es-PE" sz="1600" b="1" dirty="0" smtClean="0">
                <a:solidFill>
                  <a:srgbClr val="0065CA"/>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7427"/>
                </a:solidFill>
                <a:latin typeface="Courier New" panose="02070309020205020404" pitchFamily="49" charset="0"/>
                <a:cs typeface="Courier New" panose="02070309020205020404" pitchFamily="49" charset="0"/>
              </a:rPr>
              <a:t>----&gt; 1</a:t>
            </a:r>
            <a:r>
              <a:rPr lang="es-PE" altLang="es-PE" sz="1600" b="1" dirty="0" smtClean="0">
                <a:solidFill>
                  <a:srgbClr val="B27D12"/>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add</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number1</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number2</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7427"/>
                </a:solidFill>
                <a:latin typeface="Courier New" panose="02070309020205020404" pitchFamily="49" charset="0"/>
                <a:cs typeface="Courier New" panose="02070309020205020404" pitchFamily="49" charset="0"/>
              </a:rPr>
              <a:t>&lt;ipython-input-2-3faded58747e&gt;</a:t>
            </a:r>
            <a:r>
              <a:rPr lang="es-PE" altLang="es-PE" sz="1600" dirty="0" smtClean="0">
                <a:solidFill>
                  <a:srgbClr val="000000"/>
                </a:solidFill>
                <a:latin typeface="Courier New" panose="02070309020205020404" pitchFamily="49" charset="0"/>
                <a:cs typeface="Courier New" panose="02070309020205020404" pitchFamily="49" charset="0"/>
              </a:rPr>
              <a:t> in </a:t>
            </a:r>
            <a:r>
              <a:rPr lang="es-PE" altLang="es-PE" sz="1600" dirty="0" err="1" smtClean="0">
                <a:solidFill>
                  <a:srgbClr val="60C6C8"/>
                </a:solidFill>
                <a:latin typeface="Courier New" panose="02070309020205020404" pitchFamily="49" charset="0"/>
                <a:cs typeface="Courier New" panose="02070309020205020404" pitchFamily="49" charset="0"/>
              </a:rPr>
              <a:t>add</a:t>
            </a:r>
            <a:r>
              <a:rPr lang="es-PE" altLang="es-PE" sz="1600" b="1" dirty="0" smtClean="0">
                <a:solidFill>
                  <a:srgbClr val="0065CA"/>
                </a:solidFill>
                <a:latin typeface="Courier New" panose="02070309020205020404" pitchFamily="49" charset="0"/>
                <a:cs typeface="Courier New" panose="02070309020205020404" pitchFamily="49" charset="0"/>
              </a:rPr>
              <a:t>(n1, n2)</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smtClean="0">
                <a:solidFill>
                  <a:srgbClr val="00A250"/>
                </a:solidFill>
                <a:latin typeface="Courier New" panose="02070309020205020404" pitchFamily="49" charset="0"/>
                <a:cs typeface="Courier New" panose="02070309020205020404" pitchFamily="49" charset="0"/>
              </a:rPr>
              <a:t>1</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b="1" dirty="0" err="1" smtClean="0">
                <a:solidFill>
                  <a:srgbClr val="007427"/>
                </a:solidFill>
                <a:latin typeface="Courier New" panose="02070309020205020404" pitchFamily="49" charset="0"/>
                <a:cs typeface="Courier New" panose="02070309020205020404" pitchFamily="49" charset="0"/>
              </a:rPr>
              <a:t>def</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add</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n1</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n2</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smtClean="0">
                <a:solidFill>
                  <a:srgbClr val="000000"/>
                </a:solidFill>
                <a:latin typeface="Courier New" panose="02070309020205020404" pitchFamily="49" charset="0"/>
                <a:cs typeface="Courier New" panose="02070309020205020404" pitchFamily="49" charset="0"/>
              </a:rPr>
              <a:t>    </a:t>
            </a:r>
            <a:r>
              <a:rPr lang="es-PE" altLang="es-PE" sz="1600" b="1" dirty="0" smtClean="0">
                <a:solidFill>
                  <a:srgbClr val="007427"/>
                </a:solidFill>
                <a:latin typeface="Courier New" panose="02070309020205020404" pitchFamily="49" charset="0"/>
                <a:cs typeface="Courier New" panose="02070309020205020404" pitchFamily="49" charset="0"/>
              </a:rPr>
              <a:t>----&gt; 2</a:t>
            </a:r>
            <a:r>
              <a:rPr lang="es-PE" altLang="es-PE" sz="1600" b="1" dirty="0" smtClean="0">
                <a:solidFill>
                  <a:srgbClr val="B27D12"/>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print</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n1</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n2</a:t>
            </a:r>
            <a:r>
              <a:rPr lang="es-PE" altLang="es-PE" sz="1600" b="1" dirty="0" smtClean="0">
                <a:solidFill>
                  <a:srgbClr val="B27D12"/>
                </a:solidFill>
                <a:latin typeface="Courier New" panose="02070309020205020404" pitchFamily="49" charset="0"/>
                <a:cs typeface="Courier New" panose="02070309020205020404" pitchFamily="49" charset="0"/>
              </a:rPr>
              <a:t>)</a:t>
            </a:r>
            <a:r>
              <a:rPr lang="es-PE" altLang="es-PE" sz="1600" dirty="0" smtClean="0">
                <a:solidFill>
                  <a:srgbClr val="000000"/>
                </a:solidFill>
                <a:latin typeface="Courier New" panose="02070309020205020404" pitchFamily="49" charset="0"/>
                <a:cs typeface="Courier New" panose="02070309020205020404" pitchFamily="49" charset="0"/>
              </a:rPr>
              <a:t> </a:t>
            </a:r>
          </a:p>
          <a:p>
            <a:pPr lvl="0"/>
            <a:r>
              <a:rPr lang="es-PE" altLang="es-PE" sz="1600" b="1" dirty="0" err="1" smtClean="0">
                <a:solidFill>
                  <a:srgbClr val="B22B31"/>
                </a:solidFill>
                <a:latin typeface="Courier New" panose="02070309020205020404" pitchFamily="49" charset="0"/>
                <a:cs typeface="Courier New" panose="02070309020205020404" pitchFamily="49" charset="0"/>
              </a:rPr>
              <a:t>TypeError</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unsupported</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operand</a:t>
            </a:r>
            <a:r>
              <a:rPr lang="es-PE" altLang="es-PE" sz="1600" dirty="0" smtClean="0">
                <a:solidFill>
                  <a:srgbClr val="000000"/>
                </a:solidFill>
                <a:latin typeface="Courier New" panose="02070309020205020404" pitchFamily="49" charset="0"/>
                <a:cs typeface="Courier New" panose="02070309020205020404" pitchFamily="49" charset="0"/>
              </a:rPr>
              <a:t> </a:t>
            </a:r>
            <a:r>
              <a:rPr lang="es-PE" altLang="es-PE" sz="1600" dirty="0" err="1" smtClean="0">
                <a:solidFill>
                  <a:srgbClr val="000000"/>
                </a:solidFill>
                <a:latin typeface="Courier New" panose="02070309020205020404" pitchFamily="49" charset="0"/>
                <a:cs typeface="Courier New" panose="02070309020205020404" pitchFamily="49" charset="0"/>
              </a:rPr>
              <a:t>type</a:t>
            </a:r>
            <a:r>
              <a:rPr lang="es-PE" altLang="es-PE" sz="1600" dirty="0" smtClean="0">
                <a:solidFill>
                  <a:srgbClr val="000000"/>
                </a:solidFill>
                <a:latin typeface="Courier New" panose="02070309020205020404" pitchFamily="49" charset="0"/>
                <a:cs typeface="Courier New" panose="02070309020205020404" pitchFamily="49" charset="0"/>
              </a:rPr>
              <a:t>(s) </a:t>
            </a:r>
            <a:r>
              <a:rPr lang="es-PE" altLang="es-PE" sz="1600" dirty="0" err="1" smtClean="0">
                <a:solidFill>
                  <a:srgbClr val="000000"/>
                </a:solidFill>
                <a:latin typeface="Courier New" panose="02070309020205020404" pitchFamily="49" charset="0"/>
                <a:cs typeface="Courier New" panose="02070309020205020404" pitchFamily="49" charset="0"/>
              </a:rPr>
              <a:t>for</a:t>
            </a:r>
            <a:r>
              <a:rPr lang="es-PE" altLang="es-PE" sz="1600" dirty="0" smtClean="0">
                <a:solidFill>
                  <a:srgbClr val="000000"/>
                </a:solidFill>
                <a:latin typeface="Courier New" panose="02070309020205020404" pitchFamily="49" charset="0"/>
                <a:cs typeface="Courier New" panose="02070309020205020404" pitchFamily="49" charset="0"/>
              </a:rPr>
              <a:t> +: '</a:t>
            </a:r>
            <a:r>
              <a:rPr lang="es-PE" altLang="es-PE" sz="1600" dirty="0" err="1" smtClean="0">
                <a:solidFill>
                  <a:srgbClr val="000000"/>
                </a:solidFill>
                <a:latin typeface="Courier New" panose="02070309020205020404" pitchFamily="49" charset="0"/>
                <a:cs typeface="Courier New" panose="02070309020205020404" pitchFamily="49" charset="0"/>
              </a:rPr>
              <a:t>int</a:t>
            </a:r>
            <a:r>
              <a:rPr lang="es-PE" altLang="es-PE" sz="1600" dirty="0" smtClean="0">
                <a:solidFill>
                  <a:srgbClr val="000000"/>
                </a:solidFill>
                <a:latin typeface="Courier New" panose="02070309020205020404" pitchFamily="49" charset="0"/>
                <a:cs typeface="Courier New" panose="02070309020205020404" pitchFamily="49" charset="0"/>
              </a:rPr>
              <a:t>' and '</a:t>
            </a:r>
            <a:r>
              <a:rPr lang="es-PE" altLang="es-PE" sz="1600" dirty="0" err="1" smtClean="0">
                <a:solidFill>
                  <a:srgbClr val="000000"/>
                </a:solidFill>
                <a:latin typeface="Courier New" panose="02070309020205020404" pitchFamily="49" charset="0"/>
                <a:cs typeface="Courier New" panose="02070309020205020404" pitchFamily="49" charset="0"/>
              </a:rPr>
              <a:t>str</a:t>
            </a:r>
            <a:r>
              <a:rPr lang="es-PE" altLang="es-PE" sz="1600" dirty="0" smtClean="0">
                <a:solidFill>
                  <a:srgbClr val="000000"/>
                </a:solidFill>
                <a:latin typeface="Courier New" panose="02070309020205020404" pitchFamily="49" charset="0"/>
                <a:cs typeface="Courier New" panose="02070309020205020404" pitchFamily="49" charset="0"/>
              </a:rPr>
              <a:t>'</a:t>
            </a:r>
            <a:r>
              <a:rPr lang="es-PE" altLang="es-PE" sz="1600" dirty="0" smtClean="0"/>
              <a:t> </a:t>
            </a:r>
            <a:endParaRPr lang="es-PE" altLang="es-PE" sz="1600" dirty="0" smtClean="0">
              <a:latin typeface="Arial" panose="020B0604020202020204" pitchFamily="34" charset="0"/>
            </a:endParaRPr>
          </a:p>
          <a:p>
            <a:endParaRPr lang="en-US" sz="1400" b="1" dirty="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93349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smtClean="0"/>
              <a:t>try y </a:t>
            </a:r>
            <a:r>
              <a:rPr lang="es-PE" sz="2000" b="1" dirty="0" err="1" smtClean="0"/>
              <a:t>except</a:t>
            </a:r>
            <a:endParaRPr lang="es-PE" sz="2000" b="1"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p:cNvSpPr/>
          <p:nvPr/>
        </p:nvSpPr>
        <p:spPr>
          <a:xfrm>
            <a:off x="470563" y="1492579"/>
            <a:ext cx="8640960" cy="2462213"/>
          </a:xfrm>
          <a:prstGeom prst="rect">
            <a:avLst/>
          </a:prstGeom>
          <a:solidFill>
            <a:schemeClr val="bg1"/>
          </a:solidFill>
        </p:spPr>
        <p:txBody>
          <a:bodyPr wrap="square">
            <a:spAutoFit/>
          </a:bodyPr>
          <a:lstStyle/>
          <a:p>
            <a:r>
              <a:rPr lang="es-PE" sz="1400" b="1" dirty="0" smtClean="0">
                <a:latin typeface="Courier New" panose="02070309020205020404" pitchFamily="49" charset="0"/>
                <a:cs typeface="Courier New" panose="02070309020205020404" pitchFamily="49" charset="0"/>
              </a:rPr>
              <a:t>try:</a:t>
            </a:r>
            <a:endParaRPr lang="es-PE" sz="1400" b="1" dirty="0">
              <a:latin typeface="Courier New" panose="02070309020205020404" pitchFamily="49" charset="0"/>
              <a:cs typeface="Courier New" panose="02070309020205020404" pitchFamily="49" charset="0"/>
            </a:endParaRPr>
          </a:p>
          <a:p>
            <a:r>
              <a:rPr lang="es-PE" sz="1400" b="1" dirty="0">
                <a:latin typeface="Courier New" panose="02070309020205020404" pitchFamily="49" charset="0"/>
                <a:cs typeface="Courier New" panose="02070309020205020404" pitchFamily="49" charset="0"/>
              </a:rPr>
              <a:t>    #quiero intentar este </a:t>
            </a:r>
            <a:r>
              <a:rPr lang="es-PE" sz="1400" b="1" dirty="0" err="1">
                <a:latin typeface="Courier New" panose="02070309020205020404" pitchFamily="49" charset="0"/>
                <a:cs typeface="Courier New" panose="02070309020205020404" pitchFamily="49" charset="0"/>
              </a:rPr>
              <a:t>codigo</a:t>
            </a:r>
            <a:endParaRPr lang="es-PE" sz="1400" b="1" dirty="0">
              <a:latin typeface="Courier New" panose="02070309020205020404" pitchFamily="49" charset="0"/>
              <a:cs typeface="Courier New" panose="02070309020205020404" pitchFamily="49" charset="0"/>
            </a:endParaRPr>
          </a:p>
          <a:p>
            <a:r>
              <a:rPr lang="es-PE" sz="1400" b="1" dirty="0">
                <a:latin typeface="Courier New" panose="02070309020205020404" pitchFamily="49" charset="0"/>
                <a:cs typeface="Courier New" panose="02070309020205020404" pitchFamily="49" charset="0"/>
              </a:rPr>
              <a:t>    #aunque tenga error</a:t>
            </a:r>
          </a:p>
          <a:p>
            <a:r>
              <a:rPr lang="es-PE" sz="1400" b="1" dirty="0">
                <a:latin typeface="Courier New" panose="02070309020205020404" pitchFamily="49" charset="0"/>
                <a:cs typeface="Courier New" panose="02070309020205020404" pitchFamily="49" charset="0"/>
              </a:rPr>
              <a:t>    </a:t>
            </a:r>
            <a:r>
              <a:rPr lang="es-PE" sz="1400" b="1" dirty="0" smtClean="0">
                <a:latin typeface="Courier New" panose="02070309020205020404" pitchFamily="49" charset="0"/>
                <a:cs typeface="Courier New" panose="02070309020205020404" pitchFamily="49" charset="0"/>
              </a:rPr>
              <a:t>resulta=10+10</a:t>
            </a:r>
            <a:endParaRPr lang="es-PE" sz="1400" b="1" dirty="0">
              <a:latin typeface="Courier New" panose="02070309020205020404" pitchFamily="49" charset="0"/>
              <a:cs typeface="Courier New" panose="02070309020205020404" pitchFamily="49" charset="0"/>
            </a:endParaRPr>
          </a:p>
          <a:p>
            <a:r>
              <a:rPr lang="es-PE" sz="1400" b="1" dirty="0" err="1">
                <a:latin typeface="Courier New" panose="02070309020205020404" pitchFamily="49" charset="0"/>
                <a:cs typeface="Courier New" panose="02070309020205020404" pitchFamily="49" charset="0"/>
              </a:rPr>
              <a:t>except</a:t>
            </a:r>
            <a:r>
              <a:rPr lang="es-PE" sz="1400" b="1" dirty="0">
                <a:latin typeface="Courier New" panose="02070309020205020404" pitchFamily="49" charset="0"/>
                <a:cs typeface="Courier New" panose="02070309020205020404" pitchFamily="49" charset="0"/>
              </a:rPr>
              <a:t>:</a:t>
            </a:r>
          </a:p>
          <a:p>
            <a:r>
              <a:rPr lang="es-PE" sz="1400" b="1" dirty="0">
                <a:latin typeface="Courier New" panose="02070309020205020404" pitchFamily="49" charset="0"/>
                <a:cs typeface="Courier New" panose="02070309020205020404" pitchFamily="49" charset="0"/>
              </a:rPr>
              <a:t>    </a:t>
            </a:r>
            <a:r>
              <a:rPr lang="es-PE" sz="1400" b="1" dirty="0" err="1">
                <a:latin typeface="Courier New" panose="02070309020205020404" pitchFamily="49" charset="0"/>
                <a:cs typeface="Courier New" panose="02070309020205020404" pitchFamily="49" charset="0"/>
              </a:rPr>
              <a:t>print</a:t>
            </a:r>
            <a:r>
              <a:rPr lang="es-PE" sz="1400" b="1" dirty="0">
                <a:latin typeface="Courier New" panose="02070309020205020404" pitchFamily="49" charset="0"/>
                <a:cs typeface="Courier New" panose="02070309020205020404" pitchFamily="49" charset="0"/>
              </a:rPr>
              <a:t>("parece que estas sumando mal</a:t>
            </a:r>
            <a:r>
              <a:rPr lang="es-PE" sz="1400" b="1" dirty="0" smtClean="0">
                <a:latin typeface="Courier New" panose="02070309020205020404" pitchFamily="49" charset="0"/>
                <a:cs typeface="Courier New" panose="02070309020205020404" pitchFamily="49" charset="0"/>
              </a:rPr>
              <a:t>")</a:t>
            </a:r>
          </a:p>
          <a:p>
            <a:endParaRPr lang="es-PE" sz="1400" b="1" dirty="0" smtClean="0">
              <a:latin typeface="Courier New" panose="02070309020205020404" pitchFamily="49" charset="0"/>
              <a:cs typeface="Courier New" panose="02070309020205020404" pitchFamily="49" charset="0"/>
            </a:endParaRPr>
          </a:p>
          <a:p>
            <a:r>
              <a:rPr lang="es-PE" sz="1400" b="1" dirty="0" smtClean="0">
                <a:latin typeface="Courier New" panose="02070309020205020404" pitchFamily="49" charset="0"/>
                <a:cs typeface="Courier New" panose="02070309020205020404" pitchFamily="49" charset="0"/>
              </a:rPr>
              <a:t>Resulta</a:t>
            </a:r>
          </a:p>
          <a:p>
            <a:r>
              <a:rPr lang="es-PE" sz="1400" dirty="0" smtClean="0">
                <a:latin typeface="Courier New" panose="02070309020205020404" pitchFamily="49" charset="0"/>
                <a:cs typeface="Courier New" panose="02070309020205020404" pitchFamily="49" charset="0"/>
              </a:rPr>
              <a:t>20</a:t>
            </a:r>
            <a:endParaRPr lang="es-PE"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a:p>
            <a:endParaRPr lang="en-US" sz="1400" b="1" dirty="0" smtClean="0">
              <a:latin typeface="Courier New" panose="02070309020205020404" pitchFamily="49" charset="0"/>
              <a:cs typeface="Courier New" panose="02070309020205020404" pitchFamily="49" charset="0"/>
            </a:endParaRP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7" name="Rectángulo 6"/>
          <p:cNvSpPr/>
          <p:nvPr/>
        </p:nvSpPr>
        <p:spPr>
          <a:xfrm>
            <a:off x="470563" y="1492579"/>
            <a:ext cx="8640960" cy="2616101"/>
          </a:xfrm>
          <a:prstGeom prst="rect">
            <a:avLst/>
          </a:prstGeom>
          <a:solidFill>
            <a:schemeClr val="bg1"/>
          </a:solidFill>
        </p:spPr>
        <p:txBody>
          <a:bodyPr wrap="square">
            <a:spAutoFit/>
          </a:bodyPr>
          <a:lstStyle/>
          <a:p>
            <a:r>
              <a:rPr lang="es-PE" sz="1600" b="1" dirty="0" smtClean="0">
                <a:latin typeface="Courier New" panose="02070309020205020404" pitchFamily="49" charset="0"/>
                <a:cs typeface="Courier New" panose="02070309020205020404" pitchFamily="49" charset="0"/>
              </a:rPr>
              <a:t>try:</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#quiero intentar este </a:t>
            </a:r>
            <a:r>
              <a:rPr lang="es-PE" sz="1600" b="1" dirty="0" err="1">
                <a:latin typeface="Courier New" panose="02070309020205020404" pitchFamily="49" charset="0"/>
                <a:cs typeface="Courier New" panose="02070309020205020404" pitchFamily="49" charset="0"/>
              </a:rPr>
              <a:t>codigo</a:t>
            </a:r>
            <a:endParaRPr lang="es-PE" sz="1600" b="1" dirty="0">
              <a:latin typeface="Courier New" panose="02070309020205020404" pitchFamily="49" charset="0"/>
              <a:cs typeface="Courier New" panose="02070309020205020404" pitchFamily="49" charset="0"/>
            </a:endParaRPr>
          </a:p>
          <a:p>
            <a:r>
              <a:rPr lang="es-PE" sz="1600" b="1" dirty="0">
                <a:latin typeface="Courier New" panose="02070309020205020404" pitchFamily="49" charset="0"/>
                <a:cs typeface="Courier New" panose="02070309020205020404" pitchFamily="49" charset="0"/>
              </a:rPr>
              <a:t>    #aunque tenga error</a:t>
            </a:r>
          </a:p>
          <a:p>
            <a:r>
              <a:rPr lang="es-PE" sz="1600" b="1" dirty="0">
                <a:latin typeface="Courier New" panose="02070309020205020404" pitchFamily="49" charset="0"/>
                <a:cs typeface="Courier New" panose="02070309020205020404" pitchFamily="49" charset="0"/>
              </a:rPr>
              <a:t>    </a:t>
            </a:r>
            <a:r>
              <a:rPr lang="es-PE" sz="1600" b="1" dirty="0" smtClean="0">
                <a:latin typeface="Courier New" panose="02070309020205020404" pitchFamily="49" charset="0"/>
                <a:cs typeface="Courier New" panose="02070309020205020404" pitchFamily="49" charset="0"/>
              </a:rPr>
              <a:t>resulta=10+’10’</a:t>
            </a:r>
            <a:endParaRPr lang="es-PE" sz="1600" b="1" dirty="0">
              <a:latin typeface="Courier New" panose="02070309020205020404" pitchFamily="49" charset="0"/>
              <a:cs typeface="Courier New" panose="02070309020205020404" pitchFamily="49" charset="0"/>
            </a:endParaRPr>
          </a:p>
          <a:p>
            <a:r>
              <a:rPr lang="es-PE" sz="1600" b="1" dirty="0" err="1">
                <a:latin typeface="Courier New" panose="02070309020205020404" pitchFamily="49" charset="0"/>
                <a:cs typeface="Courier New" panose="02070309020205020404" pitchFamily="49" charset="0"/>
              </a:rPr>
              <a:t>except</a:t>
            </a:r>
            <a:r>
              <a:rPr lang="es-PE" sz="1600" b="1" dirty="0">
                <a:latin typeface="Courier New" panose="02070309020205020404" pitchFamily="49" charset="0"/>
                <a:cs typeface="Courier New" panose="02070309020205020404" pitchFamily="49" charset="0"/>
              </a:rPr>
              <a:t>:</a:t>
            </a:r>
          </a:p>
          <a:p>
            <a:r>
              <a:rPr lang="es-PE" sz="1600" b="1" dirty="0">
                <a:latin typeface="Courier New" panose="02070309020205020404" pitchFamily="49" charset="0"/>
                <a:cs typeface="Courier New" panose="02070309020205020404" pitchFamily="49" charset="0"/>
              </a:rPr>
              <a:t>    </a:t>
            </a:r>
            <a:r>
              <a:rPr lang="es-PE" sz="1600" b="1" dirty="0" err="1">
                <a:latin typeface="Courier New" panose="02070309020205020404" pitchFamily="49" charset="0"/>
                <a:cs typeface="Courier New" panose="02070309020205020404" pitchFamily="49" charset="0"/>
              </a:rPr>
              <a:t>print</a:t>
            </a:r>
            <a:r>
              <a:rPr lang="es-PE" sz="1600" b="1" dirty="0">
                <a:latin typeface="Courier New" panose="02070309020205020404" pitchFamily="49" charset="0"/>
                <a:cs typeface="Courier New" panose="02070309020205020404" pitchFamily="49" charset="0"/>
              </a:rPr>
              <a:t>("parece que estas sumando mal</a:t>
            </a:r>
            <a:r>
              <a:rPr lang="es-PE" sz="1600" b="1" dirty="0" smtClean="0">
                <a:latin typeface="Courier New" panose="02070309020205020404" pitchFamily="49" charset="0"/>
                <a:cs typeface="Courier New" panose="02070309020205020404" pitchFamily="49" charset="0"/>
              </a:rPr>
              <a:t>")</a:t>
            </a:r>
          </a:p>
          <a:p>
            <a:endParaRPr lang="es-PE" sz="1600" b="1" dirty="0" smtClean="0">
              <a:latin typeface="Courier New" panose="02070309020205020404" pitchFamily="49" charset="0"/>
              <a:cs typeface="Courier New" panose="02070309020205020404" pitchFamily="49" charset="0"/>
            </a:endParaRPr>
          </a:p>
          <a:p>
            <a:r>
              <a:rPr lang="es-PE" sz="1600" dirty="0" smtClean="0">
                <a:latin typeface="Courier New" panose="02070309020205020404" pitchFamily="49" charset="0"/>
                <a:cs typeface="Courier New" panose="02070309020205020404" pitchFamily="49" charset="0"/>
              </a:rPr>
              <a:t>Parece que estas sumando mal</a:t>
            </a:r>
          </a:p>
          <a:p>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42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err="1" smtClean="0"/>
              <a:t>finally</a:t>
            </a:r>
            <a:r>
              <a:rPr lang="es-PE" sz="2000" b="1" dirty="0" smtClean="0"/>
              <a:t>:</a:t>
            </a:r>
          </a:p>
          <a:p>
            <a:pPr marL="0" indent="0" algn="just">
              <a:buNone/>
            </a:pPr>
            <a:r>
              <a:rPr lang="es-PE" sz="2000" dirty="0" smtClean="0"/>
              <a:t>El comando </a:t>
            </a:r>
            <a:r>
              <a:rPr lang="es-PE" sz="2000" i="1" dirty="0" err="1" smtClean="0"/>
              <a:t>finally</a:t>
            </a:r>
            <a:r>
              <a:rPr lang="es-PE" sz="2000" i="1" dirty="0" smtClean="0"/>
              <a:t> </a:t>
            </a:r>
            <a:r>
              <a:rPr lang="es-PE" sz="2000" dirty="0" smtClean="0"/>
              <a:t>permitirá ejecutar un bloque de código sin importar que aparezca alguna excepción en el bloque de </a:t>
            </a:r>
            <a:r>
              <a:rPr lang="es-PE" sz="2000" i="1" dirty="0" smtClean="0"/>
              <a:t>try</a:t>
            </a:r>
            <a:r>
              <a:rPr lang="es-PE" sz="2000" dirty="0" smtClean="0"/>
              <a:t>:</a:t>
            </a:r>
          </a:p>
          <a:p>
            <a:pPr marL="0" indent="0" algn="just">
              <a:buNone/>
            </a:pPr>
            <a:r>
              <a:rPr lang="es-PE" sz="2000" dirty="0" smtClean="0"/>
              <a:t>Sintaxis:</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8" name="Rectángulo 7"/>
          <p:cNvSpPr/>
          <p:nvPr/>
        </p:nvSpPr>
        <p:spPr>
          <a:xfrm>
            <a:off x="340895" y="2564904"/>
            <a:ext cx="8640960" cy="1815882"/>
          </a:xfrm>
          <a:prstGeom prst="rect">
            <a:avLst/>
          </a:prstGeom>
          <a:solidFill>
            <a:schemeClr val="bg1"/>
          </a:solidFill>
        </p:spPr>
        <p:txBody>
          <a:bodyPr wrap="square">
            <a:spAutoFit/>
          </a:bodyPr>
          <a:lstStyle/>
          <a:p>
            <a:r>
              <a:rPr lang="en-US" sz="1600" b="1" dirty="0">
                <a:latin typeface="Courier New" panose="02070309020205020404" pitchFamily="49" charset="0"/>
                <a:cs typeface="Courier New" panose="02070309020205020404" pitchFamily="49" charset="0"/>
              </a:rPr>
              <a:t>try:</a:t>
            </a:r>
          </a:p>
          <a:p>
            <a:r>
              <a:rPr lang="en-US" sz="1600" b="1" dirty="0">
                <a:latin typeface="Courier New" panose="02070309020205020404" pitchFamily="49" charset="0"/>
                <a:cs typeface="Courier New" panose="02070309020205020404" pitchFamily="49" charset="0"/>
              </a:rPr>
              <a:t>   Code block here</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Due to any exception, this code may be skipped!</a:t>
            </a:r>
          </a:p>
          <a:p>
            <a:r>
              <a:rPr lang="en-US" sz="1600" b="1" dirty="0">
                <a:latin typeface="Courier New" panose="02070309020205020404" pitchFamily="49" charset="0"/>
                <a:cs typeface="Courier New" panose="02070309020205020404" pitchFamily="49" charset="0"/>
              </a:rPr>
              <a:t>finally:</a:t>
            </a:r>
          </a:p>
          <a:p>
            <a:r>
              <a:rPr lang="en-US" sz="1600" b="1" dirty="0">
                <a:latin typeface="Courier New" panose="02070309020205020404" pitchFamily="49" charset="0"/>
                <a:cs typeface="Courier New" panose="02070309020205020404" pitchFamily="49" charset="0"/>
              </a:rPr>
              <a:t>   This code block would always be executed.</a:t>
            </a:r>
            <a:endParaRPr lang="en-US" sz="1600" b="1" dirty="0" smtClean="0">
              <a:latin typeface="Courier New" panose="02070309020205020404" pitchFamily="49" charset="0"/>
              <a:cs typeface="Courier New" panose="02070309020205020404" pitchFamily="49" charset="0"/>
            </a:endParaRPr>
          </a:p>
          <a:p>
            <a:endParaRPr lang="en-US" sz="1600" b="1" dirty="0" smtClean="0">
              <a:latin typeface="Courier New" panose="02070309020205020404" pitchFamily="49" charset="0"/>
              <a:cs typeface="Courier New" panose="02070309020205020404" pitchFamily="49" charset="0"/>
            </a:endParaRPr>
          </a:p>
        </p:txBody>
      </p:sp>
      <p:sp>
        <p:nvSpPr>
          <p:cNvPr id="10" name="Rectángulo 9"/>
          <p:cNvSpPr/>
          <p:nvPr/>
        </p:nvSpPr>
        <p:spPr>
          <a:xfrm>
            <a:off x="369619" y="4380786"/>
            <a:ext cx="8640960" cy="2554545"/>
          </a:xfrm>
          <a:prstGeom prst="rect">
            <a:avLst/>
          </a:prstGeom>
          <a:noFill/>
        </p:spPr>
        <p:txBody>
          <a:bodyPr wrap="square">
            <a:spAutoFit/>
          </a:bodyPr>
          <a:lstStyle/>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askint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try: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(input("Please enter an integer: "))</a:t>
            </a:r>
          </a:p>
          <a:p>
            <a:r>
              <a:rPr lang="en-US" sz="1600" b="1" dirty="0">
                <a:latin typeface="Courier New" panose="02070309020205020404" pitchFamily="49" charset="0"/>
                <a:cs typeface="Courier New" panose="02070309020205020404" pitchFamily="49" charset="0"/>
              </a:rPr>
              <a:t>    except:</a:t>
            </a:r>
          </a:p>
          <a:p>
            <a:r>
              <a:rPr lang="en-US" sz="1600" b="1" dirty="0">
                <a:latin typeface="Courier New" panose="02070309020205020404" pitchFamily="49" charset="0"/>
                <a:cs typeface="Courier New" panose="02070309020205020404" pitchFamily="49" charset="0"/>
              </a:rPr>
              <a:t>        print("Looks like you did not enter an integer!")</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finally:</a:t>
            </a:r>
          </a:p>
          <a:p>
            <a:r>
              <a:rPr lang="en-US" sz="1600" b="1" dirty="0">
                <a:latin typeface="Courier New" panose="02070309020205020404" pitchFamily="49" charset="0"/>
                <a:cs typeface="Courier New" panose="02070309020205020404" pitchFamily="49" charset="0"/>
              </a:rPr>
              <a:t>        print("Finally, I executed!")</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val</a:t>
            </a:r>
            <a:r>
              <a:rPr lang="en-US" sz="1600" b="1" dirty="0" smtClean="0">
                <a:latin typeface="Courier New" panose="02070309020205020404" pitchFamily="49" charset="0"/>
                <a:cs typeface="Courier New" panose="02070309020205020404" pitchFamily="49" charset="0"/>
              </a:rPr>
              <a:t>)</a:t>
            </a:r>
          </a:p>
          <a:p>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927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6575" y="548680"/>
            <a:ext cx="8229600" cy="706090"/>
          </a:xfrm>
        </p:spPr>
        <p:txBody>
          <a:bodyPr/>
          <a:lstStyle/>
          <a:p>
            <a:r>
              <a:rPr lang="es-PE" sz="4000" dirty="0" smtClean="0"/>
              <a:t>Errores y Excepciones</a:t>
            </a:r>
            <a:endParaRPr lang="es-PE" sz="4000" dirty="0"/>
          </a:p>
        </p:txBody>
      </p:sp>
      <p:sp>
        <p:nvSpPr>
          <p:cNvPr id="3" name="Marcador de contenido 2"/>
          <p:cNvSpPr>
            <a:spLocks noGrp="1"/>
          </p:cNvSpPr>
          <p:nvPr>
            <p:ph idx="1"/>
          </p:nvPr>
        </p:nvSpPr>
        <p:spPr>
          <a:xfrm>
            <a:off x="196979" y="1124744"/>
            <a:ext cx="8640960" cy="4189784"/>
          </a:xfrm>
        </p:spPr>
        <p:txBody>
          <a:bodyPr/>
          <a:lstStyle/>
          <a:p>
            <a:pPr marL="0" indent="0" algn="just">
              <a:buNone/>
            </a:pPr>
            <a:r>
              <a:rPr lang="es-PE" sz="2000" b="1" dirty="0" err="1" smtClean="0"/>
              <a:t>finally</a:t>
            </a:r>
            <a:r>
              <a:rPr lang="es-PE" sz="2000" b="1" dirty="0" smtClean="0"/>
              <a:t>:</a:t>
            </a:r>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PE" altLang="es-PE" sz="1800" b="0" i="0" u="none" strike="noStrike" cap="none" normalizeH="0" baseline="0" dirty="0" smtClean="0">
              <a:ln>
                <a:noFill/>
              </a:ln>
              <a:solidFill>
                <a:schemeClr val="tx1"/>
              </a:solidFill>
              <a:effectLst/>
              <a:latin typeface="Arial" panose="020B0604020202020204" pitchFamily="34" charset="0"/>
            </a:endParaRPr>
          </a:p>
        </p:txBody>
      </p:sp>
      <p:sp>
        <p:nvSpPr>
          <p:cNvPr id="10" name="Rectángulo 9"/>
          <p:cNvSpPr/>
          <p:nvPr/>
        </p:nvSpPr>
        <p:spPr>
          <a:xfrm>
            <a:off x="340895" y="1556792"/>
            <a:ext cx="8640960" cy="3293209"/>
          </a:xfrm>
          <a:prstGeom prst="rect">
            <a:avLst/>
          </a:prstGeom>
          <a:solidFill>
            <a:schemeClr val="bg1"/>
          </a:solidFill>
        </p:spPr>
        <p:txBody>
          <a:bodyPr wrap="square">
            <a:spAutoFit/>
          </a:bodyPr>
          <a:lstStyle/>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askint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while True:</a:t>
            </a:r>
          </a:p>
          <a:p>
            <a:r>
              <a:rPr lang="en-US" sz="1600" b="1" dirty="0">
                <a:latin typeface="Courier New" panose="02070309020205020404" pitchFamily="49" charset="0"/>
                <a:cs typeface="Courier New" panose="02070309020205020404" pitchFamily="49" charset="0"/>
              </a:rPr>
              <a:t>        try: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(input("Please enter an integer: "))</a:t>
            </a:r>
          </a:p>
          <a:p>
            <a:r>
              <a:rPr lang="en-US" sz="1600" b="1" dirty="0">
                <a:latin typeface="Courier New" panose="02070309020205020404" pitchFamily="49" charset="0"/>
                <a:cs typeface="Courier New" panose="02070309020205020404" pitchFamily="49" charset="0"/>
              </a:rPr>
              <a:t>        except:</a:t>
            </a:r>
          </a:p>
          <a:p>
            <a:r>
              <a:rPr lang="en-US" sz="1600" b="1" dirty="0">
                <a:latin typeface="Courier New" panose="02070309020205020404" pitchFamily="49" charset="0"/>
                <a:cs typeface="Courier New" panose="02070309020205020404" pitchFamily="49" charset="0"/>
              </a:rPr>
              <a:t>            print("Looks like you did not enter an integer!")</a:t>
            </a:r>
          </a:p>
          <a:p>
            <a:r>
              <a:rPr lang="en-US" sz="1600" b="1" dirty="0">
                <a:latin typeface="Courier New" panose="02070309020205020404" pitchFamily="49" charset="0"/>
                <a:cs typeface="Courier New" panose="02070309020205020404" pitchFamily="49" charset="0"/>
              </a:rPr>
              <a:t>            continue</a:t>
            </a:r>
          </a:p>
          <a:p>
            <a:r>
              <a:rPr lang="en-US" sz="1600" b="1" dirty="0">
                <a:latin typeface="Courier New" panose="02070309020205020404" pitchFamily="49" charset="0"/>
                <a:cs typeface="Courier New" panose="02070309020205020404" pitchFamily="49" charset="0"/>
              </a:rPr>
              <a:t>        else:</a:t>
            </a:r>
          </a:p>
          <a:p>
            <a:r>
              <a:rPr lang="en-US" sz="1600" b="1" dirty="0">
                <a:latin typeface="Courier New" panose="02070309020205020404" pitchFamily="49" charset="0"/>
                <a:cs typeface="Courier New" panose="02070309020205020404" pitchFamily="49" charset="0"/>
              </a:rPr>
              <a:t>            print("Yep that's an integer!")</a:t>
            </a:r>
          </a:p>
          <a:p>
            <a:r>
              <a:rPr lang="en-US" sz="1600" b="1" dirty="0">
                <a:latin typeface="Courier New" panose="02070309020205020404" pitchFamily="49" charset="0"/>
                <a:cs typeface="Courier New" panose="02070309020205020404" pitchFamily="49" charset="0"/>
              </a:rPr>
              <a:t>            break</a:t>
            </a:r>
          </a:p>
          <a:p>
            <a:r>
              <a:rPr lang="en-US" sz="1600" b="1" dirty="0">
                <a:latin typeface="Courier New" panose="02070309020205020404" pitchFamily="49" charset="0"/>
                <a:cs typeface="Courier New" panose="02070309020205020404" pitchFamily="49" charset="0"/>
              </a:rPr>
              <a:t>        finally:</a:t>
            </a:r>
          </a:p>
          <a:p>
            <a:r>
              <a:rPr lang="en-US" sz="1600" b="1" dirty="0">
                <a:latin typeface="Courier New" panose="02070309020205020404" pitchFamily="49" charset="0"/>
                <a:cs typeface="Courier New" panose="02070309020205020404" pitchFamily="49" charset="0"/>
              </a:rPr>
              <a:t>            print("Finally, I executed!")</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endParaRPr lang="en-US" sz="1600" b="1" dirty="0" smtClean="0">
              <a:latin typeface="Courier New" panose="02070309020205020404" pitchFamily="49" charset="0"/>
              <a:cs typeface="Courier New" panose="02070309020205020404" pitchFamily="49" charset="0"/>
            </a:endParaRPr>
          </a:p>
        </p:txBody>
      </p:sp>
      <p:sp>
        <p:nvSpPr>
          <p:cNvPr id="9" name="Rectángulo 8"/>
          <p:cNvSpPr/>
          <p:nvPr/>
        </p:nvSpPr>
        <p:spPr>
          <a:xfrm>
            <a:off x="340895" y="1556791"/>
            <a:ext cx="8640960" cy="3293209"/>
          </a:xfrm>
          <a:prstGeom prst="rect">
            <a:avLst/>
          </a:prstGeom>
          <a:solidFill>
            <a:schemeClr val="bg1"/>
          </a:solidFill>
        </p:spPr>
        <p:txBody>
          <a:bodyPr wrap="square">
            <a:spAutoFit/>
          </a:bodyPr>
          <a:lstStyle/>
          <a:p>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askint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while True:</a:t>
            </a:r>
          </a:p>
          <a:p>
            <a:r>
              <a:rPr lang="en-US" sz="1600" b="1" dirty="0">
                <a:latin typeface="Courier New" panose="02070309020205020404" pitchFamily="49" charset="0"/>
                <a:cs typeface="Courier New" panose="02070309020205020404" pitchFamily="49" charset="0"/>
              </a:rPr>
              <a:t>        try:</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(input("Please enter an integer: "))</a:t>
            </a:r>
          </a:p>
          <a:p>
            <a:r>
              <a:rPr lang="en-US" sz="1600" b="1" dirty="0">
                <a:latin typeface="Courier New" panose="02070309020205020404" pitchFamily="49" charset="0"/>
                <a:cs typeface="Courier New" panose="02070309020205020404" pitchFamily="49" charset="0"/>
              </a:rPr>
              <a:t>        except:</a:t>
            </a:r>
          </a:p>
          <a:p>
            <a:r>
              <a:rPr lang="en-US" sz="1600" b="1" dirty="0">
                <a:latin typeface="Courier New" panose="02070309020205020404" pitchFamily="49" charset="0"/>
                <a:cs typeface="Courier New" panose="02070309020205020404" pitchFamily="49" charset="0"/>
              </a:rPr>
              <a:t>            print("Looks like you did not enter an integer!")</a:t>
            </a:r>
          </a:p>
          <a:p>
            <a:r>
              <a:rPr lang="en-US" sz="1600" b="1" dirty="0">
                <a:latin typeface="Courier New" panose="02070309020205020404" pitchFamily="49" charset="0"/>
                <a:cs typeface="Courier New" panose="02070309020205020404" pitchFamily="49" charset="0"/>
              </a:rPr>
              <a:t>            continue</a:t>
            </a:r>
          </a:p>
          <a:p>
            <a:r>
              <a:rPr lang="en-US" sz="1600" b="1" dirty="0">
                <a:latin typeface="Courier New" panose="02070309020205020404" pitchFamily="49" charset="0"/>
                <a:cs typeface="Courier New" panose="02070309020205020404" pitchFamily="49" charset="0"/>
              </a:rPr>
              <a:t>        else:</a:t>
            </a:r>
          </a:p>
          <a:p>
            <a:r>
              <a:rPr lang="en-US" sz="1600" b="1" dirty="0">
                <a:latin typeface="Courier New" panose="02070309020205020404" pitchFamily="49" charset="0"/>
                <a:cs typeface="Courier New" panose="02070309020205020404" pitchFamily="49" charset="0"/>
              </a:rPr>
              <a:t>            print("Yep that's an integer!")</a:t>
            </a:r>
          </a:p>
          <a:p>
            <a:r>
              <a:rPr lang="en-US" sz="1600" b="1" dirty="0">
                <a:latin typeface="Courier New" panose="02070309020205020404" pitchFamily="49" charset="0"/>
                <a:cs typeface="Courier New" panose="02070309020205020404" pitchFamily="49" charset="0"/>
              </a:rPr>
              <a:t>            print(</a:t>
            </a:r>
            <a:r>
              <a:rPr lang="en-US" sz="1600" b="1" dirty="0" err="1">
                <a:latin typeface="Courier New" panose="02070309020205020404" pitchFamily="49" charset="0"/>
                <a:cs typeface="Courier New" panose="02070309020205020404" pitchFamily="49" charset="0"/>
              </a:rPr>
              <a:t>val</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break</a:t>
            </a:r>
          </a:p>
          <a:p>
            <a:r>
              <a:rPr lang="en-US" sz="1600" b="1" dirty="0">
                <a:latin typeface="Courier New" panose="02070309020205020404" pitchFamily="49" charset="0"/>
                <a:cs typeface="Courier New" panose="02070309020205020404" pitchFamily="49" charset="0"/>
              </a:rPr>
              <a:t>        finally:</a:t>
            </a:r>
          </a:p>
          <a:p>
            <a:r>
              <a:rPr lang="en-US" sz="1600" b="1" dirty="0">
                <a:latin typeface="Courier New" panose="02070309020205020404" pitchFamily="49" charset="0"/>
                <a:cs typeface="Courier New" panose="02070309020205020404" pitchFamily="49" charset="0"/>
              </a:rPr>
              <a:t>            print("Finally, I executed!")</a:t>
            </a:r>
            <a:endParaRPr lang="en-US" sz="16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766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0060" y="620688"/>
            <a:ext cx="8229600" cy="706090"/>
          </a:xfrm>
        </p:spPr>
        <p:txBody>
          <a:bodyPr/>
          <a:lstStyle/>
          <a:p>
            <a:r>
              <a:rPr lang="es-PE" dirty="0" smtClean="0"/>
              <a:t>Clase N° 3</a:t>
            </a:r>
            <a:endParaRPr lang="es-PE" dirty="0"/>
          </a:p>
        </p:txBody>
      </p:sp>
      <p:sp>
        <p:nvSpPr>
          <p:cNvPr id="3" name="Marcador de contenido 2"/>
          <p:cNvSpPr>
            <a:spLocks noGrp="1"/>
          </p:cNvSpPr>
          <p:nvPr>
            <p:ph idx="1"/>
          </p:nvPr>
        </p:nvSpPr>
        <p:spPr>
          <a:xfrm>
            <a:off x="457200" y="1600200"/>
            <a:ext cx="8229600" cy="4997152"/>
          </a:xfrm>
        </p:spPr>
        <p:txBody>
          <a:bodyPr/>
          <a:lstStyle/>
          <a:p>
            <a:r>
              <a:rPr lang="es-PE" sz="2800" dirty="0" smtClean="0"/>
              <a:t>Capitulo V</a:t>
            </a:r>
          </a:p>
          <a:p>
            <a:pPr lvl="1"/>
            <a:r>
              <a:rPr lang="es-PE" sz="2000" dirty="0" smtClean="0"/>
              <a:t>Introducción </a:t>
            </a:r>
            <a:r>
              <a:rPr lang="es-PE" sz="2000" dirty="0"/>
              <a:t>a la programación orientada a objetos</a:t>
            </a:r>
          </a:p>
          <a:p>
            <a:pPr lvl="1"/>
            <a:r>
              <a:rPr lang="es-PE" sz="2000" dirty="0" smtClean="0"/>
              <a:t>Clases </a:t>
            </a:r>
            <a:r>
              <a:rPr lang="es-PE" sz="2000" dirty="0"/>
              <a:t>y atributos</a:t>
            </a:r>
          </a:p>
          <a:p>
            <a:pPr lvl="1"/>
            <a:r>
              <a:rPr lang="es-PE" sz="2000" dirty="0" smtClean="0"/>
              <a:t>Herencia </a:t>
            </a:r>
            <a:r>
              <a:rPr lang="es-PE" sz="2000" dirty="0"/>
              <a:t>y polimorfismo</a:t>
            </a:r>
          </a:p>
          <a:p>
            <a:r>
              <a:rPr lang="es-PE" sz="2800" dirty="0" smtClean="0"/>
              <a:t>Capitulo VI</a:t>
            </a:r>
          </a:p>
          <a:p>
            <a:pPr lvl="1"/>
            <a:r>
              <a:rPr lang="es-PE" sz="2000" dirty="0" smtClean="0"/>
              <a:t>Introducción </a:t>
            </a:r>
            <a:r>
              <a:rPr lang="es-PE" sz="2000" dirty="0"/>
              <a:t>a Errores y Excepciones</a:t>
            </a:r>
          </a:p>
          <a:p>
            <a:pPr lvl="1"/>
            <a:r>
              <a:rPr lang="es-PE" sz="2000" dirty="0" smtClean="0"/>
              <a:t>Módulos </a:t>
            </a:r>
            <a:r>
              <a:rPr lang="es-PE" sz="2000" dirty="0"/>
              <a:t>y Paquetes</a:t>
            </a:r>
          </a:p>
          <a:p>
            <a:pPr lvl="1"/>
            <a:r>
              <a:rPr lang="es-PE" sz="2000" dirty="0" smtClean="0"/>
              <a:t>Laboratorio</a:t>
            </a:r>
            <a:r>
              <a:rPr lang="es-PE" sz="2000" dirty="0"/>
              <a:t>: Ejercicios prácticos</a:t>
            </a:r>
          </a:p>
          <a:p>
            <a:pPr lvl="0"/>
            <a:r>
              <a:rPr lang="es-PE" sz="2800" dirty="0" smtClean="0"/>
              <a:t>Laboratorio</a:t>
            </a:r>
            <a:r>
              <a:rPr lang="es-PE" sz="2800" dirty="0"/>
              <a:t>: Ejercicios prácticos</a:t>
            </a:r>
          </a:p>
          <a:p>
            <a:endParaRPr lang="es-PE" sz="2800" dirty="0"/>
          </a:p>
        </p:txBody>
      </p:sp>
      <p:pic>
        <p:nvPicPr>
          <p:cNvPr id="4"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674" y="5850582"/>
            <a:ext cx="992337" cy="992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44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2664" y="1194783"/>
            <a:ext cx="8229600" cy="706090"/>
          </a:xfrm>
        </p:spPr>
        <p:txBody>
          <a:bodyPr/>
          <a:lstStyle/>
          <a:p>
            <a:r>
              <a:rPr lang="es-PE" sz="4000" dirty="0" smtClean="0"/>
              <a:t>Introducción a la Programación Orientada a Objetos (OOP)	</a:t>
            </a:r>
            <a:endParaRPr lang="es-PE" sz="4000" dirty="0"/>
          </a:p>
        </p:txBody>
      </p:sp>
      <p:sp>
        <p:nvSpPr>
          <p:cNvPr id="3" name="Marcador de contenido 2"/>
          <p:cNvSpPr>
            <a:spLocks noGrp="1"/>
          </p:cNvSpPr>
          <p:nvPr>
            <p:ph idx="1"/>
          </p:nvPr>
        </p:nvSpPr>
        <p:spPr>
          <a:xfrm>
            <a:off x="246984" y="2486036"/>
            <a:ext cx="8640960" cy="4189784"/>
          </a:xfrm>
        </p:spPr>
        <p:txBody>
          <a:bodyPr/>
          <a:lstStyle/>
          <a:p>
            <a:pPr marL="0" indent="0" algn="just">
              <a:buNone/>
            </a:pPr>
            <a:r>
              <a:rPr lang="es-PE" sz="2000" dirty="0" smtClean="0"/>
              <a:t>La Programación Orientada a Objetos suele ser uno de los mayores obstáculos para los que inician cuando recién aprenden Python.</a:t>
            </a:r>
          </a:p>
          <a:p>
            <a:pPr marL="0" indent="0" algn="just">
              <a:buNone/>
            </a:pPr>
            <a:r>
              <a:rPr lang="es-PE" sz="2000" dirty="0" smtClean="0"/>
              <a:t>Los temas que tocaremos en este capitulo son:</a:t>
            </a:r>
          </a:p>
          <a:p>
            <a:pPr algn="just"/>
            <a:r>
              <a:rPr lang="es-PE" sz="2000" dirty="0" smtClean="0"/>
              <a:t>Objetos</a:t>
            </a:r>
          </a:p>
          <a:p>
            <a:pPr algn="just"/>
            <a:r>
              <a:rPr lang="es-PE" sz="2000" dirty="0" smtClean="0"/>
              <a:t>Uso de </a:t>
            </a:r>
            <a:r>
              <a:rPr lang="es-PE" sz="2000" i="1" dirty="0" smtClean="0"/>
              <a:t>Clases</a:t>
            </a:r>
            <a:endParaRPr lang="es-PE" sz="2000" dirty="0" smtClean="0"/>
          </a:p>
          <a:p>
            <a:pPr algn="just"/>
            <a:r>
              <a:rPr lang="es-PE" sz="2000" dirty="0" smtClean="0"/>
              <a:t>Creando atributos a clases</a:t>
            </a:r>
          </a:p>
          <a:p>
            <a:pPr algn="just"/>
            <a:r>
              <a:rPr lang="es-PE" sz="2000" dirty="0" smtClean="0"/>
              <a:t>Herencia de clases</a:t>
            </a:r>
          </a:p>
          <a:p>
            <a:pPr algn="just"/>
            <a:r>
              <a:rPr lang="es-PE" sz="2000" dirty="0" err="1" smtClean="0"/>
              <a:t>Polymorphism</a:t>
            </a:r>
            <a:endParaRPr lang="es-PE" sz="2000" dirty="0" smtClean="0"/>
          </a:p>
          <a:p>
            <a:pPr algn="just"/>
            <a:r>
              <a:rPr lang="es-PE" sz="2000" dirty="0" smtClean="0"/>
              <a:t>Métodos especiales de clases</a:t>
            </a: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1"/>
          <p:cNvSpPr txBox="1">
            <a:spLocks/>
          </p:cNvSpPr>
          <p:nvPr/>
        </p:nvSpPr>
        <p:spPr>
          <a:xfrm>
            <a:off x="452664" y="609620"/>
            <a:ext cx="8229600" cy="70609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PE" dirty="0" smtClean="0"/>
              <a:t>CAPITULO V</a:t>
            </a:r>
            <a:endParaRPr lang="es-PE" dirty="0"/>
          </a:p>
        </p:txBody>
      </p:sp>
    </p:spTree>
    <p:extLst>
      <p:ext uri="{BB962C8B-B14F-4D97-AF65-F5344CB8AC3E}">
        <p14:creationId xmlns:p14="http://schemas.microsoft.com/office/powerpoint/2010/main" val="1650233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p:cNvSpPr txBox="1">
            <a:spLocks/>
          </p:cNvSpPr>
          <p:nvPr/>
        </p:nvSpPr>
        <p:spPr>
          <a:xfrm>
            <a:off x="169247" y="1803872"/>
            <a:ext cx="8640960" cy="505455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s-PE" sz="2000" dirty="0" smtClean="0"/>
              <a:t>En Python, </a:t>
            </a:r>
            <a:r>
              <a:rPr lang="es-PE" sz="2000" i="1" dirty="0" smtClean="0"/>
              <a:t>todo </a:t>
            </a:r>
            <a:r>
              <a:rPr lang="es-PE" sz="2000" dirty="0" smtClean="0"/>
              <a:t> es un objeto, recordando de capítulos anteriores, podíamos usar la función </a:t>
            </a:r>
            <a:r>
              <a:rPr lang="es-PE" sz="2000" i="1" dirty="0" err="1" smtClean="0"/>
              <a:t>type</a:t>
            </a:r>
            <a:r>
              <a:rPr lang="es-PE" sz="2000" i="1" dirty="0" smtClean="0"/>
              <a:t>()</a:t>
            </a:r>
            <a:r>
              <a:rPr lang="es-PE" sz="2000" dirty="0" smtClean="0"/>
              <a:t> para revisar el tipo de objeto.</a:t>
            </a:r>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endParaRPr lang="es-PE" sz="2000" dirty="0" smtClean="0"/>
          </a:p>
          <a:p>
            <a:pPr marL="0" indent="0" algn="just">
              <a:buFont typeface="Arial" panose="020B0604020202020204" pitchFamily="34" charset="0"/>
              <a:buNone/>
            </a:pPr>
            <a:endParaRPr lang="es-PE" sz="2000" dirty="0"/>
          </a:p>
          <a:p>
            <a:pPr marL="0" indent="0" algn="just">
              <a:buFont typeface="Arial" panose="020B0604020202020204" pitchFamily="34" charset="0"/>
              <a:buNone/>
            </a:pPr>
            <a:r>
              <a:rPr lang="es-PE" sz="2000" dirty="0" smtClean="0"/>
              <a:t>Podemos observar ahí que todas las cosas son objetos que pertenecen a una clase, la </a:t>
            </a:r>
            <a:r>
              <a:rPr lang="es-PE" sz="2000" i="1" dirty="0" smtClean="0"/>
              <a:t>clase </a:t>
            </a:r>
            <a:r>
              <a:rPr lang="es-PE" sz="2000" dirty="0" smtClean="0"/>
              <a:t>es la que se encarga de darle forma, propiedades/atributos, entonces para crear objetos primero necesitar crear las </a:t>
            </a:r>
            <a:r>
              <a:rPr lang="es-PE" sz="2000" i="1" dirty="0" smtClean="0"/>
              <a:t>clases.</a:t>
            </a:r>
            <a:endParaRPr lang="es-PE" sz="2000" dirty="0" smtClean="0"/>
          </a:p>
          <a:p>
            <a:pPr marL="0" indent="0" algn="just">
              <a:buFont typeface="Arial" panose="020B0604020202020204" pitchFamily="34" charset="0"/>
              <a:buNone/>
            </a:pPr>
            <a:endParaRPr lang="es-PE" sz="2000" dirty="0"/>
          </a:p>
        </p:txBody>
      </p:sp>
      <p:pic>
        <p:nvPicPr>
          <p:cNvPr id="6"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a:spLocks noGrp="1"/>
          </p:cNvSpPr>
          <p:nvPr>
            <p:ph type="title"/>
          </p:nvPr>
        </p:nvSpPr>
        <p:spPr>
          <a:xfrm>
            <a:off x="384257" y="640532"/>
            <a:ext cx="8229600" cy="706090"/>
          </a:xfrm>
        </p:spPr>
        <p:txBody>
          <a:bodyPr/>
          <a:lstStyle/>
          <a:p>
            <a:r>
              <a:rPr lang="es-PE" sz="4000" dirty="0" smtClean="0"/>
              <a:t>Introducción a la Programación Orientada a Objetos (OOP)	</a:t>
            </a:r>
            <a:endParaRPr lang="es-PE" sz="4000" dirty="0"/>
          </a:p>
        </p:txBody>
      </p:sp>
      <p:sp>
        <p:nvSpPr>
          <p:cNvPr id="12" name="Rectángulo 11"/>
          <p:cNvSpPr/>
          <p:nvPr/>
        </p:nvSpPr>
        <p:spPr>
          <a:xfrm>
            <a:off x="3635896" y="2708920"/>
            <a:ext cx="4752528" cy="2031325"/>
          </a:xfrm>
          <a:prstGeom prst="rect">
            <a:avLst/>
          </a:prstGeom>
        </p:spPr>
        <p:txBody>
          <a:bodyPr wrap="square">
            <a:spAutoFit/>
          </a:bodyPr>
          <a:lstStyle/>
          <a:p>
            <a:r>
              <a:rPr lang="en-US" sz="1400" b="1" dirty="0">
                <a:solidFill>
                  <a:srgbClr val="000000"/>
                </a:solidFill>
                <a:latin typeface="Courier New" panose="02070309020205020404" pitchFamily="49" charset="0"/>
              </a:rPr>
              <a:t>print(type(1))</a:t>
            </a:r>
          </a:p>
          <a:p>
            <a:r>
              <a:rPr lang="en-US" sz="1400" b="1" dirty="0">
                <a:solidFill>
                  <a:srgbClr val="000000"/>
                </a:solidFill>
                <a:latin typeface="Courier New" panose="02070309020205020404" pitchFamily="49" charset="0"/>
              </a:rPr>
              <a:t>print(type([]))</a:t>
            </a:r>
          </a:p>
          <a:p>
            <a:r>
              <a:rPr lang="en-US" sz="1400" b="1" dirty="0">
                <a:solidFill>
                  <a:srgbClr val="000000"/>
                </a:solidFill>
                <a:latin typeface="Courier New" panose="02070309020205020404" pitchFamily="49" charset="0"/>
              </a:rPr>
              <a:t>print(type(()))</a:t>
            </a:r>
          </a:p>
          <a:p>
            <a:r>
              <a:rPr lang="en-US" sz="1400" b="1" dirty="0">
                <a:solidFill>
                  <a:srgbClr val="000000"/>
                </a:solidFill>
                <a:latin typeface="Courier New" panose="02070309020205020404" pitchFamily="49" charset="0"/>
              </a:rPr>
              <a:t>print(type</a:t>
            </a:r>
            <a:r>
              <a:rPr lang="en-US" sz="1400" b="1" dirty="0" smtClean="0">
                <a:solidFill>
                  <a:srgbClr val="000000"/>
                </a:solidFill>
                <a:latin typeface="Courier New" panose="02070309020205020404" pitchFamily="49" charset="0"/>
              </a:rPr>
              <a:t>({}))</a:t>
            </a:r>
          </a:p>
          <a:p>
            <a:endParaRPr lang="en-US" sz="1400" b="1" dirty="0">
              <a:solidFill>
                <a:srgbClr val="000000"/>
              </a:solidFill>
              <a:latin typeface="Courier New" panose="02070309020205020404" pitchFamily="49" charset="0"/>
            </a:endParaRPr>
          </a:p>
          <a:p>
            <a:r>
              <a:rPr lang="en-US" sz="1400" dirty="0">
                <a:solidFill>
                  <a:srgbClr val="000000"/>
                </a:solidFill>
                <a:latin typeface="Courier New" panose="02070309020205020404" pitchFamily="49" charset="0"/>
              </a:rPr>
              <a:t>&lt;class '</a:t>
            </a:r>
            <a:r>
              <a:rPr lang="en-US" sz="1400" dirty="0" err="1">
                <a:solidFill>
                  <a:srgbClr val="000000"/>
                </a:solidFill>
                <a:latin typeface="Courier New" panose="02070309020205020404" pitchFamily="49" charset="0"/>
              </a:rPr>
              <a:t>int</a:t>
            </a:r>
            <a:r>
              <a:rPr lang="en-US" sz="1400" dirty="0">
                <a:solidFill>
                  <a:srgbClr val="000000"/>
                </a:solidFill>
                <a:latin typeface="Courier New" panose="02070309020205020404" pitchFamily="49" charset="0"/>
              </a:rPr>
              <a:t>'&gt;</a:t>
            </a:r>
          </a:p>
          <a:p>
            <a:r>
              <a:rPr lang="en-US" sz="1400" dirty="0">
                <a:solidFill>
                  <a:srgbClr val="000000"/>
                </a:solidFill>
                <a:latin typeface="Courier New" panose="02070309020205020404" pitchFamily="49" charset="0"/>
              </a:rPr>
              <a:t>&lt;class 'list'&gt;</a:t>
            </a:r>
          </a:p>
          <a:p>
            <a:r>
              <a:rPr lang="en-US" sz="1400" dirty="0">
                <a:solidFill>
                  <a:srgbClr val="000000"/>
                </a:solidFill>
                <a:latin typeface="Courier New" panose="02070309020205020404" pitchFamily="49" charset="0"/>
              </a:rPr>
              <a:t>&lt;class 'tuple'&gt;</a:t>
            </a:r>
          </a:p>
          <a:p>
            <a:r>
              <a:rPr lang="en-US" sz="1400" dirty="0">
                <a:solidFill>
                  <a:srgbClr val="000000"/>
                </a:solidFill>
                <a:latin typeface="Courier New" panose="02070309020205020404" pitchFamily="49" charset="0"/>
              </a:rPr>
              <a:t>&lt;class '</a:t>
            </a:r>
            <a:r>
              <a:rPr lang="en-US" sz="1400" dirty="0" err="1">
                <a:solidFill>
                  <a:srgbClr val="000000"/>
                </a:solidFill>
                <a:latin typeface="Courier New" panose="02070309020205020404" pitchFamily="49" charset="0"/>
              </a:rPr>
              <a:t>dict</a:t>
            </a:r>
            <a:r>
              <a:rPr lang="en-US" sz="1400" dirty="0">
                <a:solidFill>
                  <a:srgbClr val="000000"/>
                </a:solidFill>
                <a:latin typeface="Courier New" panose="02070309020205020404" pitchFamily="49" charset="0"/>
              </a:rPr>
              <a:t>'&gt;</a:t>
            </a:r>
            <a:endParaRPr lang="es-PE" sz="1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095954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257" y="1844824"/>
            <a:ext cx="8229600" cy="4525963"/>
          </a:xfrm>
        </p:spPr>
        <p:txBody>
          <a:bodyPr/>
          <a:lstStyle/>
          <a:p>
            <a:pPr marL="0" indent="0">
              <a:buNone/>
            </a:pPr>
            <a:r>
              <a:rPr lang="es-PE" sz="2400" b="1" dirty="0" smtClean="0"/>
              <a:t>clase</a:t>
            </a:r>
          </a:p>
          <a:p>
            <a:pPr marL="0" indent="0" algn="just">
              <a:buNone/>
            </a:pPr>
            <a:r>
              <a:rPr lang="es-PE" sz="2000" dirty="0" smtClean="0"/>
              <a:t>Los objetos definidos por usuarios son creados usando la función </a:t>
            </a:r>
            <a:r>
              <a:rPr lang="es-PE" sz="2000" i="1" dirty="0" smtClean="0"/>
              <a:t>clase</a:t>
            </a:r>
            <a:r>
              <a:rPr lang="es-PE" sz="2000" dirty="0" smtClean="0"/>
              <a:t>. La clase es un plano que define la naturaleza de un objeto. De las </a:t>
            </a:r>
            <a:r>
              <a:rPr lang="es-PE" sz="2000" i="1" dirty="0" smtClean="0"/>
              <a:t>clases</a:t>
            </a:r>
            <a:r>
              <a:rPr lang="es-PE" sz="2000" dirty="0" smtClean="0"/>
              <a:t> se puede construir las instancias. Una instancia es un objeto especifico creado para una clase en particular. Por ejemplo, se puede crear un objeto </a:t>
            </a:r>
            <a:r>
              <a:rPr lang="es-PE" sz="2000" dirty="0" err="1" smtClean="0"/>
              <a:t>lst</a:t>
            </a:r>
            <a:r>
              <a:rPr lang="es-PE" sz="2000" dirty="0" smtClean="0"/>
              <a:t>, el cual es una instancia de un objeto lista. Si creo una clase llamada Perro, una instancia seria un objeto creado  a partir de esa clase.</a:t>
            </a:r>
          </a:p>
          <a:p>
            <a:pPr marL="0" indent="0">
              <a:buNone/>
            </a:pP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1"/>
          <p:cNvSpPr>
            <a:spLocks noChangeArrowheads="1"/>
          </p:cNvSpPr>
          <p:nvPr/>
        </p:nvSpPr>
        <p:spPr bwMode="auto">
          <a:xfrm>
            <a:off x="2483768" y="4137769"/>
            <a:ext cx="5040560" cy="1551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1" i="0" u="none" strike="noStrike" cap="none" normalizeH="0" baseline="0" dirty="0" err="1" smtClean="0">
                <a:ln>
                  <a:noFill/>
                </a:ln>
                <a:solidFill>
                  <a:srgbClr val="000000"/>
                </a:solidFill>
                <a:effectLst/>
                <a:latin typeface="Courier New" panose="02070309020205020404" pitchFamily="49" charset="0"/>
              </a:rPr>
              <a:t>class</a:t>
            </a:r>
            <a:r>
              <a:rPr kumimoji="0" lang="es-PE" altLang="es-PE" sz="1600" b="1" i="0" u="none" strike="noStrike" cap="none" normalizeH="0" baseline="0" dirty="0" smtClean="0">
                <a:ln>
                  <a:noFill/>
                </a:ln>
                <a:solidFill>
                  <a:srgbClr val="000000"/>
                </a:solidFill>
                <a:effectLst/>
                <a:latin typeface="Courier New" panose="02070309020205020404" pitchFamily="49" charset="0"/>
              </a:rPr>
              <a:t> </a:t>
            </a:r>
            <a:r>
              <a:rPr kumimoji="0" lang="es-PE" altLang="es-PE" sz="1600" b="1" i="0" u="none" strike="noStrike" cap="none" normalizeH="0" baseline="0" dirty="0" err="1" smtClean="0">
                <a:ln>
                  <a:noFill/>
                </a:ln>
                <a:solidFill>
                  <a:srgbClr val="000000"/>
                </a:solidFill>
                <a:effectLst/>
                <a:latin typeface="Courier New" panose="02070309020205020404" pitchFamily="49" charset="0"/>
              </a:rPr>
              <a:t>Sample</a:t>
            </a:r>
            <a:r>
              <a:rPr kumimoji="0" lang="es-PE" altLang="es-PE" sz="1600" b="1" i="0" u="none" strike="noStrike" cap="none" normalizeH="0" baseline="0" dirty="0" smtClean="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PE" altLang="es-PE" sz="1600" b="1" dirty="0">
                <a:solidFill>
                  <a:srgbClr val="000000"/>
                </a:solidFill>
                <a:latin typeface="Courier New" panose="02070309020205020404" pitchFamily="49" charset="0"/>
              </a:rPr>
              <a:t>	</a:t>
            </a:r>
            <a:r>
              <a:rPr lang="es-PE" altLang="es-PE" sz="1600" b="1" dirty="0" err="1" smtClean="0">
                <a:solidFill>
                  <a:srgbClr val="000000"/>
                </a:solidFill>
                <a:latin typeface="Courier New" panose="02070309020205020404" pitchFamily="49" charset="0"/>
              </a:rPr>
              <a:t>pass</a:t>
            </a:r>
            <a:endParaRPr lang="es-PE" altLang="es-PE" sz="1600" b="1" dirty="0" smtClean="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600" b="1" i="0" u="none" strike="noStrike" cap="none" normalizeH="0" baseline="0" dirty="0" smtClean="0">
                <a:ln>
                  <a:noFill/>
                </a:ln>
                <a:solidFill>
                  <a:srgbClr val="000000"/>
                </a:solidFill>
                <a:effectLst/>
                <a:latin typeface="Courier New" panose="02070309020205020404" pitchFamily="49" charset="0"/>
              </a:rPr>
              <a:t>x=</a:t>
            </a:r>
            <a:r>
              <a:rPr kumimoji="0" lang="es-PE" altLang="es-PE" sz="1600" b="1" i="0" u="none" strike="noStrike" cap="none" normalizeH="0" baseline="0" dirty="0" err="1" smtClean="0">
                <a:ln>
                  <a:noFill/>
                </a:ln>
                <a:solidFill>
                  <a:srgbClr val="000000"/>
                </a:solidFill>
                <a:effectLst/>
                <a:latin typeface="Courier New" panose="02070309020205020404" pitchFamily="49" charset="0"/>
              </a:rPr>
              <a:t>Sample</a:t>
            </a:r>
            <a:r>
              <a:rPr kumimoji="0" lang="es-PE" altLang="es-PE" sz="1600" b="1" i="0" u="none" strike="noStrike" cap="none" normalizeH="0" baseline="0" dirty="0" smtClean="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PE" altLang="es-PE" sz="1600" b="1" dirty="0" err="1" smtClean="0">
                <a:solidFill>
                  <a:srgbClr val="000000"/>
                </a:solidFill>
                <a:latin typeface="Courier New" panose="02070309020205020404" pitchFamily="49" charset="0"/>
              </a:rPr>
              <a:t>print</a:t>
            </a:r>
            <a:r>
              <a:rPr lang="es-PE" altLang="es-PE" sz="1600" b="1" dirty="0" smtClean="0">
                <a:solidFill>
                  <a:srgbClr val="000000"/>
                </a:solidFill>
                <a:latin typeface="Courier New" panose="02070309020205020404" pitchFamily="49" charset="0"/>
              </a:rPr>
              <a:t>(</a:t>
            </a:r>
            <a:r>
              <a:rPr lang="es-PE" altLang="es-PE" sz="1600" b="1" dirty="0" err="1" smtClean="0">
                <a:solidFill>
                  <a:srgbClr val="000000"/>
                </a:solidFill>
                <a:latin typeface="Courier New" panose="02070309020205020404" pitchFamily="49" charset="0"/>
              </a:rPr>
              <a:t>type</a:t>
            </a:r>
            <a:r>
              <a:rPr lang="es-PE" altLang="es-PE" sz="1600" b="1" dirty="0" smtClean="0">
                <a:solidFill>
                  <a:srgbClr val="000000"/>
                </a:solidFill>
                <a:latin typeface="Courier New" panose="02070309020205020404" pitchFamily="49" charset="0"/>
              </a:rPr>
              <a:t>(x))</a:t>
            </a:r>
          </a:p>
          <a:p>
            <a:pPr lvl="0" eaLnBrk="0" fontAlgn="base" hangingPunct="0">
              <a:spcBef>
                <a:spcPct val="0"/>
              </a:spcBef>
              <a:spcAft>
                <a:spcPct val="0"/>
              </a:spcAft>
            </a:pPr>
            <a:r>
              <a:rPr lang="es-PE" altLang="es-PE" sz="1600" dirty="0">
                <a:solidFill>
                  <a:srgbClr val="000000"/>
                </a:solidFill>
                <a:latin typeface="Courier New" panose="02070309020205020404" pitchFamily="49" charset="0"/>
              </a:rPr>
              <a:t>&lt;</a:t>
            </a:r>
            <a:r>
              <a:rPr lang="es-PE" altLang="es-PE" sz="1600" dirty="0" err="1">
                <a:solidFill>
                  <a:srgbClr val="000000"/>
                </a:solidFill>
                <a:latin typeface="Courier New" panose="02070309020205020404" pitchFamily="49" charset="0"/>
              </a:rPr>
              <a:t>class</a:t>
            </a:r>
            <a:r>
              <a:rPr lang="es-PE" altLang="es-PE" sz="1600" dirty="0">
                <a:solidFill>
                  <a:srgbClr val="000000"/>
                </a:solidFill>
                <a:latin typeface="Courier New" panose="02070309020205020404" pitchFamily="49" charset="0"/>
              </a:rPr>
              <a:t> '__</a:t>
            </a:r>
            <a:r>
              <a:rPr lang="es-PE" altLang="es-PE" sz="1600" dirty="0" err="1">
                <a:solidFill>
                  <a:srgbClr val="000000"/>
                </a:solidFill>
                <a:latin typeface="Courier New" panose="02070309020205020404" pitchFamily="49" charset="0"/>
              </a:rPr>
              <a:t>main</a:t>
            </a:r>
            <a:r>
              <a:rPr lang="es-PE" altLang="es-PE" sz="1600" dirty="0">
                <a:solidFill>
                  <a:srgbClr val="000000"/>
                </a:solidFill>
                <a:latin typeface="Courier New" panose="02070309020205020404" pitchFamily="49" charset="0"/>
              </a:rPr>
              <a:t>__.</a:t>
            </a:r>
            <a:r>
              <a:rPr lang="es-PE" altLang="es-PE" sz="1600" dirty="0" err="1">
                <a:solidFill>
                  <a:srgbClr val="000000"/>
                </a:solidFill>
                <a:latin typeface="Courier New" panose="02070309020205020404" pitchFamily="49" charset="0"/>
              </a:rPr>
              <a:t>Sample</a:t>
            </a:r>
            <a:r>
              <a:rPr lang="es-PE" altLang="es-PE" sz="1600" dirty="0">
                <a:solidFill>
                  <a:srgbClr val="000000"/>
                </a:solidFill>
                <a:latin typeface="Courier New" panose="02070309020205020404" pitchFamily="49" charset="0"/>
              </a:rPr>
              <a:t>'&gt;</a:t>
            </a:r>
          </a:p>
        </p:txBody>
      </p:sp>
      <p:sp>
        <p:nvSpPr>
          <p:cNvPr id="7" name="Título 1"/>
          <p:cNvSpPr>
            <a:spLocks noGrp="1"/>
          </p:cNvSpPr>
          <p:nvPr>
            <p:ph type="title"/>
          </p:nvPr>
        </p:nvSpPr>
        <p:spPr>
          <a:xfrm>
            <a:off x="384257" y="640532"/>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1232977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4257" y="1844824"/>
            <a:ext cx="8229600" cy="4525963"/>
          </a:xfrm>
        </p:spPr>
        <p:txBody>
          <a:bodyPr/>
          <a:lstStyle/>
          <a:p>
            <a:pPr marL="0" indent="0">
              <a:buNone/>
            </a:pPr>
            <a:r>
              <a:rPr lang="es-PE" sz="2400" b="1" dirty="0" smtClean="0"/>
              <a:t>clase</a:t>
            </a:r>
          </a:p>
          <a:p>
            <a:pPr marL="0" indent="0" algn="just">
              <a:buNone/>
            </a:pPr>
            <a:r>
              <a:rPr lang="es-PE" sz="2000" dirty="0" smtClean="0"/>
              <a:t>Por convención se le asigna la primera letra en mayúscula. Nótese como ahora </a:t>
            </a:r>
            <a:r>
              <a:rPr lang="es-PE" sz="2000" i="1" dirty="0" smtClean="0"/>
              <a:t>x</a:t>
            </a:r>
            <a:r>
              <a:rPr lang="es-PE" sz="2000" dirty="0" smtClean="0"/>
              <a:t> es nuestra nueva instancia de la clase </a:t>
            </a:r>
            <a:r>
              <a:rPr lang="es-PE" sz="2000" dirty="0" err="1" smtClean="0"/>
              <a:t>Sample</a:t>
            </a:r>
            <a:r>
              <a:rPr lang="es-PE" sz="2000" dirty="0" smtClean="0"/>
              <a:t>, en otras palabras, hemos </a:t>
            </a:r>
            <a:r>
              <a:rPr lang="es-PE" sz="2000" i="1" dirty="0" smtClean="0"/>
              <a:t>instanciado</a:t>
            </a:r>
            <a:r>
              <a:rPr lang="es-PE" sz="2000" dirty="0" smtClean="0"/>
              <a:t> la clase </a:t>
            </a:r>
            <a:r>
              <a:rPr lang="es-PE" sz="2000" i="1" dirty="0" err="1" smtClean="0"/>
              <a:t>Sample</a:t>
            </a:r>
            <a:r>
              <a:rPr lang="es-PE" sz="2000" i="1" dirty="0" smtClean="0"/>
              <a:t>.</a:t>
            </a:r>
            <a:endParaRPr lang="es-PE" sz="2000" dirty="0" smtClean="0"/>
          </a:p>
          <a:p>
            <a:pPr marL="0" indent="0" algn="just">
              <a:buNone/>
            </a:pPr>
            <a:r>
              <a:rPr lang="es-PE" sz="2000" dirty="0" smtClean="0"/>
              <a:t>Por ahora no le hemos asignado nada a la clase, solo un </a:t>
            </a:r>
            <a:r>
              <a:rPr lang="es-PE" sz="2000" i="1" dirty="0" err="1" smtClean="0"/>
              <a:t>pass</a:t>
            </a:r>
            <a:r>
              <a:rPr lang="es-PE" sz="2000" dirty="0" smtClean="0"/>
              <a:t>, pero mas adelante le vamos a asignar </a:t>
            </a:r>
            <a:r>
              <a:rPr lang="es-PE" sz="2000" b="1" dirty="0" smtClean="0"/>
              <a:t>atributos</a:t>
            </a:r>
            <a:r>
              <a:rPr lang="es-PE" sz="2000" dirty="0" smtClean="0"/>
              <a:t> y </a:t>
            </a:r>
            <a:r>
              <a:rPr lang="es-PE" sz="2000" b="1" dirty="0" smtClean="0"/>
              <a:t>métodos</a:t>
            </a:r>
            <a:r>
              <a:rPr lang="es-PE" sz="2000" dirty="0" smtClean="0"/>
              <a:t>.</a:t>
            </a:r>
          </a:p>
          <a:p>
            <a:pPr marL="0" indent="0" algn="just">
              <a:buNone/>
            </a:pPr>
            <a:r>
              <a:rPr lang="es-PE" sz="2000" dirty="0" smtClean="0"/>
              <a:t>Un </a:t>
            </a:r>
            <a:r>
              <a:rPr lang="es-PE" sz="2000" b="1" dirty="0" smtClean="0"/>
              <a:t>atributo </a:t>
            </a:r>
            <a:r>
              <a:rPr lang="es-PE" sz="2000" dirty="0" smtClean="0"/>
              <a:t>es una característica de un objeto. Un </a:t>
            </a:r>
            <a:r>
              <a:rPr lang="es-PE" sz="2000" b="1" dirty="0" smtClean="0"/>
              <a:t>método</a:t>
            </a:r>
            <a:r>
              <a:rPr lang="es-PE" sz="2000" dirty="0" smtClean="0"/>
              <a:t> es una operación que podemos realizar con el objeto.</a:t>
            </a:r>
          </a:p>
          <a:p>
            <a:pPr marL="0" indent="0" algn="just">
              <a:buNone/>
            </a:pPr>
            <a:endParaRPr lang="es-PE" sz="2000" dirty="0"/>
          </a:p>
          <a:p>
            <a:pPr marL="0" indent="0" algn="just">
              <a:buNone/>
            </a:pPr>
            <a:r>
              <a:rPr lang="es-PE" sz="2000" dirty="0" smtClean="0"/>
              <a:t>Por ejemplo, podemos crear la clase Perro, un atributo del puede ser la raza, o su nombre, mientras que un método puede ser definido como  .ladrido(), que retorna un sonido.</a:t>
            </a:r>
          </a:p>
          <a:p>
            <a:pPr marL="0" indent="0">
              <a:buNone/>
            </a:pPr>
            <a:endParaRPr lang="es-PE" sz="2000" dirty="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1"/>
          <p:cNvSpPr>
            <a:spLocks noGrp="1"/>
          </p:cNvSpPr>
          <p:nvPr>
            <p:ph type="title"/>
          </p:nvPr>
        </p:nvSpPr>
        <p:spPr>
          <a:xfrm>
            <a:off x="384257" y="640532"/>
            <a:ext cx="8229600" cy="706090"/>
          </a:xfrm>
        </p:spPr>
        <p:txBody>
          <a:bodyPr/>
          <a:lstStyle/>
          <a:p>
            <a:r>
              <a:rPr lang="es-PE" sz="4000" dirty="0" smtClean="0"/>
              <a:t>Introducción a la Programación Orientada a Objetos (OOP)	</a:t>
            </a:r>
            <a:endParaRPr lang="es-PE" sz="4000" dirty="0"/>
          </a:p>
        </p:txBody>
      </p:sp>
    </p:spTree>
    <p:extLst>
      <p:ext uri="{BB962C8B-B14F-4D97-AF65-F5344CB8AC3E}">
        <p14:creationId xmlns:p14="http://schemas.microsoft.com/office/powerpoint/2010/main" val="282073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247" y="1781588"/>
            <a:ext cx="8640960" cy="4189784"/>
          </a:xfrm>
        </p:spPr>
        <p:txBody>
          <a:bodyPr/>
          <a:lstStyle/>
          <a:p>
            <a:pPr marL="0" indent="0">
              <a:buNone/>
            </a:pPr>
            <a:r>
              <a:rPr lang="es-PE" sz="2400" b="1" dirty="0" smtClean="0"/>
              <a:t>atributos:</a:t>
            </a:r>
            <a:endParaRPr lang="es-PE" sz="2400" b="1" dirty="0"/>
          </a:p>
          <a:p>
            <a:pPr marL="0" indent="0" algn="just">
              <a:buNone/>
            </a:pPr>
            <a:r>
              <a:rPr lang="es-PE" sz="2000" dirty="0" smtClean="0"/>
              <a:t>La sintaxis para crear un atributo es</a:t>
            </a:r>
          </a:p>
          <a:p>
            <a:pPr marL="0" indent="0" algn="just">
              <a:buNone/>
            </a:pPr>
            <a:endParaRPr lang="es-PE" sz="2000" dirty="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r>
              <a:rPr lang="es-PE" sz="2000" dirty="0" smtClean="0"/>
              <a:t>Cada </a:t>
            </a:r>
            <a:r>
              <a:rPr lang="es-PE" sz="2000" dirty="0"/>
              <a:t>atributo en la definición de la clase comienza con una referencia hacia la instancia de objeto. Es por convención llamado </a:t>
            </a:r>
            <a:r>
              <a:rPr lang="es-PE" sz="2000" i="1" dirty="0" err="1"/>
              <a:t>self</a:t>
            </a:r>
            <a:r>
              <a:rPr lang="es-PE" sz="2000" dirty="0"/>
              <a:t>, la raza es el argumento. El valor es pasado durante la iniciación de la clase. Como se mencionó, por convención, el atributo, su contenido y el argumento del atributo poseen el mismo nombre.</a:t>
            </a:r>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604888" y="3420024"/>
            <a:ext cx="8020508" cy="1569660"/>
          </a:xfrm>
          <a:prstGeom prst="rect">
            <a:avLst/>
          </a:prstGeom>
        </p:spPr>
        <p:txBody>
          <a:bodyPr wrap="square">
            <a:spAutoFit/>
          </a:bodyPr>
          <a:lstStyle/>
          <a:p>
            <a:r>
              <a:rPr lang="en-US" sz="1600" b="1" dirty="0" smtClean="0">
                <a:latin typeface="Courier New" panose="02070309020205020404" pitchFamily="49" charset="0"/>
                <a:cs typeface="Courier New" panose="02070309020205020404" pitchFamily="49" charset="0"/>
              </a:rPr>
              <a:t>class </a:t>
            </a:r>
            <a:r>
              <a:rPr lang="en-US" sz="1600" b="1" dirty="0" err="1" smtClean="0">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def __</a:t>
            </a:r>
            <a:r>
              <a:rPr lang="en-US" sz="1600" b="1" dirty="0" err="1" smtClean="0">
                <a:latin typeface="Courier New" panose="02070309020205020404" pitchFamily="49" charset="0"/>
                <a:cs typeface="Courier New" panose="02070309020205020404" pitchFamily="49" charset="0"/>
              </a:rPr>
              <a:t>init</a:t>
            </a:r>
            <a:r>
              <a:rPr lang="en-US" sz="1600" b="1" dirty="0" smtClean="0">
                <a:latin typeface="Courier New" panose="02070309020205020404" pitchFamily="49" charset="0"/>
                <a:cs typeface="Courier New" panose="02070309020205020404" pitchFamily="49" charset="0"/>
              </a:rPr>
              <a:t>__(self, </a:t>
            </a:r>
            <a:r>
              <a:rPr lang="en-US" sz="1600" b="1" dirty="0" err="1" smtClean="0">
                <a:latin typeface="Courier New" panose="02070309020205020404" pitchFamily="49" charset="0"/>
                <a:cs typeface="Courier New" panose="02070309020205020404" pitchFamily="49" charset="0"/>
              </a:rPr>
              <a:t>raza</a:t>
            </a:r>
            <a:r>
              <a:rPr lang="en-US" sz="1600" b="1"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self.raza = </a:t>
            </a:r>
            <a:r>
              <a:rPr lang="en-US" sz="1600" b="1" dirty="0" err="1" smtClean="0">
                <a:latin typeface="Courier New" panose="02070309020205020404" pitchFamily="49" charset="0"/>
                <a:cs typeface="Courier New" panose="02070309020205020404" pitchFamily="49" charset="0"/>
              </a:rPr>
              <a:t>raza</a:t>
            </a:r>
            <a:endParaRPr lang="en-US" sz="1600" b="1" dirty="0" smtClean="0">
              <a:latin typeface="Courier New" panose="02070309020205020404" pitchFamily="49" charset="0"/>
              <a:cs typeface="Courier New" panose="02070309020205020404" pitchFamily="49" charset="0"/>
            </a:endParaRPr>
          </a:p>
          <a:p>
            <a:r>
              <a:rPr lang="en-US" sz="1600" b="1" dirty="0" err="1" smtClean="0">
                <a:latin typeface="Courier New" panose="02070309020205020404" pitchFamily="49" charset="0"/>
                <a:cs typeface="Courier New" panose="02070309020205020404" pitchFamily="49" charset="0"/>
              </a:rPr>
              <a:t>sam</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raza</a:t>
            </a:r>
            <a:r>
              <a:rPr lang="en-US" sz="1600" b="1" dirty="0" smtClean="0">
                <a:latin typeface="Courier New" panose="02070309020205020404" pitchFamily="49" charset="0"/>
                <a:cs typeface="Courier New" panose="02070309020205020404" pitchFamily="49" charset="0"/>
              </a:rPr>
              <a:t>=‘Labrador’)</a:t>
            </a:r>
          </a:p>
          <a:p>
            <a:r>
              <a:rPr lang="en-US" sz="1600" b="1" dirty="0" err="1" smtClean="0">
                <a:latin typeface="Courier New" panose="02070309020205020404" pitchFamily="49" charset="0"/>
                <a:cs typeface="Courier New" panose="02070309020205020404" pitchFamily="49" charset="0"/>
              </a:rPr>
              <a:t>lato</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raza</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Peruano</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9" name="Rectángulo 8"/>
          <p:cNvSpPr/>
          <p:nvPr/>
        </p:nvSpPr>
        <p:spPr>
          <a:xfrm>
            <a:off x="604888" y="2617082"/>
            <a:ext cx="8287592" cy="338554"/>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self.atributo</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algo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normalmente</a:t>
            </a:r>
            <a:r>
              <a:rPr lang="en-US" sz="1600" b="1" dirty="0" smtClean="0">
                <a:latin typeface="Courier New" panose="02070309020205020404" pitchFamily="49" charset="0"/>
                <a:cs typeface="Courier New" panose="02070309020205020404" pitchFamily="49" charset="0"/>
              </a:rPr>
              <a:t> el </a:t>
            </a:r>
            <a:r>
              <a:rPr lang="en-US" sz="1600" b="1" dirty="0" err="1" smtClean="0">
                <a:latin typeface="Courier New" panose="02070309020205020404" pitchFamily="49" charset="0"/>
                <a:cs typeface="Courier New" panose="02070309020205020404" pitchFamily="49" charset="0"/>
              </a:rPr>
              <a:t>mismo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nombre</a:t>
            </a:r>
            <a:r>
              <a:rPr lang="en-US" sz="1600" b="1" dirty="0" smtClean="0">
                <a:latin typeface="Courier New" panose="02070309020205020404" pitchFamily="49" charset="0"/>
                <a:cs typeface="Courier New" panose="02070309020205020404" pitchFamily="49" charset="0"/>
              </a:rPr>
              <a:t> que el </a:t>
            </a:r>
            <a:r>
              <a:rPr lang="en-US" sz="1600" b="1" dirty="0" err="1" smtClean="0">
                <a:latin typeface="Courier New" panose="02070309020205020404" pitchFamily="49" charset="0"/>
                <a:cs typeface="Courier New" panose="02070309020205020404" pitchFamily="49" charset="0"/>
              </a:rPr>
              <a:t>atributo</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5729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247" y="1781588"/>
            <a:ext cx="8640960" cy="4189784"/>
          </a:xfrm>
        </p:spPr>
        <p:txBody>
          <a:bodyPr/>
          <a:lstStyle/>
          <a:p>
            <a:pPr marL="0" indent="0">
              <a:buNone/>
            </a:pPr>
            <a:r>
              <a:rPr lang="es-PE" sz="2400" b="1" dirty="0" smtClean="0"/>
              <a:t>atributos:</a:t>
            </a:r>
            <a:endParaRPr lang="es-PE" sz="2400" b="1" dirty="0"/>
          </a:p>
          <a:p>
            <a:pPr marL="0" indent="0" algn="just">
              <a:buNone/>
            </a:pPr>
            <a:endParaRPr lang="es-PE" sz="2000" dirty="0"/>
          </a:p>
          <a:p>
            <a:pPr marL="0" indent="0" algn="just">
              <a:buNone/>
            </a:pPr>
            <a:endParaRPr lang="es-PE" sz="2000" dirty="0" smtClean="0"/>
          </a:p>
          <a:p>
            <a:pPr marL="0" indent="0" algn="just">
              <a:buNone/>
            </a:pPr>
            <a:r>
              <a:rPr lang="es-PE" sz="2000" dirty="0" smtClean="0"/>
              <a:t>Nótese que al llamar a </a:t>
            </a:r>
            <a:r>
              <a:rPr lang="es-PE" sz="2000" b="1" dirty="0" smtClean="0"/>
              <a:t>raza</a:t>
            </a:r>
            <a:r>
              <a:rPr lang="es-PE" sz="2000" dirty="0" smtClean="0"/>
              <a:t> no se utilizan paréntesis, esto es porque un atributo no requiere argumentos para su visualización.</a:t>
            </a:r>
          </a:p>
          <a:p>
            <a:pPr marL="0" indent="0" algn="just">
              <a:buNone/>
            </a:pPr>
            <a:r>
              <a:rPr lang="es-PE" sz="2000" dirty="0" smtClean="0"/>
              <a:t>En Python también hay atributos del objeto clase, estos son también atributos para las instancias de clase. Por ejemplo crear el atributo </a:t>
            </a:r>
            <a:r>
              <a:rPr lang="es-PE" sz="2000" b="1" dirty="0" smtClean="0"/>
              <a:t>especie</a:t>
            </a:r>
            <a:r>
              <a:rPr lang="es-PE" sz="2000" dirty="0" smtClean="0"/>
              <a:t> para la clase Perro. Sin importar que raza se le asigne a una instancia de la clase, siempre tendrá el atributo especie definido como ‘mamífero’</a:t>
            </a:r>
            <a:endParaRPr lang="es-PE" sz="2000" dirty="0"/>
          </a:p>
          <a:p>
            <a:pPr marL="0" indent="0" algn="just">
              <a:buNone/>
            </a:pPr>
            <a:endParaRPr lang="es-PE" sz="2000" dirty="0" smtClean="0"/>
          </a:p>
          <a:p>
            <a:pPr marL="0" indent="0" algn="just">
              <a:buNone/>
            </a:pPr>
            <a:endParaRPr lang="es-PE" sz="2000" dirty="0" smtClean="0"/>
          </a:p>
          <a:p>
            <a:pPr marL="0" indent="0" algn="just">
              <a:buNone/>
            </a:pPr>
            <a:endParaRPr lang="es-PE" sz="2000" dirty="0" smtClean="0"/>
          </a:p>
          <a:p>
            <a:pPr marL="0" indent="0" algn="just">
              <a:buNone/>
            </a:pPr>
            <a:endParaRPr lang="es-PE" sz="2000" dirty="0"/>
          </a:p>
          <a:p>
            <a:pPr marL="0" indent="0" algn="just">
              <a:buNone/>
            </a:pPr>
            <a:endParaRPr lang="es-PE" sz="2000" dirty="0" smtClean="0"/>
          </a:p>
        </p:txBody>
      </p:sp>
      <p:pic>
        <p:nvPicPr>
          <p:cNvPr id="5" name="Picture 2" descr="Resultado de imagen para python log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7404" y="6237312"/>
            <a:ext cx="605607" cy="605607"/>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611560" y="2316759"/>
            <a:ext cx="8020508" cy="584775"/>
          </a:xfrm>
          <a:prstGeom prst="rect">
            <a:avLst/>
          </a:prstGeom>
        </p:spPr>
        <p:txBody>
          <a:bodyPr wrap="square">
            <a:spAutoFit/>
          </a:bodyPr>
          <a:lstStyle/>
          <a:p>
            <a:r>
              <a:rPr lang="en-US" sz="1600" b="1" dirty="0" err="1" smtClean="0">
                <a:latin typeface="Courier New" panose="02070309020205020404" pitchFamily="49" charset="0"/>
                <a:cs typeface="Courier New" panose="02070309020205020404" pitchFamily="49" charset="0"/>
              </a:rPr>
              <a:t>sam.raza</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lato.raza</a:t>
            </a:r>
            <a:endParaRPr lang="en-US" sz="1600" b="1"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‘Lab</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Peruano</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sp>
        <p:nvSpPr>
          <p:cNvPr id="7" name="Título 1"/>
          <p:cNvSpPr>
            <a:spLocks noGrp="1"/>
          </p:cNvSpPr>
          <p:nvPr>
            <p:ph type="title"/>
          </p:nvPr>
        </p:nvSpPr>
        <p:spPr>
          <a:xfrm>
            <a:off x="311216" y="611110"/>
            <a:ext cx="8229600" cy="706090"/>
          </a:xfrm>
        </p:spPr>
        <p:txBody>
          <a:bodyPr/>
          <a:lstStyle/>
          <a:p>
            <a:r>
              <a:rPr lang="es-PE" sz="4000" dirty="0" smtClean="0"/>
              <a:t>Introducción a la Programación Orientada a Objetos (OOP)	</a:t>
            </a:r>
            <a:endParaRPr lang="es-PE" sz="4000" dirty="0"/>
          </a:p>
        </p:txBody>
      </p:sp>
      <p:sp>
        <p:nvSpPr>
          <p:cNvPr id="2" name="Rectángulo 1"/>
          <p:cNvSpPr/>
          <p:nvPr/>
        </p:nvSpPr>
        <p:spPr>
          <a:xfrm>
            <a:off x="683568" y="5027124"/>
            <a:ext cx="4572000" cy="1077218"/>
          </a:xfrm>
          <a:prstGeom prst="rect">
            <a:avLst/>
          </a:prstGeom>
        </p:spPr>
        <p:txBody>
          <a:bodyPr>
            <a:spAutoFit/>
          </a:bodyPr>
          <a:lstStyle/>
          <a:p>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Perro</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especie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mamifero</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def</a:t>
            </a:r>
            <a:r>
              <a:rPr lang="en-US" sz="1600" b="1" dirty="0">
                <a:latin typeface="Courier New" panose="02070309020205020404" pitchFamily="49" charset="0"/>
                <a:cs typeface="Courier New" panose="02070309020205020404" pitchFamily="49" charset="0"/>
              </a:rPr>
              <a:t> __</a:t>
            </a:r>
            <a:r>
              <a:rPr lang="en-US" sz="1600" b="1" dirty="0" err="1">
                <a:latin typeface="Courier New" panose="02070309020205020404" pitchFamily="49" charset="0"/>
                <a:cs typeface="Courier New" panose="02070309020205020404" pitchFamily="49" charset="0"/>
              </a:rPr>
              <a:t>init</a:t>
            </a:r>
            <a:r>
              <a:rPr lang="en-US" sz="1600" b="1" dirty="0">
                <a:latin typeface="Courier New" panose="02070309020205020404" pitchFamily="49" charset="0"/>
                <a:cs typeface="Courier New" panose="02070309020205020404" pitchFamily="49" charset="0"/>
              </a:rPr>
              <a:t>__(self, </a:t>
            </a:r>
            <a:r>
              <a:rPr lang="en-US" sz="1600" b="1" dirty="0" err="1">
                <a:latin typeface="Courier New" panose="02070309020205020404" pitchFamily="49" charset="0"/>
                <a:cs typeface="Courier New" panose="02070309020205020404" pitchFamily="49" charset="0"/>
              </a:rPr>
              <a:t>raza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self.raza = </a:t>
            </a:r>
            <a:r>
              <a:rPr lang="en-US" sz="1600" b="1" dirty="0" err="1">
                <a:latin typeface="Courier New" panose="02070309020205020404" pitchFamily="49" charset="0"/>
                <a:cs typeface="Courier New" panose="02070309020205020404" pitchFamily="49" charset="0"/>
              </a:rPr>
              <a:t>raza</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315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9079</TotalTime>
  <Words>2373</Words>
  <Application>Microsoft Office PowerPoint</Application>
  <PresentationFormat>Presentación en pantalla (4:3)</PresentationFormat>
  <Paragraphs>489</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ＭＳ Ｐゴシック</vt:lpstr>
      <vt:lpstr>Arial</vt:lpstr>
      <vt:lpstr>Arial Black</vt:lpstr>
      <vt:lpstr>Calibri</vt:lpstr>
      <vt:lpstr>Courier New</vt:lpstr>
      <vt:lpstr>Times New Roman</vt:lpstr>
      <vt:lpstr>Tema de Office</vt:lpstr>
      <vt:lpstr>Presentación de PowerPoint</vt:lpstr>
      <vt:lpstr>Temario</vt:lpstr>
      <vt:lpstr>Clase N° 3</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Presentación de PowerPoint</vt:lpstr>
      <vt:lpstr>Introducción a la Programación Orientada a Objetos (OOP) </vt:lpstr>
      <vt:lpstr>Presentación de PowerPoint</vt:lpstr>
      <vt:lpstr>Introducción a la Programación Orientada a Objetos (OOP) </vt:lpstr>
      <vt:lpstr>Introducción a la Programación Orientada a Objetos (OOP) </vt:lpstr>
      <vt:lpstr>Introducción a la Programación Orientada a Objetos (OOP) </vt:lpstr>
      <vt:lpstr>Introducción a la Programación Orientada a Objetos (OOP) </vt:lpstr>
      <vt:lpstr>Errores y Excepciones</vt:lpstr>
      <vt:lpstr>Errores y Excepciones</vt:lpstr>
      <vt:lpstr>Errores y Excepciones</vt:lpstr>
      <vt:lpstr>Errores y Excepciones</vt:lpstr>
      <vt:lpstr>Errores y Excepciones</vt:lpstr>
      <vt:lpstr>Errores y Excepciones</vt:lpstr>
      <vt:lpstr>Errores y Excepciones</vt:lpstr>
      <vt:lpstr>Errores y Excepciones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 Carmen;Daniel Diaz</dc:creator>
  <cp:lastModifiedBy>Usuario de Windows</cp:lastModifiedBy>
  <cp:revision>318</cp:revision>
  <cp:lastPrinted>2017-01-27T17:24:27Z</cp:lastPrinted>
  <dcterms:created xsi:type="dcterms:W3CDTF">2014-04-24T19:50:51Z</dcterms:created>
  <dcterms:modified xsi:type="dcterms:W3CDTF">2018-03-23T16:20:10Z</dcterms:modified>
</cp:coreProperties>
</file>