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512" r:id="rId2"/>
    <p:sldId id="452" r:id="rId3"/>
    <p:sldId id="451" r:id="rId4"/>
    <p:sldId id="453" r:id="rId5"/>
    <p:sldId id="454" r:id="rId6"/>
    <p:sldId id="489" r:id="rId7"/>
    <p:sldId id="490" r:id="rId8"/>
    <p:sldId id="492" r:id="rId9"/>
    <p:sldId id="497" r:id="rId10"/>
    <p:sldId id="493" r:id="rId11"/>
    <p:sldId id="494" r:id="rId12"/>
    <p:sldId id="495" r:id="rId13"/>
    <p:sldId id="496" r:id="rId14"/>
    <p:sldId id="500" r:id="rId15"/>
    <p:sldId id="499" r:id="rId16"/>
    <p:sldId id="501" r:id="rId17"/>
    <p:sldId id="502" r:id="rId18"/>
    <p:sldId id="503" r:id="rId19"/>
    <p:sldId id="504" r:id="rId20"/>
    <p:sldId id="505" r:id="rId21"/>
    <p:sldId id="506" r:id="rId22"/>
    <p:sldId id="507" r:id="rId23"/>
    <p:sldId id="508" r:id="rId24"/>
    <p:sldId id="509" r:id="rId25"/>
    <p:sldId id="510" r:id="rId26"/>
    <p:sldId id="511" r:id="rId27"/>
    <p:sldId id="498" r:id="rId28"/>
  </p:sldIdLst>
  <p:sldSz cx="9144000" cy="6858000" type="screen4x3"/>
  <p:notesSz cx="6807200" cy="99393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98" autoAdjust="0"/>
    <p:restoredTop sz="86799" autoAdjust="0"/>
  </p:normalViewPr>
  <p:slideViewPr>
    <p:cSldViewPr>
      <p:cViewPr varScale="1">
        <p:scale>
          <a:sx n="70" d="100"/>
          <a:sy n="70" d="100"/>
        </p:scale>
        <p:origin x="492" y="54"/>
      </p:cViewPr>
      <p:guideLst>
        <p:guide orient="horz" pos="2160"/>
        <p:guide pos="2880"/>
      </p:guideLst>
    </p:cSldViewPr>
  </p:slideViewPr>
  <p:notesTextViewPr>
    <p:cViewPr>
      <p:scale>
        <a:sx n="1" d="1"/>
        <a:sy n="1" d="1"/>
      </p:scale>
      <p:origin x="0" y="0"/>
    </p:cViewPr>
  </p:notesTextViewPr>
  <p:sorterViewPr>
    <p:cViewPr>
      <p:scale>
        <a:sx n="200" d="100"/>
        <a:sy n="200" d="100"/>
      </p:scale>
      <p:origin x="0" y="16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CBB721F-10B6-48D8-B5E9-69EC16365786}" type="datetimeFigureOut">
              <a:rPr lang="es-PE" smtClean="0"/>
              <a:pPr/>
              <a:t>25/03/2018</a:t>
            </a:fld>
            <a:endParaRPr lang="es-PE"/>
          </a:p>
        </p:txBody>
      </p:sp>
      <p:sp>
        <p:nvSpPr>
          <p:cNvPr id="4" name="3 Marcador de pie de página"/>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CC00A44-E4A3-4B8B-BE07-C828063876EC}" type="slidenum">
              <a:rPr lang="es-PE" smtClean="0"/>
              <a:pPr/>
              <a:t>‹Nº›</a:t>
            </a:fld>
            <a:endParaRPr lang="es-PE"/>
          </a:p>
        </p:txBody>
      </p:sp>
    </p:spTree>
    <p:extLst>
      <p:ext uri="{BB962C8B-B14F-4D97-AF65-F5344CB8AC3E}">
        <p14:creationId xmlns:p14="http://schemas.microsoft.com/office/powerpoint/2010/main" val="4207442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A58C996E-FB25-4453-8B67-C195B763E3D8}" type="datetimeFigureOut">
              <a:rPr lang="es-PE" smtClean="0"/>
              <a:pPr/>
              <a:t>25/03/2018</a:t>
            </a:fld>
            <a:endParaRPr lang="es-PE"/>
          </a:p>
        </p:txBody>
      </p:sp>
      <p:sp>
        <p:nvSpPr>
          <p:cNvPr id="4" name="3 Marcador de imagen de diapositiva"/>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AE5847E-645F-472C-9140-05E5E3794D57}" type="slidenum">
              <a:rPr lang="es-PE" smtClean="0"/>
              <a:pPr/>
              <a:t>‹Nº›</a:t>
            </a:fld>
            <a:endParaRPr lang="es-PE"/>
          </a:p>
        </p:txBody>
      </p:sp>
    </p:spTree>
    <p:extLst>
      <p:ext uri="{BB962C8B-B14F-4D97-AF65-F5344CB8AC3E}">
        <p14:creationId xmlns:p14="http://schemas.microsoft.com/office/powerpoint/2010/main" val="47062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kern="1200" dirty="0" smtClean="0">
                <a:solidFill>
                  <a:schemeClr val="tx1"/>
                </a:solidFill>
                <a:effectLst/>
                <a:latin typeface="+mn-lt"/>
                <a:ea typeface="+mn-ea"/>
                <a:cs typeface="+mn-cs"/>
              </a:rPr>
              <a:t># Las dos líneas siguientes son </a:t>
            </a:r>
            <a:r>
              <a:rPr lang="es-PE" sz="1200" kern="1200" dirty="0" err="1" smtClean="0">
                <a:solidFill>
                  <a:schemeClr val="tx1"/>
                </a:solidFill>
                <a:effectLst/>
                <a:latin typeface="+mn-lt"/>
                <a:ea typeface="+mn-ea"/>
                <a:cs typeface="+mn-cs"/>
              </a:rPr>
              <a:t>necesaias</a:t>
            </a:r>
            <a:r>
              <a:rPr lang="es-PE" sz="1200" kern="1200" dirty="0" smtClean="0">
                <a:solidFill>
                  <a:schemeClr val="tx1"/>
                </a:solidFill>
                <a:effectLst/>
                <a:latin typeface="+mn-lt"/>
                <a:ea typeface="+mn-ea"/>
                <a:cs typeface="+mn-cs"/>
              </a:rPr>
              <a:t> para hacer # compatible el interfaz </a:t>
            </a:r>
            <a:r>
              <a:rPr lang="es-PE" sz="1200" kern="1200" dirty="0" err="1" smtClean="0">
                <a:solidFill>
                  <a:schemeClr val="tx1"/>
                </a:solidFill>
                <a:effectLst/>
                <a:latin typeface="+mn-lt"/>
                <a:ea typeface="+mn-ea"/>
                <a:cs typeface="+mn-cs"/>
              </a:rPr>
              <a:t>Tkinter</a:t>
            </a:r>
            <a:r>
              <a:rPr lang="es-PE" sz="1200" kern="1200" dirty="0" smtClean="0">
                <a:solidFill>
                  <a:schemeClr val="tx1"/>
                </a:solidFill>
                <a:effectLst/>
                <a:latin typeface="+mn-lt"/>
                <a:ea typeface="+mn-ea"/>
                <a:cs typeface="+mn-cs"/>
              </a:rPr>
              <a:t> con los programas basados </a:t>
            </a:r>
          </a:p>
          <a:p>
            <a:r>
              <a:rPr lang="es-PE" sz="1200" kern="1200" dirty="0" smtClean="0">
                <a:solidFill>
                  <a:schemeClr val="tx1"/>
                </a:solidFill>
                <a:effectLst/>
                <a:latin typeface="+mn-lt"/>
                <a:ea typeface="+mn-ea"/>
                <a:cs typeface="+mn-cs"/>
              </a:rPr>
              <a:t># en versiones anteriores a la 8.5, con las más recientes. </a:t>
            </a:r>
          </a:p>
          <a:p>
            <a:r>
              <a:rPr lang="es-PE" sz="1200" kern="1200" dirty="0" smtClean="0">
                <a:solidFill>
                  <a:schemeClr val="tx1"/>
                </a:solidFill>
                <a:effectLst/>
                <a:latin typeface="+mn-lt"/>
                <a:ea typeface="+mn-ea"/>
                <a:cs typeface="+mn-cs"/>
              </a:rPr>
              <a:t># Define la ventana principal de la aplicación</a:t>
            </a:r>
          </a:p>
          <a:p>
            <a:r>
              <a:rPr lang="es-PE" sz="1200" kern="1200" dirty="0" smtClean="0">
                <a:solidFill>
                  <a:schemeClr val="tx1"/>
                </a:solidFill>
                <a:effectLst/>
                <a:latin typeface="+mn-lt"/>
                <a:ea typeface="+mn-ea"/>
                <a:cs typeface="+mn-cs"/>
              </a:rPr>
              <a:t># Define las dimensiones de la ventana, que se ubicará en # el centro de la pantalla. Si se omite esta línea la # ventana se adaptará a los widgets que se coloquen en # ella. </a:t>
            </a:r>
          </a:p>
          <a:p>
            <a:r>
              <a:rPr lang="es-PE" sz="1200" kern="1200" dirty="0" smtClean="0">
                <a:solidFill>
                  <a:schemeClr val="tx1"/>
                </a:solidFill>
                <a:effectLst/>
                <a:latin typeface="+mn-lt"/>
                <a:ea typeface="+mn-ea"/>
                <a:cs typeface="+mn-cs"/>
              </a:rPr>
              <a:t># Asigna un color de fondo a la ventana. Si se omite # esta línea el fondo será gris</a:t>
            </a:r>
          </a:p>
          <a:p>
            <a:r>
              <a:rPr lang="es-PE" sz="1200" kern="1200" dirty="0" smtClean="0">
                <a:solidFill>
                  <a:schemeClr val="tx1"/>
                </a:solidFill>
                <a:effectLst/>
                <a:latin typeface="+mn-lt"/>
                <a:ea typeface="+mn-ea"/>
                <a:cs typeface="+mn-cs"/>
              </a:rPr>
              <a:t># Asigna un título a la ventana </a:t>
            </a:r>
            <a:r>
              <a:rPr lang="es-PE" dirty="0" smtClean="0"/>
              <a:t/>
            </a:r>
            <a:br>
              <a:rPr lang="es-PE" dirty="0" smtClean="0"/>
            </a:br>
            <a:endParaRPr lang="es-PE" dirty="0" smtClean="0"/>
          </a:p>
          <a:p>
            <a:r>
              <a:rPr lang="es-PE" sz="1200" kern="1200" dirty="0" smtClean="0">
                <a:solidFill>
                  <a:schemeClr val="tx1"/>
                </a:solidFill>
                <a:effectLst/>
                <a:latin typeface="+mn-lt"/>
                <a:ea typeface="+mn-ea"/>
                <a:cs typeface="+mn-cs"/>
              </a:rPr>
              <a:t># Define un botón en la parte inferior de la ventana # que cuando sea presionado hará que termine el programa. # El primer parámetro indica el nombre de la ventana '</a:t>
            </a:r>
            <a:r>
              <a:rPr lang="es-PE" sz="1200" kern="1200" dirty="0" err="1" smtClean="0">
                <a:solidFill>
                  <a:schemeClr val="tx1"/>
                </a:solidFill>
                <a:effectLst/>
                <a:latin typeface="+mn-lt"/>
                <a:ea typeface="+mn-ea"/>
                <a:cs typeface="+mn-cs"/>
              </a:rPr>
              <a:t>raiz</a:t>
            </a:r>
            <a:r>
              <a:rPr lang="es-PE" sz="1200" kern="1200" dirty="0" smtClean="0">
                <a:solidFill>
                  <a:schemeClr val="tx1"/>
                </a:solidFill>
                <a:effectLst/>
                <a:latin typeface="+mn-lt"/>
                <a:ea typeface="+mn-ea"/>
                <a:cs typeface="+mn-cs"/>
              </a:rPr>
              <a:t>' # donde se ubicará el botón</a:t>
            </a:r>
          </a:p>
          <a:p>
            <a:endParaRPr lang="es-PE"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 Después de definir la ventana principal y un widget botón # la siguiente línea hará que cuando se ejecute el programa # construya y muestre la ventana, quedando a la espera de # que alguna persona interactúe con ella. # Si la persona presiona sobre el botón Cerrar 'X', o bien, # sobre el botón 'Salir' el programa llegará a su fin.</a:t>
            </a:r>
            <a:endParaRPr lang="es-PE" dirty="0"/>
          </a:p>
        </p:txBody>
      </p:sp>
      <p:sp>
        <p:nvSpPr>
          <p:cNvPr id="4" name="Marcador de número de diapositiva 3"/>
          <p:cNvSpPr>
            <a:spLocks noGrp="1"/>
          </p:cNvSpPr>
          <p:nvPr>
            <p:ph type="sldNum" sz="quarter" idx="10"/>
          </p:nvPr>
        </p:nvSpPr>
        <p:spPr/>
        <p:txBody>
          <a:bodyPr/>
          <a:lstStyle/>
          <a:p>
            <a:fld id="{0AE5847E-645F-472C-9140-05E5E3794D57}" type="slidenum">
              <a:rPr lang="es-PE" smtClean="0"/>
              <a:pPr/>
              <a:t>10</a:t>
            </a:fld>
            <a:endParaRPr lang="es-PE"/>
          </a:p>
        </p:txBody>
      </p:sp>
    </p:spTree>
    <p:extLst>
      <p:ext uri="{BB962C8B-B14F-4D97-AF65-F5344CB8AC3E}">
        <p14:creationId xmlns:p14="http://schemas.microsoft.com/office/powerpoint/2010/main" val="698059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kern="1200" dirty="0" smtClean="0">
                <a:solidFill>
                  <a:schemeClr val="tx1"/>
                </a:solidFill>
                <a:effectLst/>
                <a:latin typeface="+mn-lt"/>
                <a:ea typeface="+mn-ea"/>
                <a:cs typeface="+mn-cs"/>
              </a:rPr>
              <a:t># Crea una clase Python para definir el interfaz de usuario de # la aplicación. Cuando se cree un objeto del tipo '</a:t>
            </a:r>
            <a:r>
              <a:rPr lang="es-PE" sz="1200" kern="1200" dirty="0" err="1" smtClean="0">
                <a:solidFill>
                  <a:schemeClr val="tx1"/>
                </a:solidFill>
                <a:effectLst/>
                <a:latin typeface="+mn-lt"/>
                <a:ea typeface="+mn-ea"/>
                <a:cs typeface="+mn-cs"/>
              </a:rPr>
              <a:t>Aplicacion</a:t>
            </a:r>
            <a:r>
              <a:rPr lang="es-PE" sz="1200" kern="1200" dirty="0" smtClean="0">
                <a:solidFill>
                  <a:schemeClr val="tx1"/>
                </a:solidFill>
                <a:effectLst/>
                <a:latin typeface="+mn-lt"/>
                <a:ea typeface="+mn-ea"/>
                <a:cs typeface="+mn-cs"/>
              </a:rPr>
              <a:t>' # se ejecutará automáticamente el método __</a:t>
            </a:r>
            <a:r>
              <a:rPr lang="es-PE" sz="1200" kern="1200" dirty="0" err="1" smtClean="0">
                <a:solidFill>
                  <a:schemeClr val="tx1"/>
                </a:solidFill>
                <a:effectLst/>
                <a:latin typeface="+mn-lt"/>
                <a:ea typeface="+mn-ea"/>
                <a:cs typeface="+mn-cs"/>
              </a:rPr>
              <a:t>init</a:t>
            </a:r>
            <a:r>
              <a:rPr lang="es-PE" sz="1200" kern="1200" dirty="0" smtClean="0">
                <a:solidFill>
                  <a:schemeClr val="tx1"/>
                </a:solidFill>
                <a:effectLst/>
                <a:latin typeface="+mn-lt"/>
                <a:ea typeface="+mn-ea"/>
                <a:cs typeface="+mn-cs"/>
              </a:rPr>
              <a:t>__() qué # construye y muestra la ventana con todos sus widgets: </a:t>
            </a:r>
          </a:p>
          <a:p>
            <a:r>
              <a:rPr lang="es-PE" sz="1200" kern="1200" dirty="0" smtClean="0">
                <a:solidFill>
                  <a:schemeClr val="tx1"/>
                </a:solidFill>
                <a:effectLst/>
                <a:latin typeface="+mn-lt"/>
                <a:ea typeface="+mn-ea"/>
                <a:cs typeface="+mn-cs"/>
              </a:rPr>
              <a:t># Define la función </a:t>
            </a:r>
            <a:r>
              <a:rPr lang="es-PE" sz="1200" kern="1200" dirty="0" err="1" smtClean="0">
                <a:solidFill>
                  <a:schemeClr val="tx1"/>
                </a:solidFill>
                <a:effectLst/>
                <a:latin typeface="+mn-lt"/>
                <a:ea typeface="+mn-ea"/>
                <a:cs typeface="+mn-cs"/>
              </a:rPr>
              <a:t>main</a:t>
            </a:r>
            <a:r>
              <a:rPr lang="es-PE" sz="1200" kern="1200" dirty="0" smtClean="0">
                <a:solidFill>
                  <a:schemeClr val="tx1"/>
                </a:solidFill>
                <a:effectLst/>
                <a:latin typeface="+mn-lt"/>
                <a:ea typeface="+mn-ea"/>
                <a:cs typeface="+mn-cs"/>
              </a:rPr>
              <a:t>() que es en realidad la que indica # el comienzo del programa. Dentro de ella se crea el objeto # aplicación '</a:t>
            </a:r>
            <a:r>
              <a:rPr lang="es-PE" sz="1200" kern="1200" dirty="0" err="1" smtClean="0">
                <a:solidFill>
                  <a:schemeClr val="tx1"/>
                </a:solidFill>
                <a:effectLst/>
                <a:latin typeface="+mn-lt"/>
                <a:ea typeface="+mn-ea"/>
                <a:cs typeface="+mn-cs"/>
              </a:rPr>
              <a:t>mi_app</a:t>
            </a:r>
            <a:r>
              <a:rPr lang="es-PE" sz="1200" kern="1200" dirty="0" smtClean="0">
                <a:solidFill>
                  <a:schemeClr val="tx1"/>
                </a:solidFill>
                <a:effectLst/>
                <a:latin typeface="+mn-lt"/>
                <a:ea typeface="+mn-ea"/>
                <a:cs typeface="+mn-cs"/>
              </a:rPr>
              <a:t>' basado en la clase 'Aplicación':</a:t>
            </a:r>
          </a:p>
          <a:p>
            <a:r>
              <a:rPr lang="es-PE" sz="1200" kern="1200" dirty="0" smtClean="0">
                <a:solidFill>
                  <a:schemeClr val="tx1"/>
                </a:solidFill>
                <a:effectLst/>
                <a:latin typeface="+mn-lt"/>
                <a:ea typeface="+mn-ea"/>
                <a:cs typeface="+mn-cs"/>
              </a:rPr>
              <a:t># Mediante el atributo __</a:t>
            </a:r>
            <a:r>
              <a:rPr lang="es-PE" sz="1200" kern="1200" dirty="0" err="1" smtClean="0">
                <a:solidFill>
                  <a:schemeClr val="tx1"/>
                </a:solidFill>
                <a:effectLst/>
                <a:latin typeface="+mn-lt"/>
                <a:ea typeface="+mn-ea"/>
                <a:cs typeface="+mn-cs"/>
              </a:rPr>
              <a:t>name</a:t>
            </a:r>
            <a:r>
              <a:rPr lang="es-PE" sz="1200" kern="1200" dirty="0" smtClean="0">
                <a:solidFill>
                  <a:schemeClr val="tx1"/>
                </a:solidFill>
                <a:effectLst/>
                <a:latin typeface="+mn-lt"/>
                <a:ea typeface="+mn-ea"/>
                <a:cs typeface="+mn-cs"/>
              </a:rPr>
              <a:t>__ tenemos acceso al nombre de un # un módulo. Python utiliza este atributo cuando se ejecuta # un programa para conocer si el módulo es ejecutado de forma # independiente (en ese caso __</a:t>
            </a:r>
            <a:r>
              <a:rPr lang="es-PE" sz="1200" kern="1200" dirty="0" err="1" smtClean="0">
                <a:solidFill>
                  <a:schemeClr val="tx1"/>
                </a:solidFill>
                <a:effectLst/>
                <a:latin typeface="+mn-lt"/>
                <a:ea typeface="+mn-ea"/>
                <a:cs typeface="+mn-cs"/>
              </a:rPr>
              <a:t>name</a:t>
            </a:r>
            <a:r>
              <a:rPr lang="es-PE" sz="1200" kern="1200" dirty="0" smtClean="0">
                <a:solidFill>
                  <a:schemeClr val="tx1"/>
                </a:solidFill>
                <a:effectLst/>
                <a:latin typeface="+mn-lt"/>
                <a:ea typeface="+mn-ea"/>
                <a:cs typeface="+mn-cs"/>
              </a:rPr>
              <a:t>__ = '__</a:t>
            </a:r>
            <a:r>
              <a:rPr lang="es-PE" sz="1200" kern="1200" dirty="0" err="1" smtClean="0">
                <a:solidFill>
                  <a:schemeClr val="tx1"/>
                </a:solidFill>
                <a:effectLst/>
                <a:latin typeface="+mn-lt"/>
                <a:ea typeface="+mn-ea"/>
                <a:cs typeface="+mn-cs"/>
              </a:rPr>
              <a:t>main</a:t>
            </a:r>
            <a:r>
              <a:rPr lang="es-PE" sz="1200" kern="1200" dirty="0" smtClean="0">
                <a:solidFill>
                  <a:schemeClr val="tx1"/>
                </a:solidFill>
                <a:effectLst/>
                <a:latin typeface="+mn-lt"/>
                <a:ea typeface="+mn-ea"/>
                <a:cs typeface="+mn-cs"/>
              </a:rPr>
              <a:t>__') o es # importado:</a:t>
            </a:r>
          </a:p>
          <a:p>
            <a:endParaRPr lang="es-PE" dirty="0"/>
          </a:p>
        </p:txBody>
      </p:sp>
      <p:sp>
        <p:nvSpPr>
          <p:cNvPr id="4" name="Marcador de número de diapositiva 3"/>
          <p:cNvSpPr>
            <a:spLocks noGrp="1"/>
          </p:cNvSpPr>
          <p:nvPr>
            <p:ph type="sldNum" sz="quarter" idx="10"/>
          </p:nvPr>
        </p:nvSpPr>
        <p:spPr/>
        <p:txBody>
          <a:bodyPr/>
          <a:lstStyle/>
          <a:p>
            <a:fld id="{0AE5847E-645F-472C-9140-05E5E3794D57}" type="slidenum">
              <a:rPr lang="es-PE" smtClean="0"/>
              <a:pPr/>
              <a:t>12</a:t>
            </a:fld>
            <a:endParaRPr lang="es-PE"/>
          </a:p>
        </p:txBody>
      </p:sp>
    </p:spTree>
    <p:extLst>
      <p:ext uri="{BB962C8B-B14F-4D97-AF65-F5344CB8AC3E}">
        <p14:creationId xmlns:p14="http://schemas.microsoft.com/office/powerpoint/2010/main" val="191789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0AE5847E-645F-472C-9140-05E5E3794D57}" type="slidenum">
              <a:rPr lang="es-PE" smtClean="0"/>
              <a:pPr/>
              <a:t>13</a:t>
            </a:fld>
            <a:endParaRPr lang="es-PE"/>
          </a:p>
        </p:txBody>
      </p:sp>
    </p:spTree>
    <p:extLst>
      <p:ext uri="{BB962C8B-B14F-4D97-AF65-F5344CB8AC3E}">
        <p14:creationId xmlns:p14="http://schemas.microsoft.com/office/powerpoint/2010/main" val="312490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469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33245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95949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401629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71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421511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9" name="8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3146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1045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4" name="3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6115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924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25/03/2018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7911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0" descr="logo_uni"/>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693" y="58774"/>
            <a:ext cx="635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inictel-d"/>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29625" y="113543"/>
            <a:ext cx="5000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userDrawn="1"/>
        </p:nvSpPr>
        <p:spPr bwMode="auto">
          <a:xfrm>
            <a:off x="71438" y="260648"/>
            <a:ext cx="8858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b="1" dirty="0" smtClean="0">
                <a:solidFill>
                  <a:schemeClr val="tx1"/>
                </a:solidFill>
                <a:latin typeface="Times New Roman" pitchFamily="18" charset="0"/>
                <a:ea typeface="ＭＳ Ｐゴシック" pitchFamily="34" charset="-128"/>
                <a:cs typeface="Times New Roman" pitchFamily="18" charset="0"/>
              </a:rPr>
              <a:t>Instituto Nacional de Investigación y Capacitación de Telecomunicaciones</a:t>
            </a:r>
          </a:p>
        </p:txBody>
      </p:sp>
      <p:sp>
        <p:nvSpPr>
          <p:cNvPr id="10" name="Text Box 11"/>
          <p:cNvSpPr txBox="1">
            <a:spLocks noChangeArrowheads="1"/>
          </p:cNvSpPr>
          <p:nvPr userDrawn="1"/>
        </p:nvSpPr>
        <p:spPr bwMode="auto">
          <a:xfrm>
            <a:off x="36513" y="41944"/>
            <a:ext cx="892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dirty="0" smtClean="0">
                <a:solidFill>
                  <a:srgbClr val="792D2B"/>
                </a:solidFill>
                <a:latin typeface="Arial Black" pitchFamily="34" charset="0"/>
                <a:ea typeface="ＭＳ Ｐゴシック" pitchFamily="34" charset="-128"/>
              </a:rPr>
              <a:t>UNIVERSIDAD NACIONAL DE INGENIERIA</a:t>
            </a:r>
          </a:p>
        </p:txBody>
      </p:sp>
      <p:cxnSp>
        <p:nvCxnSpPr>
          <p:cNvPr id="11" name="10 Conector recto"/>
          <p:cNvCxnSpPr/>
          <p:nvPr userDrawn="1"/>
        </p:nvCxnSpPr>
        <p:spPr>
          <a:xfrm>
            <a:off x="1382985" y="585282"/>
            <a:ext cx="6429375" cy="21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userDrawn="1"/>
        </p:nvCxnSpPr>
        <p:spPr>
          <a:xfrm>
            <a:off x="2339752" y="6669360"/>
            <a:ext cx="446449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12 CuadroTexto"/>
          <p:cNvSpPr txBox="1"/>
          <p:nvPr userDrawn="1"/>
        </p:nvSpPr>
        <p:spPr>
          <a:xfrm>
            <a:off x="2517879" y="6623774"/>
            <a:ext cx="4070345" cy="246221"/>
          </a:xfrm>
          <a:prstGeom prst="rect">
            <a:avLst/>
          </a:prstGeom>
          <a:noFill/>
        </p:spPr>
        <p:txBody>
          <a:bodyPr wrap="none" rtlCol="0">
            <a:spAutoFit/>
          </a:bodyPr>
          <a:lstStyle/>
          <a:p>
            <a:r>
              <a:rPr lang="es-PE" sz="1000" dirty="0" smtClean="0">
                <a:solidFill>
                  <a:srgbClr val="0070C0"/>
                </a:solidFill>
                <a:latin typeface="Times New Roman" pitchFamily="18" charset="0"/>
                <a:cs typeface="Times New Roman" pitchFamily="18" charset="0"/>
              </a:rPr>
              <a:t>DIRECCIÓN DE INVESTIGACIÓN Y DESARROLLO TECNOLÓGICO</a:t>
            </a:r>
            <a:endParaRPr lang="es-PE" sz="1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04523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iki.python.org/moin/GuiProgramm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1 CuadroTexto"/>
          <p:cNvSpPr txBox="1"/>
          <p:nvPr/>
        </p:nvSpPr>
        <p:spPr>
          <a:xfrm>
            <a:off x="251520" y="980728"/>
            <a:ext cx="8592196" cy="5693866"/>
          </a:xfrm>
          <a:prstGeom prst="rect">
            <a:avLst/>
          </a:prstGeom>
          <a:noFill/>
        </p:spPr>
        <p:txBody>
          <a:bodyPr wrap="square" rtlCol="0">
            <a:spAutoFit/>
          </a:bodyPr>
          <a:lstStyle/>
          <a:p>
            <a:pPr algn="ctr"/>
            <a:r>
              <a:rPr lang="es-PE" sz="3600" b="1" dirty="0">
                <a:latin typeface="Times New Roman" panose="02020603050405020304" pitchFamily="18" charset="0"/>
                <a:cs typeface="Times New Roman" panose="02020603050405020304" pitchFamily="18" charset="0"/>
              </a:rPr>
              <a:t>Introducción a la Programación en Python Orientado al Procesamiento Digital de Imágenes</a:t>
            </a: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COORDINACIÓN II de I+D+i</a:t>
            </a:r>
          </a:p>
          <a:p>
            <a:pPr algn="ctr"/>
            <a:endParaRPr lang="es-PE" sz="3200" b="1" i="1" dirty="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Inv. Ivan Fernando Ortega Ampuero</a:t>
            </a:r>
          </a:p>
          <a:p>
            <a:pPr algn="ctr"/>
            <a:r>
              <a:rPr lang="es-PE" sz="3200" b="1" i="1" dirty="0" smtClean="0">
                <a:latin typeface="Times New Roman" panose="02020603050405020304" pitchFamily="18" charset="0"/>
                <a:cs typeface="Times New Roman" panose="02020603050405020304" pitchFamily="18" charset="0"/>
              </a:rPr>
              <a:t>Marzo 2018</a:t>
            </a:r>
          </a:p>
        </p:txBody>
      </p:sp>
      <p:pic>
        <p:nvPicPr>
          <p:cNvPr id="2050"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3699" y="2937521"/>
            <a:ext cx="1287837" cy="128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391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Primeros pasos</a:t>
            </a:r>
            <a:r>
              <a:rPr lang="es-PE" sz="4000" dirty="0" smtClean="0"/>
              <a:t>	</a:t>
            </a:r>
            <a:endParaRPr lang="es-PE" sz="4000" dirty="0"/>
          </a:p>
        </p:txBody>
      </p:sp>
      <p:pic>
        <p:nvPicPr>
          <p:cNvPr id="6" name="Picture 2" descr="Resultado de imagen par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52664" y="1327357"/>
            <a:ext cx="8054740" cy="3416320"/>
          </a:xfrm>
          <a:prstGeom prst="rect">
            <a:avLst/>
          </a:prstGeom>
        </p:spPr>
        <p:txBody>
          <a:bodyPr wrap="square">
            <a:spAutoFit/>
          </a:bodyPr>
          <a:lstStyle/>
          <a:p>
            <a:r>
              <a:rPr lang="es-PE" b="1" dirty="0">
                <a:latin typeface="Courier New" panose="02070309020205020404" pitchFamily="49" charset="0"/>
                <a:cs typeface="Courier New" panose="02070309020205020404" pitchFamily="49" charset="0"/>
              </a:rPr>
              <a:t># Define la ventana principal de la aplicación</a:t>
            </a:r>
          </a:p>
          <a:p>
            <a:endParaRPr lang="es-PE" b="1" dirty="0">
              <a:latin typeface="Courier New" panose="02070309020205020404" pitchFamily="49" charset="0"/>
              <a:cs typeface="Courier New" panose="02070309020205020404" pitchFamily="49" charset="0"/>
            </a:endParaRPr>
          </a:p>
          <a:p>
            <a:r>
              <a:rPr lang="es-PE" b="1" dirty="0" err="1">
                <a:latin typeface="Courier New" panose="02070309020205020404" pitchFamily="49" charset="0"/>
                <a:cs typeface="Courier New" panose="02070309020205020404" pitchFamily="49" charset="0"/>
              </a:rPr>
              <a:t>raiz</a:t>
            </a:r>
            <a:r>
              <a:rPr lang="es-PE" b="1" dirty="0">
                <a:latin typeface="Courier New" panose="02070309020205020404" pitchFamily="49" charset="0"/>
                <a:cs typeface="Courier New" panose="02070309020205020404" pitchFamily="49" charset="0"/>
              </a:rPr>
              <a:t> = </a:t>
            </a:r>
            <a:r>
              <a:rPr lang="es-PE" b="1" dirty="0" err="1" smtClean="0">
                <a:latin typeface="Courier New" panose="02070309020205020404" pitchFamily="49" charset="0"/>
                <a:cs typeface="Courier New" panose="02070309020205020404" pitchFamily="49" charset="0"/>
              </a:rPr>
              <a:t>tk.Tk</a:t>
            </a:r>
            <a:r>
              <a:rPr lang="es-PE" b="1" dirty="0">
                <a:latin typeface="Courier New" panose="02070309020205020404" pitchFamily="49" charset="0"/>
                <a:cs typeface="Courier New" panose="02070309020205020404" pitchFamily="49" charset="0"/>
              </a:rPr>
              <a:t>()</a:t>
            </a:r>
          </a:p>
          <a:p>
            <a:endParaRPr lang="es-PE" b="1" dirty="0">
              <a:latin typeface="Courier New" panose="02070309020205020404" pitchFamily="49" charset="0"/>
              <a:cs typeface="Courier New" panose="02070309020205020404" pitchFamily="49" charset="0"/>
            </a:endParaRPr>
          </a:p>
          <a:p>
            <a:r>
              <a:rPr lang="es-PE" b="1" dirty="0" err="1">
                <a:latin typeface="Courier New" panose="02070309020205020404" pitchFamily="49" charset="0"/>
                <a:cs typeface="Courier New" panose="02070309020205020404" pitchFamily="49" charset="0"/>
              </a:rPr>
              <a:t>raiz.geometry</a:t>
            </a:r>
            <a:r>
              <a:rPr lang="es-PE" b="1" dirty="0">
                <a:latin typeface="Courier New" panose="02070309020205020404" pitchFamily="49" charset="0"/>
                <a:cs typeface="Courier New" panose="02070309020205020404" pitchFamily="49" charset="0"/>
              </a:rPr>
              <a:t>('300x200') # anchura x altura</a:t>
            </a:r>
          </a:p>
          <a:p>
            <a:r>
              <a:rPr lang="es-PE" b="1" dirty="0" err="1" smtClean="0">
                <a:latin typeface="Courier New" panose="02070309020205020404" pitchFamily="49" charset="0"/>
                <a:cs typeface="Courier New" panose="02070309020205020404" pitchFamily="49" charset="0"/>
              </a:rPr>
              <a:t>raiz.configure</a:t>
            </a:r>
            <a:r>
              <a:rPr lang="es-PE" b="1" dirty="0" smtClean="0">
                <a:latin typeface="Courier New" panose="02070309020205020404" pitchFamily="49" charset="0"/>
                <a:cs typeface="Courier New" panose="02070309020205020404" pitchFamily="49" charset="0"/>
              </a:rPr>
              <a:t>(</a:t>
            </a:r>
            <a:r>
              <a:rPr lang="es-PE" b="1" dirty="0" err="1" smtClean="0">
                <a:latin typeface="Courier New" panose="02070309020205020404" pitchFamily="49" charset="0"/>
                <a:cs typeface="Courier New" panose="02070309020205020404" pitchFamily="49" charset="0"/>
              </a:rPr>
              <a:t>bg</a:t>
            </a:r>
            <a:r>
              <a:rPr lang="es-PE" b="1" dirty="0" smtClean="0">
                <a:latin typeface="Courier New" panose="02070309020205020404" pitchFamily="49" charset="0"/>
                <a:cs typeface="Courier New" panose="02070309020205020404" pitchFamily="49" charset="0"/>
              </a:rPr>
              <a:t> </a:t>
            </a:r>
            <a:r>
              <a:rPr lang="es-PE" b="1" dirty="0">
                <a:latin typeface="Courier New" panose="02070309020205020404" pitchFamily="49" charset="0"/>
                <a:cs typeface="Courier New" panose="02070309020205020404" pitchFamily="49" charset="0"/>
              </a:rPr>
              <a:t>= 'beige')</a:t>
            </a:r>
          </a:p>
          <a:p>
            <a:r>
              <a:rPr lang="es-PE" b="1" dirty="0" err="1" smtClean="0">
                <a:latin typeface="Courier New" panose="02070309020205020404" pitchFamily="49" charset="0"/>
                <a:cs typeface="Courier New" panose="02070309020205020404" pitchFamily="49" charset="0"/>
              </a:rPr>
              <a:t>raiz.title</a:t>
            </a:r>
            <a:r>
              <a:rPr lang="es-PE" b="1" dirty="0">
                <a:latin typeface="Courier New" panose="02070309020205020404" pitchFamily="49" charset="0"/>
                <a:cs typeface="Courier New" panose="02070309020205020404" pitchFamily="49" charset="0"/>
              </a:rPr>
              <a:t>('Aplicación')</a:t>
            </a:r>
          </a:p>
          <a:p>
            <a:endParaRPr lang="es-PE" b="1" dirty="0">
              <a:latin typeface="Courier New" panose="02070309020205020404" pitchFamily="49" charset="0"/>
              <a:cs typeface="Courier New" panose="02070309020205020404" pitchFamily="49" charset="0"/>
            </a:endParaRPr>
          </a:p>
          <a:p>
            <a:r>
              <a:rPr lang="es-PE" b="1" dirty="0" err="1" smtClean="0">
                <a:latin typeface="Courier New" panose="02070309020205020404" pitchFamily="49" charset="0"/>
                <a:cs typeface="Courier New" panose="02070309020205020404" pitchFamily="49" charset="0"/>
              </a:rPr>
              <a:t>tk.Button</a:t>
            </a:r>
            <a:r>
              <a:rPr lang="es-PE" b="1" dirty="0" smtClean="0">
                <a:latin typeface="Courier New" panose="02070309020205020404" pitchFamily="49" charset="0"/>
                <a:cs typeface="Courier New" panose="02070309020205020404" pitchFamily="49" charset="0"/>
              </a:rPr>
              <a:t>(</a:t>
            </a:r>
            <a:r>
              <a:rPr lang="es-PE" b="1" dirty="0" err="1" smtClean="0">
                <a:latin typeface="Courier New" panose="02070309020205020404" pitchFamily="49" charset="0"/>
                <a:cs typeface="Courier New" panose="02070309020205020404" pitchFamily="49" charset="0"/>
              </a:rPr>
              <a:t>raiz</a:t>
            </a:r>
            <a:r>
              <a:rPr lang="es-PE" b="1" dirty="0">
                <a:latin typeface="Courier New" panose="02070309020205020404" pitchFamily="49" charset="0"/>
                <a:cs typeface="Courier New" panose="02070309020205020404" pitchFamily="49" charset="0"/>
              </a:rPr>
              <a:t>, </a:t>
            </a:r>
            <a:r>
              <a:rPr lang="es-PE" b="1" dirty="0" err="1">
                <a:latin typeface="Courier New" panose="02070309020205020404" pitchFamily="49" charset="0"/>
                <a:cs typeface="Courier New" panose="02070309020205020404" pitchFamily="49" charset="0"/>
              </a:rPr>
              <a:t>text</a:t>
            </a:r>
            <a:r>
              <a:rPr lang="es-PE" b="1" dirty="0">
                <a:latin typeface="Courier New" panose="02070309020205020404" pitchFamily="49" charset="0"/>
                <a:cs typeface="Courier New" panose="02070309020205020404" pitchFamily="49" charset="0"/>
              </a:rPr>
              <a:t>='Salir', </a:t>
            </a:r>
            <a:r>
              <a:rPr lang="es-PE" b="1" dirty="0" err="1">
                <a:latin typeface="Courier New" panose="02070309020205020404" pitchFamily="49" charset="0"/>
                <a:cs typeface="Courier New" panose="02070309020205020404" pitchFamily="49" charset="0"/>
              </a:rPr>
              <a:t>command</a:t>
            </a:r>
            <a:r>
              <a:rPr lang="es-PE" b="1" dirty="0">
                <a:latin typeface="Courier New" panose="02070309020205020404" pitchFamily="49" charset="0"/>
                <a:cs typeface="Courier New" panose="02070309020205020404" pitchFamily="49" charset="0"/>
              </a:rPr>
              <a:t>=</a:t>
            </a:r>
            <a:r>
              <a:rPr lang="es-PE" b="1" dirty="0" err="1">
                <a:latin typeface="Courier New" panose="02070309020205020404" pitchFamily="49" charset="0"/>
                <a:cs typeface="Courier New" panose="02070309020205020404" pitchFamily="49" charset="0"/>
              </a:rPr>
              <a:t>quit</a:t>
            </a:r>
            <a:r>
              <a:rPr lang="es-PE" b="1" dirty="0">
                <a:latin typeface="Courier New" panose="02070309020205020404" pitchFamily="49" charset="0"/>
                <a:cs typeface="Courier New" panose="02070309020205020404" pitchFamily="49" charset="0"/>
              </a:rPr>
              <a:t>).pack(</a:t>
            </a:r>
            <a:r>
              <a:rPr lang="es-PE" b="1" dirty="0" err="1">
                <a:latin typeface="Courier New" panose="02070309020205020404" pitchFamily="49" charset="0"/>
                <a:cs typeface="Courier New" panose="02070309020205020404" pitchFamily="49" charset="0"/>
              </a:rPr>
              <a:t>side</a:t>
            </a:r>
            <a:r>
              <a:rPr lang="es-PE" b="1" dirty="0">
                <a:latin typeface="Courier New" panose="02070309020205020404" pitchFamily="49" charset="0"/>
                <a:cs typeface="Courier New" panose="02070309020205020404" pitchFamily="49" charset="0"/>
              </a:rPr>
              <a:t>=BOTTOM)</a:t>
            </a:r>
          </a:p>
          <a:p>
            <a:endParaRPr lang="es-PE" b="1" dirty="0">
              <a:latin typeface="Courier New" panose="02070309020205020404" pitchFamily="49" charset="0"/>
              <a:cs typeface="Courier New" panose="02070309020205020404" pitchFamily="49" charset="0"/>
            </a:endParaRPr>
          </a:p>
          <a:p>
            <a:r>
              <a:rPr lang="es-PE" b="1" dirty="0" err="1">
                <a:latin typeface="Courier New" panose="02070309020205020404" pitchFamily="49" charset="0"/>
                <a:cs typeface="Courier New" panose="02070309020205020404" pitchFamily="49" charset="0"/>
              </a:rPr>
              <a:t>raiz.mainloop</a:t>
            </a:r>
            <a:r>
              <a:rPr lang="es-PE" b="1" dirty="0">
                <a:latin typeface="Courier New" panose="02070309020205020404" pitchFamily="49" charset="0"/>
                <a:cs typeface="Courier New" panose="02070309020205020404" pitchFamily="49" charset="0"/>
              </a:rPr>
              <a:t>()</a:t>
            </a:r>
            <a:endParaRPr lang="es-PE"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239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err="1" smtClean="0"/>
              <a:t>Tk</a:t>
            </a:r>
            <a:r>
              <a:rPr lang="es-PE" sz="4000" dirty="0" smtClean="0"/>
              <a:t> Orientada a Objetos</a:t>
            </a:r>
            <a:r>
              <a:rPr lang="es-PE" sz="4000" dirty="0" smtClean="0"/>
              <a:t>	</a:t>
            </a:r>
            <a:endParaRPr lang="es-PE" sz="4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p:cNvSpPr>
            <a:spLocks noGrp="1"/>
          </p:cNvSpPr>
          <p:nvPr>
            <p:ph idx="1"/>
          </p:nvPr>
        </p:nvSpPr>
        <p:spPr>
          <a:xfrm>
            <a:off x="246984" y="1326778"/>
            <a:ext cx="8640960" cy="4189784"/>
          </a:xfrm>
        </p:spPr>
        <p:txBody>
          <a:bodyPr/>
          <a:lstStyle/>
          <a:p>
            <a:pPr marL="0" indent="0" algn="just">
              <a:buNone/>
            </a:pPr>
            <a:r>
              <a:rPr lang="es-PE" sz="2000" dirty="0" smtClean="0"/>
              <a:t>Ahora veremos la misma aplicación, pero orientada a objetos. Aunque es recomendable hacer las aplicaciones de esta manera, ya se vio que no es la única. </a:t>
            </a:r>
            <a:r>
              <a:rPr lang="es-PE" sz="2000" dirty="0" smtClean="0"/>
              <a:t>Lo útil de esta forma es que hay un mayor manejo de los widgets y los eventos.</a:t>
            </a:r>
          </a:p>
          <a:p>
            <a:pPr marL="0" indent="0" algn="just">
              <a:buNone/>
            </a:pPr>
            <a:endParaRPr lang="es-PE" sz="2000" dirty="0"/>
          </a:p>
          <a:p>
            <a:pPr marL="0" indent="0" algn="just">
              <a:buNone/>
            </a:pPr>
            <a:r>
              <a:rPr lang="es-PE" sz="2000" dirty="0" smtClean="0"/>
              <a:t>Normalmente cuando se ejecuta una aplicación grafica, siempre esta a la espera de que una persona interactúe con esta, ya sea para presionar un botón, inserte texto en una variable, que comande que se ejecute un proceso.</a:t>
            </a:r>
          </a:p>
          <a:p>
            <a:pPr marL="0" indent="0" algn="just">
              <a:buNone/>
            </a:pPr>
            <a:endParaRPr lang="es-PE" sz="2000" dirty="0" smtClean="0"/>
          </a:p>
          <a:p>
            <a:pPr marL="0" indent="0" algn="just">
              <a:buNone/>
            </a:pPr>
            <a:r>
              <a:rPr lang="es-PE" sz="2000" dirty="0" smtClean="0"/>
              <a:t>En cualquiera de estos casos, lo habitual será vincular estos eventos a acciones, que pueden ser implementadas de mejor manera con técnicas de programación orientada a objetos</a:t>
            </a:r>
            <a:endParaRPr lang="es-PE" sz="2000" dirty="0" smtClean="0"/>
          </a:p>
        </p:txBody>
      </p:sp>
    </p:spTree>
    <p:extLst>
      <p:ext uri="{BB962C8B-B14F-4D97-AF65-F5344CB8AC3E}">
        <p14:creationId xmlns:p14="http://schemas.microsoft.com/office/powerpoint/2010/main" val="389979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err="1" smtClean="0"/>
              <a:t>Tk</a:t>
            </a:r>
            <a:r>
              <a:rPr lang="es-PE" sz="4000" dirty="0" smtClean="0"/>
              <a:t> Orientada a Objetos</a:t>
            </a:r>
            <a:r>
              <a:rPr lang="es-PE" sz="4000" dirty="0" smtClean="0"/>
              <a:t>	</a:t>
            </a:r>
            <a:endParaRPr lang="es-PE" sz="4000" dirty="0"/>
          </a:p>
        </p:txBody>
      </p:sp>
      <p:pic>
        <p:nvPicPr>
          <p:cNvPr id="6" name="Picture 2" descr="Resultado de imagen par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94200" y="1196752"/>
            <a:ext cx="8949935" cy="5509200"/>
          </a:xfrm>
          <a:prstGeom prst="rect">
            <a:avLst/>
          </a:prstGeom>
        </p:spPr>
        <p:txBody>
          <a:bodyPr wrap="square">
            <a:spAutoFit/>
          </a:bodyPr>
          <a:lstStyle/>
          <a:p>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usr</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bin</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env</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python</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coding</a:t>
            </a:r>
            <a:r>
              <a:rPr lang="es-PE" sz="1600" b="1" dirty="0">
                <a:latin typeface="Courier New" panose="02070309020205020404" pitchFamily="49" charset="0"/>
                <a:cs typeface="Courier New" panose="02070309020205020404" pitchFamily="49" charset="0"/>
              </a:rPr>
              <a:t>: utf-8 -*-</a:t>
            </a:r>
          </a:p>
          <a:p>
            <a:r>
              <a:rPr lang="en-US" sz="1600" b="1" dirty="0">
                <a:latin typeface="Courier New" panose="02070309020205020404" pitchFamily="49" charset="0"/>
                <a:cs typeface="Courier New" panose="02070309020205020404" pitchFamily="49" charset="0"/>
              </a:rPr>
              <a:t>try:</a:t>
            </a:r>
          </a:p>
          <a:p>
            <a:r>
              <a:rPr lang="en-US" sz="1600" b="1" dirty="0">
                <a:latin typeface="Courier New" panose="02070309020205020404" pitchFamily="49" charset="0"/>
                <a:cs typeface="Courier New" panose="02070309020205020404" pitchFamily="49" charset="0"/>
              </a:rPr>
              <a:t>	import </a:t>
            </a:r>
            <a:r>
              <a:rPr lang="en-US" sz="1600" b="1" dirty="0" err="1">
                <a:latin typeface="Courier New" panose="02070309020205020404" pitchFamily="49" charset="0"/>
                <a:cs typeface="Courier New" panose="02070309020205020404" pitchFamily="49" charset="0"/>
              </a:rPr>
              <a:t>Tkinter</a:t>
            </a:r>
            <a:r>
              <a:rPr lang="en-US" sz="1600" b="1" dirty="0">
                <a:latin typeface="Courier New" panose="02070309020205020404" pitchFamily="49" charset="0"/>
                <a:cs typeface="Courier New" panose="02070309020205020404" pitchFamily="49" charset="0"/>
              </a:rPr>
              <a:t> as </a:t>
            </a:r>
            <a:r>
              <a:rPr lang="en-US" sz="1600" b="1" dirty="0" err="1">
                <a:latin typeface="Courier New" panose="02070309020205020404" pitchFamily="49" charset="0"/>
                <a:cs typeface="Courier New" panose="02070309020205020404" pitchFamily="49" charset="0"/>
              </a:rPr>
              <a:t>tk</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except </a:t>
            </a:r>
            <a:r>
              <a:rPr lang="en-US" sz="1600" b="1" dirty="0" err="1">
                <a:latin typeface="Courier New" panose="02070309020205020404" pitchFamily="49" charset="0"/>
                <a:cs typeface="Courier New" panose="02070309020205020404" pitchFamily="49" charset="0"/>
              </a:rPr>
              <a:t>ImportError</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import </a:t>
            </a:r>
            <a:r>
              <a:rPr lang="en-US" sz="1600" b="1" dirty="0" err="1">
                <a:latin typeface="Courier New" panose="02070309020205020404" pitchFamily="49" charset="0"/>
                <a:cs typeface="Courier New" panose="02070309020205020404" pitchFamily="49" charset="0"/>
              </a:rPr>
              <a:t>tkinter</a:t>
            </a:r>
            <a:r>
              <a:rPr lang="en-US" sz="1600" b="1" dirty="0">
                <a:latin typeface="Courier New" panose="02070309020205020404" pitchFamily="49" charset="0"/>
                <a:cs typeface="Courier New" panose="02070309020205020404" pitchFamily="49" charset="0"/>
              </a:rPr>
              <a:t> as </a:t>
            </a:r>
            <a:r>
              <a:rPr lang="en-US" sz="1600" b="1" dirty="0" err="1">
                <a:latin typeface="Courier New" panose="02070309020205020404" pitchFamily="49" charset="0"/>
                <a:cs typeface="Courier New" panose="02070309020205020404" pitchFamily="49" charset="0"/>
              </a:rPr>
              <a:t>tk</a:t>
            </a:r>
            <a:endParaRPr lang="en-US" sz="1600" b="1" dirty="0">
              <a:latin typeface="Courier New" panose="02070309020205020404" pitchFamily="49" charset="0"/>
              <a:cs typeface="Courier New" panose="02070309020205020404" pitchFamily="49" charset="0"/>
            </a:endParaRPr>
          </a:p>
          <a:p>
            <a:endParaRPr lang="es-PE" sz="1600" b="1" dirty="0">
              <a:latin typeface="Courier New" panose="02070309020205020404" pitchFamily="49" charset="0"/>
              <a:cs typeface="Courier New" panose="02070309020205020404" pitchFamily="49" charset="0"/>
            </a:endParaRPr>
          </a:p>
          <a:p>
            <a:r>
              <a:rPr lang="es-PE" sz="1600" b="1" dirty="0" err="1">
                <a:latin typeface="Courier New" panose="02070309020205020404" pitchFamily="49" charset="0"/>
                <a:cs typeface="Courier New" panose="02070309020205020404" pitchFamily="49" charset="0"/>
              </a:rPr>
              <a:t>class</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Aplicacion</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def __</a:t>
            </a:r>
            <a:r>
              <a:rPr lang="es-PE" sz="1600" b="1" dirty="0" err="1">
                <a:latin typeface="Courier New" panose="02070309020205020404" pitchFamily="49" charset="0"/>
                <a:cs typeface="Courier New" panose="02070309020205020404" pitchFamily="49" charset="0"/>
              </a:rPr>
              <a:t>init</a:t>
            </a:r>
            <a:r>
              <a:rPr lang="es-PE" sz="1600" b="1" dirty="0">
                <a:latin typeface="Courier New" panose="02070309020205020404" pitchFamily="49" charset="0"/>
                <a:cs typeface="Courier New" panose="02070309020205020404" pitchFamily="49" charset="0"/>
              </a:rPr>
              <a:t>__(</a:t>
            </a:r>
            <a:r>
              <a:rPr lang="es-PE" sz="1600" b="1" dirty="0" err="1">
                <a:latin typeface="Courier New" panose="02070309020205020404" pitchFamily="49" charset="0"/>
                <a:cs typeface="Courier New" panose="02070309020205020404" pitchFamily="49" charset="0"/>
              </a:rPr>
              <a:t>self</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raiz</a:t>
            </a:r>
            <a:r>
              <a:rPr lang="es-PE" sz="1600" b="1" dirty="0">
                <a:latin typeface="Courier New" panose="02070309020205020404" pitchFamily="49" charset="0"/>
                <a:cs typeface="Courier New" panose="02070309020205020404" pitchFamily="49" charset="0"/>
              </a:rPr>
              <a:t> = </a:t>
            </a:r>
            <a:r>
              <a:rPr lang="es-PE" sz="1600" b="1" dirty="0" err="1" smtClean="0">
                <a:latin typeface="Courier New" panose="02070309020205020404" pitchFamily="49" charset="0"/>
                <a:cs typeface="Courier New" panose="02070309020205020404" pitchFamily="49" charset="0"/>
              </a:rPr>
              <a:t>tk.Tk</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raiz.geometry</a:t>
            </a:r>
            <a:r>
              <a:rPr lang="es-PE" sz="1600" b="1" dirty="0">
                <a:latin typeface="Courier New" panose="02070309020205020404" pitchFamily="49" charset="0"/>
                <a:cs typeface="Courier New" panose="02070309020205020404" pitchFamily="49" charset="0"/>
              </a:rPr>
              <a:t>('300x200')</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raiz.configure</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bg</a:t>
            </a:r>
            <a:r>
              <a:rPr lang="es-PE" sz="1600" b="1" dirty="0">
                <a:latin typeface="Courier New" panose="02070309020205020404" pitchFamily="49" charset="0"/>
                <a:cs typeface="Courier New" panose="02070309020205020404" pitchFamily="49" charset="0"/>
              </a:rPr>
              <a:t> = 'beige')</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raiz.title</a:t>
            </a:r>
            <a:r>
              <a:rPr lang="es-PE" sz="1600" b="1" dirty="0">
                <a:latin typeface="Courier New" panose="02070309020205020404" pitchFamily="49" charset="0"/>
                <a:cs typeface="Courier New" panose="02070309020205020404" pitchFamily="49" charset="0"/>
              </a:rPr>
              <a:t>('Aplicación')</a:t>
            </a:r>
          </a:p>
          <a:p>
            <a:r>
              <a:rPr lang="es-PE" sz="1600" b="1" dirty="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tk.Button</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raiz</a:t>
            </a:r>
            <a:r>
              <a:rPr lang="es-PE" sz="1600" b="1" dirty="0" smtClean="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text</a:t>
            </a:r>
            <a:r>
              <a:rPr lang="es-PE" sz="1600" b="1" dirty="0">
                <a:latin typeface="Courier New" panose="02070309020205020404" pitchFamily="49" charset="0"/>
                <a:cs typeface="Courier New" panose="02070309020205020404" pitchFamily="49" charset="0"/>
              </a:rPr>
              <a:t>='Salir</a:t>
            </a:r>
            <a:r>
              <a:rPr lang="es-PE" sz="1600" b="1" dirty="0" smtClean="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command</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raiz.destroy</a:t>
            </a:r>
            <a:r>
              <a:rPr lang="es-PE" sz="1600" b="1" dirty="0">
                <a:latin typeface="Courier New" panose="02070309020205020404" pitchFamily="49" charset="0"/>
                <a:cs typeface="Courier New" panose="02070309020205020404" pitchFamily="49" charset="0"/>
              </a:rPr>
              <a:t>).</a:t>
            </a:r>
            <a:r>
              <a:rPr lang="es-PE" sz="1600" b="1" dirty="0" smtClean="0">
                <a:latin typeface="Courier New" panose="02070309020205020404" pitchFamily="49" charset="0"/>
                <a:cs typeface="Courier New" panose="02070309020205020404" pitchFamily="49" charset="0"/>
              </a:rPr>
              <a:t>pack(</a:t>
            </a:r>
            <a:r>
              <a:rPr lang="es-PE" sz="1600" b="1" dirty="0" err="1" smtClean="0">
                <a:latin typeface="Courier New" panose="02070309020205020404" pitchFamily="49" charset="0"/>
                <a:cs typeface="Courier New" panose="02070309020205020404" pitchFamily="49" charset="0"/>
              </a:rPr>
              <a:t>side</a:t>
            </a:r>
            <a:r>
              <a:rPr lang="es-PE" sz="1600" b="1" dirty="0" smtClean="0">
                <a:latin typeface="Courier New" panose="02070309020205020404" pitchFamily="49" charset="0"/>
                <a:cs typeface="Courier New" panose="02070309020205020404" pitchFamily="49" charset="0"/>
              </a:rPr>
              <a:t>=BOTTOM</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raiz.mainloop</a:t>
            </a:r>
            <a:r>
              <a:rPr lang="es-PE" sz="1600" b="1" dirty="0">
                <a:latin typeface="Courier New" panose="02070309020205020404" pitchFamily="49" charset="0"/>
                <a:cs typeface="Courier New" panose="02070309020205020404" pitchFamily="49" charset="0"/>
              </a:rPr>
              <a:t>()</a:t>
            </a:r>
          </a:p>
          <a:p>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def </a:t>
            </a:r>
            <a:r>
              <a:rPr lang="es-PE" sz="1600" b="1" dirty="0" err="1">
                <a:latin typeface="Courier New" panose="02070309020205020404" pitchFamily="49" charset="0"/>
                <a:cs typeface="Courier New" panose="02070309020205020404" pitchFamily="49" charset="0"/>
              </a:rPr>
              <a:t>main</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mi_app</a:t>
            </a:r>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Aplicacion</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return</a:t>
            </a:r>
            <a:r>
              <a:rPr lang="es-PE" sz="1600" b="1" dirty="0">
                <a:latin typeface="Courier New" panose="02070309020205020404" pitchFamily="49" charset="0"/>
                <a:cs typeface="Courier New" panose="02070309020205020404" pitchFamily="49" charset="0"/>
              </a:rPr>
              <a:t> 0</a:t>
            </a:r>
          </a:p>
          <a:p>
            <a:r>
              <a:rPr lang="es-PE" sz="1600" b="1" dirty="0" err="1" smtClean="0">
                <a:latin typeface="Courier New" panose="02070309020205020404" pitchFamily="49" charset="0"/>
                <a:cs typeface="Courier New" panose="02070309020205020404" pitchFamily="49" charset="0"/>
              </a:rPr>
              <a:t>if</a:t>
            </a:r>
            <a:r>
              <a:rPr lang="es-PE" sz="1600" b="1" dirty="0" smtClean="0">
                <a:latin typeface="Courier New" panose="02070309020205020404" pitchFamily="49" charset="0"/>
                <a:cs typeface="Courier New" panose="02070309020205020404" pitchFamily="49" charset="0"/>
              </a:rPr>
              <a:t> </a:t>
            </a:r>
            <a:r>
              <a:rPr lang="es-PE" sz="1600" b="1" dirty="0">
                <a:latin typeface="Courier New" panose="02070309020205020404" pitchFamily="49" charset="0"/>
                <a:cs typeface="Courier New" panose="02070309020205020404" pitchFamily="49" charset="0"/>
              </a:rPr>
              <a:t>__</a:t>
            </a:r>
            <a:r>
              <a:rPr lang="es-PE" sz="1600" b="1" dirty="0" err="1">
                <a:latin typeface="Courier New" panose="02070309020205020404" pitchFamily="49" charset="0"/>
                <a:cs typeface="Courier New" panose="02070309020205020404" pitchFamily="49" charset="0"/>
              </a:rPr>
              <a:t>name</a:t>
            </a:r>
            <a:r>
              <a:rPr lang="es-PE" sz="1600" b="1" dirty="0">
                <a:latin typeface="Courier New" panose="02070309020205020404" pitchFamily="49" charset="0"/>
                <a:cs typeface="Courier New" panose="02070309020205020404" pitchFamily="49" charset="0"/>
              </a:rPr>
              <a:t>__ == '__</a:t>
            </a:r>
            <a:r>
              <a:rPr lang="es-PE" sz="1600" b="1" dirty="0" err="1">
                <a:latin typeface="Courier New" panose="02070309020205020404" pitchFamily="49" charset="0"/>
                <a:cs typeface="Courier New" panose="02070309020205020404" pitchFamily="49" charset="0"/>
              </a:rPr>
              <a:t>main</a:t>
            </a:r>
            <a:r>
              <a:rPr lang="es-PE" sz="1600" b="1" dirty="0">
                <a:latin typeface="Courier New" panose="02070309020205020404" pitchFamily="49" charset="0"/>
                <a:cs typeface="Courier New" panose="02070309020205020404" pitchFamily="49" charset="0"/>
              </a:rPr>
              <a:t>__':</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main</a:t>
            </a:r>
            <a:r>
              <a:rPr lang="es-PE" sz="1600" b="1" dirty="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38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err="1" smtClean="0"/>
              <a:t>Tk</a:t>
            </a:r>
            <a:r>
              <a:rPr lang="es-PE" sz="4000" dirty="0" smtClean="0"/>
              <a:t> Orientada a Objetos</a:t>
            </a:r>
            <a:r>
              <a:rPr lang="es-PE" sz="4000" dirty="0" smtClean="0"/>
              <a:t>	</a:t>
            </a:r>
            <a:endParaRPr lang="es-PE" sz="4000" dirty="0"/>
          </a:p>
        </p:txBody>
      </p:sp>
      <p:pic>
        <p:nvPicPr>
          <p:cNvPr id="6" name="Picture 2" descr="Resultado de imagen par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94200" y="1196753"/>
            <a:ext cx="9130328" cy="5755422"/>
          </a:xfrm>
          <a:prstGeom prst="rect">
            <a:avLst/>
          </a:prstGeom>
        </p:spPr>
        <p:txBody>
          <a:bodyPr wrap="square">
            <a:spAutoFit/>
          </a:bodyPr>
          <a:lstStyle/>
          <a:p>
            <a:r>
              <a:rPr lang="es-PE" sz="1600" b="1" dirty="0" smtClean="0">
                <a:latin typeface="Courier New" panose="02070309020205020404" pitchFamily="49" charset="0"/>
                <a:cs typeface="Courier New" panose="02070309020205020404" pitchFamily="49" charset="0"/>
              </a:rPr>
              <a:t>import </a:t>
            </a:r>
            <a:r>
              <a:rPr lang="es-PE" sz="1600" b="1" dirty="0" err="1">
                <a:latin typeface="Courier New" panose="02070309020205020404" pitchFamily="49" charset="0"/>
                <a:cs typeface="Courier New" panose="02070309020205020404" pitchFamily="49" charset="0"/>
              </a:rPr>
              <a:t>tkinter</a:t>
            </a:r>
            <a:r>
              <a:rPr lang="es-PE" sz="1600" b="1" dirty="0">
                <a:latin typeface="Courier New" panose="02070309020205020404" pitchFamily="49" charset="0"/>
                <a:cs typeface="Courier New" panose="02070309020205020404" pitchFamily="49" charset="0"/>
              </a:rPr>
              <a:t> as </a:t>
            </a:r>
            <a:r>
              <a:rPr lang="es-PE" sz="1600" b="1" dirty="0" err="1">
                <a:latin typeface="Courier New" panose="02070309020205020404" pitchFamily="49" charset="0"/>
                <a:cs typeface="Courier New" panose="02070309020205020404" pitchFamily="49" charset="0"/>
              </a:rPr>
              <a:t>tk</a:t>
            </a:r>
            <a:endParaRPr lang="es-PE" sz="1600" b="1" dirty="0">
              <a:latin typeface="Courier New" panose="02070309020205020404" pitchFamily="49" charset="0"/>
              <a:cs typeface="Courier New" panose="02070309020205020404" pitchFamily="49" charset="0"/>
            </a:endParaRPr>
          </a:p>
          <a:p>
            <a:endParaRPr lang="es-PE" sz="1600" b="1" dirty="0">
              <a:latin typeface="Courier New" panose="02070309020205020404" pitchFamily="49" charset="0"/>
              <a:cs typeface="Courier New" panose="02070309020205020404" pitchFamily="49" charset="0"/>
            </a:endParaRPr>
          </a:p>
          <a:p>
            <a:r>
              <a:rPr lang="es-PE" sz="1600" b="1" dirty="0" err="1">
                <a:latin typeface="Courier New" panose="02070309020205020404" pitchFamily="49" charset="0"/>
                <a:cs typeface="Courier New" panose="02070309020205020404" pitchFamily="49" charset="0"/>
              </a:rPr>
              <a:t>class</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Application</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tk.Frame</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def __</a:t>
            </a:r>
            <a:r>
              <a:rPr lang="es-PE" sz="1600" b="1" dirty="0" err="1">
                <a:latin typeface="Courier New" panose="02070309020205020404" pitchFamily="49" charset="0"/>
                <a:cs typeface="Courier New" panose="02070309020205020404" pitchFamily="49" charset="0"/>
              </a:rPr>
              <a:t>init</a:t>
            </a:r>
            <a:r>
              <a:rPr lang="es-PE" sz="1600" b="1" dirty="0">
                <a:latin typeface="Courier New" panose="02070309020205020404" pitchFamily="49" charset="0"/>
                <a:cs typeface="Courier New" panose="02070309020205020404" pitchFamily="49" charset="0"/>
              </a:rPr>
              <a:t>__(</a:t>
            </a:r>
            <a:r>
              <a:rPr lang="es-PE" sz="1600" b="1" dirty="0" err="1">
                <a:latin typeface="Courier New" panose="02070309020205020404" pitchFamily="49" charset="0"/>
                <a:cs typeface="Courier New" panose="02070309020205020404" pitchFamily="49" charset="0"/>
              </a:rPr>
              <a:t>self</a:t>
            </a:r>
            <a:r>
              <a:rPr lang="es-PE" sz="1600" b="1" dirty="0">
                <a:latin typeface="Courier New" panose="02070309020205020404" pitchFamily="49" charset="0"/>
                <a:cs typeface="Courier New" panose="02070309020205020404" pitchFamily="49" charset="0"/>
              </a:rPr>
              <a:t>, master=</a:t>
            </a:r>
            <a:r>
              <a:rPr lang="es-PE" sz="1600" b="1" dirty="0" err="1">
                <a:latin typeface="Courier New" panose="02070309020205020404" pitchFamily="49" charset="0"/>
                <a:cs typeface="Courier New" panose="02070309020205020404" pitchFamily="49" charset="0"/>
              </a:rPr>
              <a:t>None</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super</a:t>
            </a:r>
            <a:r>
              <a:rPr lang="es-PE" sz="1600" b="1" dirty="0">
                <a:latin typeface="Courier New" panose="02070309020205020404" pitchFamily="49" charset="0"/>
                <a:cs typeface="Courier New" panose="02070309020205020404" pitchFamily="49" charset="0"/>
              </a:rPr>
              <a:t>().__</a:t>
            </a:r>
            <a:r>
              <a:rPr lang="es-PE" sz="1600" b="1" dirty="0" err="1">
                <a:latin typeface="Courier New" panose="02070309020205020404" pitchFamily="49" charset="0"/>
                <a:cs typeface="Courier New" panose="02070309020205020404" pitchFamily="49" charset="0"/>
              </a:rPr>
              <a:t>init</a:t>
            </a:r>
            <a:r>
              <a:rPr lang="es-PE" sz="1600" b="1" dirty="0">
                <a:latin typeface="Courier New" panose="02070309020205020404" pitchFamily="49" charset="0"/>
                <a:cs typeface="Courier New" panose="02070309020205020404" pitchFamily="49" charset="0"/>
              </a:rPr>
              <a:t>__(master)</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self.pack</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self.create_widgets</a:t>
            </a:r>
            <a:r>
              <a:rPr lang="es-PE" sz="1600" b="1" dirty="0">
                <a:latin typeface="Courier New" panose="02070309020205020404" pitchFamily="49" charset="0"/>
                <a:cs typeface="Courier New" panose="02070309020205020404" pitchFamily="49" charset="0"/>
              </a:rPr>
              <a:t>()</a:t>
            </a:r>
          </a:p>
          <a:p>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def </a:t>
            </a:r>
            <a:r>
              <a:rPr lang="es-PE" sz="1600" b="1" dirty="0" err="1">
                <a:latin typeface="Courier New" panose="02070309020205020404" pitchFamily="49" charset="0"/>
                <a:cs typeface="Courier New" panose="02070309020205020404" pitchFamily="49" charset="0"/>
              </a:rPr>
              <a:t>create_widgets</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self</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self.hi_there</a:t>
            </a:r>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tk.Button</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self</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self.hi_there</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text</a:t>
            </a:r>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Hello</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World</a:t>
            </a:r>
            <a:r>
              <a:rPr lang="es-PE" sz="1600" b="1" dirty="0">
                <a:latin typeface="Courier New" panose="02070309020205020404" pitchFamily="49" charset="0"/>
                <a:cs typeface="Courier New" panose="02070309020205020404" pitchFamily="49" charset="0"/>
              </a:rPr>
              <a:t>\n(</a:t>
            </a:r>
            <a:r>
              <a:rPr lang="es-PE" sz="1600" b="1" dirty="0" err="1">
                <a:latin typeface="Courier New" panose="02070309020205020404" pitchFamily="49" charset="0"/>
                <a:cs typeface="Courier New" panose="02070309020205020404" pitchFamily="49" charset="0"/>
              </a:rPr>
              <a:t>click</a:t>
            </a:r>
            <a:r>
              <a:rPr lang="es-PE" sz="1600" b="1" dirty="0">
                <a:latin typeface="Courier New" panose="02070309020205020404" pitchFamily="49" charset="0"/>
                <a:cs typeface="Courier New" panose="02070309020205020404" pitchFamily="49" charset="0"/>
              </a:rPr>
              <a:t> me)"</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self.hi_there</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command</a:t>
            </a:r>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self.say_hi</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self.hi_there.pack</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side</a:t>
            </a:r>
            <a:r>
              <a:rPr lang="es-PE" sz="1600" b="1" dirty="0">
                <a:latin typeface="Courier New" panose="02070309020205020404" pitchFamily="49" charset="0"/>
                <a:cs typeface="Courier New" panose="02070309020205020404" pitchFamily="49" charset="0"/>
              </a:rPr>
              <a:t>="top")</a:t>
            </a:r>
          </a:p>
          <a:p>
            <a:r>
              <a:rPr lang="es-PE" sz="1600" b="1" dirty="0" smtClean="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self.quit</a:t>
            </a:r>
            <a:r>
              <a:rPr lang="es-PE" sz="1600" b="1" dirty="0">
                <a:latin typeface="Courier New" panose="02070309020205020404" pitchFamily="49" charset="0"/>
                <a:cs typeface="Courier New" panose="02070309020205020404" pitchFamily="49" charset="0"/>
              </a:rPr>
              <a:t> = </a:t>
            </a:r>
            <a:r>
              <a:rPr lang="es-PE" sz="1600" b="1" dirty="0" err="1" smtClean="0">
                <a:latin typeface="Courier New" panose="02070309020205020404" pitchFamily="49" charset="0"/>
                <a:cs typeface="Courier New" panose="02070309020205020404" pitchFamily="49" charset="0"/>
              </a:rPr>
              <a:t>tk.Button</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self</a:t>
            </a:r>
            <a:r>
              <a:rPr lang="es-PE" sz="1600" b="1" dirty="0" smtClean="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text</a:t>
            </a:r>
            <a:r>
              <a:rPr lang="es-PE" sz="1600" b="1" dirty="0">
                <a:latin typeface="Courier New" panose="02070309020205020404" pitchFamily="49" charset="0"/>
                <a:cs typeface="Courier New" panose="02070309020205020404" pitchFamily="49" charset="0"/>
              </a:rPr>
              <a:t>="QUIT</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fg</a:t>
            </a:r>
            <a:r>
              <a:rPr lang="es-PE" sz="1600" b="1" dirty="0">
                <a:latin typeface="Courier New" panose="02070309020205020404" pitchFamily="49" charset="0"/>
                <a:cs typeface="Courier New" panose="02070309020205020404" pitchFamily="49" charset="0"/>
              </a:rPr>
              <a:t>="red",</a:t>
            </a:r>
            <a:r>
              <a:rPr lang="es-PE" sz="1600" b="1" dirty="0" err="1">
                <a:latin typeface="Courier New" panose="02070309020205020404" pitchFamily="49" charset="0"/>
                <a:cs typeface="Courier New" panose="02070309020205020404" pitchFamily="49" charset="0"/>
              </a:rPr>
              <a:t>command</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root.destroy</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self.quit.pack</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side</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bottom</a:t>
            </a:r>
            <a:r>
              <a:rPr lang="es-PE" sz="1600" b="1" dirty="0">
                <a:latin typeface="Courier New" panose="02070309020205020404" pitchFamily="49" charset="0"/>
                <a:cs typeface="Courier New" panose="02070309020205020404" pitchFamily="49" charset="0"/>
              </a:rPr>
              <a:t>")</a:t>
            </a:r>
          </a:p>
          <a:p>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def </a:t>
            </a:r>
            <a:r>
              <a:rPr lang="es-PE" sz="1600" b="1" dirty="0" err="1">
                <a:latin typeface="Courier New" panose="02070309020205020404" pitchFamily="49" charset="0"/>
                <a:cs typeface="Courier New" panose="02070309020205020404" pitchFamily="49" charset="0"/>
              </a:rPr>
              <a:t>say_hi</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self</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print</a:t>
            </a:r>
            <a:r>
              <a:rPr lang="es-PE" sz="1600" b="1" dirty="0">
                <a:latin typeface="Courier New" panose="02070309020205020404" pitchFamily="49" charset="0"/>
                <a:cs typeface="Courier New" panose="02070309020205020404" pitchFamily="49" charset="0"/>
              </a:rPr>
              <a:t>("hi </a:t>
            </a:r>
            <a:r>
              <a:rPr lang="es-PE" sz="1600" b="1" dirty="0" err="1">
                <a:latin typeface="Courier New" panose="02070309020205020404" pitchFamily="49" charset="0"/>
                <a:cs typeface="Courier New" panose="02070309020205020404" pitchFamily="49" charset="0"/>
              </a:rPr>
              <a:t>there</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everyone</a:t>
            </a:r>
            <a:r>
              <a:rPr lang="es-PE" sz="1600" b="1" dirty="0">
                <a:latin typeface="Courier New" panose="02070309020205020404" pitchFamily="49" charset="0"/>
                <a:cs typeface="Courier New" panose="02070309020205020404" pitchFamily="49" charset="0"/>
              </a:rPr>
              <a:t>!")</a:t>
            </a:r>
          </a:p>
          <a:p>
            <a:endParaRPr lang="es-PE" sz="1600" b="1" dirty="0">
              <a:latin typeface="Courier New" panose="02070309020205020404" pitchFamily="49" charset="0"/>
              <a:cs typeface="Courier New" panose="02070309020205020404" pitchFamily="49" charset="0"/>
            </a:endParaRPr>
          </a:p>
          <a:p>
            <a:r>
              <a:rPr lang="es-PE" sz="1600" b="1" dirty="0" err="1">
                <a:latin typeface="Courier New" panose="02070309020205020404" pitchFamily="49" charset="0"/>
                <a:cs typeface="Courier New" panose="02070309020205020404" pitchFamily="49" charset="0"/>
              </a:rPr>
              <a:t>root</a:t>
            </a:r>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tk.Tk</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app = </a:t>
            </a:r>
            <a:r>
              <a:rPr lang="es-PE" sz="1600" b="1" dirty="0" err="1">
                <a:latin typeface="Courier New" panose="02070309020205020404" pitchFamily="49" charset="0"/>
                <a:cs typeface="Courier New" panose="02070309020205020404" pitchFamily="49" charset="0"/>
              </a:rPr>
              <a:t>Application</a:t>
            </a:r>
            <a:r>
              <a:rPr lang="es-PE" sz="1600" b="1" dirty="0">
                <a:latin typeface="Courier New" panose="02070309020205020404" pitchFamily="49" charset="0"/>
                <a:cs typeface="Courier New" panose="02070309020205020404" pitchFamily="49" charset="0"/>
              </a:rPr>
              <a:t>(master=</a:t>
            </a:r>
            <a:r>
              <a:rPr lang="es-PE" sz="1600" b="1" dirty="0" err="1">
                <a:latin typeface="Courier New" panose="02070309020205020404" pitchFamily="49" charset="0"/>
                <a:cs typeface="Courier New" panose="02070309020205020404" pitchFamily="49" charset="0"/>
              </a:rPr>
              <a:t>root</a:t>
            </a:r>
            <a:r>
              <a:rPr lang="es-PE" sz="1600" b="1" dirty="0">
                <a:latin typeface="Courier New" panose="02070309020205020404" pitchFamily="49" charset="0"/>
                <a:cs typeface="Courier New" panose="02070309020205020404" pitchFamily="49" charset="0"/>
              </a:rPr>
              <a:t>)</a:t>
            </a:r>
          </a:p>
          <a:p>
            <a:r>
              <a:rPr lang="es-PE" sz="1600" b="1" dirty="0" err="1">
                <a:latin typeface="Courier New" panose="02070309020205020404" pitchFamily="49" charset="0"/>
                <a:cs typeface="Courier New" panose="02070309020205020404" pitchFamily="49" charset="0"/>
              </a:rPr>
              <a:t>app.mainloop</a:t>
            </a:r>
            <a:r>
              <a:rPr lang="es-PE" sz="1600" b="1" dirty="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664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Gestor de Geometría</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a:t>Si una aplicación tiene varias ventanas, cada una de ellas puede estar construida con cualquiera de estos gestores, indistintamente. Será el desarrollador el que tendrá que elegir el que mejor resuelva el diseño que tenga por delante en cada momento. </a:t>
            </a:r>
            <a:endParaRPr lang="es-PE" sz="2000" dirty="0" smtClean="0"/>
          </a:p>
          <a:p>
            <a:pPr marL="0" indent="0" algn="just">
              <a:buNone/>
            </a:pPr>
            <a:endParaRPr lang="es-PE" sz="2000" dirty="0"/>
          </a:p>
          <a:p>
            <a:pPr marL="0" indent="0" algn="just">
              <a:buNone/>
            </a:pPr>
            <a:r>
              <a:rPr lang="es-PE" sz="2000" dirty="0"/>
              <a:t>También, indicar que para construir las ventanas se pueden utilizar unos widgets especiales (marcos, paneles, etc.) que actúan como contenedores de otros widgets. Estos widgets se utilizan para agrupar varios controles al objeto de facilitar la operación a los usuarios. En las ventanas que se utilicen podrá emplearse un gestor con la ventana y otro diferente para organizar los controles dentro de estos widgets. </a:t>
            </a: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Gestor de Geometría</a:t>
            </a:r>
            <a:r>
              <a:rPr lang="es-PE" sz="4000" dirty="0" smtClean="0"/>
              <a:t>	</a:t>
            </a:r>
            <a:endParaRPr lang="es-PE" sz="4000" dirty="0"/>
          </a:p>
        </p:txBody>
      </p:sp>
      <p:sp>
        <p:nvSpPr>
          <p:cNvPr id="5" name="Marcador de contenido 2"/>
          <p:cNvSpPr txBox="1">
            <a:spLocks/>
          </p:cNvSpPr>
          <p:nvPr/>
        </p:nvSpPr>
        <p:spPr>
          <a:xfrm>
            <a:off x="178577" y="1326778"/>
            <a:ext cx="5761575"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smtClean="0"/>
              <a:t>Todos los widgets de </a:t>
            </a:r>
            <a:r>
              <a:rPr lang="es-PE" sz="2000" dirty="0" err="1" smtClean="0"/>
              <a:t>Tkinter</a:t>
            </a:r>
            <a:r>
              <a:rPr lang="es-PE" sz="2000" dirty="0" smtClean="0"/>
              <a:t> tienes acceso a métodos para la gestión de su ubicación dentro de la ventana. Existen 3 métodos:</a:t>
            </a:r>
          </a:p>
          <a:p>
            <a:pPr algn="just"/>
            <a:r>
              <a:rPr lang="es-PE" sz="2000" dirty="0" smtClean="0"/>
              <a:t>El método </a:t>
            </a:r>
            <a:r>
              <a:rPr lang="es-PE" sz="2000" i="1" dirty="0" smtClean="0"/>
              <a:t>pack()</a:t>
            </a:r>
            <a:r>
              <a:rPr lang="es-PE" sz="2000" dirty="0" smtClean="0"/>
              <a:t>: Este método organiza los widgets en bloques antes de ubicarlos en su contenedor.</a:t>
            </a:r>
          </a:p>
          <a:p>
            <a:pPr marL="0" indent="0" algn="just">
              <a:buNone/>
            </a:pPr>
            <a:endParaRPr lang="es-PE" sz="2000" dirty="0" smtClean="0"/>
          </a:p>
          <a:p>
            <a:pPr algn="just"/>
            <a:r>
              <a:rPr lang="es-PE" sz="2000" dirty="0" smtClean="0"/>
              <a:t>El método </a:t>
            </a:r>
            <a:r>
              <a:rPr lang="es-PE" sz="2000" i="1" dirty="0" err="1" smtClean="0"/>
              <a:t>grid</a:t>
            </a:r>
            <a:r>
              <a:rPr lang="es-PE" sz="2000" i="1" dirty="0" smtClean="0"/>
              <a:t>():</a:t>
            </a:r>
            <a:r>
              <a:rPr lang="es-PE" sz="2000" dirty="0" smtClean="0"/>
              <a:t> Este método organiza los widgets en base a una malla tipo tabla en su contenedor.</a:t>
            </a:r>
          </a:p>
          <a:p>
            <a:pPr algn="just"/>
            <a:endParaRPr lang="es-PE" sz="2000" dirty="0" smtClean="0"/>
          </a:p>
          <a:p>
            <a:pPr algn="just"/>
            <a:endParaRPr lang="es-PE" sz="2000" dirty="0"/>
          </a:p>
          <a:p>
            <a:pPr algn="just"/>
            <a:endParaRPr lang="es-PE" sz="2000" dirty="0" smtClean="0"/>
          </a:p>
          <a:p>
            <a:pPr algn="just"/>
            <a:r>
              <a:rPr lang="es-PE" sz="2000" dirty="0" smtClean="0"/>
              <a:t>El método </a:t>
            </a:r>
            <a:r>
              <a:rPr lang="es-PE" sz="2000" i="1" dirty="0" smtClean="0"/>
              <a:t>place():</a:t>
            </a:r>
            <a:r>
              <a:rPr lang="es-PE" sz="2000" dirty="0" smtClean="0"/>
              <a:t> Este método organiza en base a la ubicación de los pixeles de la ventana contenedora.</a:t>
            </a:r>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K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9452" y="2467035"/>
            <a:ext cx="11715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K gr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9439" y="3854053"/>
            <a:ext cx="13716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K pl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9723" y="4957210"/>
            <a:ext cx="1471034" cy="165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5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Gestor de Geometría</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b="1" dirty="0" smtClean="0"/>
              <a:t>Método </a:t>
            </a:r>
            <a:r>
              <a:rPr lang="es-PE" sz="2000" b="1" i="1" dirty="0" smtClean="0"/>
              <a:t>Pack()</a:t>
            </a:r>
          </a:p>
          <a:p>
            <a:pPr marL="0" indent="0" algn="just">
              <a:buNone/>
            </a:pPr>
            <a:endParaRPr lang="es-PE" sz="2000" dirty="0"/>
          </a:p>
          <a:p>
            <a:pPr marL="0" indent="0" algn="just">
              <a:buNone/>
            </a:pPr>
            <a:r>
              <a:rPr lang="es-PE" sz="2000" dirty="0"/>
              <a:t>Con este gestor la organización de los widgets se hace teniendo en cuenta los lados de una ventana: arriba, abajo, derecha e izquierda. </a:t>
            </a:r>
            <a:endParaRPr lang="es-PE" sz="2000" dirty="0" smtClean="0"/>
          </a:p>
          <a:p>
            <a:pPr marL="0" indent="0" algn="just">
              <a:buNone/>
            </a:pPr>
            <a:r>
              <a:rPr lang="es-PE" sz="2000" dirty="0"/>
              <a:t>Si varios controles se ubican (todos) en el lado de arriba o (todos) en el lado izquierdo de una ventana, construiremos una barra vertical o una barra horizontal de controles. Aunque es ideal para diseños simples (barras de herramientas, cuadros de diálogos, etc.) se puede utilizar también con diseños complejos. Además, es posible hacer que los controles se ajusten a los cambios de tamaño de la ventana.</a:t>
            </a: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a:stretch>
            <a:fillRect/>
          </a:stretch>
        </p:blipFill>
        <p:spPr>
          <a:xfrm>
            <a:off x="3131840" y="4568440"/>
            <a:ext cx="2016224" cy="2107871"/>
          </a:xfrm>
          <a:prstGeom prst="rect">
            <a:avLst/>
          </a:prstGeom>
        </p:spPr>
      </p:pic>
    </p:spTree>
    <p:extLst>
      <p:ext uri="{BB962C8B-B14F-4D97-AF65-F5344CB8AC3E}">
        <p14:creationId xmlns:p14="http://schemas.microsoft.com/office/powerpoint/2010/main" val="11835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Gestor de Geometría</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b="1" dirty="0" smtClean="0"/>
              <a:t>Método </a:t>
            </a:r>
            <a:r>
              <a:rPr lang="es-PE" sz="2000" b="1" i="1" dirty="0" smtClean="0"/>
              <a:t>Pack()</a:t>
            </a:r>
          </a:p>
          <a:p>
            <a:pPr marL="0" indent="0" algn="just">
              <a:buNone/>
            </a:pPr>
            <a:endParaRPr lang="es-PE" sz="2000" dirty="0"/>
          </a:p>
          <a:p>
            <a:pPr marL="0" indent="0" algn="just">
              <a:buNone/>
            </a:pPr>
            <a:r>
              <a:rPr lang="es-PE" sz="2000" dirty="0"/>
              <a:t>Como hemos comentado antes la aplicación permite cambiar la dimensión de la ventana. Si lo hacemos los widgets se adaptarán al nuevo tamaño, teniendo en cuenta la configuración particular de cada uno de ellos. Para comprobar el funcionamiento podemos arrastrar los bordes de la ventana para ampliar o reducir el tamaño y comprobar como trabaja el gestor pack:</a:t>
            </a: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a:stretch>
            <a:fillRect/>
          </a:stretch>
        </p:blipFill>
        <p:spPr>
          <a:xfrm>
            <a:off x="2329920" y="3743052"/>
            <a:ext cx="4267200" cy="2790825"/>
          </a:xfrm>
          <a:prstGeom prst="rect">
            <a:avLst/>
          </a:prstGeom>
        </p:spPr>
      </p:pic>
    </p:spTree>
    <p:extLst>
      <p:ext uri="{BB962C8B-B14F-4D97-AF65-F5344CB8AC3E}">
        <p14:creationId xmlns:p14="http://schemas.microsoft.com/office/powerpoint/2010/main" val="27911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Gestor de Geometría</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b="1" dirty="0" smtClean="0"/>
              <a:t>Método </a:t>
            </a:r>
            <a:r>
              <a:rPr lang="es-PE" sz="2000" b="1" i="1" dirty="0" err="1" smtClean="0"/>
              <a:t>grid</a:t>
            </a:r>
            <a:r>
              <a:rPr lang="es-PE" sz="2000" b="1" i="1" dirty="0" smtClean="0"/>
              <a:t>()</a:t>
            </a:r>
          </a:p>
          <a:p>
            <a:pPr marL="0" indent="0" algn="just">
              <a:buNone/>
            </a:pPr>
            <a:endParaRPr lang="es-PE" sz="2000" dirty="0"/>
          </a:p>
          <a:p>
            <a:pPr marL="0" indent="0" algn="just">
              <a:buNone/>
            </a:pPr>
            <a:r>
              <a:rPr lang="es-PE" sz="2000" dirty="0"/>
              <a:t>Este gestor geométrico trata una ventana como si fuera una cuadrícula, formada por filas y columnas como un tablero de ajedrez, donde es posible situar mediante una coordenada (fila, columna) los widgets; teniendo en cuenta que, si se requiere, un widget puede ocupar varias columnas y/o varias filas. </a:t>
            </a:r>
          </a:p>
          <a:p>
            <a:pPr marL="0" indent="0" algn="just">
              <a:buNone/>
            </a:pPr>
            <a:endParaRPr lang="es-PE" sz="2000" dirty="0"/>
          </a:p>
          <a:p>
            <a:pPr marL="0" indent="0" algn="just">
              <a:buNone/>
            </a:pPr>
            <a:r>
              <a:rPr lang="es-PE" sz="2000" dirty="0"/>
              <a:t>Con este gestor es posible construir ventanas complejas y hacer que los controles se ajusten a un nuevo tamaño de las mismas. Se recomienda su uso con diseños en los que los controles deben aparecer alineados en varias columnas o filas, es decir, siguiendo la forma de una tabla.</a:t>
            </a: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stretch>
            <a:fillRect/>
          </a:stretch>
        </p:blipFill>
        <p:spPr>
          <a:xfrm>
            <a:off x="2845339" y="5044690"/>
            <a:ext cx="3057525" cy="1495425"/>
          </a:xfrm>
          <a:prstGeom prst="rect">
            <a:avLst/>
          </a:prstGeom>
        </p:spPr>
      </p:pic>
    </p:spTree>
    <p:extLst>
      <p:ext uri="{BB962C8B-B14F-4D97-AF65-F5344CB8AC3E}">
        <p14:creationId xmlns:p14="http://schemas.microsoft.com/office/powerpoint/2010/main" val="80899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Gestor de Geometría</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b="1" dirty="0" smtClean="0"/>
              <a:t>Método </a:t>
            </a:r>
            <a:r>
              <a:rPr lang="es-PE" sz="2000" b="1" i="1" dirty="0" smtClean="0"/>
              <a:t>place()</a:t>
            </a:r>
          </a:p>
          <a:p>
            <a:pPr marL="0" indent="0" algn="just">
              <a:buNone/>
            </a:pPr>
            <a:endParaRPr lang="es-PE" sz="2000" dirty="0"/>
          </a:p>
          <a:p>
            <a:pPr marL="0" indent="0" algn="just">
              <a:buNone/>
            </a:pPr>
            <a:r>
              <a:rPr lang="es-PE" sz="2000" dirty="0"/>
              <a:t>Este gestor </a:t>
            </a:r>
            <a:r>
              <a:rPr lang="es-PE" sz="2000" dirty="0" smtClean="0"/>
              <a:t>parece más </a:t>
            </a:r>
            <a:r>
              <a:rPr lang="es-PE" sz="2000" dirty="0"/>
              <a:t>fácil de utilizar porque se basa en el posicionamiento absoluto para colocar los widgets, aunque el trabajo de "calcular" la posición de cada widget suele ser bastante laborioso. Sabemos que una ventana tiene una anchura y una altura determinadas (normalmente, medida en píxeles). Pues bien, con este método para colocar un widget simplemente tendremos que elegir la coordenada (</a:t>
            </a:r>
            <a:r>
              <a:rPr lang="es-PE" sz="2000" dirty="0" err="1"/>
              <a:t>x,y</a:t>
            </a:r>
            <a:r>
              <a:rPr lang="es-PE" sz="2000" dirty="0"/>
              <a:t>) de su ubicación expresada en píxeles. </a:t>
            </a:r>
          </a:p>
          <a:p>
            <a:pPr marL="0" indent="0" algn="just">
              <a:buNone/>
            </a:pPr>
            <a:endParaRPr lang="es-PE" sz="2000" dirty="0"/>
          </a:p>
          <a:p>
            <a:pPr marL="0" indent="0" algn="just">
              <a:buNone/>
            </a:pPr>
            <a:r>
              <a:rPr lang="es-PE" sz="2000" dirty="0"/>
              <a:t>La posición (x=0, y=0) se encuentra en la esquina superior-izquierda de la ventana.</a:t>
            </a:r>
          </a:p>
          <a:p>
            <a:pPr marL="0" indent="0" algn="just">
              <a:buNone/>
            </a:pPr>
            <a:endParaRPr lang="es-PE" sz="2000" dirty="0"/>
          </a:p>
          <a:p>
            <a:pPr marL="0" indent="0" algn="just">
              <a:buNone/>
            </a:pPr>
            <a:r>
              <a:rPr lang="es-PE" sz="2000" dirty="0"/>
              <a:t>Con este gestor el tamaño y la posición de un widget no cambiará al modificar las dimensiones de una ventana. </a:t>
            </a: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2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92696"/>
            <a:ext cx="8229600" cy="744116"/>
          </a:xfrm>
        </p:spPr>
        <p:txBody>
          <a:bodyPr/>
          <a:lstStyle/>
          <a:p>
            <a:r>
              <a:rPr lang="es-PE" dirty="0" smtClean="0"/>
              <a:t>Temario</a:t>
            </a:r>
            <a:endParaRPr lang="es-PE" dirty="0"/>
          </a:p>
        </p:txBody>
      </p:sp>
      <p:sp>
        <p:nvSpPr>
          <p:cNvPr id="3" name="Marcador de contenido 2"/>
          <p:cNvSpPr>
            <a:spLocks noGrp="1"/>
          </p:cNvSpPr>
          <p:nvPr>
            <p:ph idx="1"/>
          </p:nvPr>
        </p:nvSpPr>
        <p:spPr>
          <a:xfrm>
            <a:off x="457200" y="1628800"/>
            <a:ext cx="8229600" cy="4525963"/>
          </a:xfrm>
        </p:spPr>
        <p:txBody>
          <a:bodyPr/>
          <a:lstStyle/>
          <a:p>
            <a:r>
              <a:rPr lang="es-PE" sz="2400" b="1" dirty="0"/>
              <a:t>CAPÍTULO I</a:t>
            </a:r>
            <a:r>
              <a:rPr lang="es-PE" sz="2400" dirty="0"/>
              <a:t>	</a:t>
            </a:r>
            <a:r>
              <a:rPr lang="es-PE" sz="2400" dirty="0" smtClean="0"/>
              <a:t>	Introducción </a:t>
            </a:r>
            <a:r>
              <a:rPr lang="es-PE" sz="2400" dirty="0"/>
              <a:t>a Python</a:t>
            </a:r>
          </a:p>
          <a:p>
            <a:r>
              <a:rPr lang="es-PE" sz="2400" b="1" dirty="0"/>
              <a:t>CAPÍTULO II</a:t>
            </a:r>
            <a:r>
              <a:rPr lang="es-PE" sz="2400" dirty="0"/>
              <a:t> 	Objetos y Estructuras Básicas</a:t>
            </a:r>
          </a:p>
          <a:p>
            <a:r>
              <a:rPr lang="es-PE" sz="2400" b="1" dirty="0"/>
              <a:t>CAPÍTULO III</a:t>
            </a:r>
            <a:r>
              <a:rPr lang="es-PE" sz="2400" dirty="0"/>
              <a:t> 	Comparadores y Estructuras de control</a:t>
            </a:r>
          </a:p>
          <a:p>
            <a:r>
              <a:rPr lang="es-PE" sz="2400" b="1" dirty="0"/>
              <a:t>CAPÍTULO IV</a:t>
            </a:r>
            <a:r>
              <a:rPr lang="es-PE" sz="2400" dirty="0"/>
              <a:t>	Métodos y Funciones</a:t>
            </a:r>
          </a:p>
          <a:p>
            <a:r>
              <a:rPr lang="es-PE" sz="2400" b="1" dirty="0"/>
              <a:t>CAPÍTULO V</a:t>
            </a:r>
            <a:r>
              <a:rPr lang="es-PE" sz="2400" dirty="0"/>
              <a:t>	Programación Orientada a Objetos</a:t>
            </a:r>
          </a:p>
          <a:p>
            <a:r>
              <a:rPr lang="es-PE" sz="2400" b="1" dirty="0"/>
              <a:t>CAPÍTULO VI</a:t>
            </a:r>
            <a:r>
              <a:rPr lang="es-PE" sz="2400" dirty="0"/>
              <a:t>	</a:t>
            </a:r>
            <a:r>
              <a:rPr lang="es-PE" sz="2400" dirty="0" smtClean="0"/>
              <a:t>Errores y Excepciones</a:t>
            </a:r>
          </a:p>
          <a:p>
            <a:r>
              <a:rPr lang="es-PE" sz="2400" b="1" dirty="0"/>
              <a:t>CAPÍTULO VII </a:t>
            </a:r>
            <a:r>
              <a:rPr lang="es-PE" sz="2400" b="1" dirty="0" smtClean="0"/>
              <a:t>	</a:t>
            </a:r>
            <a:r>
              <a:rPr lang="es-PE" sz="2400" dirty="0" err="1" smtClean="0"/>
              <a:t>Numpy</a:t>
            </a:r>
            <a:endParaRPr lang="es-PE" sz="2400" dirty="0"/>
          </a:p>
          <a:p>
            <a:r>
              <a:rPr lang="es-PE" sz="2400" b="1" dirty="0"/>
              <a:t>CAPÍTULO </a:t>
            </a:r>
            <a:r>
              <a:rPr lang="es-PE" sz="2400" b="1" dirty="0" smtClean="0"/>
              <a:t>VIII</a:t>
            </a:r>
            <a:r>
              <a:rPr lang="es-PE" sz="2400" dirty="0"/>
              <a:t>	</a:t>
            </a:r>
            <a:r>
              <a:rPr lang="es-PE" sz="2400" dirty="0" err="1"/>
              <a:t>Matplotlib</a:t>
            </a:r>
            <a:endParaRPr lang="es-PE" sz="2400" dirty="0"/>
          </a:p>
          <a:p>
            <a:r>
              <a:rPr lang="es-PE" sz="2400" b="1" dirty="0">
                <a:solidFill>
                  <a:srgbClr val="FF0000"/>
                </a:solidFill>
              </a:rPr>
              <a:t>CAPÍTULO </a:t>
            </a:r>
            <a:r>
              <a:rPr lang="es-PE" sz="2400" b="1" dirty="0" smtClean="0">
                <a:solidFill>
                  <a:srgbClr val="FF0000"/>
                </a:solidFill>
              </a:rPr>
              <a:t>IX</a:t>
            </a:r>
            <a:r>
              <a:rPr lang="es-PE" sz="2400" dirty="0">
                <a:solidFill>
                  <a:srgbClr val="FF0000"/>
                </a:solidFill>
              </a:rPr>
              <a:t>	Interfaz Grafica (GUI)</a:t>
            </a:r>
          </a:p>
          <a:p>
            <a:r>
              <a:rPr lang="es-PE" sz="2400" b="1" dirty="0" smtClean="0"/>
              <a:t>CAPÍTULO X</a:t>
            </a:r>
            <a:r>
              <a:rPr lang="es-PE" sz="2400" dirty="0"/>
              <a:t>	</a:t>
            </a:r>
            <a:r>
              <a:rPr lang="es-PE" sz="2400" dirty="0" err="1"/>
              <a:t>OpenCV</a:t>
            </a:r>
            <a:endParaRPr lang="es-PE" sz="2400" dirty="0"/>
          </a:p>
          <a:p>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8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Ventanas de aplicación y de diálogos</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a:t>A continuación, vamos a explorar los distintos tipos de ventanas que podemos crear y los usos que </a:t>
            </a:r>
            <a:r>
              <a:rPr lang="es-PE" sz="2000" dirty="0" smtClean="0"/>
              <a:t>tienen.</a:t>
            </a:r>
          </a:p>
          <a:p>
            <a:pPr marL="0" indent="0" algn="just">
              <a:buNone/>
            </a:pPr>
            <a:r>
              <a:rPr lang="es-PE" sz="2000" dirty="0"/>
              <a:t>En </a:t>
            </a:r>
            <a:r>
              <a:rPr lang="es-PE" sz="2000" dirty="0" err="1"/>
              <a:t>Tkinter</a:t>
            </a:r>
            <a:r>
              <a:rPr lang="es-PE" sz="2000" dirty="0"/>
              <a:t> existen dos tipos de ventanas: las ventanas de aplicación, que suelen ser las que inician y finalizan las aplicaciones gráficas; y desde las que se accede a las ventanas de diálogo, que en conjunto constituyen la interfaz de usuario. </a:t>
            </a:r>
            <a:endParaRPr lang="es-PE" sz="2000" dirty="0" smtClean="0"/>
          </a:p>
          <a:p>
            <a:pPr marL="0" indent="0" algn="just">
              <a:buNone/>
            </a:pPr>
            <a:endParaRPr lang="es-PE" sz="2000" dirty="0"/>
          </a:p>
          <a:p>
            <a:pPr marL="0" indent="0" algn="just">
              <a:buNone/>
            </a:pPr>
            <a:r>
              <a:rPr lang="es-PE" sz="2000" dirty="0"/>
              <a:t>El siguiente ejemplo muestra una ventana de aplicación con un botón 'Abrir' que cada vez que se presione abre una ventana </a:t>
            </a:r>
            <a:r>
              <a:rPr lang="es-PE" sz="2000" i="1" dirty="0" err="1" smtClean="0"/>
              <a:t>children</a:t>
            </a:r>
            <a:r>
              <a:rPr lang="es-PE" sz="2000" dirty="0" smtClean="0"/>
              <a:t> </a:t>
            </a:r>
            <a:r>
              <a:rPr lang="es-PE" sz="2000" dirty="0"/>
              <a:t>(de diálogo) diferente y en una posición diferente. Observaremos que las ventanas </a:t>
            </a:r>
            <a:r>
              <a:rPr lang="es-PE" sz="2000" i="1" dirty="0" err="1" smtClean="0"/>
              <a:t>children</a:t>
            </a:r>
            <a:r>
              <a:rPr lang="es-PE" sz="2000" dirty="0" smtClean="0"/>
              <a:t> </a:t>
            </a:r>
            <a:r>
              <a:rPr lang="es-PE" sz="2000" dirty="0"/>
              <a:t>que se vayan generando se sitúan siempre en un plano superior con respecto a las creadas con anterioridad. Además, si abrimos varias ventanas podremos interactuar sin problemas con todas ellas, cambiar sus posiciones, cerrarlas, etc. </a:t>
            </a:r>
          </a:p>
          <a:p>
            <a:pPr marL="0" indent="0" algn="just">
              <a:buNone/>
            </a:pPr>
            <a:endParaRPr lang="es-PE" sz="2000" dirty="0"/>
          </a:p>
          <a:p>
            <a:pPr marL="0" indent="0" algn="just">
              <a:buNone/>
            </a:pPr>
            <a:r>
              <a:rPr lang="es-PE" sz="2000" dirty="0"/>
              <a:t>En este caso, tanto para crear la ventana de aplicación como </a:t>
            </a:r>
            <a:r>
              <a:rPr lang="es-PE" sz="2000" i="1" dirty="0" err="1" smtClean="0"/>
              <a:t>children</a:t>
            </a:r>
            <a:r>
              <a:rPr lang="es-PE" sz="2000" i="1" dirty="0" smtClean="0"/>
              <a:t> </a:t>
            </a:r>
            <a:r>
              <a:rPr lang="es-PE" sz="2000" dirty="0" smtClean="0"/>
              <a:t>se </a:t>
            </a:r>
            <a:r>
              <a:rPr lang="es-PE" sz="2000" dirty="0"/>
              <a:t>utiliza el gestor de geometría pack pero notaremos algunas diferencias en el código: </a:t>
            </a: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0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Ventanas Modales y No Modales</a:t>
            </a:r>
            <a:r>
              <a:rPr lang="es-PE" sz="4000" dirty="0" smtClean="0"/>
              <a:t>	</a:t>
            </a:r>
            <a:endParaRPr lang="es-PE" sz="4000" dirty="0"/>
          </a:p>
        </p:txBody>
      </p:sp>
      <p:sp>
        <p:nvSpPr>
          <p:cNvPr id="5" name="Marcador de contenido 2"/>
          <p:cNvSpPr txBox="1">
            <a:spLocks/>
          </p:cNvSpPr>
          <p:nvPr/>
        </p:nvSpPr>
        <p:spPr>
          <a:xfrm>
            <a:off x="178577" y="1326778"/>
            <a:ext cx="8569887" cy="5531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a:t>Las ventanas </a:t>
            </a:r>
            <a:r>
              <a:rPr lang="es-PE" sz="2000" i="1" dirty="0" err="1" smtClean="0"/>
              <a:t>children</a:t>
            </a:r>
            <a:r>
              <a:rPr lang="es-PE" sz="2000" dirty="0" smtClean="0"/>
              <a:t> </a:t>
            </a:r>
            <a:r>
              <a:rPr lang="es-PE" sz="2000" dirty="0"/>
              <a:t>del ejemplo anterior son del tipo no modales porque mientras existen es posible interactuar libremente con ellas, sin ningún límite, excepto que si cerramos la ventana principal se cerrarán todas las ventanas hijas abiertas. </a:t>
            </a:r>
          </a:p>
          <a:p>
            <a:pPr marL="0" indent="0" algn="just">
              <a:buNone/>
            </a:pPr>
            <a:endParaRPr lang="es-PE" sz="2000" dirty="0" smtClean="0"/>
          </a:p>
          <a:p>
            <a:pPr marL="0" indent="0" algn="just">
              <a:buNone/>
            </a:pPr>
            <a:endParaRPr lang="es-PE" sz="2000" dirty="0"/>
          </a:p>
          <a:p>
            <a:pPr marL="0" indent="0" algn="just">
              <a:buNone/>
            </a:pPr>
            <a:endParaRPr lang="es-PE" sz="2000" dirty="0"/>
          </a:p>
          <a:p>
            <a:pPr marL="0" indent="0" algn="just">
              <a:buNone/>
            </a:pPr>
            <a:r>
              <a:rPr lang="es-PE" sz="2000" dirty="0"/>
              <a:t>Un ejemplo evidente que usa ventanas no modales está en las aplicaciones ofimáticas más conocidas, que permiten trabajar con varios documentos al mismo tiempo, cada uno de ellos abierto en su propia ventana, permitiendo al usuario cambiar sin restricciones de una ventana a otra. </a:t>
            </a:r>
          </a:p>
          <a:p>
            <a:pPr marL="0" indent="0" algn="just">
              <a:buNone/>
            </a:pPr>
            <a:endParaRPr lang="es-PE" sz="2000" dirty="0"/>
          </a:p>
          <a:p>
            <a:pPr marL="0" indent="0" algn="just">
              <a:buNone/>
            </a:pP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74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Ventanas Modales y No Modales</a:t>
            </a:r>
            <a:r>
              <a:rPr lang="es-PE" sz="4000" dirty="0" smtClean="0"/>
              <a:t>	</a:t>
            </a:r>
            <a:endParaRPr lang="es-PE" sz="4000" dirty="0"/>
          </a:p>
        </p:txBody>
      </p:sp>
      <p:sp>
        <p:nvSpPr>
          <p:cNvPr id="5" name="Marcador de contenido 2"/>
          <p:cNvSpPr txBox="1">
            <a:spLocks/>
          </p:cNvSpPr>
          <p:nvPr/>
        </p:nvSpPr>
        <p:spPr>
          <a:xfrm>
            <a:off x="178577" y="1326778"/>
            <a:ext cx="8569887" cy="5531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smtClean="0"/>
              <a:t>El caso contrario, es el de las ventanas modales. Cuando una ventana modal está abierta no será posible interactuar con otras ventanas de la aplicación hasta que ésta sea cerrada. </a:t>
            </a:r>
          </a:p>
          <a:p>
            <a:pPr marL="0" indent="0" algn="just">
              <a:buNone/>
            </a:pPr>
            <a:endParaRPr lang="es-PE" sz="2000" dirty="0" smtClean="0"/>
          </a:p>
          <a:p>
            <a:pPr marL="0" indent="0" algn="just">
              <a:buNone/>
            </a:pPr>
            <a:r>
              <a:rPr lang="es-PE" sz="2000" dirty="0" smtClean="0"/>
              <a:t>Un ejemplo típico es el de algunas ventanas de diálogo que se utilizan para establecer las preferencias de las aplicaciones, que obligan a ser cerradas antes de permitirse la apertura de otras. </a:t>
            </a:r>
          </a:p>
          <a:p>
            <a:pPr marL="0" indent="0" algn="just">
              <a:buNone/>
            </a:pPr>
            <a:endParaRPr lang="es-PE" sz="2000" dirty="0"/>
          </a:p>
          <a:p>
            <a:pPr marL="0" indent="0" algn="just">
              <a:buNone/>
            </a:pPr>
            <a:endParaRPr lang="es-PE" sz="2000" dirty="0" smtClean="0"/>
          </a:p>
          <a:p>
            <a:pPr marL="0" indent="0" algn="just">
              <a:buNone/>
            </a:pPr>
            <a:r>
              <a:rPr lang="es-PE" sz="2000" dirty="0" smtClean="0"/>
              <a:t>El método </a:t>
            </a:r>
            <a:r>
              <a:rPr lang="es-PE" sz="2000" b="1" i="1" dirty="0" err="1" smtClean="0"/>
              <a:t>grab_set</a:t>
            </a:r>
            <a:r>
              <a:rPr lang="es-PE" sz="2000" b="1" i="1" dirty="0" smtClean="0"/>
              <a:t>() </a:t>
            </a:r>
            <a:r>
              <a:rPr lang="es-PE" sz="2000" dirty="0" smtClean="0"/>
              <a:t>se utiliza para crear la ventana modal y el método </a:t>
            </a:r>
            <a:r>
              <a:rPr lang="es-PE" sz="2000" b="1" i="1" dirty="0" err="1" smtClean="0"/>
              <a:t>transiet</a:t>
            </a:r>
            <a:r>
              <a:rPr lang="es-PE" sz="2000" b="1" i="1" dirty="0" smtClean="0"/>
              <a:t>() </a:t>
            </a:r>
            <a:r>
              <a:rPr lang="es-PE" sz="2000" dirty="0" smtClean="0"/>
              <a:t>se emplea para convertir la ventana de diálogo en ventana transitoria, haciendo que se oculte cuando la ventana de aplicación sea minimizada. </a:t>
            </a:r>
          </a:p>
          <a:p>
            <a:pPr marL="0" indent="0" algn="just">
              <a:buNone/>
            </a:pP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81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Variables de Control</a:t>
            </a:r>
            <a:r>
              <a:rPr lang="es-PE" sz="4000" dirty="0" smtClean="0"/>
              <a:t>	</a:t>
            </a:r>
            <a:endParaRPr lang="es-PE" sz="4000" dirty="0"/>
          </a:p>
        </p:txBody>
      </p:sp>
      <p:sp>
        <p:nvSpPr>
          <p:cNvPr id="5" name="Marcador de contenido 2"/>
          <p:cNvSpPr txBox="1">
            <a:spLocks/>
          </p:cNvSpPr>
          <p:nvPr/>
        </p:nvSpPr>
        <p:spPr>
          <a:xfrm>
            <a:off x="178577" y="1326778"/>
            <a:ext cx="8569887" cy="5531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a:t>Las variables de control son objetos especiales que se asocian a los widgets para almacenar sus valores y facilitar su disponibilidad en otras partes del programa. Pueden ser de tipo numérico, de cadena </a:t>
            </a:r>
            <a:r>
              <a:rPr lang="es-PE" sz="2000" dirty="0" smtClean="0"/>
              <a:t>o </a:t>
            </a:r>
            <a:r>
              <a:rPr lang="es-PE" sz="2000" dirty="0"/>
              <a:t>booleano. </a:t>
            </a:r>
          </a:p>
          <a:p>
            <a:pPr marL="0" indent="0" algn="just">
              <a:buNone/>
            </a:pPr>
            <a:endParaRPr lang="es-PE" sz="2000" dirty="0"/>
          </a:p>
          <a:p>
            <a:pPr marL="0" indent="0" algn="just">
              <a:buNone/>
            </a:pPr>
            <a:r>
              <a:rPr lang="es-PE" sz="2000" dirty="0"/>
              <a:t>Cuando una variable de control cambia de </a:t>
            </a:r>
            <a:r>
              <a:rPr lang="es-PE" sz="2000" dirty="0" smtClean="0"/>
              <a:t>valor, </a:t>
            </a:r>
            <a:r>
              <a:rPr lang="es-PE" sz="2000" dirty="0"/>
              <a:t>el widget que la utiliza lo refleja automáticamente, y viceversa. </a:t>
            </a:r>
          </a:p>
          <a:p>
            <a:pPr marL="0" indent="0" algn="just">
              <a:buNone/>
            </a:pPr>
            <a:endParaRPr lang="es-PE" sz="2000" dirty="0"/>
          </a:p>
          <a:p>
            <a:pPr marL="0" indent="0" algn="just">
              <a:buNone/>
            </a:pPr>
            <a:r>
              <a:rPr lang="es-PE" sz="2000" dirty="0"/>
              <a:t>Las variables de control también se emplean para conectar varios widgets del mismo tipo, por ejemplo, varios controles del tipo </a:t>
            </a:r>
            <a:r>
              <a:rPr lang="es-PE" sz="2000" i="1" dirty="0" err="1"/>
              <a:t>Radiobutton</a:t>
            </a:r>
            <a:r>
              <a:rPr lang="es-PE" sz="2000" dirty="0"/>
              <a:t>. En este caso tomarán un valor de varios posibles</a:t>
            </a:r>
            <a:r>
              <a:rPr lang="es-PE" sz="2000" dirty="0" smtClean="0"/>
              <a:t>.</a:t>
            </a:r>
            <a:endParaRPr lang="es-PE" sz="2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022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Variables de Control</a:t>
            </a:r>
            <a:r>
              <a:rPr lang="es-PE" sz="4000" dirty="0" smtClean="0"/>
              <a:t>	</a:t>
            </a:r>
            <a:endParaRPr lang="es-PE" sz="4000" dirty="0"/>
          </a:p>
        </p:txBody>
      </p:sp>
      <p:sp>
        <p:nvSpPr>
          <p:cNvPr id="5" name="Marcador de contenido 2"/>
          <p:cNvSpPr txBox="1">
            <a:spLocks/>
          </p:cNvSpPr>
          <p:nvPr/>
        </p:nvSpPr>
        <p:spPr>
          <a:xfrm>
            <a:off x="178577" y="1326778"/>
            <a:ext cx="8569887" cy="5531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b="1" dirty="0" smtClean="0"/>
              <a:t>Declarar variables de control</a:t>
            </a:r>
            <a:endParaRPr lang="es-PE" sz="2000" b="1" dirty="0"/>
          </a:p>
          <a:p>
            <a:pPr marL="0" indent="0" algn="just">
              <a:buNone/>
            </a:pPr>
            <a:r>
              <a:rPr lang="es-PE" sz="2000" dirty="0" smtClean="0"/>
              <a:t>Las </a:t>
            </a:r>
            <a:r>
              <a:rPr lang="es-PE" sz="2000" dirty="0"/>
              <a:t>variables de control se declaran de forma diferente en función al tipo de dato que almacenan</a:t>
            </a:r>
            <a:r>
              <a:rPr lang="es-PE" sz="2000" dirty="0" smtClean="0"/>
              <a:t>:</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r>
              <a:rPr lang="es-PE" sz="2000" dirty="0"/>
              <a:t>También, en el momento de declarar una variable es posible asignar un valor inicial:</a:t>
            </a:r>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611560" y="2476562"/>
            <a:ext cx="8136904" cy="1077218"/>
          </a:xfrm>
          <a:prstGeom prst="rect">
            <a:avLst/>
          </a:prstGeom>
        </p:spPr>
        <p:txBody>
          <a:bodyPr wrap="square">
            <a:spAutoFit/>
          </a:bodyPr>
          <a:lstStyle/>
          <a:p>
            <a:r>
              <a:rPr lang="es-PE" sz="1600" b="1" dirty="0">
                <a:latin typeface="Courier New" panose="02070309020205020404" pitchFamily="49" charset="0"/>
                <a:cs typeface="Courier New" panose="02070309020205020404" pitchFamily="49" charset="0"/>
              </a:rPr>
              <a:t>entero = </a:t>
            </a:r>
            <a:r>
              <a:rPr lang="es-PE" sz="1600" b="1" dirty="0" err="1">
                <a:latin typeface="Courier New" panose="02070309020205020404" pitchFamily="49" charset="0"/>
                <a:cs typeface="Courier New" panose="02070309020205020404" pitchFamily="49" charset="0"/>
              </a:rPr>
              <a:t>IntVar</a:t>
            </a:r>
            <a:r>
              <a:rPr lang="es-PE" sz="1600" b="1" dirty="0">
                <a:latin typeface="Courier New" panose="02070309020205020404" pitchFamily="49" charset="0"/>
                <a:cs typeface="Courier New" panose="02070309020205020404" pitchFamily="49" charset="0"/>
              </a:rPr>
              <a:t>()  # Declara variable de tipo entera</a:t>
            </a:r>
          </a:p>
          <a:p>
            <a:r>
              <a:rPr lang="es-PE" sz="1600" b="1" dirty="0">
                <a:latin typeface="Courier New" panose="02070309020205020404" pitchFamily="49" charset="0"/>
                <a:cs typeface="Courier New" panose="02070309020205020404" pitchFamily="49" charset="0"/>
              </a:rPr>
              <a:t>flotante = </a:t>
            </a:r>
            <a:r>
              <a:rPr lang="es-PE" sz="1600" b="1" dirty="0" err="1">
                <a:latin typeface="Courier New" panose="02070309020205020404" pitchFamily="49" charset="0"/>
                <a:cs typeface="Courier New" panose="02070309020205020404" pitchFamily="49" charset="0"/>
              </a:rPr>
              <a:t>DoubleVar</a:t>
            </a:r>
            <a:r>
              <a:rPr lang="es-PE" sz="1600" b="1" dirty="0">
                <a:latin typeface="Courier New" panose="02070309020205020404" pitchFamily="49" charset="0"/>
                <a:cs typeface="Courier New" panose="02070309020205020404" pitchFamily="49" charset="0"/>
              </a:rPr>
              <a:t>()  # Declara variable de tipo flotante</a:t>
            </a:r>
          </a:p>
          <a:p>
            <a:r>
              <a:rPr lang="es-PE" sz="1600" b="1" dirty="0">
                <a:latin typeface="Courier New" panose="02070309020205020404" pitchFamily="49" charset="0"/>
                <a:cs typeface="Courier New" panose="02070309020205020404" pitchFamily="49" charset="0"/>
              </a:rPr>
              <a:t>cadena = </a:t>
            </a:r>
            <a:r>
              <a:rPr lang="es-PE" sz="1600" b="1" dirty="0" err="1">
                <a:latin typeface="Courier New" panose="02070309020205020404" pitchFamily="49" charset="0"/>
                <a:cs typeface="Courier New" panose="02070309020205020404" pitchFamily="49" charset="0"/>
              </a:rPr>
              <a:t>StringVar</a:t>
            </a:r>
            <a:r>
              <a:rPr lang="es-PE" sz="1600" b="1" dirty="0">
                <a:latin typeface="Courier New" panose="02070309020205020404" pitchFamily="49" charset="0"/>
                <a:cs typeface="Courier New" panose="02070309020205020404" pitchFamily="49" charset="0"/>
              </a:rPr>
              <a:t>()  # Declara variable de tipo cadena</a:t>
            </a:r>
          </a:p>
          <a:p>
            <a:r>
              <a:rPr lang="es-PE" sz="1600" b="1" dirty="0">
                <a:latin typeface="Courier New" panose="02070309020205020404" pitchFamily="49" charset="0"/>
                <a:cs typeface="Courier New" panose="02070309020205020404" pitchFamily="49" charset="0"/>
              </a:rPr>
              <a:t>booleano = </a:t>
            </a:r>
            <a:r>
              <a:rPr lang="es-PE" sz="1600" b="1" dirty="0" err="1">
                <a:latin typeface="Courier New" panose="02070309020205020404" pitchFamily="49" charset="0"/>
                <a:cs typeface="Courier New" panose="02070309020205020404" pitchFamily="49" charset="0"/>
              </a:rPr>
              <a:t>BooleanVar</a:t>
            </a:r>
            <a:r>
              <a:rPr lang="es-PE" sz="1600" b="1" dirty="0">
                <a:latin typeface="Courier New" panose="02070309020205020404" pitchFamily="49" charset="0"/>
                <a:cs typeface="Courier New" panose="02070309020205020404" pitchFamily="49" charset="0"/>
              </a:rPr>
              <a:t>()  # Declara variable de tipo booleana</a:t>
            </a:r>
            <a:endParaRPr lang="es-PE" sz="1600" b="1" dirty="0">
              <a:latin typeface="Courier New" panose="02070309020205020404" pitchFamily="49" charset="0"/>
              <a:cs typeface="Courier New" panose="02070309020205020404" pitchFamily="49" charset="0"/>
            </a:endParaRPr>
          </a:p>
        </p:txBody>
      </p:sp>
      <p:sp>
        <p:nvSpPr>
          <p:cNvPr id="8" name="Rectángulo 7"/>
          <p:cNvSpPr/>
          <p:nvPr/>
        </p:nvSpPr>
        <p:spPr>
          <a:xfrm>
            <a:off x="611560" y="4667281"/>
            <a:ext cx="8136904" cy="338554"/>
          </a:xfrm>
          <a:prstGeom prst="rect">
            <a:avLst/>
          </a:prstGeom>
        </p:spPr>
        <p:txBody>
          <a:bodyPr wrap="square">
            <a:spAutoFit/>
          </a:bodyPr>
          <a:lstStyle/>
          <a:p>
            <a:r>
              <a:rPr lang="es-PE" sz="1600" b="1" dirty="0">
                <a:latin typeface="Courier New" panose="02070309020205020404" pitchFamily="49" charset="0"/>
                <a:cs typeface="Courier New" panose="02070309020205020404" pitchFamily="49" charset="0"/>
              </a:rPr>
              <a:t>blog = </a:t>
            </a:r>
            <a:r>
              <a:rPr lang="es-PE" sz="1600" b="1" dirty="0" err="1">
                <a:latin typeface="Courier New" panose="02070309020205020404" pitchFamily="49" charset="0"/>
                <a:cs typeface="Courier New" panose="02070309020205020404" pitchFamily="49" charset="0"/>
              </a:rPr>
              <a:t>StringVar</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value</a:t>
            </a:r>
            <a:r>
              <a:rPr lang="es-PE" sz="1600" b="1" dirty="0" smtClean="0">
                <a:latin typeface="Courier New" panose="02070309020205020404" pitchFamily="49" charset="0"/>
                <a:cs typeface="Courier New" panose="02070309020205020404" pitchFamily="49" charset="0"/>
              </a:rPr>
              <a:t>=“Curso Python")</a:t>
            </a:r>
            <a:endParaRPr lang="es-P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7974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Variables de Control</a:t>
            </a:r>
            <a:r>
              <a:rPr lang="es-PE" sz="4000" dirty="0" smtClean="0"/>
              <a:t>	</a:t>
            </a:r>
            <a:endParaRPr lang="es-PE" sz="4000" dirty="0"/>
          </a:p>
        </p:txBody>
      </p:sp>
      <p:sp>
        <p:nvSpPr>
          <p:cNvPr id="5" name="Marcador de contenido 2"/>
          <p:cNvSpPr txBox="1">
            <a:spLocks/>
          </p:cNvSpPr>
          <p:nvPr/>
        </p:nvSpPr>
        <p:spPr>
          <a:xfrm>
            <a:off x="178577" y="1326778"/>
            <a:ext cx="8569887" cy="5531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b="1" dirty="0" smtClean="0"/>
              <a:t>Metodo set()</a:t>
            </a:r>
            <a:endParaRPr lang="es-PE" sz="2000" b="1" dirty="0"/>
          </a:p>
          <a:p>
            <a:pPr marL="0" indent="0" algn="just">
              <a:buNone/>
            </a:pPr>
            <a:r>
              <a:rPr lang="es-PE" sz="2000" dirty="0"/>
              <a:t>El método </a:t>
            </a:r>
            <a:r>
              <a:rPr lang="es-PE" sz="2000" b="1" dirty="0"/>
              <a:t>set() </a:t>
            </a:r>
            <a:r>
              <a:rPr lang="es-PE" sz="2000" dirty="0"/>
              <a:t>asigna un valor a una variable de control. Se utiliza para modificar el valor o estado de un widget</a:t>
            </a:r>
            <a:r>
              <a:rPr lang="es-PE" sz="2000" dirty="0" smtClean="0"/>
              <a:t>:</a:t>
            </a:r>
          </a:p>
          <a:p>
            <a:pPr marL="0" indent="0" algn="just">
              <a:buNone/>
            </a:pPr>
            <a:endParaRPr lang="es-PE" sz="2000" dirty="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r>
              <a:rPr lang="es-PE" sz="2000" b="1" dirty="0"/>
              <a:t>Metodo </a:t>
            </a:r>
            <a:r>
              <a:rPr lang="es-PE" sz="2000" b="1" dirty="0" err="1" smtClean="0"/>
              <a:t>get</a:t>
            </a:r>
            <a:r>
              <a:rPr lang="es-PE" sz="2000" b="1" dirty="0"/>
              <a:t>()</a:t>
            </a:r>
          </a:p>
          <a:p>
            <a:pPr marL="0" indent="0" algn="just">
              <a:buNone/>
            </a:pPr>
            <a:r>
              <a:rPr lang="es-PE" sz="2000" dirty="0" smtClean="0"/>
              <a:t>El </a:t>
            </a:r>
            <a:r>
              <a:rPr lang="es-PE" sz="2000" dirty="0"/>
              <a:t>método </a:t>
            </a:r>
            <a:r>
              <a:rPr lang="es-PE" sz="2000" b="1" dirty="0" err="1"/>
              <a:t>get</a:t>
            </a:r>
            <a:r>
              <a:rPr lang="es-PE" sz="2000" b="1" dirty="0"/>
              <a:t>()</a:t>
            </a:r>
            <a:r>
              <a:rPr lang="es-PE" sz="2000" dirty="0"/>
              <a:t> obtiene el valor que tenga, en un momento dado, una variable de control. Se utiliza cuando es necesario leer el valor de un control:</a:t>
            </a:r>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611560" y="2476562"/>
            <a:ext cx="8136904" cy="1569660"/>
          </a:xfrm>
          <a:prstGeom prst="rect">
            <a:avLst/>
          </a:prstGeom>
        </p:spPr>
        <p:txBody>
          <a:bodyPr wrap="square">
            <a:spAutoFit/>
          </a:bodyPr>
          <a:lstStyle/>
          <a:p>
            <a:r>
              <a:rPr lang="es-PE" sz="1600" b="1" dirty="0">
                <a:latin typeface="Courier New" panose="02070309020205020404" pitchFamily="49" charset="0"/>
                <a:cs typeface="Courier New" panose="02070309020205020404" pitchFamily="49" charset="0"/>
              </a:rPr>
              <a:t>nombre = </a:t>
            </a:r>
            <a:r>
              <a:rPr lang="es-PE" sz="1600" b="1" dirty="0" err="1">
                <a:latin typeface="Courier New" panose="02070309020205020404" pitchFamily="49" charset="0"/>
                <a:cs typeface="Courier New" panose="02070309020205020404" pitchFamily="49" charset="0"/>
              </a:rPr>
              <a:t>StringVar</a:t>
            </a:r>
            <a:r>
              <a:rPr lang="es-PE" sz="1600" b="1" dirty="0">
                <a:latin typeface="Courier New" panose="02070309020205020404" pitchFamily="49" charset="0"/>
                <a:cs typeface="Courier New" panose="02070309020205020404" pitchFamily="49" charset="0"/>
              </a:rPr>
              <a:t>()</a:t>
            </a:r>
          </a:p>
          <a:p>
            <a:r>
              <a:rPr lang="es-PE" sz="1600" b="1" dirty="0" err="1">
                <a:latin typeface="Courier New" panose="02070309020205020404" pitchFamily="49" charset="0"/>
                <a:cs typeface="Courier New" panose="02070309020205020404" pitchFamily="49" charset="0"/>
              </a:rPr>
              <a:t>id_art</a:t>
            </a:r>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IntVar</a:t>
            </a:r>
            <a:r>
              <a:rPr lang="es-PE" sz="1600" b="1" dirty="0">
                <a:latin typeface="Courier New" panose="02070309020205020404" pitchFamily="49" charset="0"/>
                <a:cs typeface="Courier New" panose="02070309020205020404" pitchFamily="49" charset="0"/>
              </a:rPr>
              <a:t>()</a:t>
            </a:r>
          </a:p>
          <a:p>
            <a:r>
              <a:rPr lang="es-PE" sz="1600" b="1" dirty="0" err="1">
                <a:latin typeface="Courier New" panose="02070309020205020404" pitchFamily="49" charset="0"/>
                <a:cs typeface="Courier New" panose="02070309020205020404" pitchFamily="49" charset="0"/>
              </a:rPr>
              <a:t>nombre.set</a:t>
            </a:r>
            <a:r>
              <a:rPr lang="es-PE" sz="1600" b="1" dirty="0">
                <a:latin typeface="Courier New" panose="02070309020205020404" pitchFamily="49" charset="0"/>
                <a:cs typeface="Courier New" panose="02070309020205020404" pitchFamily="49" charset="0"/>
              </a:rPr>
              <a:t>("Python para impacientes")</a:t>
            </a:r>
          </a:p>
          <a:p>
            <a:r>
              <a:rPr lang="es-PE" sz="1600" b="1" dirty="0" err="1">
                <a:latin typeface="Courier New" panose="02070309020205020404" pitchFamily="49" charset="0"/>
                <a:cs typeface="Courier New" panose="02070309020205020404" pitchFamily="49" charset="0"/>
              </a:rPr>
              <a:t>id_art.set</a:t>
            </a:r>
            <a:r>
              <a:rPr lang="es-PE" sz="1600" b="1" dirty="0">
                <a:latin typeface="Courier New" panose="02070309020205020404" pitchFamily="49" charset="0"/>
                <a:cs typeface="Courier New" panose="02070309020205020404" pitchFamily="49" charset="0"/>
              </a:rPr>
              <a:t>(1)</a:t>
            </a:r>
          </a:p>
          <a:p>
            <a:r>
              <a:rPr lang="es-PE" sz="1600" b="1" dirty="0">
                <a:latin typeface="Courier New" panose="02070309020205020404" pitchFamily="49" charset="0"/>
                <a:cs typeface="Courier New" panose="02070309020205020404" pitchFamily="49" charset="0"/>
              </a:rPr>
              <a:t>blog = </a:t>
            </a:r>
            <a:r>
              <a:rPr lang="es-PE" sz="1600" b="1" dirty="0" err="1">
                <a:latin typeface="Courier New" panose="02070309020205020404" pitchFamily="49" charset="0"/>
                <a:cs typeface="Courier New" panose="02070309020205020404" pitchFamily="49" charset="0"/>
              </a:rPr>
              <a:t>ttk.Entry</a:t>
            </a:r>
            <a:r>
              <a:rPr lang="es-PE" sz="1600" b="1" dirty="0">
                <a:latin typeface="Courier New" panose="02070309020205020404" pitchFamily="49" charset="0"/>
                <a:cs typeface="Courier New" panose="02070309020205020404" pitchFamily="49" charset="0"/>
              </a:rPr>
              <a:t>(ventana, </a:t>
            </a:r>
            <a:r>
              <a:rPr lang="es-PE" sz="1600" b="1" dirty="0" err="1">
                <a:latin typeface="Courier New" panose="02070309020205020404" pitchFamily="49" charset="0"/>
                <a:cs typeface="Courier New" panose="02070309020205020404" pitchFamily="49" charset="0"/>
              </a:rPr>
              <a:t>textvariable</a:t>
            </a:r>
            <a:r>
              <a:rPr lang="es-PE" sz="1600" b="1" dirty="0">
                <a:latin typeface="Courier New" panose="02070309020205020404" pitchFamily="49" charset="0"/>
                <a:cs typeface="Courier New" panose="02070309020205020404" pitchFamily="49" charset="0"/>
              </a:rPr>
              <a:t>=nombre, </a:t>
            </a:r>
            <a:r>
              <a:rPr lang="es-PE" sz="1600" b="1" dirty="0" err="1">
                <a:latin typeface="Courier New" panose="02070309020205020404" pitchFamily="49" charset="0"/>
                <a:cs typeface="Courier New" panose="02070309020205020404" pitchFamily="49" charset="0"/>
              </a:rPr>
              <a:t>width</a:t>
            </a:r>
            <a:r>
              <a:rPr lang="es-PE" sz="1600" b="1" dirty="0">
                <a:latin typeface="Courier New" panose="02070309020205020404" pitchFamily="49" charset="0"/>
                <a:cs typeface="Courier New" panose="02070309020205020404" pitchFamily="49" charset="0"/>
              </a:rPr>
              <a:t>=25)</a:t>
            </a:r>
          </a:p>
          <a:p>
            <a:r>
              <a:rPr lang="es-PE" sz="1600" b="1" dirty="0" err="1">
                <a:latin typeface="Courier New" panose="02070309020205020404" pitchFamily="49" charset="0"/>
                <a:cs typeface="Courier New" panose="02070309020205020404" pitchFamily="49" charset="0"/>
              </a:rPr>
              <a:t>arti</a:t>
            </a:r>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ttk.Label</a:t>
            </a:r>
            <a:r>
              <a:rPr lang="es-PE" sz="1600" b="1" dirty="0">
                <a:latin typeface="Courier New" panose="02070309020205020404" pitchFamily="49" charset="0"/>
                <a:cs typeface="Courier New" panose="02070309020205020404" pitchFamily="49" charset="0"/>
              </a:rPr>
              <a:t>(ventana, </a:t>
            </a:r>
            <a:r>
              <a:rPr lang="es-PE" sz="1600" b="1" dirty="0" err="1">
                <a:latin typeface="Courier New" panose="02070309020205020404" pitchFamily="49" charset="0"/>
                <a:cs typeface="Courier New" panose="02070309020205020404" pitchFamily="49" charset="0"/>
              </a:rPr>
              <a:t>textvariable</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id_art</a:t>
            </a:r>
            <a:r>
              <a:rPr lang="es-PE" sz="1600" b="1" dirty="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p:txBody>
      </p:sp>
      <p:sp>
        <p:nvSpPr>
          <p:cNvPr id="8" name="Rectángulo 7"/>
          <p:cNvSpPr/>
          <p:nvPr/>
        </p:nvSpPr>
        <p:spPr>
          <a:xfrm>
            <a:off x="611560" y="5196006"/>
            <a:ext cx="8136904" cy="584775"/>
          </a:xfrm>
          <a:prstGeom prst="rect">
            <a:avLst/>
          </a:prstGeom>
        </p:spPr>
        <p:txBody>
          <a:bodyPr wrap="square">
            <a:spAutoFit/>
          </a:bodyPr>
          <a:lstStyle/>
          <a:p>
            <a:r>
              <a:rPr lang="es-PE" sz="1600" b="1" dirty="0" err="1">
                <a:latin typeface="Courier New" panose="02070309020205020404" pitchFamily="49" charset="0"/>
                <a:cs typeface="Courier New" panose="02070309020205020404" pitchFamily="49" charset="0"/>
              </a:rPr>
              <a:t>print</a:t>
            </a:r>
            <a:r>
              <a:rPr lang="es-PE" sz="1600" b="1" dirty="0">
                <a:latin typeface="Courier New" panose="02070309020205020404" pitchFamily="49" charset="0"/>
                <a:cs typeface="Courier New" panose="02070309020205020404" pitchFamily="49" charset="0"/>
              </a:rPr>
              <a:t>('Blog:', </a:t>
            </a:r>
            <a:r>
              <a:rPr lang="es-PE" sz="1600" b="1" dirty="0" err="1">
                <a:latin typeface="Courier New" panose="02070309020205020404" pitchFamily="49" charset="0"/>
                <a:cs typeface="Courier New" panose="02070309020205020404" pitchFamily="49" charset="0"/>
              </a:rPr>
              <a:t>nombre.get</a:t>
            </a:r>
            <a:r>
              <a:rPr lang="es-PE" sz="1600" b="1" dirty="0">
                <a:latin typeface="Courier New" panose="02070309020205020404" pitchFamily="49" charset="0"/>
                <a:cs typeface="Courier New" panose="02070309020205020404" pitchFamily="49" charset="0"/>
              </a:rPr>
              <a:t>())</a:t>
            </a:r>
          </a:p>
          <a:p>
            <a:r>
              <a:rPr lang="es-PE" sz="1600" b="1" dirty="0" err="1">
                <a:latin typeface="Courier New" panose="02070309020205020404" pitchFamily="49" charset="0"/>
                <a:cs typeface="Courier New" panose="02070309020205020404" pitchFamily="49" charset="0"/>
              </a:rPr>
              <a:t>print</a:t>
            </a:r>
            <a:r>
              <a:rPr lang="es-PE" sz="1600" b="1" dirty="0">
                <a:latin typeface="Courier New" panose="02070309020205020404" pitchFamily="49" charset="0"/>
                <a:cs typeface="Courier New" panose="02070309020205020404" pitchFamily="49" charset="0"/>
              </a:rPr>
              <a:t>('Id artículo:', </a:t>
            </a:r>
            <a:r>
              <a:rPr lang="es-PE" sz="1600" b="1" dirty="0" err="1">
                <a:latin typeface="Courier New" panose="02070309020205020404" pitchFamily="49" charset="0"/>
                <a:cs typeface="Courier New" panose="02070309020205020404" pitchFamily="49" charset="0"/>
              </a:rPr>
              <a:t>id_art.get</a:t>
            </a:r>
            <a:r>
              <a:rPr lang="es-PE" sz="1600" b="1" dirty="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23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Variables de Control</a:t>
            </a:r>
            <a:r>
              <a:rPr lang="es-PE" sz="4000" dirty="0" smtClean="0"/>
              <a:t>	</a:t>
            </a:r>
            <a:endParaRPr lang="es-PE" sz="4000" dirty="0"/>
          </a:p>
        </p:txBody>
      </p:sp>
      <p:sp>
        <p:nvSpPr>
          <p:cNvPr id="5" name="Marcador de contenido 2"/>
          <p:cNvSpPr txBox="1">
            <a:spLocks/>
          </p:cNvSpPr>
          <p:nvPr/>
        </p:nvSpPr>
        <p:spPr>
          <a:xfrm>
            <a:off x="178577" y="1326778"/>
            <a:ext cx="6121615" cy="5531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a:t>El programa de este ejemplo calcula el coste de un viaje en tren teniendo en cuenta el número de viajeros; el tipo de billete (de sólo ida o de ida y vuelta); la clase en la cual se viaja (que puede ser clase turista, primera o lujo); la distancia en kilómetros y el precio por kilómetro (por defecto es 0,10 céntimos de euro). </a:t>
            </a:r>
          </a:p>
          <a:p>
            <a:pPr marL="0" indent="0" algn="just">
              <a:buNone/>
            </a:pPr>
            <a:endParaRPr lang="es-PE" sz="2000" dirty="0"/>
          </a:p>
          <a:p>
            <a:pPr marL="0" indent="0" algn="just">
              <a:buNone/>
            </a:pPr>
            <a:r>
              <a:rPr lang="es-PE" sz="2000" dirty="0"/>
              <a:t>El cálculo del importe a pagar se realiza multiplicando número de viajeros por km y precio, con los siguientes incrementos: </a:t>
            </a:r>
          </a:p>
          <a:p>
            <a:pPr marL="0" indent="0" algn="just">
              <a:buNone/>
            </a:pPr>
            <a:endParaRPr lang="es-PE" sz="2000" dirty="0"/>
          </a:p>
          <a:p>
            <a:pPr marL="0" indent="0" algn="just">
              <a:buNone/>
            </a:pPr>
            <a:r>
              <a:rPr lang="es-PE" sz="2000" dirty="0"/>
              <a:t>Si el viaje es de ida y vuelta se multiplica el total por </a:t>
            </a:r>
            <a:r>
              <a:rPr lang="es-PE" sz="2000" dirty="0" smtClean="0"/>
              <a:t>1,5.</a:t>
            </a:r>
            <a:endParaRPr lang="es-PE" sz="2000" dirty="0"/>
          </a:p>
          <a:p>
            <a:pPr marL="0" indent="0" algn="just">
              <a:buNone/>
            </a:pPr>
            <a:r>
              <a:rPr lang="es-PE" sz="2000" dirty="0"/>
              <a:t>Si la clase es primera se multiplica el total por 1,2 y si es de lujo se multiplica por </a:t>
            </a:r>
            <a:r>
              <a:rPr lang="es-PE" sz="2000" dirty="0" smtClean="0"/>
              <a:t>2.</a:t>
            </a:r>
            <a:endParaRPr lang="es-PE" sz="2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http://3.bp.blogspot.com/-DozIvlPJmAk/VrHzd5Df8OI/AAAAAAAACss/u_JYVNN7PSA/s1600/tkinter4-tre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613" y="1163341"/>
            <a:ext cx="20955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14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53958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0060" y="620688"/>
            <a:ext cx="8229600" cy="706090"/>
          </a:xfrm>
        </p:spPr>
        <p:txBody>
          <a:bodyPr/>
          <a:lstStyle/>
          <a:p>
            <a:r>
              <a:rPr lang="es-PE" dirty="0" smtClean="0"/>
              <a:t>Clase N° </a:t>
            </a:r>
            <a:r>
              <a:rPr lang="es-PE" dirty="0" smtClean="0"/>
              <a:t>5</a:t>
            </a:r>
            <a:endParaRPr lang="es-PE" dirty="0"/>
          </a:p>
        </p:txBody>
      </p:sp>
      <p:sp>
        <p:nvSpPr>
          <p:cNvPr id="3" name="Marcador de contenido 2"/>
          <p:cNvSpPr>
            <a:spLocks noGrp="1"/>
          </p:cNvSpPr>
          <p:nvPr>
            <p:ph idx="1"/>
          </p:nvPr>
        </p:nvSpPr>
        <p:spPr>
          <a:xfrm>
            <a:off x="457200" y="1600200"/>
            <a:ext cx="8229600" cy="4997152"/>
          </a:xfrm>
        </p:spPr>
        <p:txBody>
          <a:bodyPr/>
          <a:lstStyle/>
          <a:p>
            <a:r>
              <a:rPr lang="es-PE" sz="2800" dirty="0" smtClean="0"/>
              <a:t>Capitulo IX</a:t>
            </a:r>
            <a:endParaRPr lang="es-PE" sz="2800" dirty="0" smtClean="0"/>
          </a:p>
          <a:p>
            <a:pPr lvl="1"/>
            <a:r>
              <a:rPr lang="es-PE" sz="2000" dirty="0" smtClean="0"/>
              <a:t>Introducción a </a:t>
            </a:r>
            <a:r>
              <a:rPr lang="es-PE" sz="2000" dirty="0" err="1" smtClean="0"/>
              <a:t>Tkinter</a:t>
            </a:r>
            <a:endParaRPr lang="es-PE" sz="2000" dirty="0" smtClean="0"/>
          </a:p>
          <a:p>
            <a:pPr lvl="1"/>
            <a:r>
              <a:rPr lang="es-PE" sz="2000" dirty="0" err="1" smtClean="0"/>
              <a:t>Tkinter</a:t>
            </a:r>
            <a:r>
              <a:rPr lang="es-PE" sz="2000" dirty="0" smtClean="0"/>
              <a:t> Widgets</a:t>
            </a:r>
            <a:endParaRPr lang="es-PE" sz="2000" dirty="0" smtClean="0"/>
          </a:p>
          <a:p>
            <a:pPr lvl="1"/>
            <a:r>
              <a:rPr lang="es-PE" sz="2000" dirty="0" smtClean="0"/>
              <a:t>Atributos Básicos</a:t>
            </a:r>
          </a:p>
          <a:p>
            <a:pPr lvl="1"/>
            <a:r>
              <a:rPr lang="es-PE" sz="2000" dirty="0" smtClean="0"/>
              <a:t>Gestor de geometría</a:t>
            </a:r>
          </a:p>
          <a:p>
            <a:pPr marL="457200" lvl="1" indent="0">
              <a:buNone/>
            </a:pPr>
            <a:endParaRPr lang="es-PE" sz="2000" dirty="0" smtClean="0"/>
          </a:p>
          <a:p>
            <a:pPr marL="457200" lvl="1" indent="0">
              <a:buNone/>
            </a:pPr>
            <a:endParaRPr lang="es-PE" sz="2000" dirty="0"/>
          </a:p>
          <a:p>
            <a:pPr lvl="0"/>
            <a:r>
              <a:rPr lang="es-PE" sz="2800" dirty="0" smtClean="0"/>
              <a:t>Laboratorio</a:t>
            </a:r>
            <a:r>
              <a:rPr lang="es-PE" sz="2800" dirty="0"/>
              <a:t>: Ejercicios prácticos</a:t>
            </a:r>
          </a:p>
          <a:p>
            <a:endParaRPr lang="es-PE" sz="28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4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664" y="1194783"/>
            <a:ext cx="8229600" cy="706090"/>
          </a:xfrm>
        </p:spPr>
        <p:txBody>
          <a:bodyPr/>
          <a:lstStyle/>
          <a:p>
            <a:r>
              <a:rPr lang="es-PE" sz="4000" dirty="0" err="1" smtClean="0"/>
              <a:t>Introduccion</a:t>
            </a:r>
            <a:r>
              <a:rPr lang="es-PE" sz="4000" dirty="0" smtClean="0"/>
              <a:t> a </a:t>
            </a:r>
            <a:r>
              <a:rPr lang="es-PE" sz="4000" dirty="0" err="1" smtClean="0"/>
              <a:t>Tkinter</a:t>
            </a:r>
            <a:endParaRPr lang="es-PE" sz="4000" dirty="0"/>
          </a:p>
        </p:txBody>
      </p:sp>
      <p:sp>
        <p:nvSpPr>
          <p:cNvPr id="3" name="Marcador de contenido 2"/>
          <p:cNvSpPr>
            <a:spLocks noGrp="1"/>
          </p:cNvSpPr>
          <p:nvPr>
            <p:ph idx="1"/>
          </p:nvPr>
        </p:nvSpPr>
        <p:spPr>
          <a:xfrm>
            <a:off x="246984" y="1900873"/>
            <a:ext cx="8640960" cy="4189784"/>
          </a:xfrm>
        </p:spPr>
        <p:txBody>
          <a:bodyPr/>
          <a:lstStyle/>
          <a:p>
            <a:pPr marL="0" indent="0" algn="just">
              <a:buNone/>
            </a:pPr>
            <a:r>
              <a:rPr lang="es-PE" sz="2000" dirty="0"/>
              <a:t>Con Python hay </a:t>
            </a:r>
            <a:r>
              <a:rPr lang="es-PE" sz="2000" dirty="0">
                <a:hlinkClick r:id="rId2"/>
              </a:rPr>
              <a:t>muchas posibilidades para programar una interfaz gráfica</a:t>
            </a:r>
            <a:r>
              <a:rPr lang="es-PE" sz="2000" dirty="0"/>
              <a:t> de usuario (GUI) pero </a:t>
            </a:r>
            <a:r>
              <a:rPr lang="es-PE" sz="2000" dirty="0" err="1"/>
              <a:t>Tkinter</a:t>
            </a:r>
            <a:r>
              <a:rPr lang="es-PE" sz="2000" dirty="0"/>
              <a:t> es fácil de usar, es multiplataforma y, además, viene incluido con Python en su versión para Windows, para Mac y para la mayoría de las distribuciones GNU/Linux. Se le considera el estándar de facto en la programación GUI con Python. </a:t>
            </a:r>
            <a:endParaRPr lang="es-PE" sz="2000" dirty="0" smtClean="0"/>
          </a:p>
          <a:p>
            <a:pPr marL="0" indent="0" algn="just">
              <a:buNone/>
            </a:pPr>
            <a:endParaRPr lang="es-PE" sz="2000" dirty="0"/>
          </a:p>
          <a:p>
            <a:pPr marL="0" indent="0" algn="just">
              <a:buNone/>
            </a:pPr>
            <a:r>
              <a:rPr lang="es-PE" sz="2000" dirty="0" err="1"/>
              <a:t>Tkinter</a:t>
            </a:r>
            <a:r>
              <a:rPr lang="es-PE" sz="2000" dirty="0"/>
              <a:t> es un </a:t>
            </a:r>
            <a:r>
              <a:rPr lang="es-PE" sz="2000" dirty="0" err="1"/>
              <a:t>binding</a:t>
            </a:r>
            <a:r>
              <a:rPr lang="es-PE" sz="2000" dirty="0"/>
              <a:t> de la biblioteca </a:t>
            </a:r>
            <a:r>
              <a:rPr lang="es-PE" sz="2000" dirty="0" err="1"/>
              <a:t>Tcl</a:t>
            </a:r>
            <a:r>
              <a:rPr lang="es-PE" sz="2000" dirty="0"/>
              <a:t>/</a:t>
            </a:r>
            <a:r>
              <a:rPr lang="es-PE" sz="2000" dirty="0" err="1"/>
              <a:t>Tk</a:t>
            </a:r>
            <a:r>
              <a:rPr lang="es-PE" sz="2000" dirty="0"/>
              <a:t> que está también disponible para otros lenguajes como Perl y Rubí. </a:t>
            </a:r>
            <a:endParaRPr lang="es-PE" sz="2000" dirty="0"/>
          </a:p>
        </p:txBody>
      </p:sp>
      <p:pic>
        <p:nvPicPr>
          <p:cNvPr id="5" name="Picture 2" descr="Resultado de imagen par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a:t>
            </a:r>
            <a:r>
              <a:rPr lang="es-PE" dirty="0" smtClean="0"/>
              <a:t>IX</a:t>
            </a:r>
            <a:endParaRPr lang="es-PE" dirty="0"/>
          </a:p>
        </p:txBody>
      </p:sp>
      <p:sp>
        <p:nvSpPr>
          <p:cNvPr id="8" name="Rectángulo 7"/>
          <p:cNvSpPr/>
          <p:nvPr/>
        </p:nvSpPr>
        <p:spPr>
          <a:xfrm>
            <a:off x="2915816" y="4858599"/>
            <a:ext cx="3024336" cy="1305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lang="en-US" sz="1600" dirty="0">
                <a:solidFill>
                  <a:srgbClr val="000000"/>
                </a:solidFill>
                <a:latin typeface="Courier New" panose="02070309020205020404" pitchFamily="49" charset="0"/>
              </a:rPr>
              <a:t>import </a:t>
            </a:r>
            <a:r>
              <a:rPr lang="en-US" sz="1600" dirty="0" err="1">
                <a:solidFill>
                  <a:srgbClr val="000000"/>
                </a:solidFill>
                <a:latin typeface="Courier New" panose="02070309020205020404" pitchFamily="49" charset="0"/>
              </a:rPr>
              <a:t>tkinter</a:t>
            </a:r>
            <a:endParaRPr lang="en-US" sz="1600" dirty="0">
              <a:solidFill>
                <a:srgbClr val="000000"/>
              </a:solidFill>
              <a:latin typeface="Courier New" panose="02070309020205020404" pitchFamily="49" charset="0"/>
            </a:endParaRPr>
          </a:p>
          <a:p>
            <a:pPr eaLnBrk="0" fontAlgn="base" hangingPunct="0">
              <a:spcBef>
                <a:spcPct val="0"/>
              </a:spcBef>
              <a:spcAft>
                <a:spcPct val="0"/>
              </a:spcAft>
            </a:pPr>
            <a:r>
              <a:rPr lang="en-US" sz="1600" dirty="0">
                <a:solidFill>
                  <a:srgbClr val="000000"/>
                </a:solidFill>
                <a:latin typeface="Courier New" panose="02070309020205020404" pitchFamily="49" charset="0"/>
              </a:rPr>
              <a:t>top = </a:t>
            </a:r>
            <a:r>
              <a:rPr lang="en-US" sz="1600" dirty="0" err="1">
                <a:solidFill>
                  <a:srgbClr val="000000"/>
                </a:solidFill>
                <a:latin typeface="Courier New" panose="02070309020205020404" pitchFamily="49" charset="0"/>
              </a:rPr>
              <a:t>tkinter.Tk</a:t>
            </a:r>
            <a:r>
              <a:rPr lang="en-US" sz="1600" dirty="0">
                <a:solidFill>
                  <a:srgbClr val="000000"/>
                </a:solidFill>
                <a:latin typeface="Courier New" panose="02070309020205020404" pitchFamily="49" charset="0"/>
              </a:rPr>
              <a:t>()</a:t>
            </a:r>
          </a:p>
          <a:p>
            <a:pPr eaLnBrk="0" fontAlgn="base" hangingPunct="0">
              <a:spcBef>
                <a:spcPct val="0"/>
              </a:spcBef>
              <a:spcAft>
                <a:spcPct val="0"/>
              </a:spcAft>
            </a:pP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Codigo</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aqui</a:t>
            </a:r>
            <a:endParaRPr lang="en-US" sz="1600" dirty="0">
              <a:solidFill>
                <a:srgbClr val="000000"/>
              </a:solidFill>
              <a:latin typeface="Courier New" panose="02070309020205020404" pitchFamily="49" charset="0"/>
            </a:endParaRPr>
          </a:p>
          <a:p>
            <a:pPr eaLnBrk="0" fontAlgn="base" hangingPunct="0">
              <a:spcBef>
                <a:spcPct val="0"/>
              </a:spcBef>
              <a:spcAft>
                <a:spcPct val="0"/>
              </a:spcAft>
            </a:pPr>
            <a:r>
              <a:rPr lang="en-US" sz="1600" dirty="0" err="1">
                <a:solidFill>
                  <a:srgbClr val="000000"/>
                </a:solidFill>
                <a:latin typeface="Courier New" panose="02070309020205020404" pitchFamily="49" charset="0"/>
              </a:rPr>
              <a:t>top.mainloop</a:t>
            </a:r>
            <a:r>
              <a:rPr lang="en-US" sz="1600" dirty="0">
                <a:solidFill>
                  <a:srgbClr val="000000"/>
                </a:solidFill>
                <a:latin typeface="Courier New" panose="02070309020205020404" pitchFamily="49" charset="0"/>
              </a:rPr>
              <a:t>()</a:t>
            </a:r>
            <a:endParaRPr lang="es-PE" sz="16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65023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err="1" smtClean="0"/>
              <a:t>Tkinter</a:t>
            </a:r>
            <a:r>
              <a:rPr lang="es-PE" sz="4000" dirty="0" smtClean="0"/>
              <a:t> widgets</a:t>
            </a:r>
            <a:r>
              <a:rPr lang="es-PE" sz="4000" dirty="0" smtClean="0"/>
              <a:t>	</a:t>
            </a:r>
            <a:endParaRPr lang="es-PE" sz="4000" dirty="0"/>
          </a:p>
        </p:txBody>
      </p:sp>
      <p:sp>
        <p:nvSpPr>
          <p:cNvPr id="5" name="Marcador de contenido 2"/>
          <p:cNvSpPr txBox="1">
            <a:spLocks/>
          </p:cNvSpPr>
          <p:nvPr/>
        </p:nvSpPr>
        <p:spPr>
          <a:xfrm>
            <a:off x="178577" y="1326778"/>
            <a:ext cx="8640960"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s-PE" sz="2000" dirty="0" err="1" smtClean="0"/>
              <a:t>Tkinter</a:t>
            </a:r>
            <a:r>
              <a:rPr lang="es-PE" sz="2000" dirty="0" smtClean="0"/>
              <a:t> provee varios métodos de interfaz para crear aplicaciones, como botones, etiquetas, cajas de texto, sliders, menú, etc. Son comúnmente llamado widgets.</a:t>
            </a:r>
          </a:p>
          <a:p>
            <a:pPr marL="0" indent="0" algn="just">
              <a:buFont typeface="Arial" panose="020B0604020202020204" pitchFamily="34" charset="0"/>
              <a:buNone/>
            </a:pPr>
            <a:r>
              <a:rPr lang="es-PE" sz="2000" dirty="0" smtClean="0"/>
              <a:t>La lista total de widgets son:</a:t>
            </a:r>
            <a:endParaRPr lang="es-PE" sz="2000" dirty="0"/>
          </a:p>
          <a:p>
            <a:pPr algn="just"/>
            <a:r>
              <a:rPr lang="es-PE" sz="2000" dirty="0" err="1" smtClean="0"/>
              <a:t>Button</a:t>
            </a:r>
            <a:r>
              <a:rPr lang="es-PE" sz="2000" dirty="0" smtClean="0"/>
              <a:t>: utilizado para mostrar botones.</a:t>
            </a:r>
          </a:p>
          <a:p>
            <a:pPr algn="just"/>
            <a:r>
              <a:rPr lang="es-PE" sz="2000" dirty="0" err="1" smtClean="0"/>
              <a:t>Canvas</a:t>
            </a:r>
            <a:r>
              <a:rPr lang="es-PE" sz="2000" dirty="0" smtClean="0"/>
              <a:t>: utilizado para mostrar formas, gráficos, imágenes.</a:t>
            </a:r>
          </a:p>
          <a:p>
            <a:pPr algn="just"/>
            <a:r>
              <a:rPr lang="es-PE" sz="2000" dirty="0" err="1" smtClean="0"/>
              <a:t>CheckButton</a:t>
            </a:r>
            <a:r>
              <a:rPr lang="es-PE" sz="2000" dirty="0" smtClean="0"/>
              <a:t>: utilizado para desplegar una lista de opciones de </a:t>
            </a:r>
            <a:r>
              <a:rPr lang="es-PE" sz="2000" dirty="0" err="1" smtClean="0"/>
              <a:t>checkbox</a:t>
            </a:r>
            <a:r>
              <a:rPr lang="es-PE" sz="2000" dirty="0" smtClean="0"/>
              <a:t>, el usuario puede seleccionar múltiples opciones.</a:t>
            </a:r>
          </a:p>
          <a:p>
            <a:pPr algn="just"/>
            <a:r>
              <a:rPr lang="es-PE" sz="2000" dirty="0" err="1" smtClean="0"/>
              <a:t>Entry</a:t>
            </a:r>
            <a:r>
              <a:rPr lang="es-PE" sz="2000" dirty="0" smtClean="0"/>
              <a:t>: utilizado para desplegar una línea de texto como entrada de valores.</a:t>
            </a:r>
          </a:p>
          <a:p>
            <a:pPr algn="just"/>
            <a:r>
              <a:rPr lang="es-PE" sz="2000" dirty="0" err="1" smtClean="0"/>
              <a:t>Frame</a:t>
            </a:r>
            <a:r>
              <a:rPr lang="es-PE" sz="2000" dirty="0" smtClean="0"/>
              <a:t>: utilizado como contenedor para agrupar widgets.</a:t>
            </a:r>
          </a:p>
          <a:p>
            <a:pPr algn="just"/>
            <a:r>
              <a:rPr lang="es-PE" sz="2000" dirty="0" err="1" smtClean="0"/>
              <a:t>Label</a:t>
            </a:r>
            <a:r>
              <a:rPr lang="es-PE" sz="2000" dirty="0" smtClean="0"/>
              <a:t>: utilizado para crear líneas simples de texto, también puede contener imágenes.</a:t>
            </a:r>
          </a:p>
          <a:p>
            <a:pPr algn="just"/>
            <a:r>
              <a:rPr lang="es-PE" sz="2000" dirty="0" err="1" smtClean="0"/>
              <a:t>Listbox</a:t>
            </a:r>
            <a:r>
              <a:rPr lang="es-PE" sz="2000" dirty="0" smtClean="0"/>
              <a:t>: utilizado para crear una lista de texto.</a:t>
            </a:r>
          </a:p>
          <a:p>
            <a:pPr algn="just"/>
            <a:r>
              <a:rPr lang="es-PE" sz="2000" dirty="0" err="1" smtClean="0"/>
              <a:t>MenuButton</a:t>
            </a:r>
            <a:r>
              <a:rPr lang="es-PE" sz="2000" dirty="0" smtClean="0"/>
              <a:t>: utilizado para desplegar la opción de menú</a:t>
            </a:r>
          </a:p>
          <a:p>
            <a:pPr algn="just"/>
            <a:r>
              <a:rPr lang="es-PE" sz="2000" dirty="0" err="1" smtClean="0"/>
              <a:t>Message</a:t>
            </a:r>
            <a:r>
              <a:rPr lang="es-PE" sz="2000" dirty="0" smtClean="0"/>
              <a:t>: similar al </a:t>
            </a:r>
            <a:r>
              <a:rPr lang="es-PE" sz="2000" dirty="0" err="1" smtClean="0"/>
              <a:t>listbox</a:t>
            </a:r>
            <a:r>
              <a:rPr lang="es-PE" sz="2000" dirty="0" smtClean="0"/>
              <a:t> pero permite que el usuario introduzca texto.</a:t>
            </a:r>
          </a:p>
          <a:p>
            <a:pPr algn="just"/>
            <a:r>
              <a:rPr lang="es-PE" sz="2000" dirty="0" err="1" smtClean="0"/>
              <a:t>RadioButton</a:t>
            </a:r>
            <a:r>
              <a:rPr lang="es-PE" sz="2000" dirty="0" smtClean="0"/>
              <a:t>: similar al </a:t>
            </a:r>
            <a:r>
              <a:rPr lang="es-PE" sz="2000" dirty="0" err="1" smtClean="0"/>
              <a:t>CheckButton</a:t>
            </a:r>
            <a:r>
              <a:rPr lang="es-PE" sz="2000" dirty="0" smtClean="0"/>
              <a:t> pero solo se selecciona uno a la vez.</a:t>
            </a: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95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err="1" smtClean="0"/>
              <a:t>Tkinter</a:t>
            </a:r>
            <a:r>
              <a:rPr lang="es-PE" sz="4000" dirty="0" smtClean="0"/>
              <a:t> widgets</a:t>
            </a:r>
            <a:r>
              <a:rPr lang="es-PE" sz="4000" dirty="0" smtClean="0"/>
              <a:t>	</a:t>
            </a:r>
            <a:endParaRPr lang="es-PE" sz="4000" dirty="0"/>
          </a:p>
        </p:txBody>
      </p:sp>
      <p:sp>
        <p:nvSpPr>
          <p:cNvPr id="5" name="Marcador de contenido 2"/>
          <p:cNvSpPr txBox="1">
            <a:spLocks/>
          </p:cNvSpPr>
          <p:nvPr/>
        </p:nvSpPr>
        <p:spPr>
          <a:xfrm>
            <a:off x="178577" y="1326778"/>
            <a:ext cx="8640960"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PE" sz="2000" dirty="0" err="1" smtClean="0"/>
              <a:t>Scale</a:t>
            </a:r>
            <a:r>
              <a:rPr lang="es-PE" sz="2000" dirty="0" smtClean="0"/>
              <a:t>: utilizado para generar una barra deslizadora.</a:t>
            </a:r>
          </a:p>
          <a:p>
            <a:pPr algn="just"/>
            <a:r>
              <a:rPr lang="es-PE" sz="2000" dirty="0" err="1" smtClean="0"/>
              <a:t>ScrollBar</a:t>
            </a:r>
            <a:r>
              <a:rPr lang="es-PE" sz="2000" dirty="0" smtClean="0"/>
              <a:t>: utilizado para agregar una barra horizontal o vertical de desplazamiento a varios widgets.</a:t>
            </a:r>
          </a:p>
          <a:p>
            <a:pPr algn="just"/>
            <a:r>
              <a:rPr lang="es-PE" sz="2000" dirty="0" smtClean="0"/>
              <a:t>Text: utilizado para desplegar texto en varias líneas.</a:t>
            </a:r>
          </a:p>
          <a:p>
            <a:pPr algn="just"/>
            <a:r>
              <a:rPr lang="es-PE" sz="2000" dirty="0" err="1" smtClean="0"/>
              <a:t>Toplevel</a:t>
            </a:r>
            <a:r>
              <a:rPr lang="es-PE" sz="2000" dirty="0" smtClean="0"/>
              <a:t>: utilizado para desplegar ventanas separadas.</a:t>
            </a:r>
          </a:p>
          <a:p>
            <a:pPr algn="just"/>
            <a:r>
              <a:rPr lang="es-PE" sz="2000" dirty="0" err="1" smtClean="0"/>
              <a:t>SpinBox</a:t>
            </a:r>
            <a:r>
              <a:rPr lang="es-PE" sz="2000" dirty="0" smtClean="0"/>
              <a:t>: similar al </a:t>
            </a:r>
            <a:r>
              <a:rPr lang="es-PE" sz="2000" dirty="0" err="1" smtClean="0"/>
              <a:t>Entry</a:t>
            </a:r>
            <a:r>
              <a:rPr lang="es-PE" sz="2000" dirty="0" smtClean="0"/>
              <a:t>, pero con la opción de flechas para subir o bajar de valor numéricos específicos.</a:t>
            </a:r>
          </a:p>
          <a:p>
            <a:pPr algn="just"/>
            <a:r>
              <a:rPr lang="es-PE" sz="2000" dirty="0" err="1" smtClean="0"/>
              <a:t>LabelFrame</a:t>
            </a:r>
            <a:r>
              <a:rPr lang="es-PE" sz="2000" dirty="0" smtClean="0"/>
              <a:t>: Similar al </a:t>
            </a:r>
            <a:r>
              <a:rPr lang="es-PE" sz="2000" dirty="0" err="1" smtClean="0"/>
              <a:t>Frame</a:t>
            </a:r>
            <a:r>
              <a:rPr lang="es-PE" sz="2000" dirty="0" smtClean="0"/>
              <a:t> a diferencia que en la parte superior se puede agregar un titulo de texto.</a:t>
            </a:r>
          </a:p>
          <a:p>
            <a:pPr algn="just"/>
            <a:r>
              <a:rPr lang="es-PE" sz="2000" dirty="0" err="1" smtClean="0"/>
              <a:t>tkMessageBox</a:t>
            </a:r>
            <a:r>
              <a:rPr lang="es-PE" sz="2000" dirty="0" smtClean="0"/>
              <a:t>: utilizado para desplegar distinto tipos de ventanas predefinidas de acción.</a:t>
            </a:r>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36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Atributos Básicos</a:t>
            </a:r>
            <a:r>
              <a:rPr lang="es-PE" sz="4000" dirty="0" smtClean="0"/>
              <a:t>	</a:t>
            </a:r>
            <a:endParaRPr lang="es-PE" sz="4000" dirty="0"/>
          </a:p>
        </p:txBody>
      </p:sp>
      <p:sp>
        <p:nvSpPr>
          <p:cNvPr id="5" name="Marcador de contenido 2"/>
          <p:cNvSpPr txBox="1">
            <a:spLocks/>
          </p:cNvSpPr>
          <p:nvPr/>
        </p:nvSpPr>
        <p:spPr>
          <a:xfrm>
            <a:off x="178577" y="1326778"/>
            <a:ext cx="8640960"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smtClean="0"/>
              <a:t>Todos los widgets mencionados tienen atributos básicos, al igual que cualquier objeto proveniente de una clase, estos son:</a:t>
            </a:r>
          </a:p>
          <a:p>
            <a:pPr lvl="1" algn="just"/>
            <a:r>
              <a:rPr lang="es-PE" sz="4000" dirty="0" smtClean="0"/>
              <a:t>Dimensiones</a:t>
            </a:r>
          </a:p>
          <a:p>
            <a:pPr lvl="1" algn="just"/>
            <a:r>
              <a:rPr lang="es-PE" dirty="0" smtClean="0">
                <a:solidFill>
                  <a:srgbClr val="FF0000"/>
                </a:solidFill>
              </a:rPr>
              <a:t>Colores</a:t>
            </a:r>
          </a:p>
          <a:p>
            <a:pPr lvl="1" algn="just"/>
            <a:r>
              <a:rPr lang="es-PE" dirty="0" smtClean="0">
                <a:latin typeface="Arial Rounded MT Bold" panose="020F0704030504030204" pitchFamily="34" charset="0"/>
              </a:rPr>
              <a:t>Fuente</a:t>
            </a:r>
          </a:p>
          <a:p>
            <a:pPr lvl="1" algn="ctr"/>
            <a:r>
              <a:rPr lang="es-PE" dirty="0" err="1" smtClean="0"/>
              <a:t>Anchors</a:t>
            </a:r>
            <a:r>
              <a:rPr lang="es-PE" dirty="0" smtClean="0"/>
              <a:t> (ubicación)</a:t>
            </a:r>
          </a:p>
          <a:p>
            <a:pPr lvl="1" algn="just"/>
            <a:r>
              <a:rPr lang="es-PE" dirty="0" smtClean="0">
                <a:effectLst>
                  <a:outerShdw blurRad="38100" dist="38100" dir="2700000" algn="tl">
                    <a:srgbClr val="000000">
                      <a:alpha val="43137"/>
                    </a:srgbClr>
                  </a:outerShdw>
                </a:effectLst>
              </a:rPr>
              <a:t>Estilo de relieve</a:t>
            </a:r>
          </a:p>
          <a:p>
            <a:pPr lvl="1" algn="just"/>
            <a:r>
              <a:rPr lang="es-PE" dirty="0" err="1" smtClean="0"/>
              <a:t>Bitmaps</a:t>
            </a:r>
            <a:r>
              <a:rPr lang="es-PE" dirty="0" smtClean="0"/>
              <a:t> </a:t>
            </a:r>
          </a:p>
          <a:p>
            <a:pPr lvl="1" algn="just"/>
            <a:r>
              <a:rPr lang="es-PE" dirty="0" smtClean="0"/>
              <a:t>Cursor</a:t>
            </a:r>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K Bit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74" y="3645024"/>
            <a:ext cx="14478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9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Primeros pasos</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smtClean="0"/>
              <a:t>El primer paso será importar la librería a ejecutar.</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r>
              <a:rPr lang="es-PE" sz="2000" dirty="0" smtClean="0"/>
              <a:t>Esto nos permite importar la librería no importa en que versión de Python nos encontremos o v2.0 o v3.0</a:t>
            </a:r>
          </a:p>
          <a:p>
            <a:pPr marL="0" indent="0" algn="just">
              <a:buNone/>
            </a:pPr>
            <a:endParaRPr lang="es-PE" sz="2000" dirty="0" smtClean="0"/>
          </a:p>
          <a:p>
            <a:pPr marL="0" indent="0" algn="just">
              <a:buNone/>
            </a:pPr>
            <a:r>
              <a:rPr lang="es-PE" sz="2000" dirty="0" smtClean="0"/>
              <a:t>Otra manera mas rápida, pero teniendo en cuenta de los métodos y atributos de la </a:t>
            </a:r>
            <a:r>
              <a:rPr lang="es-PE" sz="2000" dirty="0" err="1" smtClean="0"/>
              <a:t>calse</a:t>
            </a:r>
            <a:r>
              <a:rPr lang="es-PE" sz="2000" dirty="0" smtClean="0"/>
              <a:t> </a:t>
            </a:r>
            <a:r>
              <a:rPr lang="es-PE" sz="2000" dirty="0" err="1" smtClean="0"/>
              <a:t>Tkinter</a:t>
            </a:r>
            <a:r>
              <a:rPr lang="es-PE" sz="2000" dirty="0" smtClean="0"/>
              <a:t> es:</a:t>
            </a:r>
          </a:p>
          <a:p>
            <a:pPr marL="0" indent="0" algn="just">
              <a:buNone/>
            </a:pPr>
            <a:endParaRPr lang="es-PE" sz="2000" dirty="0"/>
          </a:p>
          <a:p>
            <a:pPr marL="0" indent="0" algn="just">
              <a:buNone/>
            </a:pPr>
            <a:endParaRPr lang="es-PE" sz="2000" dirty="0" smtClean="0"/>
          </a:p>
          <a:p>
            <a:pPr marL="0" indent="0" algn="just">
              <a:buNone/>
            </a:pP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907704" y="1772816"/>
            <a:ext cx="4494039" cy="1077218"/>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try:</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import </a:t>
            </a:r>
            <a:r>
              <a:rPr lang="en-US" sz="1600" b="1" dirty="0" err="1">
                <a:latin typeface="Courier New" panose="02070309020205020404" pitchFamily="49" charset="0"/>
                <a:cs typeface="Courier New" panose="02070309020205020404" pitchFamily="49" charset="0"/>
              </a:rPr>
              <a:t>Tkinter</a:t>
            </a:r>
            <a:r>
              <a:rPr lang="en-US" sz="1600" b="1" dirty="0">
                <a:latin typeface="Courier New" panose="02070309020205020404" pitchFamily="49" charset="0"/>
                <a:cs typeface="Courier New" panose="02070309020205020404" pitchFamily="49" charset="0"/>
              </a:rPr>
              <a:t> as </a:t>
            </a:r>
            <a:r>
              <a:rPr lang="en-US" sz="1600" b="1" dirty="0" err="1">
                <a:latin typeface="Courier New" panose="02070309020205020404" pitchFamily="49" charset="0"/>
                <a:cs typeface="Courier New" panose="02070309020205020404" pitchFamily="49" charset="0"/>
              </a:rPr>
              <a:t>tk</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except </a:t>
            </a:r>
            <a:r>
              <a:rPr lang="en-US" sz="1600" b="1" dirty="0" err="1">
                <a:latin typeface="Courier New" panose="02070309020205020404" pitchFamily="49" charset="0"/>
                <a:cs typeface="Courier New" panose="02070309020205020404" pitchFamily="49" charset="0"/>
              </a:rPr>
              <a:t>ImportError</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import </a:t>
            </a:r>
            <a:r>
              <a:rPr lang="en-US" sz="1600" b="1" dirty="0" err="1">
                <a:latin typeface="Courier New" panose="02070309020205020404" pitchFamily="49" charset="0"/>
                <a:cs typeface="Courier New" panose="02070309020205020404" pitchFamily="49" charset="0"/>
              </a:rPr>
              <a:t>tkinter</a:t>
            </a:r>
            <a:r>
              <a:rPr lang="en-US" sz="1600" b="1" dirty="0">
                <a:latin typeface="Courier New" panose="02070309020205020404" pitchFamily="49" charset="0"/>
                <a:cs typeface="Courier New" panose="02070309020205020404" pitchFamily="49" charset="0"/>
              </a:rPr>
              <a:t> as </a:t>
            </a:r>
            <a:r>
              <a:rPr lang="en-US" sz="1600" b="1" dirty="0" err="1">
                <a:latin typeface="Courier New" panose="02070309020205020404" pitchFamily="49" charset="0"/>
                <a:cs typeface="Courier New" panose="02070309020205020404" pitchFamily="49" charset="0"/>
              </a:rPr>
              <a:t>tk</a:t>
            </a:r>
            <a:endParaRPr lang="es-PE" sz="1600" b="1" dirty="0">
              <a:latin typeface="Courier New" panose="02070309020205020404" pitchFamily="49" charset="0"/>
              <a:cs typeface="Courier New" panose="02070309020205020404" pitchFamily="49" charset="0"/>
            </a:endParaRPr>
          </a:p>
        </p:txBody>
      </p:sp>
      <p:sp>
        <p:nvSpPr>
          <p:cNvPr id="11" name="Rectángulo 10"/>
          <p:cNvSpPr/>
          <p:nvPr/>
        </p:nvSpPr>
        <p:spPr>
          <a:xfrm>
            <a:off x="1927335" y="4996297"/>
            <a:ext cx="4494039" cy="338554"/>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Tkinter</a:t>
            </a:r>
            <a:r>
              <a:rPr lang="en-US" sz="1600" b="1" dirty="0">
                <a:latin typeface="Courier New" panose="02070309020205020404" pitchFamily="49" charset="0"/>
                <a:cs typeface="Courier New" panose="02070309020205020404" pitchFamily="49" charset="0"/>
              </a:rPr>
              <a:t> import *</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461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Primeros pasos</a:t>
            </a:r>
            <a:r>
              <a:rPr lang="es-PE" sz="4000" dirty="0" smtClean="0"/>
              <a:t>	</a:t>
            </a:r>
            <a:endParaRPr lang="es-PE" sz="4000" dirty="0"/>
          </a:p>
        </p:txBody>
      </p:sp>
      <p:sp>
        <p:nvSpPr>
          <p:cNvPr id="5" name="Marcador de contenido 2"/>
          <p:cNvSpPr txBox="1">
            <a:spLocks/>
          </p:cNvSpPr>
          <p:nvPr/>
        </p:nvSpPr>
        <p:spPr>
          <a:xfrm>
            <a:off x="178577" y="1326778"/>
            <a:ext cx="8569887"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PE" sz="2000" dirty="0" smtClean="0"/>
              <a:t>Primer programa:</a:t>
            </a: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smtClean="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907704" y="1772816"/>
            <a:ext cx="5472608" cy="2062103"/>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Tkinter</a:t>
            </a:r>
            <a:r>
              <a:rPr lang="en-US" sz="1600" b="1" dirty="0">
                <a:latin typeface="Courier New" panose="02070309020205020404" pitchFamily="49" charset="0"/>
                <a:cs typeface="Courier New" panose="02070309020205020404" pitchFamily="49" charset="0"/>
              </a:rPr>
              <a:t> import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root = </a:t>
            </a:r>
            <a:r>
              <a:rPr lang="en-US" sz="1600" b="1" dirty="0" err="1">
                <a:latin typeface="Courier New" panose="02070309020205020404" pitchFamily="49" charset="0"/>
                <a:cs typeface="Courier New" panose="02070309020205020404" pitchFamily="49" charset="0"/>
              </a:rPr>
              <a:t>Tk</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w = Label(root, text="</a:t>
            </a:r>
            <a:r>
              <a:rPr lang="en-US" sz="1600" b="1" dirty="0" err="1" smtClean="0">
                <a:latin typeface="Courier New" panose="02070309020205020404" pitchFamily="49" charset="0"/>
                <a:cs typeface="Courier New" panose="02070309020205020404" pitchFamily="49" charset="0"/>
              </a:rPr>
              <a:t>Hello,world</a:t>
            </a:r>
            <a:r>
              <a:rPr lang="en-US" sz="1600" b="1" dirty="0">
                <a:latin typeface="Courier New" panose="02070309020205020404" pitchFamily="49" charset="0"/>
                <a:cs typeface="Courier New" panose="02070309020205020404" pitchFamily="49" charset="0"/>
              </a:rPr>
              <a:t>!")</a:t>
            </a:r>
          </a:p>
          <a:p>
            <a:r>
              <a:rPr lang="en-US" sz="1600" b="1" dirty="0" err="1">
                <a:latin typeface="Courier New" panose="02070309020205020404" pitchFamily="49" charset="0"/>
                <a:cs typeface="Courier New" panose="02070309020205020404" pitchFamily="49" charset="0"/>
              </a:rPr>
              <a:t>w.pack</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root.mainloop</a:t>
            </a:r>
            <a:r>
              <a:rPr lang="en-US" sz="1600" b="1" dirty="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8215890"/>
      </p:ext>
    </p:extLst>
  </p:cSld>
  <p:clrMapOvr>
    <a:masterClrMapping/>
  </p:clrMapOvr>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7928</TotalTime>
  <Words>2451</Words>
  <Application>Microsoft Office PowerPoint</Application>
  <PresentationFormat>Presentación en pantalla (4:3)</PresentationFormat>
  <Paragraphs>275</Paragraphs>
  <Slides>27</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MS PGothic</vt:lpstr>
      <vt:lpstr>Arial</vt:lpstr>
      <vt:lpstr>Arial Black</vt:lpstr>
      <vt:lpstr>Arial Rounded MT Bold</vt:lpstr>
      <vt:lpstr>Calibri</vt:lpstr>
      <vt:lpstr>Courier New</vt:lpstr>
      <vt:lpstr>Times New Roman</vt:lpstr>
      <vt:lpstr>Tema de Office</vt:lpstr>
      <vt:lpstr>Presentación de PowerPoint</vt:lpstr>
      <vt:lpstr>Temario</vt:lpstr>
      <vt:lpstr>Clase N° 5</vt:lpstr>
      <vt:lpstr>Introduccion a Tkinter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 Carmen;Daniel Diaz</dc:creator>
  <cp:lastModifiedBy>Ivan Ortega Ampuero</cp:lastModifiedBy>
  <cp:revision>301</cp:revision>
  <cp:lastPrinted>2017-01-27T17:24:27Z</cp:lastPrinted>
  <dcterms:created xsi:type="dcterms:W3CDTF">2014-04-24T19:50:51Z</dcterms:created>
  <dcterms:modified xsi:type="dcterms:W3CDTF">2018-03-27T06:54:49Z</dcterms:modified>
</cp:coreProperties>
</file>