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449" r:id="rId2"/>
    <p:sldId id="452" r:id="rId3"/>
    <p:sldId id="451" r:id="rId4"/>
    <p:sldId id="453" r:id="rId5"/>
    <p:sldId id="455" r:id="rId6"/>
    <p:sldId id="456" r:id="rId7"/>
    <p:sldId id="454" r:id="rId8"/>
    <p:sldId id="458" r:id="rId9"/>
    <p:sldId id="459" r:id="rId10"/>
    <p:sldId id="460" r:id="rId11"/>
    <p:sldId id="457" r:id="rId12"/>
    <p:sldId id="461" r:id="rId13"/>
    <p:sldId id="462" r:id="rId14"/>
    <p:sldId id="463" r:id="rId15"/>
    <p:sldId id="464" r:id="rId16"/>
    <p:sldId id="465" r:id="rId17"/>
    <p:sldId id="467" r:id="rId18"/>
    <p:sldId id="466" r:id="rId19"/>
    <p:sldId id="468" r:id="rId20"/>
    <p:sldId id="469" r:id="rId21"/>
    <p:sldId id="470" r:id="rId22"/>
    <p:sldId id="472" r:id="rId23"/>
    <p:sldId id="474" r:id="rId24"/>
    <p:sldId id="475" r:id="rId25"/>
    <p:sldId id="476" r:id="rId26"/>
    <p:sldId id="477" r:id="rId27"/>
    <p:sldId id="478" r:id="rId28"/>
    <p:sldId id="480" r:id="rId29"/>
    <p:sldId id="479" r:id="rId30"/>
  </p:sldIdLst>
  <p:sldSz cx="9144000" cy="6858000" type="screen4x3"/>
  <p:notesSz cx="6807200" cy="9939338"/>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2" autoAdjust="0"/>
    <p:restoredTop sz="94660"/>
  </p:normalViewPr>
  <p:slideViewPr>
    <p:cSldViewPr>
      <p:cViewPr varScale="1">
        <p:scale>
          <a:sx n="96" d="100"/>
          <a:sy n="96" d="100"/>
        </p:scale>
        <p:origin x="702" y="72"/>
      </p:cViewPr>
      <p:guideLst>
        <p:guide orient="horz" pos="2160"/>
        <p:guide pos="2880"/>
      </p:guideLst>
    </p:cSldViewPr>
  </p:slideViewPr>
  <p:notesTextViewPr>
    <p:cViewPr>
      <p:scale>
        <a:sx n="1" d="1"/>
        <a:sy n="1" d="1"/>
      </p:scale>
      <p:origin x="0" y="0"/>
    </p:cViewPr>
  </p:notesTextViewPr>
  <p:sorterViewPr>
    <p:cViewPr>
      <p:scale>
        <a:sx n="200" d="100"/>
        <a:sy n="200" d="100"/>
      </p:scale>
      <p:origin x="0" y="16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CBB721F-10B6-48D8-B5E9-69EC16365786}" type="datetimeFigureOut">
              <a:rPr lang="es-PE" smtClean="0"/>
              <a:pPr/>
              <a:t>19/03/2018</a:t>
            </a:fld>
            <a:endParaRPr lang="es-PE"/>
          </a:p>
        </p:txBody>
      </p:sp>
      <p:sp>
        <p:nvSpPr>
          <p:cNvPr id="4" name="3 Marcador de pie de página"/>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7CC00A44-E4A3-4B8B-BE07-C828063876EC}" type="slidenum">
              <a:rPr lang="es-PE" smtClean="0"/>
              <a:pPr/>
              <a:t>‹Nº›</a:t>
            </a:fld>
            <a:endParaRPr lang="es-PE"/>
          </a:p>
        </p:txBody>
      </p:sp>
    </p:spTree>
    <p:extLst>
      <p:ext uri="{BB962C8B-B14F-4D97-AF65-F5344CB8AC3E}">
        <p14:creationId xmlns:p14="http://schemas.microsoft.com/office/powerpoint/2010/main" val="4207442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A58C996E-FB25-4453-8B67-C195B763E3D8}" type="datetimeFigureOut">
              <a:rPr lang="es-PE" smtClean="0"/>
              <a:pPr/>
              <a:t>19/03/2018</a:t>
            </a:fld>
            <a:endParaRPr lang="es-PE"/>
          </a:p>
        </p:txBody>
      </p:sp>
      <p:sp>
        <p:nvSpPr>
          <p:cNvPr id="4" name="3 Marcador de imagen de diapositiva"/>
          <p:cNvSpPr>
            <a:spLocks noGrp="1" noRot="1" noChangeAspect="1"/>
          </p:cNvSpPr>
          <p:nvPr>
            <p:ph type="sldImg" idx="2"/>
          </p:nvPr>
        </p:nvSpPr>
        <p:spPr>
          <a:xfrm>
            <a:off x="919163" y="744538"/>
            <a:ext cx="4968875" cy="372745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AE5847E-645F-472C-9140-05E5E3794D57}" type="slidenum">
              <a:rPr lang="es-PE" smtClean="0"/>
              <a:pPr/>
              <a:t>‹Nº›</a:t>
            </a:fld>
            <a:endParaRPr lang="es-PE"/>
          </a:p>
        </p:txBody>
      </p:sp>
    </p:spTree>
    <p:extLst>
      <p:ext uri="{BB962C8B-B14F-4D97-AF65-F5344CB8AC3E}">
        <p14:creationId xmlns:p14="http://schemas.microsoft.com/office/powerpoint/2010/main" val="470623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19/03/2018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60469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19/03/2018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33245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19/03/2018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95949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19/03/2018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401629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19/03/2018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6071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421511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19/03/2018</a:t>
            </a:fld>
            <a:endParaRPr lang="es-PE"/>
          </a:p>
        </p:txBody>
      </p:sp>
      <p:sp>
        <p:nvSpPr>
          <p:cNvPr id="8" name="7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9" name="8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31463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19/03/2018</a:t>
            </a:fld>
            <a:endParaRPr lang="es-PE"/>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1045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19/03/2018</a:t>
            </a:fld>
            <a:endParaRPr lang="es-PE"/>
          </a:p>
        </p:txBody>
      </p:sp>
      <p:sp>
        <p:nvSpPr>
          <p:cNvPr id="3" name="2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4" name="3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61152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19/03/2018</a:t>
            </a:fld>
            <a:endParaRPr lang="es-PE"/>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9249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19/03/2018</a:t>
            </a:fld>
            <a:endParaRPr lang="es-PE"/>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79113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0" descr="logo_uni"/>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6693" y="58774"/>
            <a:ext cx="635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descr="inictel-d"/>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29625" y="113543"/>
            <a:ext cx="50006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userDrawn="1"/>
        </p:nvSpPr>
        <p:spPr bwMode="auto">
          <a:xfrm>
            <a:off x="71438" y="260648"/>
            <a:ext cx="88582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s-ES" altLang="es-PE" sz="1400" b="1" dirty="0" smtClean="0">
                <a:solidFill>
                  <a:schemeClr val="tx1"/>
                </a:solidFill>
                <a:latin typeface="Times New Roman" pitchFamily="18" charset="0"/>
                <a:ea typeface="ＭＳ Ｐゴシック" pitchFamily="34" charset="-128"/>
                <a:cs typeface="Times New Roman" pitchFamily="18" charset="0"/>
              </a:rPr>
              <a:t>Instituto Nacional de Investigación y Capacitación de Telecomunicaciones</a:t>
            </a:r>
          </a:p>
        </p:txBody>
      </p:sp>
      <p:sp>
        <p:nvSpPr>
          <p:cNvPr id="10" name="Text Box 11"/>
          <p:cNvSpPr txBox="1">
            <a:spLocks noChangeArrowheads="1"/>
          </p:cNvSpPr>
          <p:nvPr userDrawn="1"/>
        </p:nvSpPr>
        <p:spPr bwMode="auto">
          <a:xfrm>
            <a:off x="36513" y="41944"/>
            <a:ext cx="8928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s-ES" altLang="es-PE" sz="1400" dirty="0" smtClean="0">
                <a:solidFill>
                  <a:srgbClr val="792D2B"/>
                </a:solidFill>
                <a:latin typeface="Arial Black" pitchFamily="34" charset="0"/>
                <a:ea typeface="ＭＳ Ｐゴシック" pitchFamily="34" charset="-128"/>
              </a:rPr>
              <a:t>UNIVERSIDAD NACIONAL DE INGENIERIA</a:t>
            </a:r>
          </a:p>
        </p:txBody>
      </p:sp>
      <p:cxnSp>
        <p:nvCxnSpPr>
          <p:cNvPr id="11" name="10 Conector recto"/>
          <p:cNvCxnSpPr/>
          <p:nvPr userDrawn="1"/>
        </p:nvCxnSpPr>
        <p:spPr>
          <a:xfrm>
            <a:off x="1382985" y="585282"/>
            <a:ext cx="6429375" cy="211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p:nvPr userDrawn="1"/>
        </p:nvCxnSpPr>
        <p:spPr>
          <a:xfrm>
            <a:off x="2339752" y="6669360"/>
            <a:ext cx="446449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12 CuadroTexto"/>
          <p:cNvSpPr txBox="1"/>
          <p:nvPr userDrawn="1"/>
        </p:nvSpPr>
        <p:spPr>
          <a:xfrm>
            <a:off x="2517879" y="6623774"/>
            <a:ext cx="4070345" cy="246221"/>
          </a:xfrm>
          <a:prstGeom prst="rect">
            <a:avLst/>
          </a:prstGeom>
          <a:noFill/>
        </p:spPr>
        <p:txBody>
          <a:bodyPr wrap="none" rtlCol="0">
            <a:spAutoFit/>
          </a:bodyPr>
          <a:lstStyle/>
          <a:p>
            <a:r>
              <a:rPr lang="es-PE" sz="1000" dirty="0" smtClean="0">
                <a:solidFill>
                  <a:srgbClr val="0070C0"/>
                </a:solidFill>
                <a:latin typeface="Times New Roman" pitchFamily="18" charset="0"/>
                <a:cs typeface="Times New Roman" pitchFamily="18" charset="0"/>
              </a:rPr>
              <a:t>DIRECCIÓN DE INVESTIGACIÓN Y DESARROLLO TECNOLÓGICO</a:t>
            </a:r>
            <a:endParaRPr lang="es-PE" sz="1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045234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1 CuadroTexto"/>
          <p:cNvSpPr txBox="1"/>
          <p:nvPr/>
        </p:nvSpPr>
        <p:spPr>
          <a:xfrm>
            <a:off x="251520" y="980728"/>
            <a:ext cx="8592196" cy="5693866"/>
          </a:xfrm>
          <a:prstGeom prst="rect">
            <a:avLst/>
          </a:prstGeom>
          <a:noFill/>
        </p:spPr>
        <p:txBody>
          <a:bodyPr wrap="square" rtlCol="0">
            <a:spAutoFit/>
          </a:bodyPr>
          <a:lstStyle/>
          <a:p>
            <a:pPr algn="ctr"/>
            <a:r>
              <a:rPr lang="es-PE" sz="3600" b="1" dirty="0">
                <a:latin typeface="Times New Roman" panose="02020603050405020304" pitchFamily="18" charset="0"/>
                <a:cs typeface="Times New Roman" panose="02020603050405020304" pitchFamily="18" charset="0"/>
              </a:rPr>
              <a:t>Introducción a la Programación en Python Orientado al Procesamiento Digital de Imágenes</a:t>
            </a:r>
            <a:endParaRPr lang="es-PE" sz="3200" b="1" dirty="0" smtClean="0">
              <a:latin typeface="Times New Roman" panose="02020603050405020304" pitchFamily="18" charset="0"/>
              <a:cs typeface="Times New Roman" panose="02020603050405020304" pitchFamily="18" charset="0"/>
            </a:endParaRPr>
          </a:p>
          <a:p>
            <a:pPr algn="ctr"/>
            <a:endParaRPr lang="es-PE" sz="3200" b="1" dirty="0">
              <a:latin typeface="Times New Roman" panose="02020603050405020304" pitchFamily="18" charset="0"/>
              <a:cs typeface="Times New Roman" panose="02020603050405020304" pitchFamily="18" charset="0"/>
            </a:endParaRPr>
          </a:p>
          <a:p>
            <a:pPr algn="ctr"/>
            <a:endParaRPr lang="es-PE" sz="3200" b="1" dirty="0" smtClean="0">
              <a:latin typeface="Times New Roman" panose="02020603050405020304" pitchFamily="18" charset="0"/>
              <a:cs typeface="Times New Roman" panose="02020603050405020304" pitchFamily="18" charset="0"/>
            </a:endParaRPr>
          </a:p>
          <a:p>
            <a:pPr algn="ctr"/>
            <a:endParaRPr lang="es-PE" sz="3200" b="1" dirty="0">
              <a:latin typeface="Times New Roman" panose="02020603050405020304" pitchFamily="18" charset="0"/>
              <a:cs typeface="Times New Roman" panose="02020603050405020304" pitchFamily="18" charset="0"/>
            </a:endParaRPr>
          </a:p>
          <a:p>
            <a:pPr algn="ctr"/>
            <a:endParaRPr lang="es-PE" sz="3200" b="1" dirty="0" smtClean="0">
              <a:latin typeface="Times New Roman" panose="02020603050405020304" pitchFamily="18" charset="0"/>
              <a:cs typeface="Times New Roman" panose="02020603050405020304" pitchFamily="18" charset="0"/>
            </a:endParaRPr>
          </a:p>
          <a:p>
            <a:pPr algn="ctr"/>
            <a:r>
              <a:rPr lang="es-PE" sz="3200" b="1" i="1" dirty="0" smtClean="0">
                <a:latin typeface="Times New Roman" panose="02020603050405020304" pitchFamily="18" charset="0"/>
                <a:cs typeface="Times New Roman" panose="02020603050405020304" pitchFamily="18" charset="0"/>
              </a:rPr>
              <a:t>COORDINACIÓN II de I+D+i</a:t>
            </a:r>
          </a:p>
          <a:p>
            <a:pPr algn="ctr"/>
            <a:endParaRPr lang="es-PE" sz="3200" b="1" i="1" dirty="0">
              <a:latin typeface="Times New Roman" panose="02020603050405020304" pitchFamily="18" charset="0"/>
              <a:cs typeface="Times New Roman" panose="02020603050405020304" pitchFamily="18" charset="0"/>
            </a:endParaRPr>
          </a:p>
          <a:p>
            <a:pPr algn="ctr"/>
            <a:r>
              <a:rPr lang="es-PE" sz="3200" b="1" i="1" dirty="0" smtClean="0">
                <a:latin typeface="Times New Roman" panose="02020603050405020304" pitchFamily="18" charset="0"/>
                <a:cs typeface="Times New Roman" panose="02020603050405020304" pitchFamily="18" charset="0"/>
              </a:rPr>
              <a:t>Inv. Ivan </a:t>
            </a:r>
            <a:r>
              <a:rPr lang="es-PE" sz="3200" b="1" i="1" dirty="0" smtClean="0">
                <a:latin typeface="Times New Roman" panose="02020603050405020304" pitchFamily="18" charset="0"/>
                <a:cs typeface="Times New Roman" panose="02020603050405020304" pitchFamily="18" charset="0"/>
              </a:rPr>
              <a:t>Fernando Ortega </a:t>
            </a:r>
            <a:r>
              <a:rPr lang="es-PE" sz="3200" b="1" i="1" dirty="0" smtClean="0">
                <a:latin typeface="Times New Roman" panose="02020603050405020304" pitchFamily="18" charset="0"/>
                <a:cs typeface="Times New Roman" panose="02020603050405020304" pitchFamily="18" charset="0"/>
              </a:rPr>
              <a:t>Ampuero</a:t>
            </a:r>
          </a:p>
          <a:p>
            <a:pPr algn="ctr"/>
            <a:r>
              <a:rPr lang="es-PE" sz="3200" b="1" i="1" smtClean="0">
                <a:latin typeface="Times New Roman" panose="02020603050405020304" pitchFamily="18" charset="0"/>
                <a:cs typeface="Times New Roman" panose="02020603050405020304" pitchFamily="18" charset="0"/>
              </a:rPr>
              <a:t>Marzo 2018</a:t>
            </a:r>
            <a:endParaRPr lang="es-PE" sz="3200" b="1" i="1" dirty="0" smtClean="0">
              <a:latin typeface="Times New Roman" panose="02020603050405020304" pitchFamily="18" charset="0"/>
              <a:cs typeface="Times New Roman" panose="02020603050405020304" pitchFamily="18" charset="0"/>
            </a:endParaRPr>
          </a:p>
        </p:txBody>
      </p:sp>
      <p:pic>
        <p:nvPicPr>
          <p:cNvPr id="2050"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3699" y="2937521"/>
            <a:ext cx="1287837" cy="128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534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54770"/>
            <a:ext cx="8229600" cy="4525963"/>
          </a:xfrm>
        </p:spPr>
        <p:txBody>
          <a:bodyPr/>
          <a:lstStyle/>
          <a:p>
            <a:pPr marL="0" indent="0">
              <a:buNone/>
            </a:pPr>
            <a:r>
              <a:rPr lang="es-PE" sz="2400" dirty="0" smtClean="0"/>
              <a:t>Notebook </a:t>
            </a:r>
            <a:r>
              <a:rPr lang="es-PE" sz="2400" dirty="0" err="1" smtClean="0"/>
              <a:t>Environments</a:t>
            </a:r>
            <a:r>
              <a:rPr lang="es-PE" sz="2400" dirty="0" smtClean="0"/>
              <a:t>:</a:t>
            </a:r>
          </a:p>
          <a:p>
            <a:pPr marL="0" indent="0">
              <a:buNone/>
            </a:pPr>
            <a:r>
              <a:rPr lang="es-PE" sz="2400" dirty="0" smtClean="0"/>
              <a:t>Ideales para aprender</a:t>
            </a:r>
          </a:p>
          <a:p>
            <a:pPr marL="0" indent="0">
              <a:buNone/>
            </a:pPr>
            <a:r>
              <a:rPr lang="es-PE" sz="2400" dirty="0" smtClean="0"/>
              <a:t>Se observa el Input y Output al mismo tiempo</a:t>
            </a:r>
          </a:p>
          <a:p>
            <a:pPr marL="0" indent="0">
              <a:buNone/>
            </a:pPr>
            <a:r>
              <a:rPr lang="es-PE" sz="2400" dirty="0" smtClean="0"/>
              <a:t>Se puede ejecutar bloques de líneas al mismo tiempo o una a una</a:t>
            </a:r>
          </a:p>
          <a:p>
            <a:pPr marL="0" indent="0">
              <a:buNone/>
            </a:pPr>
            <a:r>
              <a:rPr lang="es-PE" sz="2400" dirty="0" smtClean="0"/>
              <a:t>Se puede agregar notas con facilidad</a:t>
            </a:r>
          </a:p>
          <a:p>
            <a:pPr marL="0" indent="0">
              <a:buNone/>
            </a:pPr>
            <a:r>
              <a:rPr lang="es-PE" sz="2400" dirty="0" smtClean="0"/>
              <a:t>Brinda un formato especial, archivos </a:t>
            </a:r>
            <a:r>
              <a:rPr lang="es-PE" sz="2400" dirty="0" err="1" smtClean="0"/>
              <a:t>ipynb</a:t>
            </a:r>
            <a:endParaRPr lang="es-PE" sz="2400" dirty="0" smtClean="0"/>
          </a:p>
          <a:p>
            <a:pPr marL="0" indent="0">
              <a:buNone/>
            </a:pPr>
            <a:endParaRPr lang="es-PE" sz="2400" dirty="0"/>
          </a:p>
          <a:p>
            <a:pPr marL="0" indent="0">
              <a:buNone/>
            </a:pPr>
            <a:r>
              <a:rPr lang="es-PE" sz="2400" dirty="0" smtClean="0"/>
              <a:t>Popular: </a:t>
            </a:r>
            <a:r>
              <a:rPr lang="es-PE" sz="2400" dirty="0" err="1" smtClean="0"/>
              <a:t>Jupyter</a:t>
            </a:r>
            <a:r>
              <a:rPr lang="es-PE" sz="2400" dirty="0" smtClean="0"/>
              <a:t> Notebook</a:t>
            </a:r>
            <a:endParaRPr lang="es-PE" sz="2400" dirty="0"/>
          </a:p>
        </p:txBody>
      </p:sp>
      <p:pic>
        <p:nvPicPr>
          <p:cNvPr id="10242" name="Picture 2" descr="Resultado de imagen para jupyter python logo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974655"/>
            <a:ext cx="1512168" cy="15121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python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1"/>
          <p:cNvSpPr>
            <a:spLocks noGrp="1"/>
          </p:cNvSpPr>
          <p:nvPr>
            <p:ph type="title"/>
          </p:nvPr>
        </p:nvSpPr>
        <p:spPr>
          <a:xfrm>
            <a:off x="457200" y="548680"/>
            <a:ext cx="8229600" cy="706090"/>
          </a:xfrm>
        </p:spPr>
        <p:txBody>
          <a:bodyPr/>
          <a:lstStyle/>
          <a:p>
            <a:r>
              <a:rPr lang="es-PE" sz="4000" dirty="0" smtClean="0"/>
              <a:t>Entornos</a:t>
            </a:r>
            <a:r>
              <a:rPr lang="es-PE" dirty="0" smtClean="0"/>
              <a:t> de programación</a:t>
            </a:r>
            <a:endParaRPr lang="es-PE" dirty="0"/>
          </a:p>
        </p:txBody>
      </p:sp>
    </p:spTree>
    <p:extLst>
      <p:ext uri="{BB962C8B-B14F-4D97-AF65-F5344CB8AC3E}">
        <p14:creationId xmlns:p14="http://schemas.microsoft.com/office/powerpoint/2010/main" val="121299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00200"/>
            <a:ext cx="5866027" cy="4525963"/>
          </a:xfrm>
        </p:spPr>
        <p:txBody>
          <a:bodyPr/>
          <a:lstStyle/>
          <a:p>
            <a:pPr marL="0" indent="0" algn="just">
              <a:buNone/>
            </a:pPr>
            <a:r>
              <a:rPr lang="es-PE" sz="2400" dirty="0" smtClean="0"/>
              <a:t>Se utilizará el entorno Anaconda.</a:t>
            </a:r>
          </a:p>
          <a:p>
            <a:pPr marL="0" indent="0" algn="just">
              <a:buNone/>
            </a:pPr>
            <a:endParaRPr lang="es-PE" sz="2400" dirty="0" smtClean="0"/>
          </a:p>
          <a:p>
            <a:pPr marL="0" indent="0" algn="just">
              <a:buNone/>
            </a:pPr>
            <a:r>
              <a:rPr lang="es-PE" sz="2400" dirty="0" smtClean="0"/>
              <a:t>Es una versión de Python que incluye acceso a repositorios donde se encuentran varias librerías.</a:t>
            </a:r>
          </a:p>
          <a:p>
            <a:pPr marL="0" indent="0" algn="just">
              <a:buNone/>
            </a:pPr>
            <a:r>
              <a:rPr lang="es-PE" sz="2400" dirty="0" smtClean="0"/>
              <a:t>Permite administrar entornos virtuales de distintas versiones de Python.</a:t>
            </a:r>
          </a:p>
          <a:p>
            <a:pPr marL="0" indent="0" algn="just">
              <a:buNone/>
            </a:pPr>
            <a:r>
              <a:rPr lang="es-PE" sz="2400" dirty="0" smtClean="0"/>
              <a:t>Es gratuito, de libre distribución.</a:t>
            </a:r>
          </a:p>
          <a:p>
            <a:pPr marL="0" indent="0" algn="just">
              <a:buNone/>
            </a:pPr>
            <a:r>
              <a:rPr lang="es-PE" sz="2400" dirty="0" smtClean="0"/>
              <a:t>Viene con </a:t>
            </a:r>
            <a:r>
              <a:rPr lang="es-PE" sz="2400" dirty="0" err="1" smtClean="0"/>
              <a:t>Jupyter</a:t>
            </a:r>
            <a:r>
              <a:rPr lang="es-PE" sz="2400" dirty="0" smtClean="0"/>
              <a:t> y </a:t>
            </a:r>
            <a:r>
              <a:rPr lang="es-PE" sz="2400" dirty="0" err="1" smtClean="0"/>
              <a:t>Spyder</a:t>
            </a:r>
            <a:r>
              <a:rPr lang="es-PE" sz="2400" dirty="0" smtClean="0"/>
              <a:t> para su ejecución inmediata</a:t>
            </a:r>
          </a:p>
          <a:p>
            <a:pPr marL="0" indent="0" algn="just">
              <a:buNone/>
            </a:pPr>
            <a:endParaRPr lang="es-PE" sz="2400"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a:spLocks noGrp="1"/>
          </p:cNvSpPr>
          <p:nvPr>
            <p:ph type="title"/>
          </p:nvPr>
        </p:nvSpPr>
        <p:spPr>
          <a:xfrm>
            <a:off x="457200" y="548680"/>
            <a:ext cx="8229600" cy="706090"/>
          </a:xfrm>
        </p:spPr>
        <p:txBody>
          <a:bodyPr/>
          <a:lstStyle/>
          <a:p>
            <a:r>
              <a:rPr lang="es-PE" sz="4000" dirty="0" smtClean="0"/>
              <a:t>Configuración de programa</a:t>
            </a:r>
            <a:endParaRPr lang="es-PE" sz="4000" dirty="0"/>
          </a:p>
        </p:txBody>
      </p:sp>
      <p:pic>
        <p:nvPicPr>
          <p:cNvPr id="11266" name="Picture 2" descr="Resultado de imagen para anaconda python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1550" y="1600200"/>
            <a:ext cx="2184177" cy="1081382"/>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2051720" y="5895330"/>
            <a:ext cx="5440044" cy="461665"/>
          </a:xfrm>
          <a:prstGeom prst="rect">
            <a:avLst/>
          </a:prstGeom>
        </p:spPr>
        <p:txBody>
          <a:bodyPr wrap="square">
            <a:spAutoFit/>
          </a:bodyPr>
          <a:lstStyle/>
          <a:p>
            <a:r>
              <a:rPr lang="es-PE" sz="2400" dirty="0"/>
              <a:t>https://www.anaconda.com/download/</a:t>
            </a:r>
          </a:p>
        </p:txBody>
      </p:sp>
    </p:spTree>
    <p:extLst>
      <p:ext uri="{BB962C8B-B14F-4D97-AF65-F5344CB8AC3E}">
        <p14:creationId xmlns:p14="http://schemas.microsoft.com/office/powerpoint/2010/main" val="49582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25974" t="42795" r="27092" b="26290"/>
          <a:stretch/>
        </p:blipFill>
        <p:spPr>
          <a:xfrm>
            <a:off x="1547664" y="1412776"/>
            <a:ext cx="6048672" cy="2158108"/>
          </a:xfrm>
          <a:prstGeom prst="rect">
            <a:avLst/>
          </a:prstGeom>
        </p:spPr>
      </p:pic>
      <p:pic>
        <p:nvPicPr>
          <p:cNvPr id="5" name="Picture 2" descr="Resultado de imagen para python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a:spLocks noGrp="1"/>
          </p:cNvSpPr>
          <p:nvPr>
            <p:ph type="title"/>
          </p:nvPr>
        </p:nvSpPr>
        <p:spPr>
          <a:xfrm>
            <a:off x="457200" y="548680"/>
            <a:ext cx="8229600" cy="706090"/>
          </a:xfrm>
        </p:spPr>
        <p:txBody>
          <a:bodyPr/>
          <a:lstStyle/>
          <a:p>
            <a:r>
              <a:rPr lang="es-PE" sz="4000" dirty="0" smtClean="0"/>
              <a:t>Configuración de programa</a:t>
            </a:r>
            <a:endParaRPr lang="es-PE" sz="4000" dirty="0"/>
          </a:p>
        </p:txBody>
      </p:sp>
      <p:pic>
        <p:nvPicPr>
          <p:cNvPr id="7" name="Imagen 6"/>
          <p:cNvPicPr>
            <a:picLocks noChangeAspect="1"/>
          </p:cNvPicPr>
          <p:nvPr/>
        </p:nvPicPr>
        <p:blipFill rotWithShape="1">
          <a:blip r:embed="rId4"/>
          <a:srcRect l="27528" t="22806" r="26951" b="56993"/>
          <a:stretch/>
        </p:blipFill>
        <p:spPr>
          <a:xfrm>
            <a:off x="1907704" y="4690040"/>
            <a:ext cx="5688632" cy="1872208"/>
          </a:xfrm>
          <a:prstGeom prst="rect">
            <a:avLst/>
          </a:prstGeom>
        </p:spPr>
      </p:pic>
      <p:sp>
        <p:nvSpPr>
          <p:cNvPr id="8" name="Título 1"/>
          <p:cNvSpPr txBox="1">
            <a:spLocks/>
          </p:cNvSpPr>
          <p:nvPr/>
        </p:nvSpPr>
        <p:spPr>
          <a:xfrm>
            <a:off x="579303" y="3983950"/>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dirty="0" smtClean="0"/>
              <a:t>Configuración de entorno</a:t>
            </a:r>
            <a:endParaRPr lang="es-PE" dirty="0"/>
          </a:p>
        </p:txBody>
      </p:sp>
      <p:sp>
        <p:nvSpPr>
          <p:cNvPr id="9" name="Rectángulo 8"/>
          <p:cNvSpPr/>
          <p:nvPr/>
        </p:nvSpPr>
        <p:spPr>
          <a:xfrm>
            <a:off x="1851978" y="3498057"/>
            <a:ext cx="5440044" cy="461665"/>
          </a:xfrm>
          <a:prstGeom prst="rect">
            <a:avLst/>
          </a:prstGeom>
        </p:spPr>
        <p:txBody>
          <a:bodyPr wrap="square">
            <a:spAutoFit/>
          </a:bodyPr>
          <a:lstStyle/>
          <a:p>
            <a:r>
              <a:rPr lang="es-PE" sz="2400" dirty="0"/>
              <a:t>https://www.anaconda.com/download/</a:t>
            </a:r>
          </a:p>
        </p:txBody>
      </p:sp>
    </p:spTree>
    <p:extLst>
      <p:ext uri="{BB962C8B-B14F-4D97-AF65-F5344CB8AC3E}">
        <p14:creationId xmlns:p14="http://schemas.microsoft.com/office/powerpoint/2010/main" val="2696435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57200" y="548680"/>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Configuración de programa</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rotWithShape="1">
          <a:blip r:embed="rId3"/>
          <a:srcRect/>
          <a:stretch/>
        </p:blipFill>
        <p:spPr>
          <a:xfrm>
            <a:off x="53717" y="1254770"/>
            <a:ext cx="9059294" cy="4907117"/>
          </a:xfrm>
          <a:prstGeom prst="rect">
            <a:avLst/>
          </a:prstGeom>
        </p:spPr>
      </p:pic>
      <p:sp>
        <p:nvSpPr>
          <p:cNvPr id="7" name="Rectángulo 6"/>
          <p:cNvSpPr/>
          <p:nvPr/>
        </p:nvSpPr>
        <p:spPr>
          <a:xfrm>
            <a:off x="2339752" y="2204864"/>
            <a:ext cx="1224136" cy="122413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313767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2992" y="2014152"/>
            <a:ext cx="8229600" cy="4525963"/>
          </a:xfrm>
        </p:spPr>
        <p:txBody>
          <a:bodyPr/>
          <a:lstStyle/>
          <a:p>
            <a:r>
              <a:rPr lang="es-PE" dirty="0" smtClean="0"/>
              <a:t>Tipos Básicos de Datos</a:t>
            </a:r>
          </a:p>
          <a:p>
            <a:endParaRPr lang="es-PE" dirty="0"/>
          </a:p>
          <a:p>
            <a:endParaRPr lang="es-PE"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txBox="1">
            <a:spLocks/>
          </p:cNvSpPr>
          <p:nvPr/>
        </p:nvSpPr>
        <p:spPr>
          <a:xfrm>
            <a:off x="452664" y="609620"/>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dirty="0" smtClean="0"/>
              <a:t>CAPITULO II</a:t>
            </a:r>
            <a:endParaRPr lang="es-PE" dirty="0"/>
          </a:p>
        </p:txBody>
      </p:sp>
      <p:sp>
        <p:nvSpPr>
          <p:cNvPr id="8" name="Título 1"/>
          <p:cNvSpPr>
            <a:spLocks noGrp="1"/>
          </p:cNvSpPr>
          <p:nvPr>
            <p:ph type="title"/>
          </p:nvPr>
        </p:nvSpPr>
        <p:spPr>
          <a:xfrm>
            <a:off x="452664" y="1194783"/>
            <a:ext cx="8229600" cy="706090"/>
          </a:xfrm>
        </p:spPr>
        <p:txBody>
          <a:bodyPr/>
          <a:lstStyle/>
          <a:p>
            <a:r>
              <a:rPr lang="es-PE" sz="4000" dirty="0" smtClean="0"/>
              <a:t>Objetos y Estructuras Básicas</a:t>
            </a:r>
            <a:endParaRPr lang="es-PE" sz="4000" dirty="0"/>
          </a:p>
        </p:txBody>
      </p:sp>
      <p:graphicFrame>
        <p:nvGraphicFramePr>
          <p:cNvPr id="9" name="Tabla 8"/>
          <p:cNvGraphicFramePr>
            <a:graphicFrameLocks noGrp="1"/>
          </p:cNvGraphicFramePr>
          <p:nvPr>
            <p:extLst>
              <p:ext uri="{D42A27DB-BD31-4B8C-83A1-F6EECF244321}">
                <p14:modId xmlns:p14="http://schemas.microsoft.com/office/powerpoint/2010/main" val="167430361"/>
              </p:ext>
            </p:extLst>
          </p:nvPr>
        </p:nvGraphicFramePr>
        <p:xfrm>
          <a:off x="683569" y="2708923"/>
          <a:ext cx="6336703" cy="2880672"/>
        </p:xfrm>
        <a:graphic>
          <a:graphicData uri="http://schemas.openxmlformats.org/drawingml/2006/table">
            <a:tbl>
              <a:tblPr firstRow="1" firstCol="1" bandRow="1">
                <a:tableStyleId>{5C22544A-7EE6-4342-B048-85BDC9FD1C3A}</a:tableStyleId>
              </a:tblPr>
              <a:tblGrid>
                <a:gridCol w="1137013">
                  <a:extLst>
                    <a:ext uri="{9D8B030D-6E8A-4147-A177-3AD203B41FA5}">
                      <a16:colId xmlns:a16="http://schemas.microsoft.com/office/drawing/2014/main" val="3190461297"/>
                    </a:ext>
                  </a:extLst>
                </a:gridCol>
                <a:gridCol w="519170">
                  <a:extLst>
                    <a:ext uri="{9D8B030D-6E8A-4147-A177-3AD203B41FA5}">
                      <a16:colId xmlns:a16="http://schemas.microsoft.com/office/drawing/2014/main" val="3798786117"/>
                    </a:ext>
                  </a:extLst>
                </a:gridCol>
                <a:gridCol w="4680520">
                  <a:extLst>
                    <a:ext uri="{9D8B030D-6E8A-4147-A177-3AD203B41FA5}">
                      <a16:colId xmlns:a16="http://schemas.microsoft.com/office/drawing/2014/main" val="3099616742"/>
                    </a:ext>
                  </a:extLst>
                </a:gridCol>
              </a:tblGrid>
              <a:tr h="416205">
                <a:tc>
                  <a:txBody>
                    <a:bodyPr/>
                    <a:lstStyle/>
                    <a:p>
                      <a:pPr algn="ctr">
                        <a:spcAft>
                          <a:spcPts val="0"/>
                        </a:spcAft>
                      </a:pPr>
                      <a:r>
                        <a:rPr lang="es-PE" sz="1600" dirty="0">
                          <a:effectLst/>
                        </a:rPr>
                        <a:t>Nombre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s-PE" sz="1600" dirty="0">
                          <a:effectLst/>
                        </a:rPr>
                        <a:t>Tipo</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spcAft>
                          <a:spcPts val="0"/>
                        </a:spcAft>
                      </a:pPr>
                      <a:r>
                        <a:rPr lang="es-PE" sz="1600" dirty="0">
                          <a:effectLst/>
                        </a:rPr>
                        <a:t>Descripción</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2222831"/>
                  </a:ext>
                </a:extLst>
              </a:tr>
              <a:tr h="312153">
                <a:tc>
                  <a:txBody>
                    <a:bodyPr/>
                    <a:lstStyle/>
                    <a:p>
                      <a:pPr algn="ctr">
                        <a:spcAft>
                          <a:spcPts val="0"/>
                        </a:spcAft>
                      </a:pPr>
                      <a:r>
                        <a:rPr lang="es-PE" sz="1200" dirty="0" err="1">
                          <a:effectLst/>
                        </a:rPr>
                        <a:t>Integers</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s-PE" sz="1200" dirty="0" err="1">
                          <a:effectLst/>
                        </a:rPr>
                        <a:t>int</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a:effectLst/>
                        </a:rPr>
                        <a:t>Números enteros: 3 300 200</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75565396"/>
                  </a:ext>
                </a:extLst>
              </a:tr>
              <a:tr h="312153">
                <a:tc>
                  <a:txBody>
                    <a:bodyPr/>
                    <a:lstStyle/>
                    <a:p>
                      <a:pPr algn="ctr">
                        <a:spcAft>
                          <a:spcPts val="0"/>
                        </a:spcAft>
                      </a:pPr>
                      <a:r>
                        <a:rPr lang="es-PE" sz="1200" dirty="0">
                          <a:effectLst/>
                        </a:rPr>
                        <a:t>Punto Flotante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s-PE" sz="1200" dirty="0" err="1">
                          <a:effectLst/>
                        </a:rPr>
                        <a:t>float</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a:effectLst/>
                        </a:rPr>
                        <a:t>Números con punto </a:t>
                      </a:r>
                      <a:r>
                        <a:rPr lang="es-PE" sz="1200" dirty="0" smtClean="0">
                          <a:effectLst/>
                        </a:rPr>
                        <a:t>decimal:  2.3, 3.14,</a:t>
                      </a:r>
                      <a:r>
                        <a:rPr lang="es-PE" sz="1200" baseline="0" dirty="0" smtClean="0">
                          <a:effectLst/>
                        </a:rPr>
                        <a:t> 100.0</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60196251"/>
                  </a:ext>
                </a:extLst>
              </a:tr>
              <a:tr h="312153">
                <a:tc>
                  <a:txBody>
                    <a:bodyPr/>
                    <a:lstStyle/>
                    <a:p>
                      <a:pPr algn="ctr">
                        <a:spcAft>
                          <a:spcPts val="0"/>
                        </a:spcAft>
                      </a:pPr>
                      <a:r>
                        <a:rPr lang="es-PE" sz="1200" dirty="0" err="1">
                          <a:effectLst/>
                        </a:rPr>
                        <a:t>Strings</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s-PE" sz="1200" dirty="0" err="1">
                          <a:effectLst/>
                        </a:rPr>
                        <a:t>str</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a:effectLst/>
                        </a:rPr>
                        <a:t>Secuencia de caracteres: “</a:t>
                      </a:r>
                      <a:r>
                        <a:rPr lang="es-PE" sz="1200" dirty="0" err="1">
                          <a:effectLst/>
                        </a:rPr>
                        <a:t>Hello</a:t>
                      </a:r>
                      <a:r>
                        <a:rPr lang="es-PE" sz="1200" dirty="0">
                          <a:effectLst/>
                        </a:rPr>
                        <a:t>”, ‘</a:t>
                      </a:r>
                      <a:r>
                        <a:rPr lang="es-PE" sz="1200" dirty="0" err="1">
                          <a:effectLst/>
                        </a:rPr>
                        <a:t>Sammy</a:t>
                      </a:r>
                      <a:r>
                        <a:rPr lang="es-PE" sz="1200" dirty="0">
                          <a:effectLst/>
                        </a:rPr>
                        <a:t>, “2000”</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9369934"/>
                  </a:ext>
                </a:extLst>
              </a:tr>
              <a:tr h="312153">
                <a:tc>
                  <a:txBody>
                    <a:bodyPr/>
                    <a:lstStyle/>
                    <a:p>
                      <a:pPr algn="ctr">
                        <a:spcAft>
                          <a:spcPts val="0"/>
                        </a:spcAft>
                      </a:pPr>
                      <a:r>
                        <a:rPr lang="es-PE" sz="1200" dirty="0" err="1">
                          <a:effectLst/>
                        </a:rPr>
                        <a:t>Lists</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s-PE" sz="1200" dirty="0" err="1">
                          <a:effectLst/>
                        </a:rPr>
                        <a:t>list</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a:effectLst/>
                        </a:rPr>
                        <a:t>Secuencia de objetos [10, “</a:t>
                      </a:r>
                      <a:r>
                        <a:rPr lang="es-PE" sz="1200" dirty="0" err="1">
                          <a:effectLst/>
                        </a:rPr>
                        <a:t>hello</a:t>
                      </a:r>
                      <a:r>
                        <a:rPr lang="es-PE" sz="1200" dirty="0">
                          <a:effectLst/>
                        </a:rPr>
                        <a:t>”, 200.3]</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024344"/>
                  </a:ext>
                </a:extLst>
              </a:tr>
              <a:tr h="279396">
                <a:tc>
                  <a:txBody>
                    <a:bodyPr/>
                    <a:lstStyle/>
                    <a:p>
                      <a:pPr algn="ctr">
                        <a:spcAft>
                          <a:spcPts val="0"/>
                        </a:spcAft>
                      </a:pPr>
                      <a:r>
                        <a:rPr lang="es-PE" sz="1200" dirty="0" err="1">
                          <a:effectLst/>
                        </a:rPr>
                        <a:t>Dictionaries</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s-PE" sz="1200" dirty="0" err="1">
                          <a:effectLst/>
                        </a:rPr>
                        <a:t>dict</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a:effectLst/>
                        </a:rPr>
                        <a:t>Llaves sin orden: Valores pares: [“</a:t>
                      </a:r>
                      <a:r>
                        <a:rPr lang="es-PE" sz="1200" dirty="0" err="1">
                          <a:effectLst/>
                        </a:rPr>
                        <a:t>mykey</a:t>
                      </a:r>
                      <a:r>
                        <a:rPr lang="es-PE" sz="1200" dirty="0">
                          <a:effectLst/>
                        </a:rPr>
                        <a:t>”:”</a:t>
                      </a:r>
                      <a:r>
                        <a:rPr lang="es-PE" sz="1200" dirty="0" err="1">
                          <a:effectLst/>
                        </a:rPr>
                        <a:t>value</a:t>
                      </a:r>
                      <a:r>
                        <a:rPr lang="es-PE" sz="1200" dirty="0">
                          <a:effectLst/>
                        </a:rPr>
                        <a:t>”, “</a:t>
                      </a:r>
                      <a:r>
                        <a:rPr lang="es-PE" sz="1200" dirty="0" err="1">
                          <a:effectLst/>
                        </a:rPr>
                        <a:t>name</a:t>
                      </a:r>
                      <a:r>
                        <a:rPr lang="es-PE" sz="1200" dirty="0">
                          <a:effectLst/>
                        </a:rPr>
                        <a:t>”: ”</a:t>
                      </a:r>
                      <a:r>
                        <a:rPr lang="es-PE" sz="1200" dirty="0" err="1">
                          <a:effectLst/>
                        </a:rPr>
                        <a:t>Frankie</a:t>
                      </a:r>
                      <a:r>
                        <a:rPr lang="es-PE" sz="1200" dirty="0">
                          <a:effectLst/>
                        </a:rPr>
                        <a:t>”</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46110848"/>
                  </a:ext>
                </a:extLst>
              </a:tr>
              <a:tr h="312153">
                <a:tc>
                  <a:txBody>
                    <a:bodyPr/>
                    <a:lstStyle/>
                    <a:p>
                      <a:pPr algn="ctr">
                        <a:spcAft>
                          <a:spcPts val="0"/>
                        </a:spcAft>
                      </a:pPr>
                      <a:r>
                        <a:rPr lang="es-PE" sz="1200" dirty="0" err="1">
                          <a:effectLst/>
                        </a:rPr>
                        <a:t>Tuples</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s-PE" sz="1200" dirty="0" err="1">
                          <a:effectLst/>
                        </a:rPr>
                        <a:t>tup</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a:effectLst/>
                        </a:rPr>
                        <a:t>Orden inmutable de secuencia de objetos: (10, “</a:t>
                      </a:r>
                      <a:r>
                        <a:rPr lang="es-PE" sz="1200" dirty="0" err="1">
                          <a:effectLst/>
                        </a:rPr>
                        <a:t>hello</a:t>
                      </a:r>
                      <a:r>
                        <a:rPr lang="es-PE" sz="1200" dirty="0">
                          <a:effectLst/>
                        </a:rPr>
                        <a:t>”, 200.3)</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3840165"/>
                  </a:ext>
                </a:extLst>
              </a:tr>
              <a:tr h="312153">
                <a:tc>
                  <a:txBody>
                    <a:bodyPr/>
                    <a:lstStyle/>
                    <a:p>
                      <a:pPr algn="ctr">
                        <a:spcAft>
                          <a:spcPts val="0"/>
                        </a:spcAft>
                      </a:pPr>
                      <a:r>
                        <a:rPr lang="es-PE" sz="1200" dirty="0">
                          <a:effectLst/>
                        </a:rPr>
                        <a:t>Sets</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s-PE" sz="1200" dirty="0">
                          <a:effectLst/>
                        </a:rPr>
                        <a:t>set</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a:effectLst/>
                        </a:rPr>
                        <a:t>Colección de objetos únicos sin orden: {“a”, “b”}</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2706813"/>
                  </a:ext>
                </a:extLst>
              </a:tr>
              <a:tr h="312153">
                <a:tc>
                  <a:txBody>
                    <a:bodyPr/>
                    <a:lstStyle/>
                    <a:p>
                      <a:pPr algn="ctr">
                        <a:spcAft>
                          <a:spcPts val="0"/>
                        </a:spcAft>
                      </a:pPr>
                      <a:r>
                        <a:rPr lang="es-PE" sz="1200" dirty="0" err="1">
                          <a:effectLst/>
                        </a:rPr>
                        <a:t>Booleans</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s-PE" sz="1200" dirty="0" err="1">
                          <a:effectLst/>
                        </a:rPr>
                        <a:t>bool</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spcAft>
                          <a:spcPts val="0"/>
                        </a:spcAft>
                      </a:pPr>
                      <a:r>
                        <a:rPr lang="es-PE" sz="1200" dirty="0">
                          <a:effectLst/>
                        </a:rPr>
                        <a:t>Valores lógicos indicando True o False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9785588"/>
                  </a:ext>
                </a:extLst>
              </a:tr>
            </a:tbl>
          </a:graphicData>
        </a:graphic>
      </p:graphicFrame>
    </p:spTree>
    <p:extLst>
      <p:ext uri="{BB962C8B-B14F-4D97-AF65-F5344CB8AC3E}">
        <p14:creationId xmlns:p14="http://schemas.microsoft.com/office/powerpoint/2010/main" val="2613744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556792"/>
            <a:ext cx="8229600" cy="4828214"/>
          </a:xfrm>
        </p:spPr>
        <p:txBody>
          <a:bodyPr/>
          <a:lstStyle/>
          <a:p>
            <a:pPr marL="0" indent="0">
              <a:buNone/>
            </a:pPr>
            <a:r>
              <a:rPr lang="es-PE" sz="2400" b="1" dirty="0" smtClean="0"/>
              <a:t>Tipos de Variables</a:t>
            </a:r>
            <a:endParaRPr lang="es-PE" sz="2400" b="1" dirty="0"/>
          </a:p>
          <a:p>
            <a:r>
              <a:rPr lang="es-PE" sz="2000" b="1" dirty="0" smtClean="0"/>
              <a:t>Tipos </a:t>
            </a:r>
            <a:r>
              <a:rPr lang="es-PE" sz="2000" b="1" dirty="0"/>
              <a:t>de </a:t>
            </a:r>
            <a:r>
              <a:rPr lang="es-PE" sz="2000" b="1" dirty="0" smtClean="0"/>
              <a:t>Números:</a:t>
            </a:r>
            <a:endParaRPr lang="es-PE" sz="2000" b="1" dirty="0"/>
          </a:p>
          <a:p>
            <a:pPr lvl="1"/>
            <a:r>
              <a:rPr lang="es-PE" sz="1600" dirty="0"/>
              <a:t>Python tiene varios "tipos" de </a:t>
            </a:r>
            <a:r>
              <a:rPr lang="es-PE" sz="1600" dirty="0" smtClean="0"/>
              <a:t>números </a:t>
            </a:r>
            <a:r>
              <a:rPr lang="es-PE" sz="1600" dirty="0"/>
              <a:t>(int8, int16, double,double16, </a:t>
            </a:r>
            <a:r>
              <a:rPr lang="es-PE" sz="1600" dirty="0" err="1"/>
              <a:t>etc</a:t>
            </a:r>
            <a:r>
              <a:rPr lang="es-PE" sz="1600" dirty="0"/>
              <a:t>). Nos enfocaremos en los </a:t>
            </a:r>
            <a:r>
              <a:rPr lang="es-PE" sz="1600" dirty="0" smtClean="0"/>
              <a:t>números </a:t>
            </a:r>
            <a:r>
              <a:rPr lang="es-PE" sz="1600" dirty="0"/>
              <a:t>enteros y punto flotante</a:t>
            </a:r>
          </a:p>
          <a:p>
            <a:pPr lvl="1"/>
            <a:r>
              <a:rPr lang="es-PE" sz="1600" dirty="0"/>
              <a:t>Los </a:t>
            </a:r>
            <a:r>
              <a:rPr lang="es-PE" sz="1600" dirty="0" smtClean="0"/>
              <a:t>números </a:t>
            </a:r>
            <a:r>
              <a:rPr lang="es-PE" sz="1600" dirty="0"/>
              <a:t>enteros, como ya se conocen, o son positivos o negativos.</a:t>
            </a:r>
          </a:p>
          <a:p>
            <a:pPr lvl="1"/>
            <a:r>
              <a:rPr lang="es-PE" sz="1600" dirty="0"/>
              <a:t>Los </a:t>
            </a:r>
            <a:r>
              <a:rPr lang="es-PE" sz="1600" dirty="0" smtClean="0"/>
              <a:t>números </a:t>
            </a:r>
            <a:r>
              <a:rPr lang="es-PE" sz="1600" dirty="0"/>
              <a:t>de punto flotante en Python se diferencian porque o llevan decimales (3.14156) o tienen el </a:t>
            </a:r>
            <a:r>
              <a:rPr lang="es-PE" sz="1600" dirty="0" smtClean="0"/>
              <a:t>símbolo </a:t>
            </a:r>
            <a:r>
              <a:rPr lang="es-PE" sz="1600" dirty="0"/>
              <a:t>exponencial definido en su </a:t>
            </a:r>
            <a:r>
              <a:rPr lang="es-PE" sz="1600" dirty="0" smtClean="0"/>
              <a:t>expresión </a:t>
            </a:r>
            <a:r>
              <a:rPr lang="es-PE" sz="1600" dirty="0"/>
              <a:t>(</a:t>
            </a:r>
            <a:r>
              <a:rPr lang="es-PE" sz="1600" dirty="0" smtClean="0"/>
              <a:t>4E2).</a:t>
            </a:r>
          </a:p>
          <a:p>
            <a:pPr lvl="1"/>
            <a:endParaRPr lang="es-PE" sz="1600" dirty="0"/>
          </a:p>
          <a:p>
            <a:r>
              <a:rPr lang="es-PE" sz="2000" b="1" dirty="0" smtClean="0"/>
              <a:t>Asignación </a:t>
            </a:r>
            <a:r>
              <a:rPr lang="es-PE" sz="2000" b="1" dirty="0"/>
              <a:t>de Variable</a:t>
            </a:r>
          </a:p>
          <a:p>
            <a:pPr lvl="1"/>
            <a:r>
              <a:rPr lang="es-PE" sz="1600" dirty="0"/>
              <a:t>Los nombres que usa al crear estas etiquetas deben seguir algunas reglas:</a:t>
            </a:r>
          </a:p>
          <a:p>
            <a:pPr lvl="1"/>
            <a:r>
              <a:rPr lang="es-PE" sz="1600" dirty="0" smtClean="0"/>
              <a:t>Los </a:t>
            </a:r>
            <a:r>
              <a:rPr lang="es-PE" sz="1600" dirty="0"/>
              <a:t>nombres no pueden comenzar con un número.</a:t>
            </a:r>
          </a:p>
          <a:p>
            <a:pPr lvl="1"/>
            <a:r>
              <a:rPr lang="es-PE" sz="1600" dirty="0"/>
              <a:t>No puede haber espacios en el nombre, use _ en su lugar.</a:t>
            </a:r>
          </a:p>
          <a:p>
            <a:pPr lvl="1"/>
            <a:r>
              <a:rPr lang="es-PE" sz="1600" dirty="0"/>
              <a:t>No puede usar ninguno de estos símbolos: '", &lt;&gt; /? | \ ()! @ # $% ^ &amp; * ~ - +</a:t>
            </a:r>
          </a:p>
          <a:p>
            <a:pPr lvl="1"/>
            <a:r>
              <a:rPr lang="es-PE" sz="1600" dirty="0"/>
              <a:t>Se considera mejor práctica (PEP8) que los nombres sean minúsculos.</a:t>
            </a:r>
          </a:p>
          <a:p>
            <a:pPr lvl="1"/>
            <a:r>
              <a:rPr lang="es-PE" sz="1600" dirty="0"/>
              <a:t>Evite usar los caracteres 'l' (letra minúscula el), 'O' (letra mayúscula oh), o 'I' (ojo de letra mayúscula) como nombres de variable de un solo carácter.</a:t>
            </a:r>
          </a:p>
          <a:p>
            <a:pPr lvl="1"/>
            <a:r>
              <a:rPr lang="es-PE" sz="1600" dirty="0"/>
              <a:t>Evite usar palabras que tengan un significado especial en Python como "</a:t>
            </a:r>
            <a:r>
              <a:rPr lang="es-PE" sz="1600" dirty="0" err="1"/>
              <a:t>list</a:t>
            </a:r>
            <a:r>
              <a:rPr lang="es-PE" sz="1600" dirty="0"/>
              <a:t>" y "</a:t>
            </a:r>
            <a:r>
              <a:rPr lang="es-PE" sz="1600" dirty="0" err="1"/>
              <a:t>str</a:t>
            </a:r>
            <a:r>
              <a:rPr lang="es-PE" sz="1600" dirty="0"/>
              <a:t>"</a:t>
            </a:r>
          </a:p>
        </p:txBody>
      </p:sp>
      <p:sp>
        <p:nvSpPr>
          <p:cNvPr id="4" name="Título 1"/>
          <p:cNvSpPr>
            <a:spLocks noGrp="1"/>
          </p:cNvSpPr>
          <p:nvPr>
            <p:ph type="title"/>
          </p:nvPr>
        </p:nvSpPr>
        <p:spPr>
          <a:xfrm>
            <a:off x="457200" y="692696"/>
            <a:ext cx="8229600" cy="706090"/>
          </a:xfrm>
        </p:spPr>
        <p:txBody>
          <a:bodyPr/>
          <a:lstStyle/>
          <a:p>
            <a:r>
              <a:rPr lang="es-PE" sz="4000" dirty="0" smtClean="0"/>
              <a:t>Objetos y Estructuras Básicas</a:t>
            </a:r>
            <a:endParaRPr lang="es-PE" sz="4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221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986909"/>
            <a:ext cx="8229600" cy="4525963"/>
          </a:xfrm>
        </p:spPr>
        <p:txBody>
          <a:bodyPr/>
          <a:lstStyle/>
          <a:p>
            <a:r>
              <a:rPr lang="es-PE" sz="2000" dirty="0" err="1" smtClean="0"/>
              <a:t>Tipeo</a:t>
            </a:r>
            <a:r>
              <a:rPr lang="es-PE" sz="2000" dirty="0" smtClean="0"/>
              <a:t> Dinámico:</a:t>
            </a:r>
          </a:p>
          <a:p>
            <a:pPr lvl="1"/>
            <a:r>
              <a:rPr lang="es-PE" sz="1600" dirty="0" smtClean="0"/>
              <a:t>Python utiliza </a:t>
            </a:r>
            <a:r>
              <a:rPr lang="es-PE" sz="1600" i="1" dirty="0" err="1" smtClean="0"/>
              <a:t>tipeo</a:t>
            </a:r>
            <a:r>
              <a:rPr lang="es-PE" sz="1600" i="1" dirty="0" smtClean="0"/>
              <a:t> dinámico</a:t>
            </a:r>
            <a:r>
              <a:rPr lang="es-PE" sz="1600" dirty="0" smtClean="0"/>
              <a:t>, esto significa que puede reasignar el tipo de dato a una misma variable, esto lo hace muy flexible a la hora de asignar el tipo de dato, difiere de varios lenguajes de programación.</a:t>
            </a:r>
          </a:p>
          <a:p>
            <a:pPr lvl="1"/>
            <a:endParaRPr lang="es-PE" sz="1600" dirty="0"/>
          </a:p>
          <a:p>
            <a:r>
              <a:rPr lang="en-US" sz="2000" dirty="0"/>
              <a:t>Pros </a:t>
            </a:r>
            <a:r>
              <a:rPr lang="en-US" sz="2000" dirty="0" smtClean="0"/>
              <a:t>y </a:t>
            </a:r>
            <a:r>
              <a:rPr lang="en-US" sz="2000" dirty="0"/>
              <a:t>Cons </a:t>
            </a:r>
            <a:r>
              <a:rPr lang="en-US" sz="2000" dirty="0" smtClean="0"/>
              <a:t>del </a:t>
            </a:r>
            <a:r>
              <a:rPr lang="es-PE" sz="2000" dirty="0" err="1"/>
              <a:t>Tipeo</a:t>
            </a:r>
            <a:r>
              <a:rPr lang="es-PE" sz="2000" dirty="0"/>
              <a:t> </a:t>
            </a:r>
            <a:r>
              <a:rPr lang="es-PE" sz="2000" dirty="0" smtClean="0"/>
              <a:t>Dinámico:</a:t>
            </a:r>
            <a:endParaRPr lang="en-US" sz="2000" dirty="0"/>
          </a:p>
          <a:p>
            <a:pPr lvl="1"/>
            <a:r>
              <a:rPr lang="en-US" sz="1600" dirty="0"/>
              <a:t>Pros of Dynamic Typing</a:t>
            </a:r>
          </a:p>
          <a:p>
            <a:pPr lvl="2"/>
            <a:r>
              <a:rPr lang="en-US" sz="1200" dirty="0" smtClean="0"/>
              <a:t>Very </a:t>
            </a:r>
            <a:r>
              <a:rPr lang="en-US" sz="1200" dirty="0"/>
              <a:t>easy to work with</a:t>
            </a:r>
          </a:p>
          <a:p>
            <a:pPr lvl="2"/>
            <a:r>
              <a:rPr lang="en-US" sz="1200" dirty="0" smtClean="0"/>
              <a:t>Faster </a:t>
            </a:r>
            <a:r>
              <a:rPr lang="en-US" sz="1200" dirty="0"/>
              <a:t>development time</a:t>
            </a:r>
          </a:p>
          <a:p>
            <a:pPr lvl="1"/>
            <a:r>
              <a:rPr lang="en-US" sz="1600" dirty="0"/>
              <a:t>Cons of Dynamic Typing</a:t>
            </a:r>
          </a:p>
          <a:p>
            <a:pPr lvl="2"/>
            <a:r>
              <a:rPr lang="en-US" sz="1200" dirty="0" smtClean="0"/>
              <a:t>May </a:t>
            </a:r>
            <a:r>
              <a:rPr lang="en-US" sz="1200" dirty="0"/>
              <a:t>result in unexpected bugs!</a:t>
            </a:r>
          </a:p>
          <a:p>
            <a:pPr lvl="2"/>
            <a:r>
              <a:rPr lang="en-US" sz="1200" dirty="0" smtClean="0"/>
              <a:t>You </a:t>
            </a:r>
            <a:r>
              <a:rPr lang="en-US" sz="1200" dirty="0"/>
              <a:t>need to be aware of type()</a:t>
            </a:r>
            <a:endParaRPr lang="es-PE" sz="1200" dirty="0" smtClean="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a:spLocks noGrp="1"/>
          </p:cNvSpPr>
          <p:nvPr>
            <p:ph type="title"/>
          </p:nvPr>
        </p:nvSpPr>
        <p:spPr>
          <a:xfrm>
            <a:off x="457200" y="692696"/>
            <a:ext cx="8229600" cy="706090"/>
          </a:xfrm>
        </p:spPr>
        <p:txBody>
          <a:bodyPr/>
          <a:lstStyle/>
          <a:p>
            <a:r>
              <a:rPr lang="es-PE" sz="4000" dirty="0" smtClean="0"/>
              <a:t>Objetos y Estructuras Básicas</a:t>
            </a:r>
            <a:endParaRPr lang="es-PE" sz="4000" dirty="0"/>
          </a:p>
        </p:txBody>
      </p:sp>
      <p:sp>
        <p:nvSpPr>
          <p:cNvPr id="6" name="Rectángulo 5"/>
          <p:cNvSpPr/>
          <p:nvPr/>
        </p:nvSpPr>
        <p:spPr>
          <a:xfrm>
            <a:off x="457200" y="1527451"/>
            <a:ext cx="2498441" cy="461665"/>
          </a:xfrm>
          <a:prstGeom prst="rect">
            <a:avLst/>
          </a:prstGeom>
        </p:spPr>
        <p:txBody>
          <a:bodyPr wrap="none">
            <a:spAutoFit/>
          </a:bodyPr>
          <a:lstStyle/>
          <a:p>
            <a:r>
              <a:rPr lang="es-PE" sz="2400" b="1" dirty="0"/>
              <a:t>Tipos de Variables</a:t>
            </a:r>
          </a:p>
        </p:txBody>
      </p:sp>
    </p:spTree>
    <p:extLst>
      <p:ext uri="{BB962C8B-B14F-4D97-AF65-F5344CB8AC3E}">
        <p14:creationId xmlns:p14="http://schemas.microsoft.com/office/powerpoint/2010/main" val="948495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457200" y="1986909"/>
            <a:ext cx="8229600" cy="4525963"/>
          </a:xfrm>
        </p:spPr>
        <p:txBody>
          <a:bodyPr/>
          <a:lstStyle/>
          <a:p>
            <a:r>
              <a:rPr lang="es-PE" sz="2000" dirty="0" smtClean="0"/>
              <a:t>Determinar el tipo de variable usando </a:t>
            </a:r>
            <a:r>
              <a:rPr lang="es-PE" sz="2000" i="1" dirty="0" err="1" smtClean="0"/>
              <a:t>type</a:t>
            </a:r>
            <a:r>
              <a:rPr lang="es-PE" sz="2000" i="1" dirty="0" smtClean="0"/>
              <a:t>()</a:t>
            </a:r>
            <a:r>
              <a:rPr lang="es-PE" sz="2000" dirty="0" smtClean="0"/>
              <a:t>:</a:t>
            </a:r>
            <a:endParaRPr lang="es-PE" sz="2000" i="1" dirty="0" smtClean="0"/>
          </a:p>
          <a:p>
            <a:endParaRPr lang="es-PE" sz="2000" dirty="0" smtClean="0"/>
          </a:p>
          <a:p>
            <a:pPr lvl="1"/>
            <a:r>
              <a:rPr lang="es-PE" sz="1600" b="1" dirty="0" err="1"/>
              <a:t>int</a:t>
            </a:r>
            <a:r>
              <a:rPr lang="es-PE" sz="1600" dirty="0"/>
              <a:t> </a:t>
            </a:r>
            <a:r>
              <a:rPr lang="es-PE" sz="1600" dirty="0" smtClean="0"/>
              <a:t>(para enteros)</a:t>
            </a:r>
            <a:endParaRPr lang="es-PE" sz="1600" dirty="0"/>
          </a:p>
          <a:p>
            <a:pPr lvl="1"/>
            <a:r>
              <a:rPr lang="es-PE" sz="1600" b="1" dirty="0" err="1"/>
              <a:t>float</a:t>
            </a:r>
            <a:endParaRPr lang="es-PE" sz="1600" dirty="0"/>
          </a:p>
          <a:p>
            <a:pPr lvl="1"/>
            <a:r>
              <a:rPr lang="es-PE" sz="1600" b="1" dirty="0" err="1"/>
              <a:t>str</a:t>
            </a:r>
            <a:r>
              <a:rPr lang="es-PE" sz="1600" dirty="0"/>
              <a:t> </a:t>
            </a:r>
            <a:r>
              <a:rPr lang="es-PE" sz="1600" dirty="0" smtClean="0"/>
              <a:t>(para </a:t>
            </a:r>
            <a:r>
              <a:rPr lang="es-PE" sz="1600" dirty="0" err="1" smtClean="0"/>
              <a:t>string</a:t>
            </a:r>
            <a:r>
              <a:rPr lang="es-PE" sz="1600" dirty="0"/>
              <a:t>)</a:t>
            </a:r>
          </a:p>
          <a:p>
            <a:pPr lvl="1"/>
            <a:r>
              <a:rPr lang="es-PE" sz="1600" b="1" dirty="0" err="1"/>
              <a:t>list</a:t>
            </a:r>
            <a:endParaRPr lang="es-PE" sz="1600" dirty="0"/>
          </a:p>
          <a:p>
            <a:pPr lvl="1"/>
            <a:r>
              <a:rPr lang="es-PE" sz="1600" b="1" dirty="0" err="1"/>
              <a:t>tuple</a:t>
            </a:r>
            <a:endParaRPr lang="es-PE" sz="1600" dirty="0"/>
          </a:p>
          <a:p>
            <a:pPr lvl="1"/>
            <a:r>
              <a:rPr lang="es-PE" sz="1600" b="1" dirty="0" err="1"/>
              <a:t>dict</a:t>
            </a:r>
            <a:r>
              <a:rPr lang="es-PE" sz="1600" dirty="0"/>
              <a:t> </a:t>
            </a:r>
            <a:r>
              <a:rPr lang="es-PE" sz="1600" dirty="0" smtClean="0"/>
              <a:t>(para diccionario)</a:t>
            </a:r>
            <a:endParaRPr lang="es-PE" sz="1600" dirty="0"/>
          </a:p>
          <a:p>
            <a:pPr lvl="1"/>
            <a:r>
              <a:rPr lang="es-PE" sz="1600" b="1" dirty="0"/>
              <a:t>set</a:t>
            </a:r>
            <a:endParaRPr lang="es-PE" sz="1600" dirty="0"/>
          </a:p>
          <a:p>
            <a:pPr lvl="1"/>
            <a:r>
              <a:rPr lang="es-PE" sz="1600" b="1" dirty="0" err="1"/>
              <a:t>bool</a:t>
            </a:r>
            <a:r>
              <a:rPr lang="es-PE" sz="1600" dirty="0"/>
              <a:t> </a:t>
            </a:r>
            <a:r>
              <a:rPr lang="es-PE" sz="1600" dirty="0" smtClean="0"/>
              <a:t>(para </a:t>
            </a:r>
            <a:r>
              <a:rPr lang="es-PE" sz="1600" dirty="0" err="1"/>
              <a:t>Boolean</a:t>
            </a:r>
            <a:r>
              <a:rPr lang="es-PE" sz="1600" dirty="0"/>
              <a:t> True/False)</a:t>
            </a:r>
          </a:p>
          <a:p>
            <a:endParaRPr lang="es-PE" sz="12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a:spLocks noGrp="1"/>
          </p:cNvSpPr>
          <p:nvPr>
            <p:ph type="title"/>
          </p:nvPr>
        </p:nvSpPr>
        <p:spPr>
          <a:xfrm>
            <a:off x="457200" y="692696"/>
            <a:ext cx="8229600" cy="706090"/>
          </a:xfrm>
        </p:spPr>
        <p:txBody>
          <a:bodyPr/>
          <a:lstStyle/>
          <a:p>
            <a:r>
              <a:rPr lang="es-PE" sz="4000" dirty="0" smtClean="0"/>
              <a:t>Objetos y Estructuras Básicas</a:t>
            </a:r>
            <a:endParaRPr lang="es-PE" sz="4000" dirty="0"/>
          </a:p>
        </p:txBody>
      </p:sp>
      <p:sp>
        <p:nvSpPr>
          <p:cNvPr id="8" name="Rectángulo 7"/>
          <p:cNvSpPr/>
          <p:nvPr/>
        </p:nvSpPr>
        <p:spPr>
          <a:xfrm>
            <a:off x="457200" y="1527451"/>
            <a:ext cx="2498441" cy="461665"/>
          </a:xfrm>
          <a:prstGeom prst="rect">
            <a:avLst/>
          </a:prstGeom>
        </p:spPr>
        <p:txBody>
          <a:bodyPr wrap="none">
            <a:spAutoFit/>
          </a:bodyPr>
          <a:lstStyle/>
          <a:p>
            <a:r>
              <a:rPr lang="es-PE" sz="2400" b="1" dirty="0"/>
              <a:t>Tipos de Variables</a:t>
            </a:r>
          </a:p>
        </p:txBody>
      </p:sp>
    </p:spTree>
    <p:extLst>
      <p:ext uri="{BB962C8B-B14F-4D97-AF65-F5344CB8AC3E}">
        <p14:creationId xmlns:p14="http://schemas.microsoft.com/office/powerpoint/2010/main" val="277739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idx="1"/>
          </p:nvPr>
        </p:nvSpPr>
        <p:spPr>
          <a:xfrm>
            <a:off x="457200" y="1600200"/>
            <a:ext cx="7571184" cy="5152180"/>
          </a:xfrm>
          <a:prstGeom prst="rect">
            <a:avLst/>
          </a:prstGeom>
        </p:spPr>
        <p:txBody>
          <a:bodyPr wrap="square">
            <a:spAutoFit/>
          </a:bodyPr>
          <a:lstStyle/>
          <a:p>
            <a:pPr marL="0" indent="0">
              <a:buNone/>
            </a:pPr>
            <a:r>
              <a:rPr lang="es-PE" sz="2400" b="1" dirty="0"/>
              <a:t>Tipos de </a:t>
            </a:r>
            <a:r>
              <a:rPr lang="es-PE" sz="2400" b="1" dirty="0" smtClean="0"/>
              <a:t>Variables</a:t>
            </a:r>
          </a:p>
          <a:p>
            <a:r>
              <a:rPr lang="es-PE" sz="2400" b="1" dirty="0" err="1" smtClean="0"/>
              <a:t>Strings</a:t>
            </a:r>
            <a:endParaRPr lang="es-PE" sz="2400" dirty="0" smtClean="0"/>
          </a:p>
          <a:p>
            <a:pPr marL="457200" lvl="1" indent="0" algn="just">
              <a:buNone/>
            </a:pPr>
            <a:r>
              <a:rPr lang="es-PE" sz="2000" dirty="0" smtClean="0"/>
              <a:t>Son secuencia de caracteres, para declararlas se utiliza tanto comillas simples (</a:t>
            </a:r>
            <a:r>
              <a:rPr lang="es-PE" sz="2000" i="1" dirty="0" smtClean="0"/>
              <a:t>‘Esto es una oración’</a:t>
            </a:r>
            <a:r>
              <a:rPr lang="es-PE" sz="2000" dirty="0" smtClean="0"/>
              <a:t>) como como dobles (</a:t>
            </a:r>
            <a:r>
              <a:rPr lang="es-PE" sz="2000" i="1" dirty="0" smtClean="0"/>
              <a:t>“</a:t>
            </a:r>
            <a:r>
              <a:rPr lang="es-PE" sz="2000" i="1" dirty="0" err="1" smtClean="0"/>
              <a:t>What’s</a:t>
            </a:r>
            <a:r>
              <a:rPr lang="es-PE" sz="2000" i="1" dirty="0" smtClean="0"/>
              <a:t> </a:t>
            </a:r>
            <a:r>
              <a:rPr lang="es-PE" sz="2000" i="1" dirty="0" err="1" smtClean="0"/>
              <a:t>your</a:t>
            </a:r>
            <a:r>
              <a:rPr lang="es-PE" sz="2000" i="1" dirty="0" smtClean="0"/>
              <a:t> </a:t>
            </a:r>
            <a:r>
              <a:rPr lang="es-PE" sz="2000" i="1" dirty="0" err="1" smtClean="0"/>
              <a:t>name</a:t>
            </a:r>
            <a:r>
              <a:rPr lang="es-PE" sz="2000" i="1" dirty="0" smtClean="0"/>
              <a:t>”</a:t>
            </a:r>
            <a:r>
              <a:rPr lang="es-PE" sz="2000" dirty="0" smtClean="0"/>
              <a:t>).</a:t>
            </a:r>
          </a:p>
          <a:p>
            <a:pPr marL="457200" lvl="1" indent="0">
              <a:buNone/>
            </a:pPr>
            <a:endParaRPr lang="es-PE" sz="2000" dirty="0"/>
          </a:p>
          <a:p>
            <a:pPr marL="457200" lvl="1" indent="0">
              <a:buNone/>
            </a:pPr>
            <a:r>
              <a:rPr lang="es-PE" sz="2000" dirty="0" smtClean="0"/>
              <a:t>También existe la opción de triple comillas ( </a:t>
            </a:r>
            <a:r>
              <a:rPr lang="es-PE" sz="2000" i="1" dirty="0" smtClean="0"/>
              <a:t>“”” o ‘’’ </a:t>
            </a:r>
            <a:r>
              <a:rPr lang="es-PE" sz="2000" dirty="0" smtClean="0"/>
              <a:t>)  utilizado para hacer </a:t>
            </a:r>
            <a:r>
              <a:rPr lang="es-PE" sz="2000" dirty="0" err="1" smtClean="0"/>
              <a:t>strings</a:t>
            </a:r>
            <a:r>
              <a:rPr lang="es-PE" sz="2000" dirty="0" smtClean="0"/>
              <a:t> de multilínea.</a:t>
            </a:r>
            <a:endParaRPr lang="es-PE" sz="2000" dirty="0"/>
          </a:p>
          <a:p>
            <a:pPr marL="800100" lvl="2" indent="0">
              <a:buNone/>
            </a:pPr>
            <a:r>
              <a:rPr lang="en-US" sz="1600" b="1" dirty="0"/>
              <a:t>'''This is a multi-line string. This is the first line.</a:t>
            </a:r>
          </a:p>
          <a:p>
            <a:pPr marL="800100" lvl="2" indent="0">
              <a:buNone/>
            </a:pPr>
            <a:r>
              <a:rPr lang="en-US" sz="1600" b="1" dirty="0" smtClean="0"/>
              <a:t>39</a:t>
            </a:r>
            <a:endParaRPr lang="en-US" sz="1600" b="1" dirty="0"/>
          </a:p>
          <a:p>
            <a:pPr marL="800100" lvl="2" indent="0">
              <a:buNone/>
            </a:pPr>
            <a:r>
              <a:rPr lang="en-US" sz="1600" b="1" dirty="0"/>
              <a:t>This is the second line.</a:t>
            </a:r>
          </a:p>
          <a:p>
            <a:pPr marL="800100" lvl="2" indent="0">
              <a:buNone/>
            </a:pPr>
            <a:r>
              <a:rPr lang="en-US" sz="1600" b="1" dirty="0"/>
              <a:t>"What's your name?," I asked.</a:t>
            </a:r>
          </a:p>
          <a:p>
            <a:pPr marL="800100" lvl="2" indent="0">
              <a:buNone/>
            </a:pPr>
            <a:r>
              <a:rPr lang="en-US" sz="1600" b="1" dirty="0"/>
              <a:t>He </a:t>
            </a:r>
            <a:r>
              <a:rPr lang="en-US" sz="1600" b="1" dirty="0" smtClean="0"/>
              <a:t>said "</a:t>
            </a:r>
            <a:r>
              <a:rPr lang="en-US" sz="1600" b="1" dirty="0"/>
              <a:t>Bond, James Bond."</a:t>
            </a:r>
          </a:p>
          <a:p>
            <a:pPr marL="800100" lvl="2" indent="0">
              <a:buNone/>
            </a:pPr>
            <a:r>
              <a:rPr lang="en-US" sz="1600" b="1" dirty="0"/>
              <a:t>'''</a:t>
            </a:r>
            <a:endParaRPr lang="es-PE" sz="1600" b="1" dirty="0" smtClean="0"/>
          </a:p>
          <a:p>
            <a:pPr marL="0" indent="0">
              <a:buNone/>
            </a:pPr>
            <a:endParaRPr lang="es-PE" sz="2400" b="1" dirty="0"/>
          </a:p>
        </p:txBody>
      </p:sp>
      <p:sp>
        <p:nvSpPr>
          <p:cNvPr id="5" name="Título 1"/>
          <p:cNvSpPr txBox="1">
            <a:spLocks/>
          </p:cNvSpPr>
          <p:nvPr/>
        </p:nvSpPr>
        <p:spPr>
          <a:xfrm>
            <a:off x="457200" y="692696"/>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Objetos y Estructuras Básicas</a:t>
            </a:r>
            <a:endParaRPr lang="es-PE" sz="4000" dirty="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392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sz="2400" dirty="0" smtClean="0"/>
              <a:t>Separación y concatenación</a:t>
            </a:r>
          </a:p>
          <a:p>
            <a:pPr marL="457200" lvl="1" indent="0">
              <a:buNone/>
            </a:pPr>
            <a:r>
              <a:rPr lang="es-PE" sz="2000" dirty="0" smtClean="0"/>
              <a:t>Al ser los </a:t>
            </a:r>
            <a:r>
              <a:rPr lang="es-PE" sz="2000" dirty="0" err="1" smtClean="0"/>
              <a:t>strings</a:t>
            </a:r>
            <a:r>
              <a:rPr lang="es-PE" sz="2000" dirty="0" smtClean="0"/>
              <a:t> una secuencia de caracteres, Python lleva un seguimiento de cada elemento en orden, cada elemento es un índice de la cadena:</a:t>
            </a:r>
          </a:p>
          <a:p>
            <a:pPr marL="457200" lvl="1" indent="0">
              <a:buNone/>
            </a:pPr>
            <a:endParaRPr lang="es-PE" sz="2000" dirty="0" smtClean="0"/>
          </a:p>
          <a:p>
            <a:pPr marL="457200" lvl="1" indent="0">
              <a:buNone/>
            </a:pPr>
            <a:r>
              <a:rPr lang="es-PE" sz="2000" dirty="0" err="1" smtClean="0"/>
              <a:t>Character</a:t>
            </a:r>
            <a:r>
              <a:rPr lang="es-PE" sz="2000" dirty="0" smtClean="0"/>
              <a:t>: 	</a:t>
            </a:r>
            <a:r>
              <a:rPr lang="es-PE" sz="2000" b="1" dirty="0" smtClean="0"/>
              <a:t>H	E	L	L	O</a:t>
            </a:r>
          </a:p>
          <a:p>
            <a:pPr marL="457200" lvl="1" indent="0">
              <a:buNone/>
            </a:pPr>
            <a:r>
              <a:rPr lang="es-PE" sz="2000" dirty="0" err="1" smtClean="0"/>
              <a:t>Index</a:t>
            </a:r>
            <a:r>
              <a:rPr lang="es-PE" sz="2000" dirty="0" smtClean="0"/>
              <a:t>:	</a:t>
            </a:r>
            <a:r>
              <a:rPr lang="es-PE" sz="2000" b="1" dirty="0" smtClean="0"/>
              <a:t>0	1	2	3	4</a:t>
            </a:r>
            <a:endParaRPr lang="es-PE" sz="2000" b="1" dirty="0"/>
          </a:p>
          <a:p>
            <a:pPr marL="457200" lvl="1" indent="0">
              <a:buNone/>
            </a:pPr>
            <a:r>
              <a:rPr lang="es-PE" sz="2000" dirty="0" smtClean="0"/>
              <a:t>Reverse:	</a:t>
            </a:r>
            <a:r>
              <a:rPr lang="es-PE" sz="2000" b="1" dirty="0" smtClean="0"/>
              <a:t>0	-4	-3	-2	-1</a:t>
            </a:r>
          </a:p>
          <a:p>
            <a:pPr marL="457200" lvl="1" indent="0">
              <a:buNone/>
            </a:pPr>
            <a:endParaRPr lang="es-PE" sz="2000" dirty="0"/>
          </a:p>
          <a:p>
            <a:pPr marL="457200" lvl="1" indent="0">
              <a:buNone/>
            </a:pPr>
            <a:r>
              <a:rPr lang="es-PE" sz="2000" dirty="0" smtClean="0"/>
              <a:t>eso significa que se puede aplicar 2 formas de separación (indexado y cortado) y concatenar para unir.</a:t>
            </a:r>
          </a:p>
          <a:p>
            <a:pPr marL="457200" lvl="1" indent="0">
              <a:buNone/>
            </a:pPr>
            <a:endParaRPr lang="es-PE" sz="2000" dirty="0"/>
          </a:p>
          <a:p>
            <a:pPr marL="457200" lvl="1" indent="0">
              <a:buNone/>
            </a:pPr>
            <a:endParaRPr lang="es-PE" sz="2000" dirty="0" smtClean="0"/>
          </a:p>
          <a:p>
            <a:pPr marL="457200" lvl="1" indent="0">
              <a:buNone/>
            </a:pPr>
            <a:endParaRPr lang="es-PE" sz="2000" dirty="0" smtClean="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457200" y="692696"/>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Objetos y Estructuras Básicas</a:t>
            </a:r>
            <a:endParaRPr lang="es-PE" sz="4000" dirty="0"/>
          </a:p>
        </p:txBody>
      </p:sp>
    </p:spTree>
    <p:extLst>
      <p:ext uri="{BB962C8B-B14F-4D97-AF65-F5344CB8AC3E}">
        <p14:creationId xmlns:p14="http://schemas.microsoft.com/office/powerpoint/2010/main" val="1562810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92696"/>
            <a:ext cx="8229600" cy="744116"/>
          </a:xfrm>
        </p:spPr>
        <p:txBody>
          <a:bodyPr/>
          <a:lstStyle/>
          <a:p>
            <a:r>
              <a:rPr lang="es-PE" dirty="0" smtClean="0"/>
              <a:t>Temario</a:t>
            </a:r>
            <a:endParaRPr lang="es-PE" dirty="0"/>
          </a:p>
        </p:txBody>
      </p:sp>
      <p:sp>
        <p:nvSpPr>
          <p:cNvPr id="3" name="Marcador de contenido 2"/>
          <p:cNvSpPr>
            <a:spLocks noGrp="1"/>
          </p:cNvSpPr>
          <p:nvPr>
            <p:ph idx="1"/>
          </p:nvPr>
        </p:nvSpPr>
        <p:spPr>
          <a:xfrm>
            <a:off x="457200" y="1628800"/>
            <a:ext cx="8229600" cy="4525963"/>
          </a:xfrm>
        </p:spPr>
        <p:txBody>
          <a:bodyPr/>
          <a:lstStyle/>
          <a:p>
            <a:r>
              <a:rPr lang="es-PE" sz="2400" b="1" dirty="0">
                <a:solidFill>
                  <a:srgbClr val="FF0000"/>
                </a:solidFill>
              </a:rPr>
              <a:t>CAPÍTULO I</a:t>
            </a:r>
            <a:r>
              <a:rPr lang="es-PE" sz="2400" dirty="0">
                <a:solidFill>
                  <a:srgbClr val="FF0000"/>
                </a:solidFill>
              </a:rPr>
              <a:t>	</a:t>
            </a:r>
            <a:r>
              <a:rPr lang="es-PE" sz="2400" dirty="0" smtClean="0">
                <a:solidFill>
                  <a:srgbClr val="FF0000"/>
                </a:solidFill>
              </a:rPr>
              <a:t>	Introducción </a:t>
            </a:r>
            <a:r>
              <a:rPr lang="es-PE" sz="2400" dirty="0">
                <a:solidFill>
                  <a:srgbClr val="FF0000"/>
                </a:solidFill>
              </a:rPr>
              <a:t>a Python</a:t>
            </a:r>
          </a:p>
          <a:p>
            <a:r>
              <a:rPr lang="es-PE" sz="2400" b="1" dirty="0">
                <a:solidFill>
                  <a:srgbClr val="FF0000"/>
                </a:solidFill>
              </a:rPr>
              <a:t>CAPÍTULO II</a:t>
            </a:r>
            <a:r>
              <a:rPr lang="es-PE" sz="2400" dirty="0">
                <a:solidFill>
                  <a:srgbClr val="FF0000"/>
                </a:solidFill>
              </a:rPr>
              <a:t> 	Objetos y Estructuras Básicas</a:t>
            </a:r>
          </a:p>
          <a:p>
            <a:r>
              <a:rPr lang="es-PE" sz="2400" b="1" dirty="0"/>
              <a:t>CAPÍTULO III</a:t>
            </a:r>
            <a:r>
              <a:rPr lang="es-PE" sz="2400" dirty="0"/>
              <a:t> 	Comparadores y Estructuras de control</a:t>
            </a:r>
          </a:p>
          <a:p>
            <a:r>
              <a:rPr lang="es-PE" sz="2400" b="1" dirty="0"/>
              <a:t>CAPÍTULO IV</a:t>
            </a:r>
            <a:r>
              <a:rPr lang="es-PE" sz="2400" dirty="0"/>
              <a:t>	Métodos y Funciones</a:t>
            </a:r>
          </a:p>
          <a:p>
            <a:r>
              <a:rPr lang="es-PE" sz="2400" b="1" dirty="0"/>
              <a:t>CAPÍTULO V</a:t>
            </a:r>
            <a:r>
              <a:rPr lang="es-PE" sz="2400" dirty="0"/>
              <a:t>	Programación Orientada a Objetos</a:t>
            </a:r>
          </a:p>
          <a:p>
            <a:r>
              <a:rPr lang="es-PE" sz="2400" b="1" dirty="0"/>
              <a:t>CAPÍTULO VI</a:t>
            </a:r>
            <a:r>
              <a:rPr lang="es-PE" sz="2400" dirty="0"/>
              <a:t>	</a:t>
            </a:r>
            <a:r>
              <a:rPr lang="es-PE" sz="2400" dirty="0" err="1"/>
              <a:t>Numpy</a:t>
            </a:r>
            <a:endParaRPr lang="es-PE" sz="2400" dirty="0"/>
          </a:p>
          <a:p>
            <a:r>
              <a:rPr lang="es-PE" sz="2400" b="1" dirty="0"/>
              <a:t>CAPÍTULO VII</a:t>
            </a:r>
            <a:r>
              <a:rPr lang="es-PE" sz="2400" dirty="0"/>
              <a:t>	</a:t>
            </a:r>
            <a:r>
              <a:rPr lang="es-PE" sz="2400" dirty="0" err="1"/>
              <a:t>Matplotlib</a:t>
            </a:r>
            <a:endParaRPr lang="es-PE" sz="2400" dirty="0"/>
          </a:p>
          <a:p>
            <a:r>
              <a:rPr lang="es-PE" sz="2400" b="1" dirty="0"/>
              <a:t>CAPÍTULO VIII</a:t>
            </a:r>
            <a:r>
              <a:rPr lang="es-PE" sz="2400" dirty="0"/>
              <a:t>	</a:t>
            </a:r>
            <a:r>
              <a:rPr lang="es-PE" sz="2400" dirty="0" err="1"/>
              <a:t>OpenCV</a:t>
            </a:r>
            <a:endParaRPr lang="es-PE" sz="2400" dirty="0"/>
          </a:p>
          <a:p>
            <a:r>
              <a:rPr lang="es-PE" sz="2400" b="1" dirty="0"/>
              <a:t>CAPÍTULO IX</a:t>
            </a:r>
            <a:r>
              <a:rPr lang="es-PE" sz="2400" dirty="0"/>
              <a:t>	Interfaz </a:t>
            </a:r>
            <a:r>
              <a:rPr lang="es-PE" sz="2400" dirty="0" smtClean="0"/>
              <a:t>Grafica (GUI)</a:t>
            </a:r>
            <a:endParaRPr lang="es-PE" sz="2400"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0674" y="5850582"/>
            <a:ext cx="992337" cy="99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18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457200" y="692696"/>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Objetos y Estructuras Básicas</a:t>
            </a:r>
            <a:endParaRPr lang="es-PE" sz="4000" dirty="0"/>
          </a:p>
        </p:txBody>
      </p:sp>
      <p:sp>
        <p:nvSpPr>
          <p:cNvPr id="6" name="Marcador de contenido 2"/>
          <p:cNvSpPr>
            <a:spLocks noGrp="1"/>
          </p:cNvSpPr>
          <p:nvPr>
            <p:ph idx="1"/>
          </p:nvPr>
        </p:nvSpPr>
        <p:spPr>
          <a:xfrm>
            <a:off x="457200" y="1600200"/>
            <a:ext cx="8229600" cy="4525963"/>
          </a:xfrm>
        </p:spPr>
        <p:txBody>
          <a:bodyPr/>
          <a:lstStyle/>
          <a:p>
            <a:r>
              <a:rPr lang="es-PE" sz="2400" dirty="0" smtClean="0"/>
              <a:t>Indexado</a:t>
            </a:r>
          </a:p>
          <a:p>
            <a:pPr marL="457200" lvl="1" indent="0">
              <a:buNone/>
            </a:pPr>
            <a:r>
              <a:rPr lang="es-PE" sz="2000" dirty="0" err="1" smtClean="0"/>
              <a:t>Character</a:t>
            </a:r>
            <a:r>
              <a:rPr lang="es-PE" sz="2000" dirty="0" smtClean="0"/>
              <a:t>: 	</a:t>
            </a:r>
            <a:r>
              <a:rPr lang="es-PE" sz="2000" b="1" dirty="0" smtClean="0"/>
              <a:t>H	E	L	L	O</a:t>
            </a:r>
          </a:p>
          <a:p>
            <a:pPr marL="457200" lvl="1" indent="0">
              <a:buNone/>
            </a:pPr>
            <a:r>
              <a:rPr lang="es-PE" sz="2000" dirty="0" err="1" smtClean="0"/>
              <a:t>Index</a:t>
            </a:r>
            <a:r>
              <a:rPr lang="es-PE" sz="2000" dirty="0" smtClean="0"/>
              <a:t>:	</a:t>
            </a:r>
            <a:r>
              <a:rPr lang="es-PE" sz="2000" b="1" dirty="0" smtClean="0"/>
              <a:t>0	1	2	3	4</a:t>
            </a:r>
            <a:endParaRPr lang="es-PE" sz="2000" b="1" dirty="0"/>
          </a:p>
          <a:p>
            <a:pPr marL="457200" lvl="1" indent="0">
              <a:buNone/>
            </a:pPr>
            <a:r>
              <a:rPr lang="es-PE" sz="2000" dirty="0" smtClean="0"/>
              <a:t>Reverse:	</a:t>
            </a:r>
            <a:r>
              <a:rPr lang="es-PE" sz="2000" b="1" dirty="0" smtClean="0"/>
              <a:t>0	-4	-3	-2	-1</a:t>
            </a:r>
          </a:p>
          <a:p>
            <a:pPr marL="457200" lvl="1" indent="0">
              <a:buNone/>
            </a:pPr>
            <a:endParaRPr lang="es-PE" sz="2000" dirty="0" smtClean="0"/>
          </a:p>
          <a:p>
            <a:pPr marL="457200" lvl="1" indent="0">
              <a:buNone/>
            </a:pPr>
            <a:r>
              <a:rPr lang="es-PE" sz="2000" dirty="0" smtClean="0"/>
              <a:t>Ejemplo:</a:t>
            </a:r>
          </a:p>
          <a:p>
            <a:pPr marL="457200" lvl="1" indent="0">
              <a:buNone/>
            </a:pPr>
            <a:r>
              <a:rPr lang="es-PE" sz="2000" dirty="0" smtClean="0"/>
              <a:t>Letra= ‘HELLO’</a:t>
            </a:r>
            <a:endParaRPr lang="es-PE" sz="2000" dirty="0"/>
          </a:p>
          <a:p>
            <a:pPr marL="457200" lvl="1" indent="0">
              <a:buNone/>
            </a:pPr>
            <a:r>
              <a:rPr lang="es-PE" sz="2000" dirty="0"/>
              <a:t>Letra[0]=‘H’</a:t>
            </a:r>
          </a:p>
          <a:p>
            <a:pPr marL="457200" lvl="1" indent="0">
              <a:buNone/>
            </a:pPr>
            <a:r>
              <a:rPr lang="es-PE" sz="2000" dirty="0" smtClean="0"/>
              <a:t>Letra[3]=‘L’</a:t>
            </a:r>
            <a:endParaRPr lang="es-PE" sz="2000" dirty="0"/>
          </a:p>
          <a:p>
            <a:pPr marL="457200" lvl="1" indent="0">
              <a:buNone/>
            </a:pPr>
            <a:r>
              <a:rPr lang="es-PE" sz="2000" dirty="0"/>
              <a:t>Letra</a:t>
            </a:r>
            <a:r>
              <a:rPr lang="es-PE" sz="2000" dirty="0" smtClean="0"/>
              <a:t>[-4]=‘E’</a:t>
            </a:r>
          </a:p>
          <a:p>
            <a:pPr marL="457200" lvl="1" indent="0">
              <a:buNone/>
            </a:pPr>
            <a:r>
              <a:rPr lang="es-PE" sz="2000" dirty="0"/>
              <a:t>Letra</a:t>
            </a:r>
            <a:r>
              <a:rPr lang="es-PE" sz="2000" dirty="0" smtClean="0"/>
              <a:t>[-1]=‘O’</a:t>
            </a:r>
            <a:endParaRPr lang="es-PE" sz="2000" dirty="0"/>
          </a:p>
          <a:p>
            <a:pPr marL="457200" lvl="1" indent="0">
              <a:buNone/>
            </a:pPr>
            <a:endParaRPr lang="es-PE" sz="2000" dirty="0"/>
          </a:p>
          <a:p>
            <a:pPr marL="457200" lvl="1" indent="0">
              <a:buNone/>
            </a:pPr>
            <a:endParaRPr lang="es-PE" sz="2000" dirty="0" smtClean="0"/>
          </a:p>
          <a:p>
            <a:pPr marL="457200" lvl="1" indent="0">
              <a:buNone/>
            </a:pPr>
            <a:endParaRPr lang="es-PE" sz="2000" dirty="0" smtClean="0"/>
          </a:p>
        </p:txBody>
      </p:sp>
    </p:spTree>
    <p:extLst>
      <p:ext uri="{BB962C8B-B14F-4D97-AF65-F5344CB8AC3E}">
        <p14:creationId xmlns:p14="http://schemas.microsoft.com/office/powerpoint/2010/main" val="1176288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457200" y="692696"/>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Objetos y Estructuras Básicas</a:t>
            </a:r>
            <a:endParaRPr lang="es-PE" sz="4000" dirty="0"/>
          </a:p>
        </p:txBody>
      </p:sp>
      <p:sp>
        <p:nvSpPr>
          <p:cNvPr id="6" name="Marcador de contenido 2"/>
          <p:cNvSpPr>
            <a:spLocks noGrp="1"/>
          </p:cNvSpPr>
          <p:nvPr>
            <p:ph idx="1"/>
          </p:nvPr>
        </p:nvSpPr>
        <p:spPr>
          <a:xfrm>
            <a:off x="457200" y="1600200"/>
            <a:ext cx="8229600" cy="4525963"/>
          </a:xfrm>
        </p:spPr>
        <p:txBody>
          <a:bodyPr/>
          <a:lstStyle/>
          <a:p>
            <a:pPr algn="just"/>
            <a:r>
              <a:rPr lang="es-PE" sz="2400" dirty="0" smtClean="0"/>
              <a:t>Cortado/</a:t>
            </a:r>
            <a:r>
              <a:rPr lang="es-PE" sz="2400" i="1" dirty="0" err="1" smtClean="0"/>
              <a:t>Slicing</a:t>
            </a:r>
            <a:endParaRPr lang="es-PE" sz="2400" dirty="0" smtClean="0"/>
          </a:p>
          <a:p>
            <a:pPr marL="457200" lvl="1" indent="0" algn="just">
              <a:buNone/>
            </a:pPr>
            <a:r>
              <a:rPr lang="es-PE" sz="2000" dirty="0" err="1" smtClean="0"/>
              <a:t>Slicing</a:t>
            </a:r>
            <a:r>
              <a:rPr lang="es-PE" sz="2000" dirty="0" smtClean="0"/>
              <a:t> permite agarrar una subsección de un </a:t>
            </a:r>
            <a:r>
              <a:rPr lang="es-PE" sz="2000" dirty="0" err="1" smtClean="0"/>
              <a:t>string</a:t>
            </a:r>
            <a:endParaRPr lang="es-PE" sz="2000" dirty="0"/>
          </a:p>
          <a:p>
            <a:pPr marL="457200" lvl="1" indent="0" algn="just">
              <a:buNone/>
            </a:pPr>
            <a:r>
              <a:rPr lang="es-PE" sz="2000" dirty="0" smtClean="0"/>
              <a:t>Tiene el siguiente formato:</a:t>
            </a:r>
          </a:p>
          <a:p>
            <a:pPr marL="457200" lvl="1" indent="0" algn="just">
              <a:buNone/>
            </a:pPr>
            <a:r>
              <a:rPr lang="es-PE" sz="2000" dirty="0"/>
              <a:t>	</a:t>
            </a:r>
            <a:r>
              <a:rPr lang="es-PE" sz="2000" b="1" dirty="0" smtClean="0"/>
              <a:t>[</a:t>
            </a:r>
            <a:r>
              <a:rPr lang="es-PE" sz="2000" b="1" dirty="0" err="1" smtClean="0"/>
              <a:t>start:stop:step</a:t>
            </a:r>
            <a:r>
              <a:rPr lang="es-PE" sz="2000" b="1" dirty="0" smtClean="0"/>
              <a:t>]</a:t>
            </a:r>
            <a:endParaRPr lang="es-PE" sz="2000" dirty="0" smtClean="0"/>
          </a:p>
          <a:p>
            <a:pPr marL="457200" lvl="1" indent="0" algn="just">
              <a:buNone/>
            </a:pPr>
            <a:r>
              <a:rPr lang="es-PE" sz="2000" b="1" dirty="0" err="1" smtClean="0"/>
              <a:t>start</a:t>
            </a:r>
            <a:r>
              <a:rPr lang="es-PE" sz="2000" b="1" dirty="0" smtClean="0"/>
              <a:t>: </a:t>
            </a:r>
            <a:r>
              <a:rPr lang="es-PE" sz="2000" dirty="0" smtClean="0"/>
              <a:t>es el índice numero de donde empieza</a:t>
            </a:r>
          </a:p>
          <a:p>
            <a:pPr marL="457200" lvl="1" indent="0" algn="just">
              <a:buNone/>
            </a:pPr>
            <a:r>
              <a:rPr lang="es-PE" sz="2000" b="1" dirty="0" smtClean="0"/>
              <a:t>stop: </a:t>
            </a:r>
            <a:r>
              <a:rPr lang="es-PE" sz="2000" dirty="0" smtClean="0"/>
              <a:t>es el índice donde se desea parar(pero que no será incluido)</a:t>
            </a:r>
          </a:p>
          <a:p>
            <a:pPr marL="457200" lvl="1" indent="0" algn="just">
              <a:buNone/>
            </a:pPr>
            <a:r>
              <a:rPr lang="es-PE" sz="2000" b="1" dirty="0" err="1" smtClean="0"/>
              <a:t>step</a:t>
            </a:r>
            <a:r>
              <a:rPr lang="es-PE" sz="2000" b="1" dirty="0" smtClean="0"/>
              <a:t>: </a:t>
            </a:r>
            <a:r>
              <a:rPr lang="es-PE" sz="2000" dirty="0" smtClean="0"/>
              <a:t>es el tamaño de pasos entre cada carácter, por default = 1</a:t>
            </a:r>
          </a:p>
          <a:p>
            <a:pPr marL="457200" lvl="1" indent="0" algn="just">
              <a:buNone/>
            </a:pPr>
            <a:endParaRPr lang="es-PE" sz="2000" dirty="0"/>
          </a:p>
          <a:p>
            <a:pPr marL="457200" lvl="1" indent="0" algn="just">
              <a:buNone/>
            </a:pPr>
            <a:endParaRPr lang="es-PE" sz="2000" dirty="0" smtClean="0"/>
          </a:p>
          <a:p>
            <a:pPr marL="457200" lvl="1" indent="0" algn="just">
              <a:buNone/>
            </a:pPr>
            <a:endParaRPr lang="es-PE" sz="2000" dirty="0" smtClean="0"/>
          </a:p>
        </p:txBody>
      </p:sp>
    </p:spTree>
    <p:extLst>
      <p:ext uri="{BB962C8B-B14F-4D97-AF65-F5344CB8AC3E}">
        <p14:creationId xmlns:p14="http://schemas.microsoft.com/office/powerpoint/2010/main" val="3789808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457200" y="692696"/>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Objetos y Estructuras Básicas</a:t>
            </a:r>
            <a:endParaRPr lang="es-PE" sz="4000" dirty="0"/>
          </a:p>
        </p:txBody>
      </p:sp>
      <p:sp>
        <p:nvSpPr>
          <p:cNvPr id="6" name="Marcador de contenido 2"/>
          <p:cNvSpPr>
            <a:spLocks noGrp="1"/>
          </p:cNvSpPr>
          <p:nvPr>
            <p:ph idx="1"/>
          </p:nvPr>
        </p:nvSpPr>
        <p:spPr>
          <a:xfrm>
            <a:off x="457200" y="1600199"/>
            <a:ext cx="8229600" cy="4525963"/>
          </a:xfrm>
        </p:spPr>
        <p:txBody>
          <a:bodyPr/>
          <a:lstStyle/>
          <a:p>
            <a:pPr algn="just"/>
            <a:r>
              <a:rPr lang="es-PE" sz="2400" dirty="0" smtClean="0"/>
              <a:t>Concatenado</a:t>
            </a:r>
          </a:p>
          <a:p>
            <a:pPr marL="0" indent="0" algn="just">
              <a:buNone/>
            </a:pPr>
            <a:r>
              <a:rPr lang="es-PE" sz="2400" dirty="0" smtClean="0"/>
              <a:t>	Los </a:t>
            </a:r>
            <a:r>
              <a:rPr lang="es-PE" sz="2400" dirty="0" err="1"/>
              <a:t>strings</a:t>
            </a:r>
            <a:r>
              <a:rPr lang="es-PE" sz="2400" dirty="0"/>
              <a:t> son inmutables, es decir que una vez creados, </a:t>
            </a:r>
            <a:r>
              <a:rPr lang="es-PE" sz="2400" dirty="0" smtClean="0"/>
              <a:t>	no </a:t>
            </a:r>
            <a:r>
              <a:rPr lang="es-PE" sz="2400" dirty="0"/>
              <a:t>se  pueden </a:t>
            </a:r>
            <a:r>
              <a:rPr lang="es-PE" sz="2400" dirty="0" smtClean="0"/>
              <a:t>cambiar sus valores.</a:t>
            </a:r>
          </a:p>
          <a:p>
            <a:pPr marL="0" indent="0" algn="just">
              <a:buNone/>
            </a:pPr>
            <a:r>
              <a:rPr lang="es-PE" sz="2400" dirty="0"/>
              <a:t>	</a:t>
            </a:r>
            <a:endParaRPr lang="es-PE" sz="2400" dirty="0" smtClean="0"/>
          </a:p>
          <a:p>
            <a:pPr marL="0" indent="0" algn="just">
              <a:buNone/>
            </a:pPr>
            <a:r>
              <a:rPr lang="es-PE" sz="2400" dirty="0"/>
              <a:t>	</a:t>
            </a:r>
            <a:r>
              <a:rPr lang="es-PE" sz="2400" dirty="0" smtClean="0"/>
              <a:t>Pero lo que si podemos hacer es concatenar.</a:t>
            </a:r>
          </a:p>
          <a:p>
            <a:pPr marL="0" indent="0" algn="just">
              <a:buNone/>
            </a:pPr>
            <a:endParaRPr lang="es-PE" sz="2400" dirty="0"/>
          </a:p>
          <a:p>
            <a:pPr marL="0" indent="0" algn="just">
              <a:buNone/>
            </a:pPr>
            <a:endParaRPr lang="es-PE" sz="2400" dirty="0" smtClean="0"/>
          </a:p>
          <a:p>
            <a:pPr marL="457200" lvl="1" indent="0" algn="just">
              <a:buNone/>
            </a:pPr>
            <a:endParaRPr lang="es-PE" sz="2000" dirty="0"/>
          </a:p>
          <a:p>
            <a:pPr marL="457200" lvl="1" indent="0" algn="just">
              <a:buNone/>
            </a:pPr>
            <a:endParaRPr lang="es-PE" sz="2000" dirty="0" smtClean="0"/>
          </a:p>
          <a:p>
            <a:pPr marL="457200" lvl="1" indent="0" algn="just">
              <a:buNone/>
            </a:pPr>
            <a:endParaRPr lang="es-PE" sz="2000" dirty="0" smtClean="0"/>
          </a:p>
        </p:txBody>
      </p:sp>
      <p:sp>
        <p:nvSpPr>
          <p:cNvPr id="9" name="Rectangle 5"/>
          <p:cNvSpPr>
            <a:spLocks noChangeArrowheads="1"/>
          </p:cNvSpPr>
          <p:nvPr/>
        </p:nvSpPr>
        <p:spPr bwMode="auto">
          <a:xfrm>
            <a:off x="1979712" y="2924944"/>
            <a:ext cx="4824536"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000" b="1" i="0" u="none" strike="noStrike" cap="none" normalizeH="0" baseline="0" dirty="0" err="1" smtClean="0">
                <a:ln>
                  <a:noFill/>
                </a:ln>
                <a:solidFill>
                  <a:srgbClr val="B22B31"/>
                </a:solidFill>
                <a:effectLst/>
                <a:latin typeface="Courier New" panose="02070309020205020404" pitchFamily="49" charset="0"/>
                <a:cs typeface="Courier New" panose="02070309020205020404" pitchFamily="49" charset="0"/>
              </a:rPr>
              <a:t>TypeError</a:t>
            </a:r>
            <a:r>
              <a:rPr kumimoji="0" lang="es-PE" altLang="es-PE"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s-PE" altLang="es-PE"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a:t>
            </a:r>
            <a:r>
              <a:rPr kumimoji="0" lang="es-PE" altLang="es-PE"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s-PE" altLang="es-PE"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es-PE" altLang="es-PE"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s-PE" altLang="es-PE"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does</a:t>
            </a:r>
            <a:r>
              <a:rPr kumimoji="0" lang="es-PE" altLang="es-PE"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s-PE" altLang="es-PE"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not</a:t>
            </a:r>
            <a:r>
              <a:rPr kumimoji="0" lang="es-PE" altLang="es-PE"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s-PE" altLang="es-PE"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support</a:t>
            </a:r>
            <a:r>
              <a:rPr kumimoji="0" lang="es-PE" altLang="es-PE"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s-PE" altLang="es-PE"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item</a:t>
            </a:r>
            <a:r>
              <a:rPr kumimoji="0" lang="es-PE" altLang="es-PE"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s-PE" altLang="es-PE" sz="1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assignment</a:t>
            </a:r>
            <a:endParaRPr kumimoji="0" lang="es-PE" altLang="es-PE"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PE" altLang="es-PE" sz="10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600" b="0" i="0" u="none" strike="noStrike" cap="none" normalizeH="0" baseline="0" dirty="0" smtClean="0">
                <a:ln>
                  <a:noFill/>
                </a:ln>
                <a:solidFill>
                  <a:schemeClr val="tx1"/>
                </a:solidFill>
                <a:effectLst/>
              </a:rPr>
              <a:t> </a:t>
            </a: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pic>
        <p:nvPicPr>
          <p:cNvPr id="11" name="Imagen 10"/>
          <p:cNvPicPr>
            <a:picLocks noChangeAspect="1"/>
          </p:cNvPicPr>
          <p:nvPr/>
        </p:nvPicPr>
        <p:blipFill rotWithShape="1">
          <a:blip r:embed="rId3"/>
          <a:srcRect l="14114" t="23175" r="10833" b="37667"/>
          <a:stretch/>
        </p:blipFill>
        <p:spPr>
          <a:xfrm>
            <a:off x="2105726" y="3847853"/>
            <a:ext cx="4572508" cy="2333884"/>
          </a:xfrm>
          <a:prstGeom prst="rect">
            <a:avLst/>
          </a:prstGeom>
        </p:spPr>
      </p:pic>
    </p:spTree>
    <p:extLst>
      <p:ext uri="{BB962C8B-B14F-4D97-AF65-F5344CB8AC3E}">
        <p14:creationId xmlns:p14="http://schemas.microsoft.com/office/powerpoint/2010/main" val="494863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457200" y="692696"/>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Objetos y Estructuras Básicas</a:t>
            </a:r>
            <a:endParaRPr lang="es-PE" sz="4000" dirty="0"/>
          </a:p>
        </p:txBody>
      </p:sp>
      <p:sp>
        <p:nvSpPr>
          <p:cNvPr id="6" name="Marcador de contenido 2"/>
          <p:cNvSpPr>
            <a:spLocks noGrp="1"/>
          </p:cNvSpPr>
          <p:nvPr>
            <p:ph idx="1"/>
          </p:nvPr>
        </p:nvSpPr>
        <p:spPr>
          <a:xfrm>
            <a:off x="457200" y="1600200"/>
            <a:ext cx="8229600" cy="4525963"/>
          </a:xfrm>
        </p:spPr>
        <p:txBody>
          <a:bodyPr/>
          <a:lstStyle/>
          <a:p>
            <a:pPr algn="just"/>
            <a:r>
              <a:rPr lang="es-PE" sz="2400" dirty="0" smtClean="0"/>
              <a:t>Métodos básicos integrados</a:t>
            </a:r>
          </a:p>
          <a:p>
            <a:pPr marL="0" indent="0" algn="just">
              <a:buNone/>
            </a:pPr>
            <a:r>
              <a:rPr lang="es-PE" sz="2000" dirty="0"/>
              <a:t>Los objetos en Python suelen tener métodos integrados. Estos métodos son funciones dentro del objeto (aprenderemos sobre esto con mucha más profundidad más adelante) que pueden realizar acciones o comandos en el objeto mismo.</a:t>
            </a:r>
          </a:p>
          <a:p>
            <a:pPr marL="0" indent="0" algn="just">
              <a:buNone/>
            </a:pPr>
            <a:endParaRPr lang="es-PE" sz="2000" dirty="0"/>
          </a:p>
          <a:p>
            <a:pPr marL="0" indent="0" algn="just">
              <a:buNone/>
            </a:pPr>
            <a:r>
              <a:rPr lang="es-PE" sz="2000" dirty="0"/>
              <a:t>Llamamos métodos con un punto y luego el nombre del método. Los métodos están en la forma:</a:t>
            </a:r>
          </a:p>
          <a:p>
            <a:pPr marL="0" indent="0" algn="just">
              <a:buNone/>
            </a:pPr>
            <a:endParaRPr lang="es-PE" sz="2000" dirty="0"/>
          </a:p>
          <a:p>
            <a:pPr marL="0" indent="0" algn="just">
              <a:buNone/>
            </a:pPr>
            <a:r>
              <a:rPr lang="es-PE" sz="2000" dirty="0" err="1"/>
              <a:t>object.method</a:t>
            </a:r>
            <a:r>
              <a:rPr lang="es-PE" sz="2000" dirty="0"/>
              <a:t> (parámetros)</a:t>
            </a:r>
          </a:p>
          <a:p>
            <a:pPr marL="0" indent="0" algn="just">
              <a:buNone/>
            </a:pPr>
            <a:endParaRPr lang="es-PE" sz="2000" dirty="0"/>
          </a:p>
          <a:p>
            <a:pPr marL="0" indent="0" algn="just">
              <a:buNone/>
            </a:pPr>
            <a:r>
              <a:rPr lang="es-PE" sz="2000" dirty="0"/>
              <a:t>Donde los parámetros son argumentos adicionales, podemos pasar al método. No se preocupe si los detalles no tienen 100% de sentido en este momento. ¡Más tarde crearemos nuestros propios objetos y funciones!</a:t>
            </a:r>
            <a:endParaRPr lang="es-PE" sz="2000" dirty="0" smtClean="0"/>
          </a:p>
          <a:p>
            <a:pPr marL="457200" lvl="1" indent="0" algn="just">
              <a:buNone/>
            </a:pPr>
            <a:endParaRPr lang="es-PE" sz="2000" dirty="0"/>
          </a:p>
          <a:p>
            <a:pPr marL="457200" lvl="1" indent="0" algn="just">
              <a:buNone/>
            </a:pPr>
            <a:endParaRPr lang="es-PE" sz="2000" dirty="0" smtClean="0"/>
          </a:p>
          <a:p>
            <a:pPr marL="457200" lvl="1" indent="0" algn="just">
              <a:buNone/>
            </a:pPr>
            <a:endParaRPr lang="es-PE" sz="2000" dirty="0" smtClean="0"/>
          </a:p>
        </p:txBody>
      </p:sp>
    </p:spTree>
    <p:extLst>
      <p:ext uri="{BB962C8B-B14F-4D97-AF65-F5344CB8AC3E}">
        <p14:creationId xmlns:p14="http://schemas.microsoft.com/office/powerpoint/2010/main" val="2590212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457200" y="692696"/>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Objetos y Estructuras Básicas</a:t>
            </a:r>
            <a:endParaRPr lang="es-PE" sz="4000" dirty="0"/>
          </a:p>
        </p:txBody>
      </p:sp>
      <p:sp>
        <p:nvSpPr>
          <p:cNvPr id="6" name="Marcador de contenido 2"/>
          <p:cNvSpPr>
            <a:spLocks noGrp="1"/>
          </p:cNvSpPr>
          <p:nvPr>
            <p:ph idx="1"/>
          </p:nvPr>
        </p:nvSpPr>
        <p:spPr>
          <a:xfrm>
            <a:off x="457200" y="1427386"/>
            <a:ext cx="8229600" cy="4525963"/>
          </a:xfrm>
        </p:spPr>
        <p:txBody>
          <a:bodyPr/>
          <a:lstStyle/>
          <a:p>
            <a:pPr algn="just"/>
            <a:r>
              <a:rPr lang="es-PE" sz="2400" dirty="0" smtClean="0"/>
              <a:t>Formatos de PRINT</a:t>
            </a:r>
          </a:p>
          <a:p>
            <a:pPr marL="0" indent="0" algn="just">
              <a:buNone/>
            </a:pPr>
            <a:r>
              <a:rPr lang="es-PE" sz="2000" dirty="0"/>
              <a:t>Podemos usar el método .</a:t>
            </a:r>
            <a:r>
              <a:rPr lang="es-PE" sz="2000" dirty="0" err="1"/>
              <a:t>format</a:t>
            </a:r>
            <a:r>
              <a:rPr lang="es-PE" sz="2000" dirty="0"/>
              <a:t> () para agregar objetos formateados a sentencias de cadena impresas.</a:t>
            </a:r>
          </a:p>
          <a:p>
            <a:pPr marL="0" indent="0" algn="just">
              <a:buNone/>
            </a:pPr>
            <a:endParaRPr lang="es-PE" sz="2000" dirty="0"/>
          </a:p>
          <a:p>
            <a:pPr marL="0" indent="0" algn="just">
              <a:buNone/>
            </a:pPr>
            <a:r>
              <a:rPr lang="es-PE" sz="2000" dirty="0"/>
              <a:t>La forma más fácil de mostrar esto es a través de un ejemplo:</a:t>
            </a:r>
            <a:endParaRPr lang="es-PE" sz="2000" dirty="0" smtClean="0"/>
          </a:p>
          <a:p>
            <a:pPr marL="457200" lvl="1" indent="0" algn="just">
              <a:buNone/>
            </a:pPr>
            <a:endParaRPr lang="es-PE" sz="2000" dirty="0"/>
          </a:p>
          <a:p>
            <a:pPr marL="457200" lvl="1" indent="0" algn="just">
              <a:buNone/>
            </a:pPr>
            <a:endParaRPr lang="es-PE" sz="2000" dirty="0" smtClean="0"/>
          </a:p>
          <a:p>
            <a:pPr marL="457200" lvl="1" indent="0" algn="just">
              <a:buNone/>
            </a:pPr>
            <a:endParaRPr lang="es-PE" sz="2000" dirty="0" smtClean="0"/>
          </a:p>
        </p:txBody>
      </p:sp>
      <p:pic>
        <p:nvPicPr>
          <p:cNvPr id="2" name="Imagen 1"/>
          <p:cNvPicPr>
            <a:picLocks noChangeAspect="1"/>
          </p:cNvPicPr>
          <p:nvPr/>
        </p:nvPicPr>
        <p:blipFill rotWithShape="1">
          <a:blip r:embed="rId3"/>
          <a:srcRect l="21811" t="69580" r="15010" b="23500"/>
          <a:stretch/>
        </p:blipFill>
        <p:spPr>
          <a:xfrm>
            <a:off x="1331640" y="3501008"/>
            <a:ext cx="6048672" cy="648072"/>
          </a:xfrm>
          <a:prstGeom prst="rect">
            <a:avLst/>
          </a:prstGeom>
        </p:spPr>
      </p:pic>
    </p:spTree>
    <p:extLst>
      <p:ext uri="{BB962C8B-B14F-4D97-AF65-F5344CB8AC3E}">
        <p14:creationId xmlns:p14="http://schemas.microsoft.com/office/powerpoint/2010/main" val="954669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457200" y="692696"/>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Objetos y Estructuras Básicas</a:t>
            </a:r>
            <a:endParaRPr lang="es-PE" sz="4000" dirty="0"/>
          </a:p>
        </p:txBody>
      </p:sp>
      <p:sp>
        <p:nvSpPr>
          <p:cNvPr id="6" name="Marcador de contenido 2"/>
          <p:cNvSpPr>
            <a:spLocks noGrp="1"/>
          </p:cNvSpPr>
          <p:nvPr>
            <p:ph idx="1"/>
          </p:nvPr>
        </p:nvSpPr>
        <p:spPr>
          <a:xfrm>
            <a:off x="457200" y="1409807"/>
            <a:ext cx="8229600" cy="4525963"/>
          </a:xfrm>
        </p:spPr>
        <p:txBody>
          <a:bodyPr/>
          <a:lstStyle/>
          <a:p>
            <a:pPr algn="just"/>
            <a:r>
              <a:rPr lang="es-PE" sz="2400" dirty="0" smtClean="0"/>
              <a:t>Listas / </a:t>
            </a:r>
            <a:r>
              <a:rPr lang="es-PE" sz="2400" i="1" dirty="0" err="1" smtClean="0"/>
              <a:t>Lists</a:t>
            </a:r>
            <a:endParaRPr lang="es-PE" sz="2400" dirty="0" smtClean="0"/>
          </a:p>
          <a:p>
            <a:pPr marL="457200" lvl="1" indent="0" algn="just">
              <a:buNone/>
            </a:pPr>
            <a:r>
              <a:rPr lang="es-PE" sz="2000" dirty="0"/>
              <a:t>Anteriormente, cuando discutíamos </a:t>
            </a:r>
            <a:r>
              <a:rPr lang="es-PE" sz="2000" i="1" dirty="0" err="1" smtClean="0"/>
              <a:t>strings</a:t>
            </a:r>
            <a:r>
              <a:rPr lang="es-PE" sz="2000" dirty="0" smtClean="0"/>
              <a:t>, presentamos </a:t>
            </a:r>
            <a:r>
              <a:rPr lang="es-PE" sz="2000" dirty="0"/>
              <a:t>el concepto de secuencia en Python. Las listas se pueden pensar en la versión más general de </a:t>
            </a:r>
            <a:r>
              <a:rPr lang="es-PE" sz="2000" dirty="0" smtClean="0"/>
              <a:t>una secuencia en </a:t>
            </a:r>
            <a:r>
              <a:rPr lang="es-PE" sz="2000" dirty="0"/>
              <a:t>Python. A diferencia de las cadenas, son mutables, lo que significa que los elementos dentro de una lista se pueden cambiar.</a:t>
            </a:r>
          </a:p>
          <a:p>
            <a:pPr marL="457200" lvl="1" indent="0" algn="just">
              <a:buNone/>
            </a:pPr>
            <a:r>
              <a:rPr lang="es-PE" sz="2000" dirty="0" smtClean="0"/>
              <a:t>En </a:t>
            </a:r>
            <a:r>
              <a:rPr lang="es-PE" sz="2000" dirty="0"/>
              <a:t>esta sección aprenderemos sobre:</a:t>
            </a:r>
          </a:p>
          <a:p>
            <a:pPr marL="457200" lvl="1" indent="0" algn="just">
              <a:buNone/>
            </a:pPr>
            <a:r>
              <a:rPr lang="es-PE" sz="2000" dirty="0" smtClean="0"/>
              <a:t>1</a:t>
            </a:r>
            <a:r>
              <a:rPr lang="es-PE" sz="2000" dirty="0"/>
              <a:t>.) Crear listas</a:t>
            </a:r>
          </a:p>
          <a:p>
            <a:pPr marL="457200" lvl="1" indent="0" algn="just">
              <a:buNone/>
            </a:pPr>
            <a:r>
              <a:rPr lang="es-PE" sz="2000" dirty="0"/>
              <a:t>2.) </a:t>
            </a:r>
            <a:r>
              <a:rPr lang="es-PE" sz="2000" dirty="0" smtClean="0"/>
              <a:t>Indexado </a:t>
            </a:r>
            <a:r>
              <a:rPr lang="es-PE" sz="2000" dirty="0"/>
              <a:t>y </a:t>
            </a:r>
            <a:r>
              <a:rPr lang="es-PE" sz="2000" dirty="0" smtClean="0"/>
              <a:t>corte /</a:t>
            </a:r>
            <a:r>
              <a:rPr lang="es-PE" sz="2000" i="1" dirty="0" err="1" smtClean="0"/>
              <a:t>slicing</a:t>
            </a:r>
            <a:endParaRPr lang="es-PE" sz="2000" i="1" dirty="0"/>
          </a:p>
          <a:p>
            <a:pPr marL="457200" lvl="1" indent="0" algn="just">
              <a:buNone/>
            </a:pPr>
            <a:r>
              <a:rPr lang="es-PE" sz="2000" dirty="0"/>
              <a:t>3.) Métodos básicos de la lista</a:t>
            </a:r>
          </a:p>
          <a:p>
            <a:pPr marL="457200" lvl="1" indent="0" algn="just">
              <a:buNone/>
            </a:pPr>
            <a:r>
              <a:rPr lang="es-PE" sz="2000" dirty="0"/>
              <a:t>4.) Listas de anidamiento</a:t>
            </a:r>
          </a:p>
          <a:p>
            <a:pPr marL="457200" lvl="1" indent="0" algn="just">
              <a:buNone/>
            </a:pPr>
            <a:r>
              <a:rPr lang="es-PE" sz="2000" dirty="0" smtClean="0"/>
              <a:t>Las </a:t>
            </a:r>
            <a:r>
              <a:rPr lang="es-PE" sz="2000" dirty="0"/>
              <a:t>listas se construyen con corchetes [] y comas que separan cada elemento de la lista.</a:t>
            </a:r>
          </a:p>
          <a:p>
            <a:pPr marL="457200" lvl="1" indent="0" algn="just">
              <a:buNone/>
            </a:pPr>
            <a:endParaRPr lang="es-PE" sz="2000" dirty="0" smtClean="0"/>
          </a:p>
          <a:p>
            <a:pPr marL="457200" lvl="1" indent="0" algn="just">
              <a:buNone/>
            </a:pPr>
            <a:endParaRPr lang="es-PE" sz="2000" dirty="0" smtClean="0"/>
          </a:p>
        </p:txBody>
      </p:sp>
    </p:spTree>
    <p:extLst>
      <p:ext uri="{BB962C8B-B14F-4D97-AF65-F5344CB8AC3E}">
        <p14:creationId xmlns:p14="http://schemas.microsoft.com/office/powerpoint/2010/main" val="2371578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457200" y="692696"/>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Objetos y Estructuras Básicas</a:t>
            </a:r>
            <a:endParaRPr lang="es-PE" sz="4000" dirty="0"/>
          </a:p>
        </p:txBody>
      </p:sp>
      <p:sp>
        <p:nvSpPr>
          <p:cNvPr id="6" name="Marcador de contenido 2"/>
          <p:cNvSpPr>
            <a:spLocks noGrp="1"/>
          </p:cNvSpPr>
          <p:nvPr>
            <p:ph idx="1"/>
          </p:nvPr>
        </p:nvSpPr>
        <p:spPr>
          <a:xfrm>
            <a:off x="457200" y="1398786"/>
            <a:ext cx="8229600" cy="5270574"/>
          </a:xfrm>
        </p:spPr>
        <p:txBody>
          <a:bodyPr/>
          <a:lstStyle/>
          <a:p>
            <a:pPr algn="just"/>
            <a:r>
              <a:rPr lang="es-PE" sz="2400" dirty="0" smtClean="0"/>
              <a:t>Diccionarios / </a:t>
            </a:r>
            <a:r>
              <a:rPr lang="es-PE" sz="2400" i="1" dirty="0" err="1" smtClean="0"/>
              <a:t>Dictionaries</a:t>
            </a:r>
            <a:endParaRPr lang="es-PE" sz="2400" dirty="0" smtClean="0"/>
          </a:p>
          <a:p>
            <a:pPr marL="457200" lvl="1" indent="0" algn="just">
              <a:buNone/>
            </a:pPr>
            <a:r>
              <a:rPr lang="es-PE" sz="1800" dirty="0" smtClean="0"/>
              <a:t>Ahora vamos a aprender </a:t>
            </a:r>
            <a:r>
              <a:rPr lang="es-PE" sz="1800" dirty="0"/>
              <a:t>sobre las </a:t>
            </a:r>
            <a:r>
              <a:rPr lang="es-PE" sz="1800" dirty="0" smtClean="0"/>
              <a:t>asignaciones / </a:t>
            </a:r>
            <a:r>
              <a:rPr lang="es-PE" sz="1800" i="1" dirty="0" err="1" smtClean="0"/>
              <a:t>mappings</a:t>
            </a:r>
            <a:r>
              <a:rPr lang="es-PE" sz="1800" dirty="0" smtClean="0"/>
              <a:t> </a:t>
            </a:r>
            <a:r>
              <a:rPr lang="es-PE" sz="1800" dirty="0"/>
              <a:t>en Python. Si está familiarizado con otros </a:t>
            </a:r>
            <a:r>
              <a:rPr lang="es-PE" sz="1800" dirty="0" smtClean="0"/>
              <a:t>lenguajes de programación, </a:t>
            </a:r>
            <a:r>
              <a:rPr lang="es-PE" sz="1800" dirty="0"/>
              <a:t>puede pensar en estos diccionarios como tablas hash.</a:t>
            </a:r>
          </a:p>
          <a:p>
            <a:pPr marL="457200" lvl="1" indent="0" algn="just">
              <a:buNone/>
            </a:pPr>
            <a:r>
              <a:rPr lang="es-PE" sz="1800" dirty="0" smtClean="0"/>
              <a:t>Esta </a:t>
            </a:r>
            <a:r>
              <a:rPr lang="es-PE" sz="1800" dirty="0"/>
              <a:t>sección servirá como una breve introducción a los diccionarios y consistirá en:</a:t>
            </a:r>
          </a:p>
          <a:p>
            <a:pPr marL="457200" lvl="1" indent="0" algn="just">
              <a:buNone/>
            </a:pPr>
            <a:r>
              <a:rPr lang="es-PE" sz="1800" dirty="0" smtClean="0"/>
              <a:t>1</a:t>
            </a:r>
            <a:r>
              <a:rPr lang="es-PE" sz="1800" dirty="0"/>
              <a:t>.) </a:t>
            </a:r>
            <a:r>
              <a:rPr lang="es-PE" sz="1800" dirty="0" smtClean="0"/>
              <a:t>Construyendo </a:t>
            </a:r>
            <a:r>
              <a:rPr lang="es-PE" sz="1800" dirty="0"/>
              <a:t>un diccionario</a:t>
            </a:r>
          </a:p>
          <a:p>
            <a:pPr marL="457200" lvl="1" indent="0" algn="just">
              <a:buNone/>
            </a:pPr>
            <a:r>
              <a:rPr lang="es-PE" sz="1800" dirty="0"/>
              <a:t>2.) Acceder a objetos desde un diccionario</a:t>
            </a:r>
          </a:p>
          <a:p>
            <a:pPr marL="457200" lvl="1" indent="0" algn="just">
              <a:buNone/>
            </a:pPr>
            <a:r>
              <a:rPr lang="es-PE" sz="1800" dirty="0"/>
              <a:t>3.) Diccionarios de anidamiento</a:t>
            </a:r>
          </a:p>
          <a:p>
            <a:pPr marL="457200" lvl="1" indent="0" algn="just">
              <a:buNone/>
            </a:pPr>
            <a:r>
              <a:rPr lang="es-PE" sz="1800" dirty="0"/>
              <a:t>4.) Métodos Básicos del Diccionario</a:t>
            </a:r>
          </a:p>
          <a:p>
            <a:pPr marL="457200" lvl="1" indent="0" algn="just">
              <a:buNone/>
            </a:pPr>
            <a:r>
              <a:rPr lang="es-PE" sz="1800" dirty="0"/>
              <a:t>Entonces, ¿qué son las asignaciones? Las asignaciones son una colección de objetos que se almacenan mediante una </a:t>
            </a:r>
            <a:r>
              <a:rPr lang="es-PE" sz="1800" dirty="0" smtClean="0"/>
              <a:t>clave / </a:t>
            </a:r>
            <a:r>
              <a:rPr lang="es-PE" sz="1800" i="1" dirty="0" err="1" smtClean="0"/>
              <a:t>key</a:t>
            </a:r>
            <a:r>
              <a:rPr lang="es-PE" sz="1800" dirty="0" smtClean="0"/>
              <a:t> , </a:t>
            </a:r>
            <a:r>
              <a:rPr lang="es-PE" sz="1800" dirty="0"/>
              <a:t>a diferencia de una secuencia que almacena objetos por su posición relativa. Esta es una distinción importante, ya que las asignaciones no conservarán el orden ya que tienen objetos definidos por una clave.</a:t>
            </a:r>
            <a:endParaRPr lang="es-PE" sz="1800" dirty="0" smtClean="0"/>
          </a:p>
          <a:p>
            <a:pPr marL="457200" lvl="1" indent="0" algn="just">
              <a:buNone/>
            </a:pPr>
            <a:endParaRPr lang="es-PE" sz="2000" dirty="0" smtClean="0"/>
          </a:p>
        </p:txBody>
      </p:sp>
      <p:sp>
        <p:nvSpPr>
          <p:cNvPr id="2" name="Rectángulo 1"/>
          <p:cNvSpPr/>
          <p:nvPr/>
        </p:nvSpPr>
        <p:spPr>
          <a:xfrm>
            <a:off x="2411760" y="6170783"/>
            <a:ext cx="4530343" cy="369332"/>
          </a:xfrm>
          <a:prstGeom prst="rect">
            <a:avLst/>
          </a:prstGeom>
        </p:spPr>
        <p:txBody>
          <a:bodyPr wrap="none">
            <a:spAutoFit/>
          </a:bodyPr>
          <a:lstStyle/>
          <a:p>
            <a:r>
              <a:rPr lang="es-PE" i="1" dirty="0" err="1"/>
              <a:t>my_dict</a:t>
            </a:r>
            <a:r>
              <a:rPr lang="es-PE" i="1" dirty="0"/>
              <a:t> = </a:t>
            </a:r>
            <a:r>
              <a:rPr lang="es-PE" i="1" dirty="0" smtClean="0"/>
              <a:t>{ 'key1‘ : 'value1‘  ,  'key2‘ : 'value2‘ }</a:t>
            </a:r>
            <a:endParaRPr lang="es-PE" i="1" dirty="0"/>
          </a:p>
        </p:txBody>
      </p:sp>
    </p:spTree>
    <p:extLst>
      <p:ext uri="{BB962C8B-B14F-4D97-AF65-F5344CB8AC3E}">
        <p14:creationId xmlns:p14="http://schemas.microsoft.com/office/powerpoint/2010/main" val="148439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457200" y="692696"/>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Objetos y Estructuras Básicas</a:t>
            </a:r>
            <a:endParaRPr lang="es-PE" sz="4000" dirty="0"/>
          </a:p>
        </p:txBody>
      </p:sp>
      <p:sp>
        <p:nvSpPr>
          <p:cNvPr id="6" name="Marcador de contenido 2"/>
          <p:cNvSpPr txBox="1">
            <a:spLocks/>
          </p:cNvSpPr>
          <p:nvPr/>
        </p:nvSpPr>
        <p:spPr>
          <a:xfrm>
            <a:off x="457200" y="1398786"/>
            <a:ext cx="8229600" cy="527057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s-PE" sz="2400" dirty="0" err="1" smtClean="0"/>
              <a:t>Tuples</a:t>
            </a:r>
            <a:endParaRPr lang="es-PE" sz="2400" dirty="0" smtClean="0"/>
          </a:p>
          <a:p>
            <a:pPr marL="457200" lvl="1" indent="0" algn="just">
              <a:buFont typeface="Arial" panose="020B0604020202020204" pitchFamily="34" charset="0"/>
              <a:buNone/>
            </a:pPr>
            <a:r>
              <a:rPr lang="es-PE" sz="2000" dirty="0" smtClean="0"/>
              <a:t>En Python, </a:t>
            </a:r>
            <a:r>
              <a:rPr lang="es-PE" sz="2000" dirty="0" err="1" smtClean="0"/>
              <a:t>Tuples</a:t>
            </a:r>
            <a:r>
              <a:rPr lang="es-PE" sz="2000" dirty="0" smtClean="0"/>
              <a:t> son similares a las listas, solo que tienen la característica de ser inmutable (como se vio con los </a:t>
            </a:r>
            <a:r>
              <a:rPr lang="es-PE" sz="2000" i="1" dirty="0" err="1" smtClean="0"/>
              <a:t>strings</a:t>
            </a:r>
            <a:r>
              <a:rPr lang="es-PE" sz="2000" dirty="0" smtClean="0"/>
              <a:t>). Se pueden usar para declarar variables que no se tiene pensado modificar, </a:t>
            </a:r>
            <a:r>
              <a:rPr lang="es-PE" sz="2000" dirty="0" err="1" smtClean="0"/>
              <a:t>ej</a:t>
            </a:r>
            <a:r>
              <a:rPr lang="es-PE" sz="2000" dirty="0" smtClean="0"/>
              <a:t>: los días de la semana, fechas, etc.</a:t>
            </a:r>
          </a:p>
          <a:p>
            <a:pPr marL="457200" lvl="1" indent="0" algn="just">
              <a:buFont typeface="Arial" panose="020B0604020202020204" pitchFamily="34" charset="0"/>
              <a:buNone/>
            </a:pPr>
            <a:r>
              <a:rPr lang="es-PE" sz="2000" dirty="0" smtClean="0"/>
              <a:t>La forma de asignar un </a:t>
            </a:r>
            <a:r>
              <a:rPr lang="es-PE" sz="2000" dirty="0" err="1" smtClean="0"/>
              <a:t>tuple</a:t>
            </a:r>
            <a:r>
              <a:rPr lang="es-PE" sz="2000" dirty="0" smtClean="0"/>
              <a:t> es usando paréntesis ( )</a:t>
            </a:r>
          </a:p>
          <a:p>
            <a:pPr marL="457200" lvl="1" indent="0" algn="just">
              <a:buFont typeface="Arial" panose="020B0604020202020204" pitchFamily="34" charset="0"/>
              <a:buNone/>
            </a:pPr>
            <a:r>
              <a:rPr lang="es-PE" sz="2000" dirty="0" err="1" smtClean="0"/>
              <a:t>Ej</a:t>
            </a:r>
            <a:r>
              <a:rPr lang="es-PE" sz="2000" dirty="0" smtClean="0"/>
              <a:t>:</a:t>
            </a:r>
            <a:endParaRPr lang="es-PE" sz="2000" dirty="0"/>
          </a:p>
          <a:p>
            <a:pPr marL="457200" lvl="1" indent="0" algn="just">
              <a:buNone/>
            </a:pPr>
            <a:r>
              <a:rPr lang="es-PE" sz="2000" dirty="0"/>
              <a:t>t = (</a:t>
            </a:r>
            <a:r>
              <a:rPr lang="es-PE" sz="2000" dirty="0" smtClean="0"/>
              <a:t>1,2,3)		t =(‘</a:t>
            </a:r>
            <a:r>
              <a:rPr lang="es-PE" sz="2000" dirty="0" err="1" smtClean="0"/>
              <a:t>one</a:t>
            </a:r>
            <a:r>
              <a:rPr lang="es-PE" sz="2000" dirty="0" smtClean="0"/>
              <a:t>’, 2)		t=(‘Lunes’, ‘Martes’)</a:t>
            </a:r>
          </a:p>
          <a:p>
            <a:pPr marL="457200" lvl="1" indent="0" algn="just">
              <a:buNone/>
            </a:pPr>
            <a:endParaRPr lang="es-PE" sz="2000" dirty="0"/>
          </a:p>
          <a:p>
            <a:pPr marL="457200" lvl="1" indent="0" algn="just">
              <a:buNone/>
            </a:pPr>
            <a:r>
              <a:rPr lang="es-PE" sz="2000" dirty="0" smtClean="0"/>
              <a:t>Se le puede aplicar indexado y </a:t>
            </a:r>
            <a:r>
              <a:rPr lang="es-PE" sz="2000" i="1" dirty="0" err="1" smtClean="0"/>
              <a:t>slicing</a:t>
            </a:r>
            <a:r>
              <a:rPr lang="es-PE" sz="2000" dirty="0" smtClean="0"/>
              <a:t> como a una lista.</a:t>
            </a:r>
          </a:p>
          <a:p>
            <a:pPr marL="457200" lvl="1" indent="0" algn="just">
              <a:buNone/>
            </a:pPr>
            <a:endParaRPr lang="es-PE" sz="2000" dirty="0"/>
          </a:p>
          <a:p>
            <a:pPr marL="457200" lvl="1" indent="0" algn="just">
              <a:buNone/>
            </a:pPr>
            <a:r>
              <a:rPr lang="es-PE" sz="2000" dirty="0" smtClean="0"/>
              <a:t> </a:t>
            </a:r>
          </a:p>
        </p:txBody>
      </p:sp>
    </p:spTree>
    <p:extLst>
      <p:ext uri="{BB962C8B-B14F-4D97-AF65-F5344CB8AC3E}">
        <p14:creationId xmlns:p14="http://schemas.microsoft.com/office/powerpoint/2010/main" val="675738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457200" y="692696"/>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Objetos y Estructuras Básicas</a:t>
            </a:r>
            <a:endParaRPr lang="es-PE" sz="4000" dirty="0"/>
          </a:p>
        </p:txBody>
      </p:sp>
      <p:sp>
        <p:nvSpPr>
          <p:cNvPr id="6" name="Marcador de contenido 2"/>
          <p:cNvSpPr txBox="1">
            <a:spLocks/>
          </p:cNvSpPr>
          <p:nvPr/>
        </p:nvSpPr>
        <p:spPr>
          <a:xfrm>
            <a:off x="457200" y="1398786"/>
            <a:ext cx="8229600" cy="527057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s-PE" sz="2400" dirty="0" smtClean="0"/>
              <a:t>Sets</a:t>
            </a:r>
          </a:p>
          <a:p>
            <a:pPr marL="457200" lvl="1" indent="0" algn="just">
              <a:buNone/>
            </a:pPr>
            <a:r>
              <a:rPr lang="es-PE" sz="2000" dirty="0" smtClean="0"/>
              <a:t>Los Sets son un tipo de listas, pero con elementos únicos.</a:t>
            </a:r>
          </a:p>
          <a:p>
            <a:pPr marL="457200" lvl="1" indent="0" algn="just">
              <a:buNone/>
            </a:pPr>
            <a:endParaRPr lang="es-PE" sz="2000" dirty="0"/>
          </a:p>
          <a:p>
            <a:pPr marL="457200" lvl="1" indent="0" algn="just">
              <a:buNone/>
            </a:pPr>
            <a:endParaRPr lang="es-PE" sz="2000" dirty="0" smtClean="0"/>
          </a:p>
        </p:txBody>
      </p:sp>
      <p:pic>
        <p:nvPicPr>
          <p:cNvPr id="2" name="Imagen 1"/>
          <p:cNvPicPr>
            <a:picLocks noChangeAspect="1"/>
          </p:cNvPicPr>
          <p:nvPr/>
        </p:nvPicPr>
        <p:blipFill rotWithShape="1">
          <a:blip r:embed="rId3"/>
          <a:srcRect l="22044" t="50727" r="65750" b="5659"/>
          <a:stretch/>
        </p:blipFill>
        <p:spPr>
          <a:xfrm>
            <a:off x="971600" y="2443085"/>
            <a:ext cx="1622293" cy="3139922"/>
          </a:xfrm>
          <a:prstGeom prst="rect">
            <a:avLst/>
          </a:prstGeom>
          <a:ln>
            <a:solidFill>
              <a:schemeClr val="tx1"/>
            </a:solidFill>
          </a:ln>
        </p:spPr>
      </p:pic>
      <p:pic>
        <p:nvPicPr>
          <p:cNvPr id="3" name="Imagen 2"/>
          <p:cNvPicPr>
            <a:picLocks noChangeAspect="1"/>
          </p:cNvPicPr>
          <p:nvPr/>
        </p:nvPicPr>
        <p:blipFill>
          <a:blip r:embed="rId4"/>
          <a:stretch>
            <a:fillRect/>
          </a:stretch>
        </p:blipFill>
        <p:spPr>
          <a:xfrm>
            <a:off x="3108293" y="2466479"/>
            <a:ext cx="4848225" cy="1704975"/>
          </a:xfrm>
          <a:prstGeom prst="rect">
            <a:avLst/>
          </a:prstGeom>
          <a:ln>
            <a:solidFill>
              <a:schemeClr val="tx1"/>
            </a:solidFill>
          </a:ln>
        </p:spPr>
      </p:pic>
    </p:spTree>
    <p:extLst>
      <p:ext uri="{BB962C8B-B14F-4D97-AF65-F5344CB8AC3E}">
        <p14:creationId xmlns:p14="http://schemas.microsoft.com/office/powerpoint/2010/main" val="230472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30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0060" y="620688"/>
            <a:ext cx="8229600" cy="706090"/>
          </a:xfrm>
        </p:spPr>
        <p:txBody>
          <a:bodyPr/>
          <a:lstStyle/>
          <a:p>
            <a:r>
              <a:rPr lang="es-PE" dirty="0" smtClean="0"/>
              <a:t>Clase N° 1</a:t>
            </a:r>
            <a:endParaRPr lang="es-PE" dirty="0"/>
          </a:p>
        </p:txBody>
      </p:sp>
      <p:sp>
        <p:nvSpPr>
          <p:cNvPr id="3" name="Marcador de contenido 2"/>
          <p:cNvSpPr>
            <a:spLocks noGrp="1"/>
          </p:cNvSpPr>
          <p:nvPr>
            <p:ph idx="1"/>
          </p:nvPr>
        </p:nvSpPr>
        <p:spPr>
          <a:xfrm>
            <a:off x="457200" y="1600200"/>
            <a:ext cx="8229600" cy="4997152"/>
          </a:xfrm>
        </p:spPr>
        <p:txBody>
          <a:bodyPr/>
          <a:lstStyle/>
          <a:p>
            <a:r>
              <a:rPr lang="es-PE" sz="2800" dirty="0" smtClean="0"/>
              <a:t>Capitulo I</a:t>
            </a:r>
          </a:p>
          <a:p>
            <a:pPr lvl="1"/>
            <a:r>
              <a:rPr lang="es-PE" sz="2000" dirty="0"/>
              <a:t>Introducción al lenguaje </a:t>
            </a:r>
            <a:r>
              <a:rPr lang="es-PE" sz="2000" dirty="0" smtClean="0"/>
              <a:t>Python</a:t>
            </a:r>
            <a:endParaRPr lang="es-PE" dirty="0"/>
          </a:p>
          <a:p>
            <a:pPr lvl="1"/>
            <a:r>
              <a:rPr lang="es-PE" sz="2000" dirty="0"/>
              <a:t>Ventajas y desventajas entre sus versiones</a:t>
            </a:r>
            <a:endParaRPr lang="es-PE" dirty="0"/>
          </a:p>
          <a:p>
            <a:pPr lvl="1"/>
            <a:r>
              <a:rPr lang="es-PE" sz="2000" dirty="0"/>
              <a:t>Entornos de programación</a:t>
            </a:r>
          </a:p>
          <a:p>
            <a:pPr lvl="1"/>
            <a:r>
              <a:rPr lang="es-PE" sz="2000" dirty="0" smtClean="0"/>
              <a:t>Configuración </a:t>
            </a:r>
            <a:r>
              <a:rPr lang="es-PE" sz="2000" dirty="0"/>
              <a:t>de programa</a:t>
            </a:r>
            <a:endParaRPr lang="es-PE" dirty="0"/>
          </a:p>
          <a:p>
            <a:r>
              <a:rPr lang="es-PE" sz="2800" dirty="0" smtClean="0"/>
              <a:t>Capitulo II</a:t>
            </a:r>
          </a:p>
          <a:p>
            <a:pPr lvl="1"/>
            <a:r>
              <a:rPr lang="es-PE" sz="2000" dirty="0"/>
              <a:t>Objetos y estructuras básicas</a:t>
            </a:r>
          </a:p>
          <a:p>
            <a:pPr lvl="1"/>
            <a:r>
              <a:rPr lang="es-PE" sz="2000" dirty="0"/>
              <a:t>Tipos de Variables</a:t>
            </a:r>
          </a:p>
          <a:p>
            <a:pPr lvl="1"/>
            <a:r>
              <a:rPr lang="es-PE" sz="2000" dirty="0"/>
              <a:t>Separación y Concatenación</a:t>
            </a:r>
          </a:p>
          <a:p>
            <a:pPr lvl="1"/>
            <a:r>
              <a:rPr lang="es-PE" sz="2000" dirty="0"/>
              <a:t>Tipos de arreglos</a:t>
            </a:r>
          </a:p>
          <a:p>
            <a:pPr lvl="0"/>
            <a:r>
              <a:rPr lang="es-PE" sz="2800" dirty="0"/>
              <a:t>Laboratorio: Ejercicios prácticos</a:t>
            </a:r>
          </a:p>
          <a:p>
            <a:endParaRPr lang="es-PE" sz="2800"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0674" y="5850582"/>
            <a:ext cx="992337" cy="99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14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664" y="1194783"/>
            <a:ext cx="8229600" cy="706090"/>
          </a:xfrm>
        </p:spPr>
        <p:txBody>
          <a:bodyPr/>
          <a:lstStyle/>
          <a:p>
            <a:r>
              <a:rPr lang="es-PE" sz="4000" dirty="0" smtClean="0"/>
              <a:t>Introducción al lenguaje Python</a:t>
            </a:r>
            <a:endParaRPr lang="es-PE" sz="4000" dirty="0"/>
          </a:p>
        </p:txBody>
      </p:sp>
      <p:sp>
        <p:nvSpPr>
          <p:cNvPr id="3" name="Marcador de contenido 2"/>
          <p:cNvSpPr>
            <a:spLocks noGrp="1"/>
          </p:cNvSpPr>
          <p:nvPr>
            <p:ph idx="1"/>
          </p:nvPr>
        </p:nvSpPr>
        <p:spPr>
          <a:xfrm>
            <a:off x="251520" y="2420888"/>
            <a:ext cx="5760640" cy="4189784"/>
          </a:xfrm>
        </p:spPr>
        <p:txBody>
          <a:bodyPr/>
          <a:lstStyle/>
          <a:p>
            <a:pPr marL="0" indent="0" algn="just">
              <a:buNone/>
            </a:pPr>
            <a:r>
              <a:rPr lang="es-PE" sz="2000" dirty="0" smtClean="0"/>
              <a:t>Python fue creado a los finales de los 80, creado por Guido </a:t>
            </a:r>
            <a:r>
              <a:rPr lang="es-PE" sz="2000" dirty="0"/>
              <a:t>van </a:t>
            </a:r>
            <a:r>
              <a:rPr lang="es-PE" sz="2000" dirty="0" smtClean="0"/>
              <a:t>Rossum como </a:t>
            </a:r>
            <a:r>
              <a:rPr lang="es-PE" sz="2000" dirty="0"/>
              <a:t>un sucesor del lenguaje de programación ABC </a:t>
            </a:r>
            <a:endParaRPr lang="es-PE" sz="2000" dirty="0" smtClean="0"/>
          </a:p>
          <a:p>
            <a:pPr marL="0" indent="0" algn="just">
              <a:buNone/>
            </a:pPr>
            <a:endParaRPr lang="es-PE" sz="2000" dirty="0"/>
          </a:p>
          <a:p>
            <a:pPr marL="0" indent="0" algn="just">
              <a:buNone/>
            </a:pPr>
            <a:r>
              <a:rPr lang="es-PE" sz="2000" dirty="0"/>
              <a:t>Python es un lenguaje de programación </a:t>
            </a:r>
            <a:r>
              <a:rPr lang="es-PE" sz="2000" dirty="0" err="1"/>
              <a:t>multiparadigma</a:t>
            </a:r>
            <a:r>
              <a:rPr lang="es-PE" sz="2000" dirty="0"/>
              <a:t>. Esto significa que más que forzar a los programadores a adoptar un estilo particular de programación, permite varios estilos: programación orientada a objetos, programación imperativa y programación funcional. </a:t>
            </a:r>
            <a:endParaRPr lang="es-PE" sz="2000" dirty="0" smtClean="0"/>
          </a:p>
          <a:p>
            <a:pPr marL="0" indent="0" algn="just">
              <a:buNone/>
            </a:pPr>
            <a:r>
              <a:rPr lang="es-PE" sz="2000" dirty="0" smtClean="0"/>
              <a:t>Otros </a:t>
            </a:r>
            <a:r>
              <a:rPr lang="es-PE" sz="2000" dirty="0"/>
              <a:t>paradigmas están soportados mediante el uso de extensiones.</a:t>
            </a:r>
          </a:p>
        </p:txBody>
      </p:sp>
      <p:pic>
        <p:nvPicPr>
          <p:cNvPr id="1026" name="Picture 2" descr="Resultado de imagen para Guido van Ross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9580" y="2305694"/>
            <a:ext cx="2082684" cy="31240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n para python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0674" y="5850582"/>
            <a:ext cx="992337" cy="992337"/>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452664" y="609620"/>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dirty="0" smtClean="0"/>
              <a:t>CAPITULO I</a:t>
            </a:r>
            <a:endParaRPr lang="es-PE" dirty="0"/>
          </a:p>
        </p:txBody>
      </p:sp>
    </p:spTree>
    <p:extLst>
      <p:ext uri="{BB962C8B-B14F-4D97-AF65-F5344CB8AC3E}">
        <p14:creationId xmlns:p14="http://schemas.microsoft.com/office/powerpoint/2010/main" val="165023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209115" y="1254770"/>
            <a:ext cx="8725769" cy="5588149"/>
          </a:xfrm>
        </p:spPr>
        <p:txBody>
          <a:bodyPr/>
          <a:lstStyle/>
          <a:p>
            <a:pPr marL="0" indent="0" algn="just">
              <a:buNone/>
            </a:pPr>
            <a:r>
              <a:rPr lang="es-PE" sz="2400" b="1" dirty="0" smtClean="0"/>
              <a:t>Python es</a:t>
            </a:r>
          </a:p>
          <a:p>
            <a:pPr marL="0" indent="0" algn="just">
              <a:buNone/>
            </a:pPr>
            <a:r>
              <a:rPr lang="es-PE" sz="2400" b="1" dirty="0" smtClean="0"/>
              <a:t>Simple:</a:t>
            </a:r>
            <a:r>
              <a:rPr lang="es-PE" sz="2400" dirty="0" smtClean="0"/>
              <a:t> posee un lenguaje </a:t>
            </a:r>
            <a:r>
              <a:rPr lang="es-PE" sz="2400" dirty="0" err="1" smtClean="0"/>
              <a:t>minimalistico</a:t>
            </a:r>
            <a:r>
              <a:rPr lang="es-PE" sz="2400" dirty="0" smtClean="0"/>
              <a:t>. Un buen programa en Python es como leer un español estricto, comprensible. Permite concentrarse en la solución mas que en el lenguaje mismo.</a:t>
            </a:r>
          </a:p>
          <a:p>
            <a:pPr marL="0" indent="0" algn="just">
              <a:buNone/>
            </a:pPr>
            <a:endParaRPr lang="es-PE" sz="2400" dirty="0" smtClean="0"/>
          </a:p>
          <a:p>
            <a:pPr marL="0" indent="0" algn="just">
              <a:buNone/>
            </a:pPr>
            <a:r>
              <a:rPr lang="es-PE" sz="2400" b="1" dirty="0" smtClean="0"/>
              <a:t>Fácil de aprender:</a:t>
            </a:r>
            <a:r>
              <a:rPr lang="es-PE" sz="2400" dirty="0" smtClean="0"/>
              <a:t> posee una sintaxis simple y fácil entendimiento.</a:t>
            </a:r>
          </a:p>
          <a:p>
            <a:pPr marL="0" indent="0" algn="just">
              <a:buNone/>
            </a:pPr>
            <a:endParaRPr lang="es-PE" sz="2400" dirty="0" smtClean="0"/>
          </a:p>
          <a:p>
            <a:pPr marL="0" indent="0" algn="just">
              <a:buNone/>
            </a:pPr>
            <a:r>
              <a:rPr lang="es-PE" sz="2400" b="1" dirty="0" smtClean="0"/>
              <a:t>Open </a:t>
            </a:r>
            <a:r>
              <a:rPr lang="es-PE" sz="2400" b="1" dirty="0" err="1" smtClean="0"/>
              <a:t>Source</a:t>
            </a:r>
            <a:r>
              <a:rPr lang="es-PE" sz="2400" b="1" dirty="0" smtClean="0"/>
              <a:t>: </a:t>
            </a:r>
            <a:r>
              <a:rPr lang="es-PE" sz="2400" dirty="0" smtClean="0"/>
              <a:t>se puede distribuir copias de un programa, leer códigos fuentes, hacer cambios a librerías existentes, posee un gran apoyo de la comunidad Python.</a:t>
            </a:r>
          </a:p>
          <a:p>
            <a:pPr marL="0" indent="0" algn="just">
              <a:buNone/>
            </a:pPr>
            <a:endParaRPr lang="es-PE" sz="2400" dirty="0"/>
          </a:p>
          <a:p>
            <a:pPr marL="0" indent="0" algn="just">
              <a:buNone/>
            </a:pPr>
            <a:r>
              <a:rPr lang="es-PE" sz="2400" b="1" dirty="0"/>
              <a:t>Lenguaje de alto nivel: </a:t>
            </a:r>
            <a:r>
              <a:rPr lang="es-PE" sz="2400" dirty="0"/>
              <a:t>no hay necesidad de preocuparse por el uso de memoria como en programación de bajo nivel.</a:t>
            </a:r>
          </a:p>
          <a:p>
            <a:pPr marL="0" indent="0" algn="just">
              <a:buNone/>
            </a:pPr>
            <a:endParaRPr lang="es-PE" sz="2400" dirty="0" smtClean="0"/>
          </a:p>
          <a:p>
            <a:pPr marL="0" indent="0" algn="just">
              <a:buNone/>
            </a:pPr>
            <a:endParaRPr lang="es-PE" sz="2400" dirty="0"/>
          </a:p>
        </p:txBody>
      </p:sp>
      <p:sp>
        <p:nvSpPr>
          <p:cNvPr id="4" name="Título 1"/>
          <p:cNvSpPr>
            <a:spLocks noGrp="1"/>
          </p:cNvSpPr>
          <p:nvPr>
            <p:ph type="title"/>
          </p:nvPr>
        </p:nvSpPr>
        <p:spPr>
          <a:xfrm>
            <a:off x="457200" y="548680"/>
            <a:ext cx="8229600" cy="706090"/>
          </a:xfrm>
        </p:spPr>
        <p:txBody>
          <a:bodyPr/>
          <a:lstStyle/>
          <a:p>
            <a:r>
              <a:rPr lang="es-PE" dirty="0" smtClean="0"/>
              <a:t>Introducción al lenguaje Python</a:t>
            </a:r>
            <a:endParaRPr lang="es-PE" dirty="0"/>
          </a:p>
        </p:txBody>
      </p:sp>
    </p:spTree>
    <p:extLst>
      <p:ext uri="{BB962C8B-B14F-4D97-AF65-F5344CB8AC3E}">
        <p14:creationId xmlns:p14="http://schemas.microsoft.com/office/powerpoint/2010/main" val="418938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7242" y="1254770"/>
            <a:ext cx="8299558" cy="5414590"/>
          </a:xfrm>
        </p:spPr>
        <p:txBody>
          <a:bodyPr/>
          <a:lstStyle/>
          <a:p>
            <a:pPr marL="0" indent="0" algn="just">
              <a:buNone/>
            </a:pPr>
            <a:r>
              <a:rPr lang="es-PE" sz="2400" b="1" dirty="0" smtClean="0"/>
              <a:t>Portable: </a:t>
            </a:r>
            <a:r>
              <a:rPr lang="es-PE" sz="2400" dirty="0" smtClean="0"/>
              <a:t>debido a su naturaleza open </a:t>
            </a:r>
            <a:r>
              <a:rPr lang="es-PE" sz="2400" dirty="0" err="1" smtClean="0"/>
              <a:t>source</a:t>
            </a:r>
            <a:r>
              <a:rPr lang="es-PE" sz="2400" dirty="0" smtClean="0"/>
              <a:t>, Python ha sido llevado a varios S.O. (siempre y cuando no tengas características dependientes de sistemas).</a:t>
            </a:r>
          </a:p>
          <a:p>
            <a:pPr marL="0" indent="0" algn="just">
              <a:buNone/>
            </a:pPr>
            <a:endParaRPr lang="es-PE" sz="2400" dirty="0"/>
          </a:p>
          <a:p>
            <a:pPr marL="0" indent="0" algn="just">
              <a:buNone/>
            </a:pPr>
            <a:r>
              <a:rPr lang="es-PE" sz="2400" b="1" dirty="0" smtClean="0"/>
              <a:t>Extensible: </a:t>
            </a:r>
            <a:r>
              <a:rPr lang="es-PE" sz="2400" dirty="0" smtClean="0"/>
              <a:t>puedes agregar partes de tu programa desde C o C++ si necesitas que corra mas rápido.</a:t>
            </a:r>
          </a:p>
          <a:p>
            <a:pPr marL="0" indent="0" algn="just">
              <a:buNone/>
            </a:pPr>
            <a:endParaRPr lang="es-PE" sz="2400" dirty="0"/>
          </a:p>
          <a:p>
            <a:pPr marL="0" indent="0" algn="just">
              <a:buNone/>
            </a:pPr>
            <a:r>
              <a:rPr lang="es-PE" sz="2400" b="1" dirty="0" smtClean="0"/>
              <a:t>Librerías: </a:t>
            </a:r>
            <a:r>
              <a:rPr lang="es-PE" sz="2400" dirty="0" smtClean="0"/>
              <a:t>las librerías estándar de Python permite el manejo de varios tipos </a:t>
            </a:r>
            <a:r>
              <a:rPr lang="es-PE" sz="2400" dirty="0"/>
              <a:t>de archivos CGI, FTP, email, XML, XML-RPC, HTML, </a:t>
            </a:r>
            <a:r>
              <a:rPr lang="es-PE" sz="2400" dirty="0" smtClean="0"/>
              <a:t>WAV, criptografía, </a:t>
            </a:r>
            <a:r>
              <a:rPr lang="es-PE" sz="2400" dirty="0"/>
              <a:t>GUI </a:t>
            </a:r>
            <a:r>
              <a:rPr lang="es-PE" sz="2400" dirty="0" smtClean="0"/>
              <a:t>(</a:t>
            </a:r>
            <a:r>
              <a:rPr lang="es-PE" sz="2400" dirty="0" err="1" smtClean="0"/>
              <a:t>Graphical</a:t>
            </a:r>
            <a:r>
              <a:rPr lang="es-PE" sz="2400" dirty="0" smtClean="0"/>
              <a:t> </a:t>
            </a:r>
            <a:r>
              <a:rPr lang="es-PE" sz="2400" dirty="0" err="1" smtClean="0"/>
              <a:t>User</a:t>
            </a:r>
            <a:r>
              <a:rPr lang="es-PE" sz="2400" dirty="0" smtClean="0"/>
              <a:t> Interfaces)</a:t>
            </a:r>
          </a:p>
          <a:p>
            <a:pPr marL="0" indent="0" algn="just">
              <a:buNone/>
            </a:pPr>
            <a:endParaRPr lang="es-PE" sz="2400" dirty="0"/>
          </a:p>
          <a:p>
            <a:pPr marL="0" indent="0" algn="just">
              <a:buNone/>
            </a:pPr>
            <a:r>
              <a:rPr lang="es-PE" sz="2400" dirty="0" smtClean="0"/>
              <a:t>Mas ordenado: utiliza </a:t>
            </a:r>
            <a:r>
              <a:rPr lang="es-PE" sz="2400" dirty="0" err="1" smtClean="0"/>
              <a:t>indentado</a:t>
            </a:r>
            <a:r>
              <a:rPr lang="es-PE" sz="2400" dirty="0" smtClean="0"/>
              <a:t> en vez de limitadores tipo   llaves [ ], corchetes { } o paréntesis ( ) </a:t>
            </a:r>
            <a:endParaRPr lang="es-PE" sz="2400" dirty="0"/>
          </a:p>
        </p:txBody>
      </p:sp>
      <p:sp>
        <p:nvSpPr>
          <p:cNvPr id="4" name="Título 1"/>
          <p:cNvSpPr>
            <a:spLocks noGrp="1"/>
          </p:cNvSpPr>
          <p:nvPr>
            <p:ph type="title"/>
          </p:nvPr>
        </p:nvSpPr>
        <p:spPr>
          <a:xfrm>
            <a:off x="457200" y="548680"/>
            <a:ext cx="8229600" cy="706090"/>
          </a:xfrm>
        </p:spPr>
        <p:txBody>
          <a:bodyPr/>
          <a:lstStyle/>
          <a:p>
            <a:r>
              <a:rPr lang="es-PE" sz="4000" dirty="0" smtClean="0"/>
              <a:t>Introducción al lenguaje Python</a:t>
            </a:r>
            <a:endParaRPr lang="es-PE" sz="4000" dirty="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56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5536" y="1721519"/>
            <a:ext cx="8229600" cy="4525963"/>
          </a:xfrm>
        </p:spPr>
        <p:txBody>
          <a:bodyPr/>
          <a:lstStyle/>
          <a:p>
            <a:r>
              <a:rPr lang="es-PE" sz="2400" dirty="0"/>
              <a:t>Difícil para los que se </a:t>
            </a:r>
            <a:r>
              <a:rPr lang="es-PE" sz="2400" dirty="0" smtClean="0"/>
              <a:t>inician</a:t>
            </a:r>
          </a:p>
          <a:p>
            <a:endParaRPr lang="es-PE" sz="2400" dirty="0"/>
          </a:p>
          <a:p>
            <a:r>
              <a:rPr lang="es-PE" sz="2400" dirty="0"/>
              <a:t>Muchas compañías aún mantienen el Python </a:t>
            </a:r>
            <a:r>
              <a:rPr lang="es-PE" sz="2400" dirty="0" smtClean="0"/>
              <a:t>2</a:t>
            </a:r>
          </a:p>
          <a:p>
            <a:endParaRPr lang="es-PE" sz="2400" dirty="0"/>
          </a:p>
          <a:p>
            <a:r>
              <a:rPr lang="es-PE" sz="2400" dirty="0"/>
              <a:t>Mantienen mucha similitud en la </a:t>
            </a:r>
            <a:r>
              <a:rPr lang="es-PE" sz="2400" dirty="0" smtClean="0"/>
              <a:t>estructura</a:t>
            </a:r>
          </a:p>
          <a:p>
            <a:endParaRPr lang="es-PE" sz="2400" dirty="0"/>
          </a:p>
          <a:p>
            <a:r>
              <a:rPr lang="es-PE" sz="2400" dirty="0"/>
              <a:t>Muchas librerías ya están en Python </a:t>
            </a:r>
            <a:r>
              <a:rPr lang="es-PE" sz="2400" dirty="0" smtClean="0"/>
              <a:t>3</a:t>
            </a:r>
          </a:p>
          <a:p>
            <a:endParaRPr lang="es-PE" sz="2400" dirty="0"/>
          </a:p>
          <a:p>
            <a:r>
              <a:rPr lang="es-PE" sz="2400" dirty="0"/>
              <a:t>Python 2 dejara de recibir soporte para el </a:t>
            </a:r>
            <a:r>
              <a:rPr lang="es-PE" sz="2400" dirty="0" smtClean="0"/>
              <a:t>2020</a:t>
            </a:r>
          </a:p>
          <a:p>
            <a:endParaRPr lang="es-PE" sz="2400" dirty="0"/>
          </a:p>
          <a:p>
            <a:r>
              <a:rPr lang="es-PE" sz="2400" dirty="0"/>
              <a:t>Es fácil pasar de Python 3 al 2</a:t>
            </a:r>
          </a:p>
          <a:p>
            <a:endParaRPr lang="es-PE" sz="2400" dirty="0"/>
          </a:p>
        </p:txBody>
      </p:sp>
      <p:sp>
        <p:nvSpPr>
          <p:cNvPr id="4" name="Título 1"/>
          <p:cNvSpPr>
            <a:spLocks noGrp="1"/>
          </p:cNvSpPr>
          <p:nvPr>
            <p:ph type="title"/>
          </p:nvPr>
        </p:nvSpPr>
        <p:spPr>
          <a:xfrm>
            <a:off x="2078044" y="548680"/>
            <a:ext cx="5662307" cy="706090"/>
          </a:xfrm>
        </p:spPr>
        <p:txBody>
          <a:bodyPr/>
          <a:lstStyle/>
          <a:p>
            <a:r>
              <a:rPr lang="es-PE" sz="3200" dirty="0" smtClean="0"/>
              <a:t>VENTAJAS y DESVENTAJAS entre sus versiones</a:t>
            </a:r>
            <a:endParaRPr lang="es-PE" sz="3200" dirty="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66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PE" sz="2400" dirty="0" smtClean="0"/>
              <a:t>Formas de programas en Python</a:t>
            </a:r>
          </a:p>
          <a:p>
            <a:pPr marL="0" indent="0">
              <a:buNone/>
            </a:pPr>
            <a:r>
              <a:rPr lang="es-PE" sz="2400" dirty="0"/>
              <a:t>	</a:t>
            </a:r>
            <a:endParaRPr lang="es-PE" sz="2400" dirty="0" smtClean="0"/>
          </a:p>
          <a:p>
            <a:pPr marL="0" indent="0">
              <a:buNone/>
            </a:pPr>
            <a:r>
              <a:rPr lang="es-PE" sz="2400" dirty="0" smtClean="0"/>
              <a:t>Editores de Texto:</a:t>
            </a:r>
          </a:p>
          <a:p>
            <a:pPr lvl="1" indent="-342900"/>
            <a:r>
              <a:rPr lang="es-PE" sz="2000" dirty="0" smtClean="0"/>
              <a:t>Editores generales para cualquier archivo de texto (HTML, JS)</a:t>
            </a:r>
          </a:p>
          <a:p>
            <a:pPr lvl="1" indent="-342900"/>
            <a:r>
              <a:rPr lang="es-PE" sz="2000" dirty="0" smtClean="0"/>
              <a:t>Trabaja con una variedad de tipos de archivos</a:t>
            </a:r>
          </a:p>
          <a:p>
            <a:pPr lvl="1" indent="-342900"/>
            <a:r>
              <a:rPr lang="es-PE" sz="2000" dirty="0" smtClean="0"/>
              <a:t>Se le puede configurar </a:t>
            </a:r>
            <a:r>
              <a:rPr lang="es-PE" sz="2000" dirty="0" err="1" smtClean="0"/>
              <a:t>Add-ons</a:t>
            </a:r>
            <a:endParaRPr lang="es-PE" sz="2000" dirty="0" smtClean="0"/>
          </a:p>
          <a:p>
            <a:pPr lvl="1" indent="-342900"/>
            <a:r>
              <a:rPr lang="es-PE" sz="2000" dirty="0" smtClean="0"/>
              <a:t>No están diseñados exclusivamente para Python</a:t>
            </a:r>
          </a:p>
          <a:p>
            <a:pPr marL="0" indent="0">
              <a:buNone/>
            </a:pPr>
            <a:endParaRPr lang="es-PE" sz="2400" dirty="0"/>
          </a:p>
          <a:p>
            <a:pPr marL="0" indent="0">
              <a:buNone/>
            </a:pPr>
            <a:r>
              <a:rPr lang="es-PE" sz="2400" dirty="0" smtClean="0"/>
              <a:t>	Populares: Sublime Text, ATOM, </a:t>
            </a:r>
            <a:r>
              <a:rPr lang="es-PE" sz="2400" dirty="0" err="1" smtClean="0"/>
              <a:t>Vim</a:t>
            </a:r>
            <a:endParaRPr lang="es-PE" sz="2400"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a:spLocks noGrp="1"/>
          </p:cNvSpPr>
          <p:nvPr>
            <p:ph type="title"/>
          </p:nvPr>
        </p:nvSpPr>
        <p:spPr>
          <a:xfrm>
            <a:off x="457200" y="548680"/>
            <a:ext cx="8229600" cy="706090"/>
          </a:xfrm>
        </p:spPr>
        <p:txBody>
          <a:bodyPr/>
          <a:lstStyle/>
          <a:p>
            <a:r>
              <a:rPr lang="es-PE" sz="4000" dirty="0" smtClean="0"/>
              <a:t>Entornos de programación</a:t>
            </a:r>
            <a:endParaRPr lang="es-PE" sz="4000" dirty="0"/>
          </a:p>
        </p:txBody>
      </p:sp>
      <p:pic>
        <p:nvPicPr>
          <p:cNvPr id="4098" name="Picture 2" descr="Resultado de imagen para sublime python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5181835"/>
            <a:ext cx="1358280" cy="13582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atom python log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890" y="5244908"/>
            <a:ext cx="1741170" cy="108823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para vim python logo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12686" y="5158339"/>
            <a:ext cx="1261368" cy="126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87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54770"/>
            <a:ext cx="8229600" cy="4525963"/>
          </a:xfrm>
        </p:spPr>
        <p:txBody>
          <a:bodyPr/>
          <a:lstStyle/>
          <a:p>
            <a:pPr marL="0" indent="0">
              <a:buNone/>
            </a:pPr>
            <a:r>
              <a:rPr lang="es-PE" sz="2400" dirty="0" smtClean="0"/>
              <a:t>Full IDE (</a:t>
            </a:r>
            <a:r>
              <a:rPr lang="es-PE" sz="2400" dirty="0" err="1" smtClean="0"/>
              <a:t>Integrated</a:t>
            </a:r>
            <a:r>
              <a:rPr lang="es-PE" sz="2400" dirty="0" smtClean="0"/>
              <a:t> </a:t>
            </a:r>
            <a:r>
              <a:rPr lang="es-PE" sz="2400" dirty="0" err="1" smtClean="0"/>
              <a:t>Development</a:t>
            </a:r>
            <a:r>
              <a:rPr lang="es-PE" sz="2400" dirty="0" smtClean="0"/>
              <a:t> </a:t>
            </a:r>
            <a:r>
              <a:rPr lang="es-PE" sz="2400" dirty="0" err="1" smtClean="0"/>
              <a:t>Environment</a:t>
            </a:r>
            <a:r>
              <a:rPr lang="es-PE" sz="2400" dirty="0" smtClean="0"/>
              <a:t>)</a:t>
            </a:r>
          </a:p>
          <a:p>
            <a:pPr marL="0" indent="0">
              <a:buNone/>
            </a:pPr>
            <a:r>
              <a:rPr lang="es-PE" sz="2400" dirty="0"/>
              <a:t>	</a:t>
            </a:r>
            <a:r>
              <a:rPr lang="es-PE" sz="2400" dirty="0" smtClean="0"/>
              <a:t>Diseñados para Python</a:t>
            </a:r>
          </a:p>
          <a:p>
            <a:pPr marL="0" indent="0">
              <a:buNone/>
            </a:pPr>
            <a:r>
              <a:rPr lang="es-PE" sz="2400" dirty="0"/>
              <a:t>	</a:t>
            </a:r>
            <a:r>
              <a:rPr lang="es-PE" sz="2400" dirty="0" smtClean="0"/>
              <a:t>Programas pesados</a:t>
            </a:r>
          </a:p>
          <a:p>
            <a:pPr marL="0" indent="0">
              <a:buNone/>
            </a:pPr>
            <a:r>
              <a:rPr lang="es-PE" sz="2400" dirty="0"/>
              <a:t>	</a:t>
            </a:r>
            <a:r>
              <a:rPr lang="es-PE" sz="2400" dirty="0" smtClean="0"/>
              <a:t>La mayoría son gratis para </a:t>
            </a:r>
            <a:r>
              <a:rPr lang="es-PE" sz="2400" dirty="0" err="1" smtClean="0"/>
              <a:t>Community</a:t>
            </a:r>
            <a:r>
              <a:rPr lang="es-PE" sz="2400" dirty="0" smtClean="0"/>
              <a:t> </a:t>
            </a:r>
            <a:r>
              <a:rPr lang="es-PE" sz="2400" dirty="0" err="1" smtClean="0"/>
              <a:t>Edition</a:t>
            </a:r>
            <a:endParaRPr lang="es-PE" sz="2400" dirty="0" smtClean="0"/>
          </a:p>
          <a:p>
            <a:pPr marL="0" indent="0">
              <a:buNone/>
            </a:pPr>
            <a:r>
              <a:rPr lang="es-PE" sz="2400" dirty="0"/>
              <a:t>	</a:t>
            </a:r>
            <a:r>
              <a:rPr lang="es-PE" sz="2400" dirty="0" smtClean="0"/>
              <a:t>Funcionalidades extras</a:t>
            </a:r>
          </a:p>
          <a:p>
            <a:pPr marL="0" indent="0">
              <a:buNone/>
            </a:pPr>
            <a:endParaRPr lang="es-PE" sz="2400" dirty="0"/>
          </a:p>
          <a:p>
            <a:pPr marL="0" indent="0">
              <a:buNone/>
            </a:pPr>
            <a:r>
              <a:rPr lang="es-PE" sz="2400" dirty="0" smtClean="0"/>
              <a:t>	Populares: </a:t>
            </a:r>
            <a:r>
              <a:rPr lang="es-PE" sz="2400" dirty="0" err="1" smtClean="0"/>
              <a:t>Pycharm</a:t>
            </a:r>
            <a:r>
              <a:rPr lang="es-PE" sz="2400" dirty="0" smtClean="0"/>
              <a:t> 	        y 	            Spider</a:t>
            </a:r>
            <a:endParaRPr lang="es-PE" sz="2400"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sultado de imagen para pycharm logo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0005" y="4493169"/>
            <a:ext cx="1744143" cy="17441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spyder logo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367" y="4168005"/>
            <a:ext cx="2318818" cy="2318818"/>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p:cNvSpPr txBox="1">
            <a:spLocks/>
          </p:cNvSpPr>
          <p:nvPr/>
        </p:nvSpPr>
        <p:spPr>
          <a:xfrm>
            <a:off x="457200" y="548680"/>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sz="4000" dirty="0" smtClean="0"/>
              <a:t>Entornos de programación</a:t>
            </a:r>
            <a:endParaRPr lang="es-PE" sz="4000" dirty="0"/>
          </a:p>
        </p:txBody>
      </p:sp>
    </p:spTree>
    <p:extLst>
      <p:ext uri="{BB962C8B-B14F-4D97-AF65-F5344CB8AC3E}">
        <p14:creationId xmlns:p14="http://schemas.microsoft.com/office/powerpoint/2010/main" val="4098447950"/>
      </p:ext>
    </p:extLst>
  </p:cSld>
  <p:clrMapOvr>
    <a:masterClrMapping/>
  </p:clrMapOvr>
</p:sld>
</file>

<file path=ppt/theme/theme1.xml><?xml version="1.0" encoding="utf-8"?>
<a:theme xmlns:a="http://schemas.openxmlformats.org/drawingml/2006/main" name="Tema de Off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4523</TotalTime>
  <Words>1637</Words>
  <Application>Microsoft Office PowerPoint</Application>
  <PresentationFormat>Presentación en pantalla (4:3)</PresentationFormat>
  <Paragraphs>277</Paragraphs>
  <Slides>29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MS PGothic</vt:lpstr>
      <vt:lpstr>Arial</vt:lpstr>
      <vt:lpstr>Arial Black</vt:lpstr>
      <vt:lpstr>Calibri</vt:lpstr>
      <vt:lpstr>Courier New</vt:lpstr>
      <vt:lpstr>Times New Roman</vt:lpstr>
      <vt:lpstr>Tema de Office</vt:lpstr>
      <vt:lpstr>Presentación de PowerPoint</vt:lpstr>
      <vt:lpstr>Temario</vt:lpstr>
      <vt:lpstr>Clase N° 1</vt:lpstr>
      <vt:lpstr>Introducción al lenguaje Python</vt:lpstr>
      <vt:lpstr>Introducción al lenguaje Python</vt:lpstr>
      <vt:lpstr>Introducción al lenguaje Python</vt:lpstr>
      <vt:lpstr>VENTAJAS y DESVENTAJAS entre sus versiones</vt:lpstr>
      <vt:lpstr>Entornos de programación</vt:lpstr>
      <vt:lpstr>Presentación de PowerPoint</vt:lpstr>
      <vt:lpstr>Entornos de programación</vt:lpstr>
      <vt:lpstr>Configuración de programa</vt:lpstr>
      <vt:lpstr>Configuración de programa</vt:lpstr>
      <vt:lpstr>Presentación de PowerPoint</vt:lpstr>
      <vt:lpstr>Objetos y Estructuras Básicas</vt:lpstr>
      <vt:lpstr>Objetos y Estructuras Básicas</vt:lpstr>
      <vt:lpstr>Objetos y Estructuras Básicas</vt:lpstr>
      <vt:lpstr>Objetos y Estructuras Básicas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Edgard Carmen;Daniel Diaz</dc:creator>
  <cp:lastModifiedBy>Ivan Ortega Ampuero</cp:lastModifiedBy>
  <cp:revision>225</cp:revision>
  <cp:lastPrinted>2017-01-27T17:24:27Z</cp:lastPrinted>
  <dcterms:created xsi:type="dcterms:W3CDTF">2014-04-24T19:50:51Z</dcterms:created>
  <dcterms:modified xsi:type="dcterms:W3CDTF">2018-03-19T05:16:43Z</dcterms:modified>
</cp:coreProperties>
</file>